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58" r:id="rId4"/>
  </p:sldMasterIdLst>
  <p:notesMasterIdLst>
    <p:notesMasterId r:id="rId31"/>
  </p:notesMasterIdLst>
  <p:handoutMasterIdLst>
    <p:handoutMasterId r:id="rId32"/>
  </p:handoutMasterIdLst>
  <p:sldIdLst>
    <p:sldId id="410" r:id="rId5"/>
    <p:sldId id="383" r:id="rId6"/>
    <p:sldId id="412" r:id="rId7"/>
    <p:sldId id="413" r:id="rId8"/>
    <p:sldId id="414" r:id="rId9"/>
    <p:sldId id="421" r:id="rId10"/>
    <p:sldId id="415" r:id="rId11"/>
    <p:sldId id="411" r:id="rId12"/>
    <p:sldId id="391" r:id="rId13"/>
    <p:sldId id="416" r:id="rId14"/>
    <p:sldId id="418" r:id="rId15"/>
    <p:sldId id="419" r:id="rId16"/>
    <p:sldId id="420" r:id="rId17"/>
    <p:sldId id="397" r:id="rId18"/>
    <p:sldId id="408" r:id="rId19"/>
    <p:sldId id="424" r:id="rId20"/>
    <p:sldId id="422" r:id="rId21"/>
    <p:sldId id="423" r:id="rId22"/>
    <p:sldId id="425" r:id="rId23"/>
    <p:sldId id="426" r:id="rId24"/>
    <p:sldId id="427" r:id="rId25"/>
    <p:sldId id="428" r:id="rId26"/>
    <p:sldId id="429" r:id="rId27"/>
    <p:sldId id="430" r:id="rId28"/>
    <p:sldId id="431" r:id="rId29"/>
    <p:sldId id="398"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8A107856-5554-42FB-B03E-39F5DBC370B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398" autoAdjust="0"/>
    <p:restoredTop sz="75613" autoAdjust="0"/>
  </p:normalViewPr>
  <p:slideViewPr>
    <p:cSldViewPr snapToGrid="0">
      <p:cViewPr varScale="1">
        <p:scale>
          <a:sx n="63" d="100"/>
          <a:sy n="63" d="100"/>
        </p:scale>
        <p:origin x="1344" y="58"/>
      </p:cViewPr>
      <p:guideLst/>
    </p:cSldViewPr>
  </p:slideViewPr>
  <p:outlineViewPr>
    <p:cViewPr>
      <p:scale>
        <a:sx n="33" d="100"/>
        <a:sy n="33" d="100"/>
      </p:scale>
      <p:origin x="0" y="0"/>
    </p:cViewPr>
  </p:outlineViewPr>
  <p:notesTextViewPr>
    <p:cViewPr>
      <p:scale>
        <a:sx n="1" d="1"/>
        <a:sy n="1" d="1"/>
      </p:scale>
      <p:origin x="0" y="-1181"/>
    </p:cViewPr>
  </p:notesTextViewPr>
  <p:sorterViewPr>
    <p:cViewPr>
      <p:scale>
        <a:sx n="80" d="100"/>
        <a:sy n="80" d="100"/>
      </p:scale>
      <p:origin x="0" y="0"/>
    </p:cViewPr>
  </p:sorterViewPr>
  <p:notesViewPr>
    <p:cSldViewPr snapToGrid="0" showGuides="1">
      <p:cViewPr varScale="1">
        <p:scale>
          <a:sx n="58" d="100"/>
          <a:sy n="58" d="100"/>
        </p:scale>
        <p:origin x="3240" y="67"/>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commentAuthors" Target="commentAuthors.xml"/><Relationship Id="rId38"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handoutMaster" Target="handoutMasters/handoutMaster1.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08F6756E-81DA-9FAC-70D8-556F658BDDA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EBEDD12-BCD5-485B-BCBC-34BB01D7923C}" type="datetimeFigureOut">
              <a:rPr lang="en-US" smtClean="0"/>
              <a:t>4/15/2025</a:t>
            </a:fld>
            <a:endParaRPr lang="en-US" dirty="0"/>
          </a:p>
        </p:txBody>
      </p:sp>
      <p:sp>
        <p:nvSpPr>
          <p:cNvPr id="6" name="Slide Number Placeholder 5">
            <a:extLst>
              <a:ext uri="{FF2B5EF4-FFF2-40B4-BE49-F238E27FC236}">
                <a16:creationId xmlns:a16="http://schemas.microsoft.com/office/drawing/2014/main" id="{A771D415-D05A-7067-CCD3-457153D96CD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2C230DF-5933-439D-898F-38E9AC9BA688}" type="slidenum">
              <a:rPr lang="en-US" smtClean="0"/>
              <a:t>‹#›</a:t>
            </a:fld>
            <a:endParaRPr lang="en-US" dirty="0"/>
          </a:p>
        </p:txBody>
      </p:sp>
      <p:sp>
        <p:nvSpPr>
          <p:cNvPr id="7" name="Footer Placeholder 6">
            <a:extLst>
              <a:ext uri="{FF2B5EF4-FFF2-40B4-BE49-F238E27FC236}">
                <a16:creationId xmlns:a16="http://schemas.microsoft.com/office/drawing/2014/main" id="{B97095E3-54D2-CFD2-4F49-7536FC8641D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8" name="Header Placeholder 7">
            <a:extLst>
              <a:ext uri="{FF2B5EF4-FFF2-40B4-BE49-F238E27FC236}">
                <a16:creationId xmlns:a16="http://schemas.microsoft.com/office/drawing/2014/main" id="{521EE01A-C0B5-5ECF-96DD-768F86AA15C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Tree>
    <p:extLst>
      <p:ext uri="{BB962C8B-B14F-4D97-AF65-F5344CB8AC3E}">
        <p14:creationId xmlns:p14="http://schemas.microsoft.com/office/powerpoint/2010/main" val="26532284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E7A52F-9D89-7442-A8E9-48D1527B5F6B}" type="datetimeFigureOut">
              <a:rPr lang="en-US" smtClean="0"/>
              <a:t>4/15/2025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9C7E07-3C67-C64C-8DA0-0404F6303970}" type="slidenum">
              <a:rPr lang="en-US" smtClean="0"/>
              <a:t>‹#›</a:t>
            </a:fld>
            <a:endParaRPr lang="en-US" dirty="0"/>
          </a:p>
        </p:txBody>
      </p:sp>
    </p:spTree>
    <p:extLst>
      <p:ext uri="{BB962C8B-B14F-4D97-AF65-F5344CB8AC3E}">
        <p14:creationId xmlns:p14="http://schemas.microsoft.com/office/powerpoint/2010/main" val="4032528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a:t>
            </a:fld>
            <a:endParaRPr lang="en-US" dirty="0"/>
          </a:p>
        </p:txBody>
      </p:sp>
    </p:spTree>
    <p:extLst>
      <p:ext uri="{BB962C8B-B14F-4D97-AF65-F5344CB8AC3E}">
        <p14:creationId xmlns:p14="http://schemas.microsoft.com/office/powerpoint/2010/main" val="10924538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10</a:t>
            </a:fld>
            <a:endParaRPr lang="en-US" dirty="0"/>
          </a:p>
        </p:txBody>
      </p:sp>
    </p:spTree>
    <p:extLst>
      <p:ext uri="{BB962C8B-B14F-4D97-AF65-F5344CB8AC3E}">
        <p14:creationId xmlns:p14="http://schemas.microsoft.com/office/powerpoint/2010/main" val="520208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vi-VN" b="1" i="0" dirty="0">
                <a:solidFill>
                  <a:srgbClr val="333333"/>
                </a:solidFill>
                <a:effectLst/>
                <a:latin typeface="Helvetica Neue"/>
              </a:rPr>
              <a:t>Nhận xét</a:t>
            </a:r>
            <a:endParaRPr lang="vi-VN" b="0" i="0" dirty="0">
              <a:solidFill>
                <a:srgbClr val="333333"/>
              </a:solidFill>
              <a:effectLst/>
              <a:latin typeface="Helvetica Neue"/>
            </a:endParaRPr>
          </a:p>
          <a:p>
            <a:pPr algn="l">
              <a:buFont typeface="Arial" panose="020B0604020202020204" pitchFamily="34" charset="0"/>
              <a:buChar char="•"/>
            </a:pPr>
            <a:r>
              <a:rPr lang="vi-VN" b="1" i="0" dirty="0" err="1">
                <a:solidFill>
                  <a:srgbClr val="333333"/>
                </a:solidFill>
                <a:effectLst/>
                <a:latin typeface="Helvetica Neue"/>
              </a:rPr>
              <a:t>Monetary</a:t>
            </a:r>
            <a:r>
              <a:rPr lang="vi-VN" b="1" i="0" dirty="0">
                <a:solidFill>
                  <a:srgbClr val="333333"/>
                </a:solidFill>
                <a:effectLst/>
                <a:latin typeface="Helvetica Neue"/>
              </a:rPr>
              <a:t> </a:t>
            </a:r>
            <a:r>
              <a:rPr lang="vi-VN" b="1" i="0" dirty="0" err="1">
                <a:solidFill>
                  <a:srgbClr val="333333"/>
                </a:solidFill>
                <a:effectLst/>
                <a:latin typeface="Helvetica Neue"/>
              </a:rPr>
              <a:t>Value</a:t>
            </a:r>
            <a:r>
              <a:rPr lang="vi-VN" b="1" i="0" dirty="0">
                <a:solidFill>
                  <a:srgbClr val="333333"/>
                </a:solidFill>
                <a:effectLst/>
                <a:latin typeface="Helvetica Neue"/>
              </a:rPr>
              <a:t> </a:t>
            </a:r>
            <a:r>
              <a:rPr lang="vi-VN" b="1" i="0" dirty="0" err="1">
                <a:solidFill>
                  <a:srgbClr val="333333"/>
                </a:solidFill>
                <a:effectLst/>
                <a:latin typeface="Helvetica Neue"/>
              </a:rPr>
              <a:t>Distribution</a:t>
            </a:r>
            <a:r>
              <a:rPr lang="vi-VN" b="1" i="0" dirty="0">
                <a:solidFill>
                  <a:srgbClr val="333333"/>
                </a:solidFill>
                <a:effectLst/>
                <a:latin typeface="Helvetica Neue"/>
              </a:rPr>
              <a:t> (Giá trị chi tiêu):</a:t>
            </a:r>
            <a:endParaRPr lang="vi-VN" b="0" i="0" dirty="0">
              <a:solidFill>
                <a:srgbClr val="333333"/>
              </a:solidFill>
              <a:effectLst/>
              <a:latin typeface="Helvetica Neue"/>
            </a:endParaRPr>
          </a:p>
          <a:p>
            <a:pPr marL="742950" lvl="1" indent="-285750" algn="l">
              <a:buFont typeface="Arial" panose="020B0604020202020204" pitchFamily="34" charset="0"/>
              <a:buChar char="•"/>
            </a:pPr>
            <a:r>
              <a:rPr lang="vi-VN" b="0" i="0" dirty="0">
                <a:solidFill>
                  <a:srgbClr val="333333"/>
                </a:solidFill>
                <a:effectLst/>
                <a:latin typeface="Helvetica Neue"/>
              </a:rPr>
              <a:t>Phân bố rất lệch phải (</a:t>
            </a:r>
            <a:r>
              <a:rPr lang="vi-VN" b="0" i="0" dirty="0" err="1">
                <a:solidFill>
                  <a:srgbClr val="333333"/>
                </a:solidFill>
                <a:effectLst/>
                <a:latin typeface="Helvetica Neue"/>
              </a:rPr>
              <a:t>right-skewed</a:t>
            </a:r>
            <a:r>
              <a:rPr lang="vi-VN" b="0" i="0" dirty="0">
                <a:solidFill>
                  <a:srgbClr val="333333"/>
                </a:solidFill>
                <a:effectLst/>
                <a:latin typeface="Helvetica Neue"/>
              </a:rPr>
              <a:t>).</a:t>
            </a:r>
          </a:p>
          <a:p>
            <a:pPr marL="742950" lvl="1" indent="-285750" algn="l">
              <a:buFont typeface="Arial" panose="020B0604020202020204" pitchFamily="34" charset="0"/>
              <a:buChar char="•"/>
            </a:pPr>
            <a:r>
              <a:rPr lang="vi-VN" b="0" i="0" dirty="0">
                <a:solidFill>
                  <a:srgbClr val="333333"/>
                </a:solidFill>
                <a:effectLst/>
                <a:latin typeface="Helvetica Neue"/>
              </a:rPr>
              <a:t>Phần lớn khách hàng có tổng chi tiêu (</a:t>
            </a:r>
            <a:r>
              <a:rPr lang="vi-VN" b="0" i="0" dirty="0" err="1">
                <a:solidFill>
                  <a:srgbClr val="333333"/>
                </a:solidFill>
                <a:effectLst/>
                <a:latin typeface="Helvetica Neue"/>
              </a:rPr>
              <a:t>Monetary</a:t>
            </a:r>
            <a:r>
              <a:rPr lang="vi-VN" b="0" i="0" dirty="0">
                <a:solidFill>
                  <a:srgbClr val="333333"/>
                </a:solidFill>
                <a:effectLst/>
                <a:latin typeface="Helvetica Neue"/>
              </a:rPr>
              <a:t>) rất thấp (đa số &lt; 10,000).</a:t>
            </a:r>
          </a:p>
          <a:p>
            <a:pPr marL="742950" lvl="1" indent="-285750" algn="l">
              <a:buFont typeface="Arial" panose="020B0604020202020204" pitchFamily="34" charset="0"/>
              <a:buChar char="•"/>
            </a:pPr>
            <a:r>
              <a:rPr lang="vi-VN" b="0" i="0" dirty="0">
                <a:solidFill>
                  <a:srgbClr val="333333"/>
                </a:solidFill>
                <a:effectLst/>
                <a:latin typeface="Helvetica Neue"/>
              </a:rPr>
              <a:t>Chỉ một số ít khách chi tiêu rất cao (có giá trị tới 250,000+), tạo ra </a:t>
            </a:r>
            <a:r>
              <a:rPr lang="vi-VN" b="0" i="0" dirty="0" err="1">
                <a:solidFill>
                  <a:srgbClr val="333333"/>
                </a:solidFill>
                <a:effectLst/>
                <a:latin typeface="Helvetica Neue"/>
              </a:rPr>
              <a:t>outlier</a:t>
            </a:r>
            <a:r>
              <a:rPr lang="vi-VN" b="0" i="0" dirty="0">
                <a:solidFill>
                  <a:srgbClr val="333333"/>
                </a:solidFill>
                <a:effectLst/>
                <a:latin typeface="Helvetica Neue"/>
              </a:rPr>
              <a:t> rất mạnh.</a:t>
            </a:r>
          </a:p>
          <a:p>
            <a:pPr algn="l">
              <a:buFont typeface="Arial" panose="020B0604020202020204" pitchFamily="34" charset="0"/>
              <a:buChar char="•"/>
            </a:pPr>
            <a:r>
              <a:rPr lang="vi-VN" b="1" i="0" dirty="0">
                <a:solidFill>
                  <a:srgbClr val="333333"/>
                </a:solidFill>
                <a:effectLst/>
                <a:latin typeface="Helvetica Neue"/>
              </a:rPr>
              <a:t>Kết luận:</a:t>
            </a:r>
            <a:endParaRPr lang="vi-VN" b="0" i="0" dirty="0">
              <a:solidFill>
                <a:srgbClr val="333333"/>
              </a:solidFill>
              <a:effectLst/>
              <a:latin typeface="Helvetica Neue"/>
            </a:endParaRPr>
          </a:p>
          <a:p>
            <a:pPr marL="742950" lvl="1" indent="-285750" algn="l">
              <a:buFont typeface="Arial" panose="020B0604020202020204" pitchFamily="34" charset="0"/>
              <a:buChar char="•"/>
            </a:pPr>
            <a:r>
              <a:rPr lang="vi-VN" b="0" i="0" dirty="0">
                <a:solidFill>
                  <a:srgbClr val="333333"/>
                </a:solidFill>
                <a:effectLst/>
                <a:latin typeface="Helvetica Neue"/>
              </a:rPr>
              <a:t>Tập khách hàng có sự khác biệt lớn về giá trị – phù hợp để phân nhóm (</a:t>
            </a:r>
            <a:r>
              <a:rPr lang="vi-VN" b="0" i="0" dirty="0" err="1">
                <a:solidFill>
                  <a:srgbClr val="333333"/>
                </a:solidFill>
                <a:effectLst/>
                <a:latin typeface="Helvetica Neue"/>
              </a:rPr>
              <a:t>clustering</a:t>
            </a:r>
            <a:r>
              <a:rPr lang="vi-VN" b="0" i="0" dirty="0">
                <a:solidFill>
                  <a:srgbClr val="333333"/>
                </a:solidFill>
                <a:effectLst/>
                <a:latin typeface="Helvetica Neue"/>
              </a:rPr>
              <a:t>).</a:t>
            </a:r>
          </a:p>
          <a:p>
            <a:pPr marL="742950" lvl="1" indent="-285750" algn="l">
              <a:buFont typeface="Arial" panose="020B0604020202020204" pitchFamily="34" charset="0"/>
              <a:buChar char="•"/>
            </a:pPr>
            <a:r>
              <a:rPr lang="vi-VN" b="0" i="0" dirty="0">
                <a:solidFill>
                  <a:srgbClr val="333333"/>
                </a:solidFill>
                <a:effectLst/>
                <a:latin typeface="Helvetica Neue"/>
              </a:rPr>
              <a:t>Nên xem xét </a:t>
            </a:r>
            <a:r>
              <a:rPr lang="vi-VN" b="0" i="0" dirty="0" err="1">
                <a:solidFill>
                  <a:srgbClr val="333333"/>
                </a:solidFill>
                <a:effectLst/>
                <a:latin typeface="Helvetica Neue"/>
              </a:rPr>
              <a:t>log-transform</a:t>
            </a:r>
            <a:r>
              <a:rPr lang="vi-VN" b="0" i="0" dirty="0">
                <a:solidFill>
                  <a:srgbClr val="333333"/>
                </a:solidFill>
                <a:effectLst/>
                <a:latin typeface="Helvetica Neue"/>
              </a:rPr>
              <a:t> hoặc </a:t>
            </a:r>
            <a:r>
              <a:rPr lang="vi-VN" b="0" i="0" dirty="0" err="1">
                <a:solidFill>
                  <a:srgbClr val="333333"/>
                </a:solidFill>
                <a:effectLst/>
                <a:latin typeface="Helvetica Neue"/>
              </a:rPr>
              <a:t>winsorizing</a:t>
            </a:r>
            <a:r>
              <a:rPr lang="vi-VN" b="0" i="0" dirty="0">
                <a:solidFill>
                  <a:srgbClr val="333333"/>
                </a:solidFill>
                <a:effectLst/>
                <a:latin typeface="Helvetica Neue"/>
              </a:rPr>
              <a:t> trước khi dùng cho mô hình.</a:t>
            </a:r>
          </a:p>
          <a:p>
            <a:pPr algn="l">
              <a:buFont typeface="Arial" panose="020B0604020202020204" pitchFamily="34" charset="0"/>
              <a:buChar char="•"/>
            </a:pPr>
            <a:r>
              <a:rPr lang="vi-VN" b="1" i="0" dirty="0" err="1">
                <a:solidFill>
                  <a:srgbClr val="333333"/>
                </a:solidFill>
                <a:effectLst/>
                <a:latin typeface="Helvetica Neue"/>
              </a:rPr>
              <a:t>Frequency</a:t>
            </a:r>
            <a:r>
              <a:rPr lang="vi-VN" b="1" i="0" dirty="0">
                <a:solidFill>
                  <a:srgbClr val="333333"/>
                </a:solidFill>
                <a:effectLst/>
                <a:latin typeface="Helvetica Neue"/>
              </a:rPr>
              <a:t> </a:t>
            </a:r>
            <a:r>
              <a:rPr lang="vi-VN" b="1" i="0" dirty="0" err="1">
                <a:solidFill>
                  <a:srgbClr val="333333"/>
                </a:solidFill>
                <a:effectLst/>
                <a:latin typeface="Helvetica Neue"/>
              </a:rPr>
              <a:t>Distribution</a:t>
            </a:r>
            <a:r>
              <a:rPr lang="vi-VN" b="1" i="0" dirty="0">
                <a:solidFill>
                  <a:srgbClr val="333333"/>
                </a:solidFill>
                <a:effectLst/>
                <a:latin typeface="Helvetica Neue"/>
              </a:rPr>
              <a:t> (Tần suất mua hàng):</a:t>
            </a:r>
            <a:endParaRPr lang="vi-VN" b="0" i="0" dirty="0">
              <a:solidFill>
                <a:srgbClr val="333333"/>
              </a:solidFill>
              <a:effectLst/>
              <a:latin typeface="Helvetica Neue"/>
            </a:endParaRPr>
          </a:p>
          <a:p>
            <a:pPr marL="742950" lvl="1" indent="-285750" algn="l">
              <a:buFont typeface="Arial" panose="020B0604020202020204" pitchFamily="34" charset="0"/>
              <a:buChar char="•"/>
            </a:pPr>
            <a:r>
              <a:rPr lang="vi-VN" b="0" i="0" dirty="0">
                <a:solidFill>
                  <a:srgbClr val="333333"/>
                </a:solidFill>
                <a:effectLst/>
                <a:latin typeface="Helvetica Neue"/>
              </a:rPr>
              <a:t>Cực kỳ lệch phải: gần như tất cả khách chỉ mua 1–2 lần.</a:t>
            </a:r>
          </a:p>
          <a:p>
            <a:pPr marL="742950" lvl="1" indent="-285750" algn="l">
              <a:buFont typeface="Arial" panose="020B0604020202020204" pitchFamily="34" charset="0"/>
              <a:buChar char="•"/>
            </a:pPr>
            <a:r>
              <a:rPr lang="vi-VN" b="0" i="0" dirty="0">
                <a:solidFill>
                  <a:srgbClr val="333333"/>
                </a:solidFill>
                <a:effectLst/>
                <a:latin typeface="Helvetica Neue"/>
              </a:rPr>
              <a:t>Rất ít khách hàng mua từ 10 lần trở lên (hiếm có &gt;50).</a:t>
            </a:r>
          </a:p>
          <a:p>
            <a:pPr marL="742950" lvl="1" indent="-285750" algn="l">
              <a:buFont typeface="Arial" panose="020B0604020202020204" pitchFamily="34" charset="0"/>
              <a:buChar char="•"/>
            </a:pPr>
            <a:r>
              <a:rPr lang="vi-VN" b="0" i="0" dirty="0">
                <a:solidFill>
                  <a:srgbClr val="333333"/>
                </a:solidFill>
                <a:effectLst/>
                <a:latin typeface="Helvetica Neue"/>
              </a:rPr>
              <a:t>Một vài giá trị lớn (</a:t>
            </a:r>
            <a:r>
              <a:rPr lang="vi-VN" b="0" i="0" dirty="0" err="1">
                <a:solidFill>
                  <a:srgbClr val="333333"/>
                </a:solidFill>
                <a:effectLst/>
                <a:latin typeface="Helvetica Neue"/>
              </a:rPr>
              <a:t>outlier</a:t>
            </a:r>
            <a:r>
              <a:rPr lang="vi-VN" b="0" i="0" dirty="0">
                <a:solidFill>
                  <a:srgbClr val="333333"/>
                </a:solidFill>
                <a:effectLst/>
                <a:latin typeface="Helvetica Neue"/>
              </a:rPr>
              <a:t>) vẫn tồn tại.</a:t>
            </a:r>
          </a:p>
          <a:p>
            <a:pPr algn="l">
              <a:buFont typeface="Arial" panose="020B0604020202020204" pitchFamily="34" charset="0"/>
              <a:buChar char="•"/>
            </a:pPr>
            <a:r>
              <a:rPr lang="vi-VN" b="1" i="0" dirty="0">
                <a:solidFill>
                  <a:srgbClr val="333333"/>
                </a:solidFill>
                <a:effectLst/>
                <a:latin typeface="Helvetica Neue"/>
              </a:rPr>
              <a:t>Kết luận:</a:t>
            </a:r>
            <a:endParaRPr lang="vi-VN" b="0" i="0" dirty="0">
              <a:solidFill>
                <a:srgbClr val="333333"/>
              </a:solidFill>
              <a:effectLst/>
              <a:latin typeface="Helvetica Neue"/>
            </a:endParaRPr>
          </a:p>
          <a:p>
            <a:pPr marL="742950" lvl="1" indent="-285750" algn="l">
              <a:buFont typeface="Arial" panose="020B0604020202020204" pitchFamily="34" charset="0"/>
              <a:buChar char="•"/>
            </a:pPr>
            <a:r>
              <a:rPr lang="vi-VN" b="0" i="0" dirty="0">
                <a:solidFill>
                  <a:srgbClr val="333333"/>
                </a:solidFill>
                <a:effectLst/>
                <a:latin typeface="Helvetica Neue"/>
              </a:rPr>
              <a:t>Phần lớn khách hàng không trung thành → chỉ mua 1 lần.</a:t>
            </a:r>
          </a:p>
          <a:p>
            <a:pPr marL="742950" lvl="1" indent="-285750" algn="l">
              <a:buFont typeface="Arial" panose="020B0604020202020204" pitchFamily="34" charset="0"/>
              <a:buChar char="•"/>
            </a:pPr>
            <a:r>
              <a:rPr lang="vi-VN" b="0" i="0" dirty="0">
                <a:solidFill>
                  <a:srgbClr val="333333"/>
                </a:solidFill>
                <a:effectLst/>
                <a:latin typeface="Helvetica Neue"/>
              </a:rPr>
              <a:t>Rất cần phát triển nhóm khách “</a:t>
            </a:r>
            <a:r>
              <a:rPr lang="vi-VN" b="0" i="0" dirty="0" err="1">
                <a:solidFill>
                  <a:srgbClr val="333333"/>
                </a:solidFill>
                <a:effectLst/>
                <a:latin typeface="Helvetica Neue"/>
              </a:rPr>
              <a:t>frequent</a:t>
            </a:r>
            <a:r>
              <a:rPr lang="vi-VN" b="0" i="0" dirty="0">
                <a:solidFill>
                  <a:srgbClr val="333333"/>
                </a:solidFill>
                <a:effectLst/>
                <a:latin typeface="Helvetica Neue"/>
              </a:rPr>
              <a:t> </a:t>
            </a:r>
            <a:r>
              <a:rPr lang="vi-VN" b="0" i="0" dirty="0" err="1">
                <a:solidFill>
                  <a:srgbClr val="333333"/>
                </a:solidFill>
                <a:effectLst/>
                <a:latin typeface="Helvetica Neue"/>
              </a:rPr>
              <a:t>buyers</a:t>
            </a:r>
            <a:r>
              <a:rPr lang="vi-VN" b="0" i="0" dirty="0">
                <a:solidFill>
                  <a:srgbClr val="333333"/>
                </a:solidFill>
                <a:effectLst/>
                <a:latin typeface="Helvetica Neue"/>
              </a:rPr>
              <a:t>” (nếu muốn tăng CLV).</a:t>
            </a:r>
          </a:p>
          <a:p>
            <a:pPr marL="742950" lvl="1" indent="-285750" algn="l">
              <a:buFont typeface="Arial" panose="020B0604020202020204" pitchFamily="34" charset="0"/>
              <a:buChar char="•"/>
            </a:pPr>
            <a:r>
              <a:rPr lang="vi-VN" b="0" i="0" dirty="0">
                <a:solidFill>
                  <a:srgbClr val="333333"/>
                </a:solidFill>
                <a:effectLst/>
                <a:latin typeface="Helvetica Neue"/>
              </a:rPr>
              <a:t>Có thể tạo chính sách ưu đãi tần suất cho nhóm tiềm năng.</a:t>
            </a:r>
          </a:p>
          <a:p>
            <a:pPr algn="l">
              <a:buFont typeface="Arial" panose="020B0604020202020204" pitchFamily="34" charset="0"/>
              <a:buChar char="•"/>
            </a:pPr>
            <a:r>
              <a:rPr lang="vi-VN" b="1" i="0" dirty="0" err="1">
                <a:solidFill>
                  <a:srgbClr val="333333"/>
                </a:solidFill>
                <a:effectLst/>
                <a:latin typeface="Helvetica Neue"/>
              </a:rPr>
              <a:t>Recency</a:t>
            </a:r>
            <a:r>
              <a:rPr lang="vi-VN" b="1" i="0" dirty="0">
                <a:solidFill>
                  <a:srgbClr val="333333"/>
                </a:solidFill>
                <a:effectLst/>
                <a:latin typeface="Helvetica Neue"/>
              </a:rPr>
              <a:t> </a:t>
            </a:r>
            <a:r>
              <a:rPr lang="vi-VN" b="1" i="0" dirty="0" err="1">
                <a:solidFill>
                  <a:srgbClr val="333333"/>
                </a:solidFill>
                <a:effectLst/>
                <a:latin typeface="Helvetica Neue"/>
              </a:rPr>
              <a:t>Distribution</a:t>
            </a:r>
            <a:r>
              <a:rPr lang="vi-VN" b="1" i="0" dirty="0">
                <a:solidFill>
                  <a:srgbClr val="333333"/>
                </a:solidFill>
                <a:effectLst/>
                <a:latin typeface="Helvetica Neue"/>
              </a:rPr>
              <a:t> (Khoảng thời gian kể từ lần mua gần nhất):</a:t>
            </a:r>
            <a:endParaRPr lang="vi-VN" b="0" i="0" dirty="0">
              <a:solidFill>
                <a:srgbClr val="333333"/>
              </a:solidFill>
              <a:effectLst/>
              <a:latin typeface="Helvetica Neue"/>
            </a:endParaRPr>
          </a:p>
          <a:p>
            <a:pPr marL="742950" lvl="1" indent="-285750" algn="l">
              <a:buFont typeface="Arial" panose="020B0604020202020204" pitchFamily="34" charset="0"/>
              <a:buChar char="•"/>
            </a:pPr>
            <a:r>
              <a:rPr lang="vi-VN" b="0" i="0" dirty="0">
                <a:solidFill>
                  <a:srgbClr val="333333"/>
                </a:solidFill>
                <a:effectLst/>
                <a:latin typeface="Helvetica Neue"/>
              </a:rPr>
              <a:t>Phân bố cũng lệch phải nhưng nhẹ hơn.</a:t>
            </a:r>
          </a:p>
          <a:p>
            <a:pPr marL="742950" lvl="1" indent="-285750" algn="l">
              <a:buFont typeface="Arial" panose="020B0604020202020204" pitchFamily="34" charset="0"/>
              <a:buChar char="•"/>
            </a:pPr>
            <a:r>
              <a:rPr lang="vi-VN" b="0" i="0" dirty="0">
                <a:solidFill>
                  <a:srgbClr val="333333"/>
                </a:solidFill>
                <a:effectLst/>
                <a:latin typeface="Helvetica Neue"/>
              </a:rPr>
              <a:t>Nhiều khách hàng mới mua gần đây (</a:t>
            </a:r>
            <a:r>
              <a:rPr lang="vi-VN" b="0" i="0" dirty="0" err="1">
                <a:solidFill>
                  <a:srgbClr val="333333"/>
                </a:solidFill>
                <a:effectLst/>
                <a:latin typeface="Helvetica Neue"/>
              </a:rPr>
              <a:t>Recency</a:t>
            </a:r>
            <a:r>
              <a:rPr lang="vi-VN" b="0" i="0" dirty="0">
                <a:solidFill>
                  <a:srgbClr val="333333"/>
                </a:solidFill>
                <a:effectLst/>
                <a:latin typeface="Helvetica Neue"/>
              </a:rPr>
              <a:t> thấp) → tập trung ở khoảng 0–50 ngày.</a:t>
            </a:r>
          </a:p>
          <a:p>
            <a:pPr marL="742950" lvl="1" indent="-285750" algn="l">
              <a:buFont typeface="Arial" panose="020B0604020202020204" pitchFamily="34" charset="0"/>
              <a:buChar char="•"/>
            </a:pPr>
            <a:r>
              <a:rPr lang="vi-VN" b="0" i="0" dirty="0">
                <a:solidFill>
                  <a:srgbClr val="333333"/>
                </a:solidFill>
                <a:effectLst/>
                <a:latin typeface="Helvetica Neue"/>
              </a:rPr>
              <a:t>Càng xa (</a:t>
            </a:r>
            <a:r>
              <a:rPr lang="vi-VN" b="0" i="0" dirty="0" err="1">
                <a:solidFill>
                  <a:srgbClr val="333333"/>
                </a:solidFill>
                <a:effectLst/>
                <a:latin typeface="Helvetica Neue"/>
              </a:rPr>
              <a:t>Recency</a:t>
            </a:r>
            <a:r>
              <a:rPr lang="vi-VN" b="0" i="0" dirty="0">
                <a:solidFill>
                  <a:srgbClr val="333333"/>
                </a:solidFill>
                <a:effectLst/>
                <a:latin typeface="Helvetica Neue"/>
              </a:rPr>
              <a:t> cao), số lượng khách giảm dần → biểu hiện tốt.</a:t>
            </a:r>
          </a:p>
          <a:p>
            <a:pPr algn="l">
              <a:buFont typeface="Arial" panose="020B0604020202020204" pitchFamily="34" charset="0"/>
              <a:buChar char="•"/>
            </a:pPr>
            <a:r>
              <a:rPr lang="vi-VN" b="1" i="0" dirty="0">
                <a:solidFill>
                  <a:srgbClr val="333333"/>
                </a:solidFill>
                <a:effectLst/>
                <a:latin typeface="Helvetica Neue"/>
              </a:rPr>
              <a:t>Kết luận:</a:t>
            </a:r>
            <a:endParaRPr lang="vi-VN" b="0" i="0" dirty="0">
              <a:solidFill>
                <a:srgbClr val="333333"/>
              </a:solidFill>
              <a:effectLst/>
              <a:latin typeface="Helvetica Neue"/>
            </a:endParaRPr>
          </a:p>
          <a:p>
            <a:pPr marL="742950" lvl="1" indent="-285750" algn="l">
              <a:buFont typeface="Arial" panose="020B0604020202020204" pitchFamily="34" charset="0"/>
              <a:buChar char="•"/>
            </a:pPr>
            <a:r>
              <a:rPr lang="vi-VN" b="0" i="0" dirty="0">
                <a:solidFill>
                  <a:srgbClr val="333333"/>
                </a:solidFill>
                <a:effectLst/>
                <a:latin typeface="Helvetica Neue"/>
              </a:rPr>
              <a:t>Có nhiều khách hàng mới hoạt động gần đây.</a:t>
            </a:r>
          </a:p>
          <a:p>
            <a:pPr marL="742950" lvl="1" indent="-285750" algn="l">
              <a:buFont typeface="Arial" panose="020B0604020202020204" pitchFamily="34" charset="0"/>
              <a:buChar char="•"/>
            </a:pPr>
            <a:r>
              <a:rPr lang="vi-VN" b="0" i="0" dirty="0">
                <a:solidFill>
                  <a:srgbClr val="333333"/>
                </a:solidFill>
                <a:effectLst/>
                <a:latin typeface="Helvetica Neue"/>
              </a:rPr>
              <a:t>Cơ hội rất tốt để chạy lại </a:t>
            </a:r>
            <a:r>
              <a:rPr lang="vi-VN" b="0" i="0" dirty="0" err="1">
                <a:solidFill>
                  <a:srgbClr val="333333"/>
                </a:solidFill>
                <a:effectLst/>
                <a:latin typeface="Helvetica Neue"/>
              </a:rPr>
              <a:t>remarketing</a:t>
            </a:r>
            <a:r>
              <a:rPr lang="vi-VN" b="0" i="0" dirty="0">
                <a:solidFill>
                  <a:srgbClr val="333333"/>
                </a:solidFill>
                <a:effectLst/>
                <a:latin typeface="Helvetica Neue"/>
              </a:rPr>
              <a:t> hoặc tái kích hoạt khách cũ.</a:t>
            </a:r>
          </a:p>
          <a:p>
            <a:pPr marL="742950" lvl="1" indent="-285750" algn="l">
              <a:buFont typeface="Arial" panose="020B0604020202020204" pitchFamily="34" charset="0"/>
              <a:buChar char="•"/>
            </a:pPr>
            <a:r>
              <a:rPr lang="vi-VN" b="0" i="0" dirty="0">
                <a:solidFill>
                  <a:srgbClr val="333333"/>
                </a:solidFill>
                <a:effectLst/>
                <a:latin typeface="Helvetica Neue"/>
              </a:rPr>
              <a:t>Tập khách cũ (</a:t>
            </a:r>
            <a:r>
              <a:rPr lang="vi-VN" b="0" i="0" dirty="0" err="1">
                <a:solidFill>
                  <a:srgbClr val="333333"/>
                </a:solidFill>
                <a:effectLst/>
                <a:latin typeface="Helvetica Neue"/>
              </a:rPr>
              <a:t>Recency</a:t>
            </a:r>
            <a:r>
              <a:rPr lang="vi-VN" b="0" i="0" dirty="0">
                <a:solidFill>
                  <a:srgbClr val="333333"/>
                </a:solidFill>
                <a:effectLst/>
                <a:latin typeface="Helvetica Neue"/>
              </a:rPr>
              <a:t> &gt; 250) có thể là khách rời bỏ.</a:t>
            </a:r>
          </a:p>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11</a:t>
            </a:fld>
            <a:endParaRPr lang="en-US" dirty="0"/>
          </a:p>
        </p:txBody>
      </p:sp>
    </p:spTree>
    <p:extLst>
      <p:ext uri="{BB962C8B-B14F-4D97-AF65-F5344CB8AC3E}">
        <p14:creationId xmlns:p14="http://schemas.microsoft.com/office/powerpoint/2010/main" val="16981906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12</a:t>
            </a:fld>
            <a:endParaRPr lang="en-US" dirty="0"/>
          </a:p>
        </p:txBody>
      </p:sp>
    </p:spTree>
    <p:extLst>
      <p:ext uri="{BB962C8B-B14F-4D97-AF65-F5344CB8AC3E}">
        <p14:creationId xmlns:p14="http://schemas.microsoft.com/office/powerpoint/2010/main" val="17505519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13</a:t>
            </a:fld>
            <a:endParaRPr lang="en-US" dirty="0"/>
          </a:p>
        </p:txBody>
      </p:sp>
    </p:spTree>
    <p:extLst>
      <p:ext uri="{BB962C8B-B14F-4D97-AF65-F5344CB8AC3E}">
        <p14:creationId xmlns:p14="http://schemas.microsoft.com/office/powerpoint/2010/main" val="24963238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BBC04D-2568-C19F-6211-ABA7996CBC5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BBD96A4-D432-FA69-5E46-4DF91D77CA9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F639921-CFBB-DE6F-31EB-81B758CA026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453E3F8-8185-F97B-2F08-1F44FCE2A5AB}"/>
              </a:ext>
            </a:extLst>
          </p:cNvPr>
          <p:cNvSpPr>
            <a:spLocks noGrp="1"/>
          </p:cNvSpPr>
          <p:nvPr>
            <p:ph type="sldNum" sz="quarter" idx="5"/>
          </p:nvPr>
        </p:nvSpPr>
        <p:spPr/>
        <p:txBody>
          <a:bodyPr/>
          <a:lstStyle/>
          <a:p>
            <a:fld id="{A89C7E07-3C67-C64C-8DA0-0404F6303970}" type="slidenum">
              <a:rPr lang="en-US" smtClean="0"/>
              <a:t>14</a:t>
            </a:fld>
            <a:endParaRPr lang="en-US" dirty="0"/>
          </a:p>
        </p:txBody>
      </p:sp>
    </p:spTree>
    <p:extLst>
      <p:ext uri="{BB962C8B-B14F-4D97-AF65-F5344CB8AC3E}">
        <p14:creationId xmlns:p14="http://schemas.microsoft.com/office/powerpoint/2010/main" val="37277777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vi-VN" b="1" i="0" dirty="0">
                <a:solidFill>
                  <a:srgbClr val="333333"/>
                </a:solidFill>
                <a:effectLst/>
                <a:latin typeface="Helvetica Neue"/>
              </a:rPr>
              <a:t>Nhận xét:</a:t>
            </a:r>
            <a:endParaRPr lang="vi-VN" b="0" i="0" dirty="0">
              <a:solidFill>
                <a:srgbClr val="333333"/>
              </a:solidFill>
              <a:effectLst/>
              <a:latin typeface="Helvetica Neue"/>
            </a:endParaRPr>
          </a:p>
          <a:p>
            <a:pPr algn="l">
              <a:buFont typeface="Arial" panose="020B0604020202020204" pitchFamily="34" charset="0"/>
              <a:buChar char="•"/>
            </a:pPr>
            <a:r>
              <a:rPr lang="vi-VN" b="1" i="0" dirty="0">
                <a:solidFill>
                  <a:srgbClr val="333333"/>
                </a:solidFill>
                <a:effectLst/>
                <a:latin typeface="Helvetica Neue"/>
              </a:rPr>
              <a:t>Biểu đồ bên trái – </a:t>
            </a:r>
            <a:r>
              <a:rPr lang="vi-VN" b="1" i="0" dirty="0" err="1">
                <a:solidFill>
                  <a:srgbClr val="333333"/>
                </a:solidFill>
                <a:effectLst/>
                <a:latin typeface="Helvetica Neue"/>
              </a:rPr>
              <a:t>Elbow</a:t>
            </a:r>
            <a:r>
              <a:rPr lang="vi-VN" b="1" i="0" dirty="0">
                <a:solidFill>
                  <a:srgbClr val="333333"/>
                </a:solidFill>
                <a:effectLst/>
                <a:latin typeface="Helvetica Neue"/>
              </a:rPr>
              <a:t> </a:t>
            </a:r>
            <a:r>
              <a:rPr lang="vi-VN" b="1" i="0" dirty="0" err="1">
                <a:solidFill>
                  <a:srgbClr val="333333"/>
                </a:solidFill>
                <a:effectLst/>
                <a:latin typeface="Helvetica Neue"/>
              </a:rPr>
              <a:t>Method</a:t>
            </a:r>
            <a:r>
              <a:rPr lang="vi-VN" b="1" i="0" dirty="0">
                <a:solidFill>
                  <a:srgbClr val="333333"/>
                </a:solidFill>
                <a:effectLst/>
                <a:latin typeface="Helvetica Neue"/>
              </a:rPr>
              <a:t> (</a:t>
            </a:r>
            <a:r>
              <a:rPr lang="vi-VN" b="1" i="0" dirty="0" err="1">
                <a:solidFill>
                  <a:srgbClr val="333333"/>
                </a:solidFill>
                <a:effectLst/>
                <a:latin typeface="Helvetica Neue"/>
              </a:rPr>
              <a:t>Inertia</a:t>
            </a:r>
            <a:r>
              <a:rPr lang="vi-VN" b="1" i="0" dirty="0">
                <a:solidFill>
                  <a:srgbClr val="333333"/>
                </a:solidFill>
                <a:effectLst/>
                <a:latin typeface="Helvetica Neue"/>
              </a:rPr>
              <a:t>):</a:t>
            </a:r>
            <a:endParaRPr lang="vi-VN" b="0" i="0" dirty="0">
              <a:solidFill>
                <a:srgbClr val="333333"/>
              </a:solidFill>
              <a:effectLst/>
              <a:latin typeface="Helvetica Neue"/>
            </a:endParaRPr>
          </a:p>
          <a:p>
            <a:pPr marL="742950" lvl="1" indent="-285750" algn="l">
              <a:buFont typeface="Arial" panose="020B0604020202020204" pitchFamily="34" charset="0"/>
              <a:buChar char="•"/>
            </a:pPr>
            <a:r>
              <a:rPr lang="vi-VN" b="0" i="0" dirty="0">
                <a:solidFill>
                  <a:srgbClr val="333333"/>
                </a:solidFill>
                <a:effectLst/>
                <a:latin typeface="Helvetica Neue"/>
              </a:rPr>
              <a:t>Giá trị </a:t>
            </a:r>
            <a:r>
              <a:rPr lang="vi-VN" b="0" i="0" dirty="0" err="1">
                <a:solidFill>
                  <a:srgbClr val="333333"/>
                </a:solidFill>
                <a:effectLst/>
                <a:latin typeface="Helvetica Neue"/>
              </a:rPr>
              <a:t>Inertia</a:t>
            </a:r>
            <a:r>
              <a:rPr lang="vi-VN" b="0" i="0" dirty="0">
                <a:solidFill>
                  <a:srgbClr val="333333"/>
                </a:solidFill>
                <a:effectLst/>
                <a:latin typeface="Helvetica Neue"/>
              </a:rPr>
              <a:t> giảm mạnh từ k = 2 đến k = 4, sau đó bắt đầu giảm chậm lại tạo thành một “khuỷu tay” tại k = 4.</a:t>
            </a:r>
          </a:p>
          <a:p>
            <a:pPr marL="742950" lvl="1" indent="-285750" algn="l">
              <a:buFont typeface="Arial" panose="020B0604020202020204" pitchFamily="34" charset="0"/>
              <a:buChar char="•"/>
            </a:pPr>
            <a:r>
              <a:rPr lang="vi-VN" b="0" i="0" dirty="0">
                <a:solidFill>
                  <a:srgbClr val="333333"/>
                </a:solidFill>
                <a:effectLst/>
                <a:latin typeface="Helvetica Neue"/>
              </a:rPr>
              <a:t>Đây là dấu hiệu rõ ràng của số cụm tối ưu, vì tại điểm này mô hình đã gom được phần lớn thông tin phân tán và việc tăng thêm cụm sau đó không làm giảm </a:t>
            </a:r>
            <a:r>
              <a:rPr lang="vi-VN" b="0" i="0" dirty="0" err="1">
                <a:solidFill>
                  <a:srgbClr val="333333"/>
                </a:solidFill>
                <a:effectLst/>
                <a:latin typeface="Helvetica Neue"/>
              </a:rPr>
              <a:t>Inertia</a:t>
            </a:r>
            <a:r>
              <a:rPr lang="vi-VN" b="0" i="0" dirty="0">
                <a:solidFill>
                  <a:srgbClr val="333333"/>
                </a:solidFill>
                <a:effectLst/>
                <a:latin typeface="Helvetica Neue"/>
              </a:rPr>
              <a:t> đáng kể nữa.</a:t>
            </a:r>
          </a:p>
          <a:p>
            <a:pPr algn="l">
              <a:buFont typeface="Arial" panose="020B0604020202020204" pitchFamily="34" charset="0"/>
              <a:buChar char="•"/>
            </a:pPr>
            <a:r>
              <a:rPr lang="vi-VN" b="1" i="0" dirty="0">
                <a:solidFill>
                  <a:srgbClr val="333333"/>
                </a:solidFill>
                <a:effectLst/>
                <a:latin typeface="Helvetica Neue"/>
              </a:rPr>
              <a:t>Biểu đồ bên phải – </a:t>
            </a:r>
            <a:r>
              <a:rPr lang="vi-VN" b="1" i="0" dirty="0" err="1">
                <a:solidFill>
                  <a:srgbClr val="333333"/>
                </a:solidFill>
                <a:effectLst/>
                <a:latin typeface="Helvetica Neue"/>
              </a:rPr>
              <a:t>Silhouette</a:t>
            </a:r>
            <a:r>
              <a:rPr lang="vi-VN" b="1" i="0" dirty="0">
                <a:solidFill>
                  <a:srgbClr val="333333"/>
                </a:solidFill>
                <a:effectLst/>
                <a:latin typeface="Helvetica Neue"/>
              </a:rPr>
              <a:t> </a:t>
            </a:r>
            <a:r>
              <a:rPr lang="vi-VN" b="1" i="0" dirty="0" err="1">
                <a:solidFill>
                  <a:srgbClr val="333333"/>
                </a:solidFill>
                <a:effectLst/>
                <a:latin typeface="Helvetica Neue"/>
              </a:rPr>
              <a:t>Score</a:t>
            </a:r>
            <a:r>
              <a:rPr lang="vi-VN" b="1" i="0" dirty="0">
                <a:solidFill>
                  <a:srgbClr val="333333"/>
                </a:solidFill>
                <a:effectLst/>
                <a:latin typeface="Helvetica Neue"/>
              </a:rPr>
              <a:t>:</a:t>
            </a:r>
            <a:endParaRPr lang="vi-VN" b="0" i="0" dirty="0">
              <a:solidFill>
                <a:srgbClr val="333333"/>
              </a:solidFill>
              <a:effectLst/>
              <a:latin typeface="Helvetica Neue"/>
            </a:endParaRPr>
          </a:p>
          <a:p>
            <a:pPr marL="742950" lvl="1" indent="-285750" algn="l">
              <a:buFont typeface="Arial" panose="020B0604020202020204" pitchFamily="34" charset="0"/>
              <a:buChar char="•"/>
            </a:pPr>
            <a:r>
              <a:rPr lang="vi-VN" b="0" i="0" dirty="0" err="1">
                <a:solidFill>
                  <a:srgbClr val="333333"/>
                </a:solidFill>
                <a:effectLst/>
                <a:latin typeface="Helvetica Neue"/>
              </a:rPr>
              <a:t>Silhouette</a:t>
            </a:r>
            <a:r>
              <a:rPr lang="vi-VN" b="0" i="0" dirty="0">
                <a:solidFill>
                  <a:srgbClr val="333333"/>
                </a:solidFill>
                <a:effectLst/>
                <a:latin typeface="Helvetica Neue"/>
              </a:rPr>
              <a:t> đạt giá trị cao nhất ở k = 2 và k = 3 (~0.45), sau đó giảm dần.</a:t>
            </a:r>
          </a:p>
          <a:p>
            <a:pPr marL="742950" lvl="1" indent="-285750" algn="l">
              <a:buFont typeface="Arial" panose="020B0604020202020204" pitchFamily="34" charset="0"/>
              <a:buChar char="•"/>
            </a:pPr>
            <a:r>
              <a:rPr lang="vi-VN" b="0" i="0" dirty="0">
                <a:solidFill>
                  <a:srgbClr val="333333"/>
                </a:solidFill>
                <a:effectLst/>
                <a:latin typeface="Helvetica Neue"/>
              </a:rPr>
              <a:t>Tuy nhiên, k = 4 vẫn duy trì mức </a:t>
            </a:r>
            <a:r>
              <a:rPr lang="vi-VN" b="0" i="0" dirty="0" err="1">
                <a:solidFill>
                  <a:srgbClr val="333333"/>
                </a:solidFill>
                <a:effectLst/>
                <a:latin typeface="Helvetica Neue"/>
              </a:rPr>
              <a:t>Silhouette</a:t>
            </a:r>
            <a:r>
              <a:rPr lang="vi-VN" b="0" i="0" dirty="0">
                <a:solidFill>
                  <a:srgbClr val="333333"/>
                </a:solidFill>
                <a:effectLst/>
                <a:latin typeface="Helvetica Neue"/>
              </a:rPr>
              <a:t> hợp lý (~0.40), cho thấy phân cụm vẫn đủ rõ nét mà không quá đơn giản.</a:t>
            </a:r>
          </a:p>
          <a:p>
            <a:pPr marL="742950" lvl="1" indent="-285750" algn="l">
              <a:buFont typeface="Arial" panose="020B0604020202020204" pitchFamily="34" charset="0"/>
              <a:buChar char="•"/>
            </a:pPr>
            <a:r>
              <a:rPr lang="vi-VN" b="0" i="0" dirty="0">
                <a:solidFill>
                  <a:srgbClr val="333333"/>
                </a:solidFill>
                <a:effectLst/>
                <a:latin typeface="Helvetica Neue"/>
              </a:rPr>
              <a:t>Việc chọn k = 4 là sự cân bằng giữa độ rõ ràng và độ chi tiết của các cụm khách hàng.</a:t>
            </a:r>
          </a:p>
          <a:p>
            <a:pPr algn="l"/>
            <a:r>
              <a:rPr lang="vi-VN" b="1" i="0" dirty="0">
                <a:solidFill>
                  <a:srgbClr val="333333"/>
                </a:solidFill>
                <a:effectLst/>
                <a:latin typeface="Helvetica Neue"/>
              </a:rPr>
              <a:t>Kết luận:</a:t>
            </a:r>
            <a:endParaRPr lang="vi-VN" b="0" i="0" dirty="0">
              <a:solidFill>
                <a:srgbClr val="333333"/>
              </a:solidFill>
              <a:effectLst/>
              <a:latin typeface="Helvetica Neue"/>
            </a:endParaRPr>
          </a:p>
          <a:p>
            <a:pPr algn="l"/>
            <a:r>
              <a:rPr lang="vi-VN" b="0" i="0" dirty="0">
                <a:solidFill>
                  <a:srgbClr val="333333"/>
                </a:solidFill>
                <a:effectLst/>
                <a:latin typeface="Helvetica Neue"/>
              </a:rPr>
              <a:t>Dựa trên cả hai biểu đồ, số lượng cụm tối ưu được lựa chọn là k = 4. Đây là lựa chọn hợp lý để tiến hành phân cụm K-</a:t>
            </a:r>
            <a:r>
              <a:rPr lang="vi-VN" b="0" i="0" dirty="0" err="1">
                <a:solidFill>
                  <a:srgbClr val="333333"/>
                </a:solidFill>
                <a:effectLst/>
                <a:latin typeface="Helvetica Neue"/>
              </a:rPr>
              <a:t>Means</a:t>
            </a:r>
            <a:r>
              <a:rPr lang="vi-VN" b="0" i="0" dirty="0">
                <a:solidFill>
                  <a:srgbClr val="333333"/>
                </a:solidFill>
                <a:effectLst/>
                <a:latin typeface="Helvetica Neue"/>
              </a:rPr>
              <a:t> trong bước tiếp theo, vừa đảm bảo tính phân biệt giữa các cụm, vừa tránh tình trạng quá phân mảnh hoặc đơn giản hóa mô hình.</a:t>
            </a:r>
          </a:p>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15</a:t>
            </a:fld>
            <a:endParaRPr lang="en-US" dirty="0"/>
          </a:p>
        </p:txBody>
      </p:sp>
    </p:spTree>
    <p:extLst>
      <p:ext uri="{BB962C8B-B14F-4D97-AF65-F5344CB8AC3E}">
        <p14:creationId xmlns:p14="http://schemas.microsoft.com/office/powerpoint/2010/main" val="23861837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vi-VN" b="1" i="0" dirty="0">
                <a:solidFill>
                  <a:srgbClr val="333333"/>
                </a:solidFill>
                <a:effectLst/>
                <a:latin typeface="Helvetica Neue"/>
              </a:rPr>
              <a:t>Nhận xét:</a:t>
            </a:r>
            <a:endParaRPr lang="vi-VN" b="0" i="0" dirty="0">
              <a:solidFill>
                <a:srgbClr val="333333"/>
              </a:solidFill>
              <a:effectLst/>
              <a:latin typeface="Helvetica Neue"/>
            </a:endParaRPr>
          </a:p>
          <a:p>
            <a:pPr algn="l"/>
            <a:r>
              <a:rPr lang="vi-VN" b="0" i="0" dirty="0">
                <a:solidFill>
                  <a:srgbClr val="333333"/>
                </a:solidFill>
                <a:effectLst/>
                <a:latin typeface="Helvetica Neue"/>
              </a:rPr>
              <a:t>Biểu đồ 3D thể hiện sự phân bố của các khách hàng theo 3 chiều </a:t>
            </a:r>
            <a:r>
              <a:rPr lang="vi-VN" b="1" i="0" dirty="0" err="1">
                <a:solidFill>
                  <a:srgbClr val="333333"/>
                </a:solidFill>
                <a:effectLst/>
                <a:latin typeface="Helvetica Neue"/>
              </a:rPr>
              <a:t>Recency</a:t>
            </a:r>
            <a:r>
              <a:rPr lang="vi-VN" b="0" i="0" dirty="0">
                <a:solidFill>
                  <a:srgbClr val="333333"/>
                </a:solidFill>
                <a:effectLst/>
                <a:latin typeface="Helvetica Neue"/>
              </a:rPr>
              <a:t>, </a:t>
            </a:r>
            <a:r>
              <a:rPr lang="vi-VN" b="1" i="0" dirty="0" err="1">
                <a:solidFill>
                  <a:srgbClr val="333333"/>
                </a:solidFill>
                <a:effectLst/>
                <a:latin typeface="Helvetica Neue"/>
              </a:rPr>
              <a:t>Frequency</a:t>
            </a:r>
            <a:r>
              <a:rPr lang="vi-VN" b="0" i="0" dirty="0">
                <a:solidFill>
                  <a:srgbClr val="333333"/>
                </a:solidFill>
                <a:effectLst/>
                <a:latin typeface="Helvetica Neue"/>
              </a:rPr>
              <a:t>, và </a:t>
            </a:r>
            <a:r>
              <a:rPr lang="vi-VN" b="1" i="0" dirty="0" err="1">
                <a:solidFill>
                  <a:srgbClr val="333333"/>
                </a:solidFill>
                <a:effectLst/>
                <a:latin typeface="Helvetica Neue"/>
              </a:rPr>
              <a:t>MonetaryValue</a:t>
            </a:r>
            <a:r>
              <a:rPr lang="vi-VN" b="0" i="0" dirty="0">
                <a:solidFill>
                  <a:srgbClr val="333333"/>
                </a:solidFill>
                <a:effectLst/>
                <a:latin typeface="Helvetica Neue"/>
              </a:rPr>
              <a:t>, được phân cụm bằng thuật toán K-</a:t>
            </a:r>
            <a:r>
              <a:rPr lang="vi-VN" b="0" i="0" dirty="0" err="1">
                <a:solidFill>
                  <a:srgbClr val="333333"/>
                </a:solidFill>
                <a:effectLst/>
                <a:latin typeface="Helvetica Neue"/>
              </a:rPr>
              <a:t>Means</a:t>
            </a:r>
            <a:r>
              <a:rPr lang="vi-VN" b="0" i="0" dirty="0">
                <a:solidFill>
                  <a:srgbClr val="333333"/>
                </a:solidFill>
                <a:effectLst/>
                <a:latin typeface="Helvetica Neue"/>
              </a:rPr>
              <a:t> với số cụm k = 4.</a:t>
            </a:r>
          </a:p>
          <a:p>
            <a:pPr algn="l">
              <a:buFont typeface="Arial" panose="020B0604020202020204" pitchFamily="34" charset="0"/>
              <a:buChar char="•"/>
            </a:pPr>
            <a:r>
              <a:rPr lang="vi-VN" b="0" i="0" dirty="0">
                <a:solidFill>
                  <a:srgbClr val="333333"/>
                </a:solidFill>
                <a:effectLst/>
                <a:latin typeface="Helvetica Neue"/>
              </a:rPr>
              <a:t>Nhìn chung, các cụm được tách biệt tương đối rõ, đặc biệt là theo trục </a:t>
            </a:r>
            <a:r>
              <a:rPr lang="vi-VN" b="0" i="0" dirty="0" err="1">
                <a:solidFill>
                  <a:srgbClr val="333333"/>
                </a:solidFill>
                <a:effectLst/>
                <a:latin typeface="Helvetica Neue"/>
              </a:rPr>
              <a:t>Monetary</a:t>
            </a:r>
            <a:r>
              <a:rPr lang="vi-VN" b="0" i="0" dirty="0">
                <a:solidFill>
                  <a:srgbClr val="333333"/>
                </a:solidFill>
                <a:effectLst/>
                <a:latin typeface="Helvetica Neue"/>
              </a:rPr>
              <a:t> và </a:t>
            </a:r>
            <a:r>
              <a:rPr lang="vi-VN" b="0" i="0" dirty="0" err="1">
                <a:solidFill>
                  <a:srgbClr val="333333"/>
                </a:solidFill>
                <a:effectLst/>
                <a:latin typeface="Helvetica Neue"/>
              </a:rPr>
              <a:t>Frequency</a:t>
            </a:r>
            <a:r>
              <a:rPr lang="vi-VN" b="0" i="0" dirty="0">
                <a:solidFill>
                  <a:srgbClr val="333333"/>
                </a:solidFill>
                <a:effectLst/>
                <a:latin typeface="Helvetica Neue"/>
              </a:rPr>
              <a:t>.</a:t>
            </a:r>
          </a:p>
          <a:p>
            <a:pPr algn="l">
              <a:buFont typeface="Arial" panose="020B0604020202020204" pitchFamily="34" charset="0"/>
              <a:buChar char="•"/>
            </a:pPr>
            <a:r>
              <a:rPr lang="vi-VN" b="1" i="0" dirty="0">
                <a:solidFill>
                  <a:srgbClr val="333333"/>
                </a:solidFill>
                <a:effectLst/>
                <a:latin typeface="Helvetica Neue"/>
              </a:rPr>
              <a:t>Cụm màu đỏ</a:t>
            </a:r>
            <a:r>
              <a:rPr lang="vi-VN" b="0" i="0" dirty="0">
                <a:solidFill>
                  <a:srgbClr val="333333"/>
                </a:solidFill>
                <a:effectLst/>
                <a:latin typeface="Helvetica Neue"/>
              </a:rPr>
              <a:t> (</a:t>
            </a:r>
            <a:r>
              <a:rPr lang="vi-VN" b="0" i="0" dirty="0" err="1">
                <a:solidFill>
                  <a:srgbClr val="333333"/>
                </a:solidFill>
                <a:effectLst/>
                <a:latin typeface="Helvetica Neue"/>
              </a:rPr>
              <a:t>Cluster</a:t>
            </a:r>
            <a:r>
              <a:rPr lang="vi-VN" b="0" i="0" dirty="0">
                <a:solidFill>
                  <a:srgbClr val="333333"/>
                </a:solidFill>
                <a:effectLst/>
                <a:latin typeface="Helvetica Neue"/>
              </a:rPr>
              <a:t> 4) tập trung ở vùng </a:t>
            </a:r>
            <a:r>
              <a:rPr lang="vi-VN" b="0" i="0" dirty="0" err="1">
                <a:solidFill>
                  <a:srgbClr val="333333"/>
                </a:solidFill>
                <a:effectLst/>
                <a:latin typeface="Helvetica Neue"/>
              </a:rPr>
              <a:t>Recency</a:t>
            </a:r>
            <a:r>
              <a:rPr lang="vi-VN" b="0" i="0" dirty="0">
                <a:solidFill>
                  <a:srgbClr val="333333"/>
                </a:solidFill>
                <a:effectLst/>
                <a:latin typeface="Helvetica Neue"/>
              </a:rPr>
              <a:t> cao, </a:t>
            </a:r>
            <a:r>
              <a:rPr lang="vi-VN" b="0" i="0" dirty="0" err="1">
                <a:solidFill>
                  <a:srgbClr val="333333"/>
                </a:solidFill>
                <a:effectLst/>
                <a:latin typeface="Helvetica Neue"/>
              </a:rPr>
              <a:t>Frequency</a:t>
            </a:r>
            <a:r>
              <a:rPr lang="vi-VN" b="0" i="0" dirty="0">
                <a:solidFill>
                  <a:srgbClr val="333333"/>
                </a:solidFill>
                <a:effectLst/>
                <a:latin typeface="Helvetica Neue"/>
              </a:rPr>
              <a:t> thấp, </a:t>
            </a:r>
            <a:r>
              <a:rPr lang="vi-VN" b="0" i="0" dirty="0" err="1">
                <a:solidFill>
                  <a:srgbClr val="333333"/>
                </a:solidFill>
                <a:effectLst/>
                <a:latin typeface="Helvetica Neue"/>
              </a:rPr>
              <a:t>Monetary</a:t>
            </a:r>
            <a:r>
              <a:rPr lang="vi-VN" b="0" i="0" dirty="0">
                <a:solidFill>
                  <a:srgbClr val="333333"/>
                </a:solidFill>
                <a:effectLst/>
                <a:latin typeface="Helvetica Neue"/>
              </a:rPr>
              <a:t> thấp -&gt; Đây có thể là nhóm khách hàng không còn mua hàng gần đây và giá trị thấp.</a:t>
            </a:r>
          </a:p>
          <a:p>
            <a:pPr algn="l">
              <a:buFont typeface="Arial" panose="020B0604020202020204" pitchFamily="34" charset="0"/>
              <a:buChar char="•"/>
            </a:pPr>
            <a:r>
              <a:rPr lang="vi-VN" b="1" i="0" dirty="0">
                <a:solidFill>
                  <a:srgbClr val="333333"/>
                </a:solidFill>
                <a:effectLst/>
                <a:latin typeface="Helvetica Neue"/>
              </a:rPr>
              <a:t>Cụm màu xanh lam</a:t>
            </a:r>
            <a:r>
              <a:rPr lang="vi-VN" b="0" i="0" dirty="0">
                <a:solidFill>
                  <a:srgbClr val="333333"/>
                </a:solidFill>
                <a:effectLst/>
                <a:latin typeface="Helvetica Neue"/>
              </a:rPr>
              <a:t> (</a:t>
            </a:r>
            <a:r>
              <a:rPr lang="vi-VN" b="0" i="0" dirty="0" err="1">
                <a:solidFill>
                  <a:srgbClr val="333333"/>
                </a:solidFill>
                <a:effectLst/>
                <a:latin typeface="Helvetica Neue"/>
              </a:rPr>
              <a:t>Cluster</a:t>
            </a:r>
            <a:r>
              <a:rPr lang="vi-VN" b="0" i="0" dirty="0">
                <a:solidFill>
                  <a:srgbClr val="333333"/>
                </a:solidFill>
                <a:effectLst/>
                <a:latin typeface="Helvetica Neue"/>
              </a:rPr>
              <a:t> 1) nằm ở đáy biểu đồ, với </a:t>
            </a:r>
            <a:r>
              <a:rPr lang="vi-VN" b="0" i="0" dirty="0" err="1">
                <a:solidFill>
                  <a:srgbClr val="333333"/>
                </a:solidFill>
                <a:effectLst/>
                <a:latin typeface="Helvetica Neue"/>
              </a:rPr>
              <a:t>Recency</a:t>
            </a:r>
            <a:r>
              <a:rPr lang="vi-VN" b="0" i="0" dirty="0">
                <a:solidFill>
                  <a:srgbClr val="333333"/>
                </a:solidFill>
                <a:effectLst/>
                <a:latin typeface="Helvetica Neue"/>
              </a:rPr>
              <a:t> thấp, </a:t>
            </a:r>
            <a:r>
              <a:rPr lang="vi-VN" b="0" i="0" dirty="0" err="1">
                <a:solidFill>
                  <a:srgbClr val="333333"/>
                </a:solidFill>
                <a:effectLst/>
                <a:latin typeface="Helvetica Neue"/>
              </a:rPr>
              <a:t>Frequency</a:t>
            </a:r>
            <a:r>
              <a:rPr lang="vi-VN" b="0" i="0" dirty="0">
                <a:solidFill>
                  <a:srgbClr val="333333"/>
                </a:solidFill>
                <a:effectLst/>
                <a:latin typeface="Helvetica Neue"/>
              </a:rPr>
              <a:t> cao và </a:t>
            </a:r>
            <a:r>
              <a:rPr lang="vi-VN" b="0" i="0" dirty="0" err="1">
                <a:solidFill>
                  <a:srgbClr val="333333"/>
                </a:solidFill>
                <a:effectLst/>
                <a:latin typeface="Helvetica Neue"/>
              </a:rPr>
              <a:t>Monetary</a:t>
            </a:r>
            <a:r>
              <a:rPr lang="vi-VN" b="0" i="0" dirty="0">
                <a:solidFill>
                  <a:srgbClr val="333333"/>
                </a:solidFill>
                <a:effectLst/>
                <a:latin typeface="Helvetica Neue"/>
              </a:rPr>
              <a:t> rất cao → nhóm khách hàng trung thành và có giá trị lớn.</a:t>
            </a:r>
          </a:p>
          <a:p>
            <a:pPr algn="l">
              <a:buFont typeface="Arial" panose="020B0604020202020204" pitchFamily="34" charset="0"/>
              <a:buChar char="•"/>
            </a:pPr>
            <a:r>
              <a:rPr lang="vi-VN" b="0" i="0" dirty="0">
                <a:solidFill>
                  <a:srgbClr val="333333"/>
                </a:solidFill>
                <a:effectLst/>
                <a:latin typeface="Helvetica Neue"/>
              </a:rPr>
              <a:t>Các cụm còn lại nằm xen giữa, cho thấy các nhóm khách hàng có hành vi mua hàng trung bình hoặc không đều đặn.</a:t>
            </a:r>
          </a:p>
          <a:p>
            <a:pPr algn="l"/>
            <a:r>
              <a:rPr lang="vi-VN" b="1" i="0" dirty="0">
                <a:solidFill>
                  <a:srgbClr val="333333"/>
                </a:solidFill>
                <a:effectLst/>
                <a:latin typeface="Helvetica Neue"/>
              </a:rPr>
              <a:t>Ý nghĩa:</a:t>
            </a:r>
            <a:endParaRPr lang="vi-VN" b="0" i="0" dirty="0">
              <a:solidFill>
                <a:srgbClr val="333333"/>
              </a:solidFill>
              <a:effectLst/>
              <a:latin typeface="Helvetica Neue"/>
            </a:endParaRPr>
          </a:p>
          <a:p>
            <a:pPr algn="l">
              <a:buFont typeface="Arial" panose="020B0604020202020204" pitchFamily="34" charset="0"/>
              <a:buChar char="•"/>
            </a:pPr>
            <a:r>
              <a:rPr lang="vi-VN" b="0" i="0" dirty="0">
                <a:solidFill>
                  <a:srgbClr val="333333"/>
                </a:solidFill>
                <a:effectLst/>
                <a:latin typeface="Helvetica Neue"/>
              </a:rPr>
              <a:t>Việc trực quan hóa dữ liệu RFM theo không gian 3 chiều giúp kiểm chứng lại hiệu quả phân cụm.</a:t>
            </a:r>
          </a:p>
          <a:p>
            <a:pPr algn="l">
              <a:buFont typeface="Arial" panose="020B0604020202020204" pitchFamily="34" charset="0"/>
              <a:buChar char="•"/>
            </a:pPr>
            <a:r>
              <a:rPr lang="vi-VN" b="0" i="0" dirty="0">
                <a:solidFill>
                  <a:srgbClr val="333333"/>
                </a:solidFill>
                <a:effectLst/>
                <a:latin typeface="Helvetica Neue"/>
              </a:rPr>
              <a:t>Doanh nghiệp có thể dễ dàng xác định nhóm khách hàng tiềm năng để duy trì và nhóm không hiệu quả để tiết giảm chi phí tiếp thị.</a:t>
            </a:r>
          </a:p>
          <a:p>
            <a:pPr algn="l">
              <a:buFont typeface="Arial" panose="020B0604020202020204" pitchFamily="34" charset="0"/>
              <a:buChar char="•"/>
            </a:pPr>
            <a:r>
              <a:rPr lang="vi-VN" b="0" i="0" dirty="0">
                <a:solidFill>
                  <a:srgbClr val="333333"/>
                </a:solidFill>
                <a:effectLst/>
                <a:latin typeface="Helvetica Neue"/>
              </a:rPr>
              <a:t>Đây là bước quan trọng trong các chiến lược </a:t>
            </a:r>
            <a:r>
              <a:rPr lang="vi-VN" b="1" i="0" dirty="0">
                <a:solidFill>
                  <a:srgbClr val="333333"/>
                </a:solidFill>
                <a:effectLst/>
                <a:latin typeface="Helvetica Neue"/>
              </a:rPr>
              <a:t>phân khúc thị trường</a:t>
            </a:r>
            <a:r>
              <a:rPr lang="vi-VN" b="0" i="0" dirty="0">
                <a:solidFill>
                  <a:srgbClr val="333333"/>
                </a:solidFill>
                <a:effectLst/>
                <a:latin typeface="Helvetica Neue"/>
              </a:rPr>
              <a:t> và </a:t>
            </a:r>
            <a:r>
              <a:rPr lang="vi-VN" b="1" i="0" dirty="0">
                <a:solidFill>
                  <a:srgbClr val="333333"/>
                </a:solidFill>
                <a:effectLst/>
                <a:latin typeface="Helvetica Neue"/>
              </a:rPr>
              <a:t>giữ chân khách hàng</a:t>
            </a:r>
            <a:r>
              <a:rPr lang="vi-VN" b="0" i="0" dirty="0">
                <a:solidFill>
                  <a:srgbClr val="333333"/>
                </a:solidFill>
                <a:effectLst/>
                <a:latin typeface="Helvetica Neue"/>
              </a:rPr>
              <a:t>.</a:t>
            </a:r>
          </a:p>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16</a:t>
            </a:fld>
            <a:endParaRPr lang="en-US" dirty="0"/>
          </a:p>
        </p:txBody>
      </p:sp>
    </p:spTree>
    <p:extLst>
      <p:ext uri="{BB962C8B-B14F-4D97-AF65-F5344CB8AC3E}">
        <p14:creationId xmlns:p14="http://schemas.microsoft.com/office/powerpoint/2010/main" val="40669938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BBC04D-2568-C19F-6211-ABA7996CBC5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BBD96A4-D432-FA69-5E46-4DF91D77CA9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F639921-CFBB-DE6F-31EB-81B758CA026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453E3F8-8185-F97B-2F08-1F44FCE2A5AB}"/>
              </a:ext>
            </a:extLst>
          </p:cNvPr>
          <p:cNvSpPr>
            <a:spLocks noGrp="1"/>
          </p:cNvSpPr>
          <p:nvPr>
            <p:ph type="sldNum" sz="quarter" idx="5"/>
          </p:nvPr>
        </p:nvSpPr>
        <p:spPr/>
        <p:txBody>
          <a:bodyPr/>
          <a:lstStyle/>
          <a:p>
            <a:fld id="{A89C7E07-3C67-C64C-8DA0-0404F6303970}" type="slidenum">
              <a:rPr lang="en-US" smtClean="0"/>
              <a:t>17</a:t>
            </a:fld>
            <a:endParaRPr lang="en-US" dirty="0"/>
          </a:p>
        </p:txBody>
      </p:sp>
    </p:spTree>
    <p:extLst>
      <p:ext uri="{BB962C8B-B14F-4D97-AF65-F5344CB8AC3E}">
        <p14:creationId xmlns:p14="http://schemas.microsoft.com/office/powerpoint/2010/main" val="11114299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err="1"/>
              <a:t>inPts</a:t>
            </a:r>
            <a:r>
              <a:rPr lang="vi-VN" dirty="0"/>
              <a:t> xác định số lượng điểm tối thiểu cần có trong vùng lân cận để một điểm được coi là điểm </a:t>
            </a:r>
            <a:r>
              <a:rPr lang="vi-VN" dirty="0" err="1"/>
              <a:t>lõi.thông</a:t>
            </a:r>
            <a:r>
              <a:rPr lang="vi-VN" dirty="0"/>
              <a:t> thường chúng ta chọn </a:t>
            </a:r>
            <a:r>
              <a:rPr lang="vi-VN" dirty="0" err="1"/>
              <a:t>MinPts</a:t>
            </a:r>
            <a:r>
              <a:rPr lang="vi-VN" dirty="0"/>
              <a:t> là số chiều của dữ liệu + 1, trong bộ dữ liệu này ta dùng ba chỉ số là RFM để phân cụm nên </a:t>
            </a:r>
            <a:r>
              <a:rPr lang="vi-VN" dirty="0" err="1"/>
              <a:t>MinPts</a:t>
            </a:r>
            <a:r>
              <a:rPr lang="vi-VN" dirty="0"/>
              <a:t> = 4 là lựa chọn hợp lý.</a:t>
            </a:r>
          </a:p>
          <a:p>
            <a:endParaRPr lang="vi-VN" dirty="0"/>
          </a:p>
          <a:p>
            <a:r>
              <a:rPr lang="vi-VN" dirty="0"/>
              <a:t>Biểu đồ cho thấy khoảng cách tăng dần một cách ổn định cho đến khoảng 3700 điểm, sau đó tăng mạnh, tạo thành một điểm gẩy tại khoảng cách 0.4. Điểm này được chọn làm giá trị </a:t>
            </a:r>
            <a:r>
              <a:rPr lang="vi-VN" dirty="0" err="1"/>
              <a:t>epsilon</a:t>
            </a:r>
            <a:r>
              <a:rPr lang="vi-VN" dirty="0"/>
              <a:t> (</a:t>
            </a:r>
            <a:r>
              <a:rPr lang="vi-VN" dirty="0" err="1"/>
              <a:t>eps</a:t>
            </a:r>
            <a:r>
              <a:rPr lang="vi-VN" dirty="0"/>
              <a:t> = 0.4) cho thuật toán DBSCAN </a:t>
            </a:r>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18</a:t>
            </a:fld>
            <a:endParaRPr lang="en-US" dirty="0"/>
          </a:p>
        </p:txBody>
      </p:sp>
    </p:spTree>
    <p:extLst>
      <p:ext uri="{BB962C8B-B14F-4D97-AF65-F5344CB8AC3E}">
        <p14:creationId xmlns:p14="http://schemas.microsoft.com/office/powerpoint/2010/main" val="29855054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Các cụm có hình dạng tự nhiên, kích thước khác nhau – đúng với đặc điểm mà DBSCAN được thiết kế để xử lý.</a:t>
            </a:r>
          </a:p>
          <a:p>
            <a:endParaRPr lang="vi-VN" dirty="0"/>
          </a:p>
          <a:p>
            <a:r>
              <a:rPr lang="vi-VN" dirty="0"/>
              <a:t>Phần lớn cụm tách biệt rõ ràng, đặc biệt là các cụm lớn như cụm 2, 5, 6 và 11 cho thấy: </a:t>
            </a:r>
          </a:p>
          <a:p>
            <a:endParaRPr lang="vi-VN" dirty="0"/>
          </a:p>
          <a:p>
            <a:r>
              <a:rPr lang="vi-VN" dirty="0"/>
              <a:t>DBSCAN đã thành công trong việc nhận diện các khu vực có mật độ cao rõ ràng trong không gian đã được UMAP chiếu xuống.</a:t>
            </a:r>
          </a:p>
          <a:p>
            <a:endParaRPr lang="vi-VN" dirty="0"/>
          </a:p>
          <a:p>
            <a:r>
              <a:rPr lang="vi-VN" dirty="0"/>
              <a:t>Cụm nhiễu (</a:t>
            </a:r>
            <a:r>
              <a:rPr lang="vi-VN" dirty="0" err="1"/>
              <a:t>cluster</a:t>
            </a:r>
            <a:r>
              <a:rPr lang="vi-VN" dirty="0"/>
              <a:t> 0) bao gồm các điểm rải rác: cho thấy DBSCAN không ép buộc các điểm ngoại lai vào cụm nào cả.</a:t>
            </a:r>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19</a:t>
            </a:fld>
            <a:endParaRPr lang="en-US" dirty="0"/>
          </a:p>
        </p:txBody>
      </p:sp>
    </p:spTree>
    <p:extLst>
      <p:ext uri="{BB962C8B-B14F-4D97-AF65-F5344CB8AC3E}">
        <p14:creationId xmlns:p14="http://schemas.microsoft.com/office/powerpoint/2010/main" val="34591696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2</a:t>
            </a:fld>
            <a:endParaRPr lang="en-US" dirty="0"/>
          </a:p>
        </p:txBody>
      </p:sp>
    </p:spTree>
    <p:extLst>
      <p:ext uri="{BB962C8B-B14F-4D97-AF65-F5344CB8AC3E}">
        <p14:creationId xmlns:p14="http://schemas.microsoft.com/office/powerpoint/2010/main" val="311341681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Điểm </a:t>
            </a:r>
            <a:r>
              <a:rPr lang="vi-VN" dirty="0" err="1"/>
              <a:t>Silhouette</a:t>
            </a:r>
            <a:r>
              <a:rPr lang="vi-VN" dirty="0"/>
              <a:t> trung bình: ~0.0496 cho thấy các cụm chưa thực sự rõ ràng hoặc có mức độ chồng lấn nhất định.</a:t>
            </a:r>
          </a:p>
          <a:p>
            <a:r>
              <a:rPr lang="vi-VN" dirty="0"/>
              <a:t>Khi xét riêng từng cụm, chỉ có cụm 11 đạt </a:t>
            </a:r>
            <a:r>
              <a:rPr lang="vi-VN" dirty="0" err="1"/>
              <a:t>Silhouette</a:t>
            </a:r>
            <a:r>
              <a:rPr lang="vi-VN" dirty="0"/>
              <a:t> </a:t>
            </a:r>
            <a:r>
              <a:rPr lang="vi-VN" dirty="0" err="1"/>
              <a:t>Score</a:t>
            </a:r>
            <a:r>
              <a:rPr lang="vi-VN" dirty="0"/>
              <a:t> vượt trội (~0.23), cho thấy cụm này có tính tách biệt rõ ràng.</a:t>
            </a:r>
          </a:p>
          <a:p>
            <a:r>
              <a:rPr lang="vi-VN" dirty="0"/>
              <a:t>Ngược lại, các cụm như 6 và 8 có điểm </a:t>
            </a:r>
            <a:r>
              <a:rPr lang="vi-VN" dirty="0" err="1"/>
              <a:t>Silhouette</a:t>
            </a:r>
            <a:r>
              <a:rPr lang="vi-VN" dirty="0"/>
              <a:t> âm, chứng tỏ các điểm trong những cụm này có xu hướng gần hơn với cụm lân cận hơn là với cụm hiện tại → phân cụm kém hiệu quả.</a:t>
            </a:r>
          </a:p>
          <a:p>
            <a:endParaRPr lang="vi-VN" dirty="0"/>
          </a:p>
          <a:p>
            <a:pPr marL="0" marR="0" lvl="0" indent="0" algn="l" defTabSz="914400" rtl="0" eaLnBrk="1" fontAlgn="auto" latinLnBrk="0" hangingPunct="1">
              <a:lnSpc>
                <a:spcPct val="100000"/>
              </a:lnSpc>
              <a:spcBef>
                <a:spcPts val="0"/>
              </a:spcBef>
              <a:spcAft>
                <a:spcPts val="0"/>
              </a:spcAft>
              <a:buClrTx/>
              <a:buSzTx/>
              <a:buFontTx/>
              <a:buNone/>
              <a:tabLst/>
              <a:defRPr/>
            </a:pPr>
            <a:r>
              <a:rPr lang="vi-VN" dirty="0"/>
              <a:t>-&gt;</a:t>
            </a:r>
            <a:r>
              <a:rPr lang="en-US" dirty="0"/>
              <a:t> </a:t>
            </a:r>
            <a:r>
              <a:rPr lang="en-US" dirty="0" err="1"/>
              <a:t>dbscan</a:t>
            </a:r>
            <a:r>
              <a:rPr lang="en-US" dirty="0"/>
              <a:t> </a:t>
            </a:r>
            <a:r>
              <a:rPr lang="en-US" dirty="0" err="1"/>
              <a:t>không</a:t>
            </a:r>
            <a:r>
              <a:rPr lang="en-US" dirty="0"/>
              <a:t> </a:t>
            </a:r>
            <a:r>
              <a:rPr lang="en-US" dirty="0" err="1"/>
              <a:t>phân</a:t>
            </a:r>
            <a:r>
              <a:rPr lang="en-US" dirty="0"/>
              <a:t> </a:t>
            </a:r>
            <a:r>
              <a:rPr lang="en-US" dirty="0" err="1"/>
              <a:t>cụm</a:t>
            </a:r>
            <a:r>
              <a:rPr lang="en-US" dirty="0"/>
              <a:t> </a:t>
            </a:r>
            <a:r>
              <a:rPr lang="en-US" dirty="0" err="1"/>
              <a:t>tốt</a:t>
            </a:r>
            <a:r>
              <a:rPr lang="en-US" dirty="0"/>
              <a:t> </a:t>
            </a:r>
            <a:r>
              <a:rPr lang="en-US" dirty="0" err="1"/>
              <a:t>với</a:t>
            </a:r>
            <a:r>
              <a:rPr lang="en-US" dirty="0"/>
              <a:t> </a:t>
            </a:r>
            <a:r>
              <a:rPr lang="en-US" dirty="0" err="1"/>
              <a:t>dữ</a:t>
            </a:r>
            <a:r>
              <a:rPr lang="en-US" dirty="0"/>
              <a:t> </a:t>
            </a:r>
            <a:r>
              <a:rPr lang="en-US" dirty="0" err="1"/>
              <a:t>liệu</a:t>
            </a:r>
            <a:r>
              <a:rPr lang="en-US" dirty="0"/>
              <a:t> RFM</a:t>
            </a:r>
            <a:endParaRPr lang="vi-VN" dirty="0"/>
          </a:p>
          <a:p>
            <a:r>
              <a:rPr lang="vi-VN" dirty="0"/>
              <a:t>Lý do</a:t>
            </a:r>
          </a:p>
          <a:p>
            <a:endParaRPr lang="vi-VN" dirty="0"/>
          </a:p>
          <a:p>
            <a:r>
              <a:rPr lang="vi-VN" b="1" dirty="0"/>
              <a:t>DBSCAN không phù hợp với dữ liệu có mật độ không đồng đều:</a:t>
            </a:r>
            <a:br>
              <a:rPr lang="vi-VN" dirty="0"/>
            </a:br>
            <a:r>
              <a:rPr lang="vi-VN" dirty="0"/>
              <a:t>Dữ liệu RFM thường có sự phân bố không đồng đều – ví dụ, một số khách hàng mua rất thường xuyên hoặc chi tiêu rất cao, trong khi phần lớn lại có hành vi ngược lại. DBSCAN dựa vào mật độ điểm để xác định cụm, nên nếu mật độ giữa các nhóm không đồng nhất, thuật toán có thể:</a:t>
            </a:r>
          </a:p>
          <a:p>
            <a:pPr>
              <a:buFont typeface="Arial" panose="020B0604020202020204" pitchFamily="34" charset="0"/>
              <a:buChar char="•"/>
            </a:pPr>
            <a:r>
              <a:rPr lang="vi-VN" dirty="0"/>
              <a:t>Gộp các nhóm không liên quan lại với nhau</a:t>
            </a:r>
          </a:p>
          <a:p>
            <a:pPr>
              <a:buFont typeface="Arial" panose="020B0604020202020204" pitchFamily="34" charset="0"/>
              <a:buChar char="•"/>
            </a:pPr>
            <a:r>
              <a:rPr lang="vi-VN" dirty="0"/>
              <a:t>Hoặc coi các điểm hợp lệ là nhiễu (</a:t>
            </a:r>
            <a:r>
              <a:rPr lang="vi-VN" dirty="0" err="1"/>
              <a:t>noise</a:t>
            </a:r>
            <a:r>
              <a:rPr lang="vi-VN" dirty="0"/>
              <a:t>)</a:t>
            </a:r>
          </a:p>
          <a:p>
            <a:endParaRPr lang="vi-VN" dirty="0"/>
          </a:p>
          <a:p>
            <a:r>
              <a:rPr lang="vi-VN" b="1" dirty="0"/>
              <a:t>. DBSCAN không tận dụng được mối quan hệ thứ bậc giữa các chỉ số:</a:t>
            </a:r>
            <a:br>
              <a:rPr lang="vi-VN" dirty="0"/>
            </a:br>
            <a:r>
              <a:rPr lang="vi-VN" dirty="0"/>
              <a:t>RFM mang nhiều ý nghĩa về hành vi khách hàng – ví dụ, khách mua gần đây + thường xuyên + chi tiêu nhiều là tốt – nhưng DBSCAN không hiểu được các mối quan hệ như vậy, vì nó chỉ xét khoảng cách chứ không hiểu "ý nghĩa" dữ liệu.</a:t>
            </a:r>
          </a:p>
          <a:p>
            <a:endParaRPr lang="vi-VN" dirty="0"/>
          </a:p>
          <a:p>
            <a:r>
              <a:rPr lang="vi-VN" dirty="0"/>
              <a:t>Vì vậy, các thuật toán phân cụm như </a:t>
            </a:r>
            <a:r>
              <a:rPr lang="vi-VN" dirty="0" err="1"/>
              <a:t>KMeans</a:t>
            </a:r>
            <a:r>
              <a:rPr lang="vi-VN" dirty="0"/>
              <a:t> hoặc phân cụm phân cấp (</a:t>
            </a:r>
            <a:r>
              <a:rPr lang="vi-VN" dirty="0" err="1"/>
              <a:t>hierarchical</a:t>
            </a:r>
            <a:r>
              <a:rPr lang="vi-VN" dirty="0"/>
              <a:t> </a:t>
            </a:r>
            <a:r>
              <a:rPr lang="vi-VN" dirty="0" err="1"/>
              <a:t>clustering</a:t>
            </a:r>
            <a:r>
              <a:rPr lang="vi-VN" dirty="0"/>
              <a:t>), kết hợp với chuẩn hóa và phân tích đặc trưng RFM thường cho kết quả tốt và dễ giải thích hơn</a:t>
            </a:r>
          </a:p>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20</a:t>
            </a:fld>
            <a:endParaRPr lang="en-US" dirty="0"/>
          </a:p>
        </p:txBody>
      </p:sp>
    </p:spTree>
    <p:extLst>
      <p:ext uri="{BB962C8B-B14F-4D97-AF65-F5344CB8AC3E}">
        <p14:creationId xmlns:p14="http://schemas.microsoft.com/office/powerpoint/2010/main" val="254813894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BBC04D-2568-C19F-6211-ABA7996CBC5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BBD96A4-D432-FA69-5E46-4DF91D77CA9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F639921-CFBB-DE6F-31EB-81B758CA0268}"/>
              </a:ext>
            </a:extLst>
          </p:cNvPr>
          <p:cNvSpPr>
            <a:spLocks noGrp="1"/>
          </p:cNvSpPr>
          <p:nvPr>
            <p:ph type="body" idx="1"/>
          </p:nvPr>
        </p:nvSpPr>
        <p:spPr/>
        <p:txBody>
          <a:bodyPr/>
          <a:lstStyle/>
          <a:p>
            <a:r>
              <a:rPr lang="vi-VN" dirty="0"/>
              <a:t>Vì phương pháp DBSCAN được nhóm nhận thấy là không cho ra kết quả phù hợp với mục tiêu, nhóm sẽ tập trung phân tích kết quả phân cụm bằng thuật toán K-</a:t>
            </a:r>
            <a:r>
              <a:rPr lang="vi-VN" dirty="0" err="1"/>
              <a:t>means</a:t>
            </a:r>
            <a:endParaRPr lang="en-US" dirty="0"/>
          </a:p>
        </p:txBody>
      </p:sp>
      <p:sp>
        <p:nvSpPr>
          <p:cNvPr id="4" name="Slide Number Placeholder 3">
            <a:extLst>
              <a:ext uri="{FF2B5EF4-FFF2-40B4-BE49-F238E27FC236}">
                <a16:creationId xmlns:a16="http://schemas.microsoft.com/office/drawing/2014/main" id="{4453E3F8-8185-F97B-2F08-1F44FCE2A5AB}"/>
              </a:ext>
            </a:extLst>
          </p:cNvPr>
          <p:cNvSpPr>
            <a:spLocks noGrp="1"/>
          </p:cNvSpPr>
          <p:nvPr>
            <p:ph type="sldNum" sz="quarter" idx="5"/>
          </p:nvPr>
        </p:nvSpPr>
        <p:spPr/>
        <p:txBody>
          <a:bodyPr/>
          <a:lstStyle/>
          <a:p>
            <a:fld id="{A89C7E07-3C67-C64C-8DA0-0404F6303970}" type="slidenum">
              <a:rPr lang="en-US" smtClean="0"/>
              <a:t>21</a:t>
            </a:fld>
            <a:endParaRPr lang="en-US" dirty="0"/>
          </a:p>
        </p:txBody>
      </p:sp>
    </p:spTree>
    <p:extLst>
      <p:ext uri="{BB962C8B-B14F-4D97-AF65-F5344CB8AC3E}">
        <p14:creationId xmlns:p14="http://schemas.microsoft.com/office/powerpoint/2010/main" val="327388128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a:p>
            <a:r>
              <a:rPr lang="vi-VN" dirty="0"/>
              <a:t> *Cụm 1 (màu đỏ): Có giá trị </a:t>
            </a:r>
            <a:r>
              <a:rPr lang="vi-VN" dirty="0" err="1"/>
              <a:t>Recency</a:t>
            </a:r>
            <a:r>
              <a:rPr lang="vi-VN" dirty="0"/>
              <a:t> rất thấp, phân bố tập trung quanh 10–30       ngày, cho thấy đây là nhóm khách hàng vừa mới mua hàng gần đây nhất –</a:t>
            </a:r>
          </a:p>
          <a:p>
            <a:pPr marL="171450" indent="-171450">
              <a:buFont typeface="Wingdings" panose="05000000000000000000" pitchFamily="2" charset="2"/>
              <a:buChar char="Ø"/>
            </a:pPr>
            <a:r>
              <a:rPr lang="vi-VN" dirty="0"/>
              <a:t>nhóm  rất tiềm năng cần được giữ chân.        </a:t>
            </a:r>
          </a:p>
          <a:p>
            <a:pPr marL="171450" indent="-171450">
              <a:buFont typeface="Wingdings" panose="05000000000000000000" pitchFamily="2" charset="2"/>
              <a:buChar char="Ø"/>
            </a:pPr>
            <a:r>
              <a:rPr lang="vi-VN" dirty="0"/>
              <a:t>* Cụm 2 (màu xanh lá): </a:t>
            </a:r>
            <a:r>
              <a:rPr lang="vi-VN" dirty="0" err="1"/>
              <a:t>Recency</a:t>
            </a:r>
            <a:r>
              <a:rPr lang="vi-VN" dirty="0"/>
              <a:t> trải rộng từ thấp đến khoảng 100 ngày, nhưng        phần lớn tập trung dưới 50 -&gt; nhóm khách hàng có mua gần đây, nhưng không đều  đặn bằng cụm 1.  </a:t>
            </a:r>
          </a:p>
          <a:p>
            <a:pPr marL="171450" indent="-171450">
              <a:buFont typeface="Wingdings" panose="05000000000000000000" pitchFamily="2" charset="2"/>
              <a:buChar char="Ø"/>
            </a:pPr>
            <a:r>
              <a:rPr lang="vi-VN" dirty="0"/>
              <a:t>* Cụm 3 (màu xanh dương): Tương tự cụm 1, nhưng phân bố hơi rộng hơn -&gt; vẫn        là khách hàng mới tương tác gần đây, có khả năng mua lại nếu chăm sóc tốt.  </a:t>
            </a:r>
          </a:p>
          <a:p>
            <a:pPr marL="171450" indent="-171450">
              <a:buFont typeface="Wingdings" panose="05000000000000000000" pitchFamily="2" charset="2"/>
              <a:buChar char="Ø"/>
            </a:pPr>
            <a:r>
              <a:rPr lang="vi-VN" dirty="0"/>
              <a:t>* Cụm 4 (màu tím): Có </a:t>
            </a:r>
            <a:r>
              <a:rPr lang="vi-VN" dirty="0" err="1"/>
              <a:t>Recency</a:t>
            </a:r>
            <a:r>
              <a:rPr lang="vi-VN" dirty="0"/>
              <a:t> rất cao, phần lớn nằm quanh 200–350 ngày -&gt; đây      là nhóm khách hàng đã lâu không quay lại, có nguy cơ rời bỏ thương hiệu, cần       có chính sách tái tiếp cận hoặc </a:t>
            </a:r>
            <a:r>
              <a:rPr lang="vi-VN" dirty="0" err="1"/>
              <a:t>remarketing</a:t>
            </a:r>
            <a:r>
              <a:rPr lang="vi-VN" dirty="0"/>
              <a:t>. </a:t>
            </a:r>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22</a:t>
            </a:fld>
            <a:endParaRPr lang="en-US" dirty="0"/>
          </a:p>
        </p:txBody>
      </p:sp>
    </p:spTree>
    <p:extLst>
      <p:ext uri="{BB962C8B-B14F-4D97-AF65-F5344CB8AC3E}">
        <p14:creationId xmlns:p14="http://schemas.microsoft.com/office/powerpoint/2010/main" val="357112062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Điểm </a:t>
            </a:r>
            <a:r>
              <a:rPr lang="vi-VN" dirty="0" err="1"/>
              <a:t>Silhouette</a:t>
            </a:r>
            <a:r>
              <a:rPr lang="vi-VN" dirty="0"/>
              <a:t> trung bình: ~0.0496 cho thấy các cụm chưa thực sự rõ ràng hoặc có mức độ chồng lấn nhất định.</a:t>
            </a:r>
          </a:p>
          <a:p>
            <a:r>
              <a:rPr lang="vi-VN" dirty="0"/>
              <a:t>Khi xét riêng từng cụm, chỉ có cụm 11 đạt </a:t>
            </a:r>
            <a:r>
              <a:rPr lang="vi-VN" dirty="0" err="1"/>
              <a:t>Silhouette</a:t>
            </a:r>
            <a:r>
              <a:rPr lang="vi-VN" dirty="0"/>
              <a:t> </a:t>
            </a:r>
            <a:r>
              <a:rPr lang="vi-VN" dirty="0" err="1"/>
              <a:t>Score</a:t>
            </a:r>
            <a:r>
              <a:rPr lang="vi-VN" dirty="0"/>
              <a:t> vượt trội (~0.23), cho thấy cụm này có tính tách biệt rõ ràng.</a:t>
            </a:r>
          </a:p>
          <a:p>
            <a:r>
              <a:rPr lang="vi-VN" dirty="0"/>
              <a:t>Ngược lại, các cụm như 6 và 8 có điểm </a:t>
            </a:r>
            <a:r>
              <a:rPr lang="vi-VN" dirty="0" err="1"/>
              <a:t>Silhouette</a:t>
            </a:r>
            <a:r>
              <a:rPr lang="vi-VN" dirty="0"/>
              <a:t> âm, chứng tỏ các điểm trong những cụm này có xu hướng gần hơn với cụm lân cận hơn là với cụm hiện tại → phân cụm kém hiệu quả.</a:t>
            </a:r>
          </a:p>
          <a:p>
            <a:endParaRPr lang="vi-VN" dirty="0"/>
          </a:p>
          <a:p>
            <a:pPr marL="0" marR="0" lvl="0" indent="0" algn="l" defTabSz="914400" rtl="0" eaLnBrk="1" fontAlgn="auto" latinLnBrk="0" hangingPunct="1">
              <a:lnSpc>
                <a:spcPct val="100000"/>
              </a:lnSpc>
              <a:spcBef>
                <a:spcPts val="0"/>
              </a:spcBef>
              <a:spcAft>
                <a:spcPts val="0"/>
              </a:spcAft>
              <a:buClrTx/>
              <a:buSzTx/>
              <a:buFontTx/>
              <a:buNone/>
              <a:tabLst/>
              <a:defRPr/>
            </a:pPr>
            <a:r>
              <a:rPr lang="vi-VN" dirty="0"/>
              <a:t>-&gt;</a:t>
            </a:r>
            <a:r>
              <a:rPr lang="en-US" dirty="0"/>
              <a:t> </a:t>
            </a:r>
            <a:r>
              <a:rPr lang="en-US" dirty="0" err="1"/>
              <a:t>dbscan</a:t>
            </a:r>
            <a:r>
              <a:rPr lang="en-US" dirty="0"/>
              <a:t> </a:t>
            </a:r>
            <a:r>
              <a:rPr lang="en-US" dirty="0" err="1"/>
              <a:t>không</a:t>
            </a:r>
            <a:r>
              <a:rPr lang="en-US" dirty="0"/>
              <a:t> </a:t>
            </a:r>
            <a:r>
              <a:rPr lang="en-US" dirty="0" err="1"/>
              <a:t>phân</a:t>
            </a:r>
            <a:r>
              <a:rPr lang="en-US" dirty="0"/>
              <a:t> </a:t>
            </a:r>
            <a:r>
              <a:rPr lang="en-US" dirty="0" err="1"/>
              <a:t>cụm</a:t>
            </a:r>
            <a:r>
              <a:rPr lang="en-US" dirty="0"/>
              <a:t> </a:t>
            </a:r>
            <a:r>
              <a:rPr lang="en-US" dirty="0" err="1"/>
              <a:t>tốt</a:t>
            </a:r>
            <a:r>
              <a:rPr lang="en-US" dirty="0"/>
              <a:t> </a:t>
            </a:r>
            <a:r>
              <a:rPr lang="en-US" dirty="0" err="1"/>
              <a:t>với</a:t>
            </a:r>
            <a:r>
              <a:rPr lang="en-US" dirty="0"/>
              <a:t> </a:t>
            </a:r>
            <a:r>
              <a:rPr lang="en-US" dirty="0" err="1"/>
              <a:t>dữ</a:t>
            </a:r>
            <a:r>
              <a:rPr lang="en-US" dirty="0"/>
              <a:t> </a:t>
            </a:r>
            <a:r>
              <a:rPr lang="en-US" dirty="0" err="1"/>
              <a:t>liệu</a:t>
            </a:r>
            <a:r>
              <a:rPr lang="en-US" dirty="0"/>
              <a:t> RFM</a:t>
            </a:r>
            <a:endParaRPr lang="vi-VN" dirty="0"/>
          </a:p>
          <a:p>
            <a:r>
              <a:rPr lang="vi-VN" dirty="0"/>
              <a:t>Lý do</a:t>
            </a:r>
          </a:p>
          <a:p>
            <a:endParaRPr lang="vi-VN" dirty="0"/>
          </a:p>
          <a:p>
            <a:r>
              <a:rPr lang="vi-VN" b="1" dirty="0"/>
              <a:t>DBSCAN không phù hợp với dữ liệu có mật độ không đồng đều:</a:t>
            </a:r>
            <a:br>
              <a:rPr lang="vi-VN" dirty="0"/>
            </a:br>
            <a:r>
              <a:rPr lang="vi-VN" dirty="0"/>
              <a:t>Dữ liệu RFM thường có sự phân bố không đồng đều – ví dụ, một số khách hàng mua rất thường xuyên hoặc chi tiêu rất cao, trong khi phần lớn lại có hành vi ngược lại. DBSCAN dựa vào mật độ điểm để xác định cụm, nên nếu mật độ giữa các nhóm không đồng nhất, thuật toán có thể:</a:t>
            </a:r>
          </a:p>
          <a:p>
            <a:pPr>
              <a:buFont typeface="Arial" panose="020B0604020202020204" pitchFamily="34" charset="0"/>
              <a:buChar char="•"/>
            </a:pPr>
            <a:r>
              <a:rPr lang="vi-VN" dirty="0"/>
              <a:t>Gộp các nhóm không liên quan lại với nhau</a:t>
            </a:r>
          </a:p>
          <a:p>
            <a:pPr>
              <a:buFont typeface="Arial" panose="020B0604020202020204" pitchFamily="34" charset="0"/>
              <a:buChar char="•"/>
            </a:pPr>
            <a:r>
              <a:rPr lang="vi-VN" dirty="0"/>
              <a:t>Hoặc coi các điểm hợp lệ là nhiễu (</a:t>
            </a:r>
            <a:r>
              <a:rPr lang="vi-VN" dirty="0" err="1"/>
              <a:t>noise</a:t>
            </a:r>
            <a:r>
              <a:rPr lang="vi-VN" dirty="0"/>
              <a:t>)</a:t>
            </a:r>
          </a:p>
          <a:p>
            <a:endParaRPr lang="vi-VN" dirty="0"/>
          </a:p>
          <a:p>
            <a:r>
              <a:rPr lang="vi-VN" b="1" dirty="0"/>
              <a:t>. DBSCAN không tận dụng được mối quan hệ thứ bậc giữa các chỉ số:</a:t>
            </a:r>
            <a:br>
              <a:rPr lang="vi-VN" dirty="0"/>
            </a:br>
            <a:r>
              <a:rPr lang="vi-VN" dirty="0"/>
              <a:t>RFM mang nhiều ý nghĩa về hành vi khách hàng – ví dụ, khách mua gần đây + thường xuyên + chi tiêu nhiều là tốt – nhưng DBSCAN không hiểu được các mối quan hệ như vậy, vì nó chỉ xét khoảng cách chứ không hiểu "ý nghĩa" dữ liệu.</a:t>
            </a:r>
          </a:p>
          <a:p>
            <a:endParaRPr lang="vi-VN" dirty="0"/>
          </a:p>
          <a:p>
            <a:r>
              <a:rPr lang="vi-VN" dirty="0"/>
              <a:t>Vì vậy, các thuật toán phân cụm như </a:t>
            </a:r>
            <a:r>
              <a:rPr lang="vi-VN" dirty="0" err="1"/>
              <a:t>KMeans</a:t>
            </a:r>
            <a:r>
              <a:rPr lang="vi-VN" dirty="0"/>
              <a:t> hoặc phân cụm phân cấp (</a:t>
            </a:r>
            <a:r>
              <a:rPr lang="vi-VN" dirty="0" err="1"/>
              <a:t>hierarchical</a:t>
            </a:r>
            <a:r>
              <a:rPr lang="vi-VN" dirty="0"/>
              <a:t> </a:t>
            </a:r>
            <a:r>
              <a:rPr lang="vi-VN" dirty="0" err="1"/>
              <a:t>clustering</a:t>
            </a:r>
            <a:r>
              <a:rPr lang="vi-VN" dirty="0"/>
              <a:t>), kết hợp với chuẩn hóa và phân tích đặc trưng RFM thường cho kết quả tốt và dễ giải thích hơn</a:t>
            </a:r>
          </a:p>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23</a:t>
            </a:fld>
            <a:endParaRPr lang="en-US" dirty="0"/>
          </a:p>
        </p:txBody>
      </p:sp>
    </p:spTree>
    <p:extLst>
      <p:ext uri="{BB962C8B-B14F-4D97-AF65-F5344CB8AC3E}">
        <p14:creationId xmlns:p14="http://schemas.microsoft.com/office/powerpoint/2010/main" val="183463568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a:p>
            <a:endParaRPr lang="vi-VN" dirty="0"/>
          </a:p>
          <a:p>
            <a:endParaRPr lang="vi-VN" dirty="0"/>
          </a:p>
          <a:p>
            <a:endParaRPr lang="vi-VN" dirty="0"/>
          </a:p>
          <a:p>
            <a:endParaRPr lang="vi-VN" dirty="0"/>
          </a:p>
          <a:p>
            <a:endParaRPr lang="vi-VN" dirty="0"/>
          </a:p>
          <a:p>
            <a:r>
              <a:rPr lang="vi-VN" dirty="0"/>
              <a:t>Sau khi phân tích trực quan từng thành phần của mô hình RFM theo từng cụm khách hàng, có thể rút ra các nhận định quan trọng như sau:-</a:t>
            </a:r>
          </a:p>
          <a:p>
            <a:r>
              <a:rPr lang="vi-VN" dirty="0"/>
              <a:t> Cụm 1 (màu đỏ):  * Đây là nhóm khách hàng tốt nhất:  </a:t>
            </a:r>
          </a:p>
          <a:p>
            <a:pPr marL="171450" indent="-171450">
              <a:buFont typeface="Arial" panose="020B0604020202020204" pitchFamily="34" charset="0"/>
              <a:buChar char="•"/>
            </a:pPr>
            <a:r>
              <a:rPr lang="vi-VN" dirty="0"/>
              <a:t>Mua gần đây (</a:t>
            </a:r>
            <a:r>
              <a:rPr lang="vi-VN" dirty="0" err="1"/>
              <a:t>Recency</a:t>
            </a:r>
            <a:r>
              <a:rPr lang="vi-VN" dirty="0"/>
              <a:t> thấp),  </a:t>
            </a:r>
          </a:p>
          <a:p>
            <a:pPr marL="171450" indent="-171450">
              <a:buFont typeface="Arial" panose="020B0604020202020204" pitchFamily="34" charset="0"/>
              <a:buChar char="•"/>
            </a:pPr>
            <a:r>
              <a:rPr lang="vi-VN" dirty="0"/>
              <a:t>* Mua nhiều lần (</a:t>
            </a:r>
            <a:r>
              <a:rPr lang="vi-VN" dirty="0" err="1"/>
              <a:t>Frequency</a:t>
            </a:r>
            <a:r>
              <a:rPr lang="vi-VN" dirty="0"/>
              <a:t> cao),  </a:t>
            </a:r>
          </a:p>
          <a:p>
            <a:pPr marL="171450" indent="-171450">
              <a:buFont typeface="Arial" panose="020B0604020202020204" pitchFamily="34" charset="0"/>
              <a:buChar char="•"/>
            </a:pPr>
            <a:r>
              <a:rPr lang="vi-VN" dirty="0"/>
              <a:t>* Chi tiêu lớn (</a:t>
            </a:r>
            <a:r>
              <a:rPr lang="vi-VN" dirty="0" err="1"/>
              <a:t>Monetary</a:t>
            </a:r>
            <a:r>
              <a:rPr lang="vi-VN" dirty="0"/>
              <a:t> cao). </a:t>
            </a:r>
          </a:p>
          <a:p>
            <a:pPr marL="171450" indent="-171450">
              <a:buFont typeface="Arial" panose="020B0604020202020204" pitchFamily="34" charset="0"/>
              <a:buChar char="•"/>
            </a:pPr>
            <a:r>
              <a:rPr lang="vi-VN" dirty="0"/>
              <a:t> -&gt; Đây là nhóm khách hàng trung thành, có giá trị cao, cần được ưu tiên chăm sóc, giữ chân và tạo các chương trình khuyến khích tái mua.</a:t>
            </a:r>
          </a:p>
          <a:p>
            <a:pPr marL="171450" indent="-171450">
              <a:buFont typeface="Arial" panose="020B0604020202020204" pitchFamily="34" charset="0"/>
              <a:buChar char="•"/>
            </a:pPr>
            <a:endParaRPr lang="vi-VN" dirty="0"/>
          </a:p>
          <a:p>
            <a:pPr marL="171450" indent="-171450">
              <a:buFont typeface="Arial" panose="020B0604020202020204" pitchFamily="34" charset="0"/>
              <a:buChar char="•"/>
            </a:pPr>
            <a:r>
              <a:rPr lang="vi-VN" dirty="0"/>
              <a:t>- Cụm 2 (màu xanh lá):  </a:t>
            </a:r>
          </a:p>
          <a:p>
            <a:pPr marL="171450" indent="-171450">
              <a:buFont typeface="Arial" panose="020B0604020202020204" pitchFamily="34" charset="0"/>
              <a:buChar char="•"/>
            </a:pPr>
            <a:r>
              <a:rPr lang="vi-VN" dirty="0"/>
              <a:t>* Có tần suất mua thấp, giá trị đơn hàng nhỏ và thời gian mua gần đây tương đối  ổn.  </a:t>
            </a:r>
          </a:p>
          <a:p>
            <a:pPr marL="171450" indent="-171450">
              <a:buFont typeface="Arial" panose="020B0604020202020204" pitchFamily="34" charset="0"/>
              <a:buChar char="•"/>
            </a:pPr>
            <a:r>
              <a:rPr lang="vi-VN" dirty="0"/>
              <a:t>-&gt; Nhóm mới bắt đầu tương tác hoặc khách hàng mua thử. Doanh nghiệp có thể tập trung nuôi dưỡng nhóm này bằng chương trình chăm sóc khuyến mãi, ưu đãi.</a:t>
            </a:r>
          </a:p>
          <a:p>
            <a:pPr marL="171450" indent="-171450">
              <a:buFont typeface="Arial" panose="020B0604020202020204" pitchFamily="34" charset="0"/>
              <a:buChar char="•"/>
            </a:pPr>
            <a:endParaRPr lang="vi-VN" dirty="0"/>
          </a:p>
          <a:p>
            <a:pPr marL="171450" indent="-171450">
              <a:buFont typeface="Arial" panose="020B0604020202020204" pitchFamily="34" charset="0"/>
              <a:buChar char="•"/>
            </a:pPr>
            <a:r>
              <a:rPr lang="vi-VN" dirty="0"/>
              <a:t>- Cụm 3 (màu xanh dương):  * Mua không quá thường xuyên nhưng có chi tiêu trung bình khá và mua tương đối  gần đây. </a:t>
            </a:r>
          </a:p>
          <a:p>
            <a:pPr marL="171450" indent="-171450">
              <a:buFont typeface="Arial" panose="020B0604020202020204" pitchFamily="34" charset="0"/>
              <a:buChar char="•"/>
            </a:pPr>
            <a:r>
              <a:rPr lang="vi-VN" dirty="0"/>
              <a:t> -&gt; Là nhóm khách hàng tiềm năng, có thể trở thành trung thành nếu được chăm sóc và có các chiến lược tiếp thị phù hợp.</a:t>
            </a:r>
          </a:p>
          <a:p>
            <a:pPr marL="171450" indent="-171450">
              <a:buFont typeface="Arial" panose="020B0604020202020204" pitchFamily="34" charset="0"/>
              <a:buChar char="•"/>
            </a:pPr>
            <a:endParaRPr lang="vi-VN" dirty="0"/>
          </a:p>
          <a:p>
            <a:pPr marL="171450" indent="-171450">
              <a:buFont typeface="Arial" panose="020B0604020202020204" pitchFamily="34" charset="0"/>
              <a:buChar char="•"/>
            </a:pPr>
            <a:r>
              <a:rPr lang="vi-VN" dirty="0"/>
              <a:t>- Cụm 4 (màu tím):  * Giao dịch đã lâu (</a:t>
            </a:r>
            <a:r>
              <a:rPr lang="vi-VN" dirty="0" err="1"/>
              <a:t>Recency</a:t>
            </a:r>
            <a:r>
              <a:rPr lang="vi-VN" dirty="0"/>
              <a:t> cao), tần suất mua rất thấp và giá trị chi tiêu nhỏ. </a:t>
            </a:r>
          </a:p>
          <a:p>
            <a:pPr marL="171450" indent="-171450">
              <a:buFont typeface="Arial" panose="020B0604020202020204" pitchFamily="34" charset="0"/>
              <a:buChar char="•"/>
            </a:pPr>
            <a:r>
              <a:rPr lang="vi-VN" dirty="0"/>
              <a:t> -&gt; Đây là nhóm khách hàng không hoạt động, có thể đã rời bỏ thương hiệu. Cần xem xét chiến lược tiếp cận lại hoặc loại khỏi các chiến dịch ưu tiên để tiết kiệm nguồn lực.</a:t>
            </a:r>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24</a:t>
            </a:fld>
            <a:endParaRPr lang="en-US" dirty="0"/>
          </a:p>
        </p:txBody>
      </p:sp>
    </p:spTree>
    <p:extLst>
      <p:ext uri="{BB962C8B-B14F-4D97-AF65-F5344CB8AC3E}">
        <p14:creationId xmlns:p14="http://schemas.microsoft.com/office/powerpoint/2010/main" val="6704455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25</a:t>
            </a:fld>
            <a:endParaRPr lang="en-US" dirty="0"/>
          </a:p>
        </p:txBody>
      </p:sp>
    </p:spTree>
    <p:extLst>
      <p:ext uri="{BB962C8B-B14F-4D97-AF65-F5344CB8AC3E}">
        <p14:creationId xmlns:p14="http://schemas.microsoft.com/office/powerpoint/2010/main" val="148277880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26</a:t>
            </a:fld>
            <a:endParaRPr lang="en-US" dirty="0"/>
          </a:p>
        </p:txBody>
      </p:sp>
    </p:spTree>
    <p:extLst>
      <p:ext uri="{BB962C8B-B14F-4D97-AF65-F5344CB8AC3E}">
        <p14:creationId xmlns:p14="http://schemas.microsoft.com/office/powerpoint/2010/main" val="17659231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3</a:t>
            </a:fld>
            <a:endParaRPr lang="en-US" dirty="0"/>
          </a:p>
        </p:txBody>
      </p:sp>
    </p:spTree>
    <p:extLst>
      <p:ext uri="{BB962C8B-B14F-4D97-AF65-F5344CB8AC3E}">
        <p14:creationId xmlns:p14="http://schemas.microsoft.com/office/powerpoint/2010/main" val="7945400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vi-VN" b="0" i="0" dirty="0">
                <a:solidFill>
                  <a:srgbClr val="333333"/>
                </a:solidFill>
                <a:effectLst/>
                <a:latin typeface="Helvetica Neue"/>
              </a:rPr>
              <a:t>Trong bối cảnh cạnh tranh ngày càng khốc liệt, việc thấu hiểu khách hàng trở thành yếu tố then chốt giúp doanh nghiệp duy trì và phát triển mối quan hệ lâu dài. Một trong những công cụ hiệu quả để thực hiện điều này là mô hình RFM. Mô hình RFM cho phép doanh nghiệp đánh giá hành vi tiêu dùng của khách hàng dựa trên ba yếu tố cốt lõi, từ đó thực hiện phân khúc khách hàng một cách trực quan và có căn cứ dữ liệu.</a:t>
            </a:r>
          </a:p>
          <a:p>
            <a:pPr algn="l"/>
            <a:endParaRPr lang="vi-VN" b="0" i="0" dirty="0">
              <a:solidFill>
                <a:srgbClr val="333333"/>
              </a:solidFill>
              <a:effectLst/>
              <a:latin typeface="Helvetica Neue"/>
            </a:endParaRPr>
          </a:p>
          <a:p>
            <a:pPr algn="l"/>
            <a:r>
              <a:rPr lang="vi-VN" b="0" i="0" dirty="0">
                <a:solidFill>
                  <a:srgbClr val="333333"/>
                </a:solidFill>
                <a:effectLst/>
                <a:latin typeface="Helvetica Neue"/>
              </a:rPr>
              <a:t>Trong đề tài này, chúng tôi ứng dụng mô hình RFM kết hợp với thuật toán phân cụm K-</a:t>
            </a:r>
            <a:r>
              <a:rPr lang="vi-VN" b="0" i="0" dirty="0" err="1">
                <a:solidFill>
                  <a:srgbClr val="333333"/>
                </a:solidFill>
                <a:effectLst/>
                <a:latin typeface="Helvetica Neue"/>
              </a:rPr>
              <a:t>Means</a:t>
            </a:r>
            <a:r>
              <a:rPr lang="vi-VN" b="0" i="0" dirty="0">
                <a:solidFill>
                  <a:srgbClr val="333333"/>
                </a:solidFill>
                <a:effectLst/>
                <a:latin typeface="Helvetica Neue"/>
              </a:rPr>
              <a:t> để phân nhóm khách hàng trên môi trường ngôn ngữ R. Việc này không chỉ hỗ trợ doanh nghiệp xác định nhóm khách hàng mục tiêu mà còn tối ưu hóa chiến lược tiếp thị, giữ chân khách hàng và tăng trưởng doanh thu. Báo cáo được thực hiện trên bộ dữ liệu giao dịch thực tế, minh họa quy trình từ tiền xử lý dữ liệu, xây dựng thang đo RFM, đến trực quan hóa và phân tích kết quả phân cụm</a:t>
            </a:r>
          </a:p>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4</a:t>
            </a:fld>
            <a:endParaRPr lang="en-US" dirty="0"/>
          </a:p>
        </p:txBody>
      </p:sp>
    </p:spTree>
    <p:extLst>
      <p:ext uri="{BB962C8B-B14F-4D97-AF65-F5344CB8AC3E}">
        <p14:creationId xmlns:p14="http://schemas.microsoft.com/office/powerpoint/2010/main" val="1592615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5</a:t>
            </a:fld>
            <a:endParaRPr lang="en-US" dirty="0"/>
          </a:p>
        </p:txBody>
      </p:sp>
    </p:spTree>
    <p:extLst>
      <p:ext uri="{BB962C8B-B14F-4D97-AF65-F5344CB8AC3E}">
        <p14:creationId xmlns:p14="http://schemas.microsoft.com/office/powerpoint/2010/main" val="20987525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6</a:t>
            </a:fld>
            <a:endParaRPr lang="en-US" dirty="0"/>
          </a:p>
        </p:txBody>
      </p:sp>
    </p:spTree>
    <p:extLst>
      <p:ext uri="{BB962C8B-B14F-4D97-AF65-F5344CB8AC3E}">
        <p14:creationId xmlns:p14="http://schemas.microsoft.com/office/powerpoint/2010/main" val="30560521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7</a:t>
            </a:fld>
            <a:endParaRPr lang="en-US" dirty="0"/>
          </a:p>
        </p:txBody>
      </p:sp>
    </p:spTree>
    <p:extLst>
      <p:ext uri="{BB962C8B-B14F-4D97-AF65-F5344CB8AC3E}">
        <p14:creationId xmlns:p14="http://schemas.microsoft.com/office/powerpoint/2010/main" val="36976311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BBC04D-2568-C19F-6211-ABA7996CBC5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BBD96A4-D432-FA69-5E46-4DF91D77CA9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F639921-CFBB-DE6F-31EB-81B758CA026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453E3F8-8185-F97B-2F08-1F44FCE2A5AB}"/>
              </a:ext>
            </a:extLst>
          </p:cNvPr>
          <p:cNvSpPr>
            <a:spLocks noGrp="1"/>
          </p:cNvSpPr>
          <p:nvPr>
            <p:ph type="sldNum" sz="quarter" idx="5"/>
          </p:nvPr>
        </p:nvSpPr>
        <p:spPr/>
        <p:txBody>
          <a:bodyPr/>
          <a:lstStyle/>
          <a:p>
            <a:fld id="{A89C7E07-3C67-C64C-8DA0-0404F6303970}" type="slidenum">
              <a:rPr lang="en-US" smtClean="0"/>
              <a:t>8</a:t>
            </a:fld>
            <a:endParaRPr lang="en-US" dirty="0"/>
          </a:p>
        </p:txBody>
      </p:sp>
    </p:spTree>
    <p:extLst>
      <p:ext uri="{BB962C8B-B14F-4D97-AF65-F5344CB8AC3E}">
        <p14:creationId xmlns:p14="http://schemas.microsoft.com/office/powerpoint/2010/main" val="18334190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9</a:t>
            </a:fld>
            <a:endParaRPr lang="en-US" dirty="0"/>
          </a:p>
        </p:txBody>
      </p:sp>
    </p:spTree>
    <p:extLst>
      <p:ext uri="{BB962C8B-B14F-4D97-AF65-F5344CB8AC3E}">
        <p14:creationId xmlns:p14="http://schemas.microsoft.com/office/powerpoint/2010/main" val="39082765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1">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309904" y="41147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grpSp>
        <p:nvGrpSpPr>
          <p:cNvPr id="9" name="Group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cxnSp>
        <p:nvCxnSpPr>
          <p:cNvPr id="13" name="Straight Connector 12">
            <a:extLst>
              <a:ext uri="{FF2B5EF4-FFF2-40B4-BE49-F238E27FC236}">
                <a16:creationId xmlns:a16="http://schemas.microsoft.com/office/drawing/2014/main" id="{A69706A2-3726-FE4E-B923-E75D48597816}"/>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413275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Content and Table">
    <p:bg>
      <p:bgPr>
        <a:solidFill>
          <a:schemeClr val="tx1"/>
        </a:solidFill>
        <a:effectLst/>
      </p:bgPr>
    </p:bg>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CF555767-B3D8-BD57-1D42-7F6E1E66892B}"/>
              </a:ext>
              <a:ext uri="{C183D7F6-B498-43B3-948B-1728B52AA6E4}">
                <adec:decorative xmlns:adec="http://schemas.microsoft.com/office/drawing/2017/decorative" val="1"/>
              </a:ext>
            </a:extLst>
          </p:cNvPr>
          <p:cNvGrpSpPr>
            <a:grpSpLocks/>
          </p:cNvGrpSpPr>
          <p:nvPr userDrawn="1"/>
        </p:nvGrpSpPr>
        <p:grpSpPr bwMode="auto">
          <a:xfrm rot="16200000" flipV="1">
            <a:off x="0" y="3900132"/>
            <a:ext cx="2959226" cy="2959226"/>
            <a:chOff x="0" y="12289"/>
            <a:chExt cx="3550" cy="3551"/>
          </a:xfrm>
        </p:grpSpPr>
        <p:sp>
          <p:nvSpPr>
            <p:cNvPr id="9" name="Freeform 13">
              <a:extLst>
                <a:ext uri="{FF2B5EF4-FFF2-40B4-BE49-F238E27FC236}">
                  <a16:creationId xmlns:a16="http://schemas.microsoft.com/office/drawing/2014/main" id="{BC972B6D-098C-52F6-E990-52623B368FB1}"/>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5" name="Freeform 14">
              <a:extLst>
                <a:ext uri="{FF2B5EF4-FFF2-40B4-BE49-F238E27FC236}">
                  <a16:creationId xmlns:a16="http://schemas.microsoft.com/office/drawing/2014/main" id="{3F0D3EE3-9A8C-531D-1EEE-1AFAB9F3BCAE}"/>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7" name="Freeform 15">
              <a:extLst>
                <a:ext uri="{FF2B5EF4-FFF2-40B4-BE49-F238E27FC236}">
                  <a16:creationId xmlns:a16="http://schemas.microsoft.com/office/drawing/2014/main" id="{A2BE192C-1768-890B-EC1B-5ED6E1F82590}"/>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3661409" y="4661717"/>
            <a:ext cx="7936230" cy="1380760"/>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3670935" y="631317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7" name="Content Placehold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603885" y="584005"/>
            <a:ext cx="2825115" cy="3999060"/>
          </a:xfrm>
        </p:spPr>
        <p:txBody>
          <a:bodyPr lIns="0" tIns="274320">
            <a:normAutofit/>
          </a:bodyPr>
          <a:lstStyle>
            <a:lvl1pPr marL="0" indent="0">
              <a:spcBef>
                <a:spcPts val="1800"/>
              </a:spcBef>
              <a:buFont typeface="Arial" panose="020B0604020202020204" pitchFamily="34" charset="0"/>
              <a:buNone/>
              <a:defRPr sz="2000"/>
            </a:lvl1pPr>
            <a:lvl2pPr marL="457200" indent="0">
              <a:spcBef>
                <a:spcPts val="1800"/>
              </a:spcBef>
              <a:buNone/>
              <a:defRPr sz="2000"/>
            </a:lvl2pPr>
            <a:lvl3pPr marL="914400" indent="0">
              <a:spcBef>
                <a:spcPts val="1800"/>
              </a:spcBef>
              <a:buNone/>
              <a:defRPr sz="2000"/>
            </a:lvl3pPr>
            <a:lvl4pPr marL="1371600" indent="0">
              <a:spcBef>
                <a:spcPts val="1800"/>
              </a:spcBef>
              <a:buNone/>
              <a:defRPr sz="2000"/>
            </a:lvl4pPr>
            <a:lvl5pPr marL="1828800" indent="0">
              <a:spcBef>
                <a:spcPts val="1800"/>
              </a:spcBef>
              <a:buNone/>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a:extLst>
              <a:ext uri="{FF2B5EF4-FFF2-40B4-BE49-F238E27FC236}">
                <a16:creationId xmlns:a16="http://schemas.microsoft.com/office/drawing/2014/main" id="{5BCAAA28-C292-C527-AD35-90836B8BB978}"/>
              </a:ext>
            </a:extLst>
          </p:cNvPr>
          <p:cNvSpPr>
            <a:spLocks noGrp="1"/>
          </p:cNvSpPr>
          <p:nvPr>
            <p:ph sz="quarter" idx="13" hasCustomPrompt="1"/>
          </p:nvPr>
        </p:nvSpPr>
        <p:spPr>
          <a:xfrm>
            <a:off x="3670934" y="584005"/>
            <a:ext cx="7926705" cy="3999060"/>
          </a:xfrm>
        </p:spPr>
        <p:txBody>
          <a:bodyPr lIns="0">
            <a:normAutofit/>
          </a:bodyPr>
          <a:lstStyle>
            <a:lvl1pPr marL="0" indent="0">
              <a:spcBef>
                <a:spcPts val="1800"/>
              </a:spcBef>
              <a:buNone/>
              <a:defRPr sz="2000"/>
            </a:lvl1pPr>
            <a:lvl2pPr>
              <a:spcBef>
                <a:spcPts val="600"/>
              </a:spcBef>
              <a:defRPr sz="2000"/>
            </a:lvl2pPr>
            <a:lvl3pPr>
              <a:spcBef>
                <a:spcPts val="1800"/>
              </a:spcBef>
              <a:defRPr sz="2000"/>
            </a:lvl3pPr>
            <a:lvl4pPr>
              <a:spcBef>
                <a:spcPts val="1800"/>
              </a:spcBef>
              <a:defRPr sz="2000"/>
            </a:lvl4pPr>
            <a:lvl5pPr>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Tree>
    <p:extLst>
      <p:ext uri="{BB962C8B-B14F-4D97-AF65-F5344CB8AC3E}">
        <p14:creationId xmlns:p14="http://schemas.microsoft.com/office/powerpoint/2010/main" val="2244329111"/>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wo Content">
    <p:bg>
      <p:bgPr>
        <a:solidFill>
          <a:schemeClr val="tx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C97D5AF2-684A-4A8D-3D82-B57D7AC44677}"/>
              </a:ext>
              <a:ext uri="{C183D7F6-B498-43B3-948B-1728B52AA6E4}">
                <adec:decorative xmlns:adec="http://schemas.microsoft.com/office/drawing/2017/decorative" val="1"/>
              </a:ext>
            </a:extLst>
          </p:cNvPr>
          <p:cNvGrpSpPr>
            <a:grpSpLocks/>
          </p:cNvGrpSpPr>
          <p:nvPr userDrawn="1"/>
        </p:nvGrpSpPr>
        <p:grpSpPr bwMode="auto">
          <a:xfrm rot="10800000">
            <a:off x="8870040" y="0"/>
            <a:ext cx="3325208" cy="3325208"/>
            <a:chOff x="0" y="12289"/>
            <a:chExt cx="3550" cy="3551"/>
          </a:xfrm>
        </p:grpSpPr>
        <p:sp>
          <p:nvSpPr>
            <p:cNvPr id="12" name="Freeform 4">
              <a:extLst>
                <a:ext uri="{FF2B5EF4-FFF2-40B4-BE49-F238E27FC236}">
                  <a16:creationId xmlns:a16="http://schemas.microsoft.com/office/drawing/2014/main" id="{8CF5F650-F8F0-F4FE-44DA-1F14ADE428B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5">
              <a:extLst>
                <a:ext uri="{FF2B5EF4-FFF2-40B4-BE49-F238E27FC236}">
                  <a16:creationId xmlns:a16="http://schemas.microsoft.com/office/drawing/2014/main" id="{18870924-E47D-404F-59B5-BD1C58F7B04C}"/>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4" name="Freeform 7">
              <a:extLst>
                <a:ext uri="{FF2B5EF4-FFF2-40B4-BE49-F238E27FC236}">
                  <a16:creationId xmlns:a16="http://schemas.microsoft.com/office/drawing/2014/main" id="{80806A65-E4FC-2F52-65B3-CC181E620C29}"/>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198408"/>
            <a:ext cx="10972800" cy="1574317"/>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6" name="Content Placeholder 5">
            <a:extLst>
              <a:ext uri="{FF2B5EF4-FFF2-40B4-BE49-F238E27FC236}">
                <a16:creationId xmlns:a16="http://schemas.microsoft.com/office/drawing/2014/main" id="{5BCAAA28-C292-C527-AD35-90836B8BB978}"/>
              </a:ext>
            </a:extLst>
          </p:cNvPr>
          <p:cNvSpPr>
            <a:spLocks noGrp="1"/>
          </p:cNvSpPr>
          <p:nvPr>
            <p:ph sz="quarter" idx="13" hasCustomPrompt="1"/>
          </p:nvPr>
        </p:nvSpPr>
        <p:spPr>
          <a:xfrm>
            <a:off x="595523" y="2676525"/>
            <a:ext cx="5746750" cy="3597470"/>
          </a:xfrm>
        </p:spPr>
        <p:txBody>
          <a:bodyPr lIns="0">
            <a:normAutofit/>
          </a:bodyPr>
          <a:lstStyle>
            <a:lvl1pPr marL="0" indent="0">
              <a:spcBef>
                <a:spcPts val="1800"/>
              </a:spcBef>
              <a:buNone/>
              <a:defRPr sz="2000"/>
            </a:lvl1pPr>
            <a:lvl2pPr>
              <a:spcBef>
                <a:spcPts val="600"/>
              </a:spcBef>
              <a:defRPr sz="2000"/>
            </a:lvl2pPr>
            <a:lvl3pPr>
              <a:spcBef>
                <a:spcPts val="1800"/>
              </a:spcBef>
              <a:defRPr sz="2000"/>
            </a:lvl3pPr>
            <a:lvl4pPr>
              <a:spcBef>
                <a:spcPts val="1800"/>
              </a:spcBef>
              <a:defRPr sz="2000"/>
            </a:lvl4pPr>
            <a:lvl5pPr>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7620000" y="2676525"/>
            <a:ext cx="3947160" cy="3597470"/>
          </a:xfrm>
        </p:spPr>
        <p:txBody>
          <a:bodyPr lIns="0">
            <a:normAutofit/>
          </a:bodyPr>
          <a:lstStyle>
            <a:lvl1pPr marL="342900" indent="-342900">
              <a:spcBef>
                <a:spcPts val="1800"/>
              </a:spcBef>
              <a:buFont typeface="Arial" panose="020B0604020202020204" pitchFamily="34" charset="0"/>
              <a:buChar char="•"/>
              <a:defRPr sz="2000"/>
            </a:lvl1pPr>
            <a:lvl2pPr>
              <a:spcBef>
                <a:spcPts val="1800"/>
              </a:spcBef>
              <a:defRPr sz="2000"/>
            </a:lvl2pPr>
            <a:lvl3pPr>
              <a:spcBef>
                <a:spcPts val="1800"/>
              </a:spcBef>
              <a:defRPr sz="2000"/>
            </a:lvl3pPr>
            <a:lvl4pPr>
              <a:spcBef>
                <a:spcPts val="1800"/>
              </a:spcBef>
              <a:defRPr sz="2000"/>
            </a:lvl4pPr>
            <a:lvl5pPr>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649744719"/>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2">
    <p:bg>
      <p:bgPr>
        <a:solidFill>
          <a:schemeClr val="tx1"/>
        </a:solid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202400"/>
            <a:ext cx="10972800" cy="1570325"/>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sp>
        <p:nvSpPr>
          <p:cNvPr id="9" name="Table Placeholder 2">
            <a:extLst>
              <a:ext uri="{FF2B5EF4-FFF2-40B4-BE49-F238E27FC236}">
                <a16:creationId xmlns:a16="http://schemas.microsoft.com/office/drawing/2014/main" id="{1506B022-475A-6647-98FF-D5C319A0C7C4}"/>
              </a:ext>
            </a:extLst>
          </p:cNvPr>
          <p:cNvSpPr>
            <a:spLocks noGrp="1"/>
          </p:cNvSpPr>
          <p:nvPr>
            <p:ph type="tbl" sz="quarter" idx="10"/>
          </p:nvPr>
        </p:nvSpPr>
        <p:spPr>
          <a:xfrm>
            <a:off x="594360" y="2628629"/>
            <a:ext cx="10972800" cy="3636740"/>
          </a:xfrm>
        </p:spPr>
        <p:txBody>
          <a:bodyPr>
            <a:noAutofit/>
          </a:bodyPr>
          <a:lstStyle>
            <a:lvl1pPr>
              <a:defRPr/>
            </a:lvl1pPr>
          </a:lstStyle>
          <a:p>
            <a:r>
              <a:rPr lang="en-US" dirty="0"/>
              <a:t>Click icon to add table</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0410957"/>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3">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594360" y="41147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grpSp>
        <p:nvGrpSpPr>
          <p:cNvPr id="9" name="Group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flipH="1" flipV="1">
            <a:off x="6092752" y="0"/>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594360" y="4549552"/>
            <a:ext cx="5486400" cy="1645920"/>
          </a:xfrm>
        </p:spPr>
        <p:txBody>
          <a:bodyPr lIns="0" tIns="0" rIns="0" bIns="0">
            <a:noAutofit/>
          </a:bodyPr>
          <a:lstStyle>
            <a:lvl1pPr marL="0" indent="0">
              <a:buNone/>
              <a:defRPr sz="2400" b="1" i="0">
                <a:solidFill>
                  <a:schemeClr val="tx2">
                    <a:lumMod val="75000"/>
                  </a:schemeClr>
                </a:solidFill>
                <a:latin typeface="+mn-lt"/>
              </a:defRPr>
            </a:lvl1pPr>
            <a:lvl2pPr>
              <a:defRPr sz="4000"/>
            </a:lvl2pPr>
            <a:lvl3pPr>
              <a:defRPr sz="4000"/>
            </a:lvl3pPr>
            <a:lvl4pPr>
              <a:defRPr sz="4000"/>
            </a:lvl4pPr>
            <a:lvl5pPr>
              <a:defRPr sz="4000"/>
            </a:lvl5pPr>
          </a:lstStyle>
          <a:p>
            <a:pPr lvl="0"/>
            <a:r>
              <a:rPr lang="en-US" dirty="0"/>
              <a:t>Click to add text</a:t>
            </a:r>
          </a:p>
        </p:txBody>
      </p:sp>
      <p:cxnSp>
        <p:nvCxnSpPr>
          <p:cNvPr id="4" name="Straight Connector 3">
            <a:extLst>
              <a:ext uri="{FF2B5EF4-FFF2-40B4-BE49-F238E27FC236}">
                <a16:creationId xmlns:a16="http://schemas.microsoft.com/office/drawing/2014/main" id="{58B149C6-5AAC-B8E5-5411-EA38821F6754}"/>
              </a:ext>
              <a:ext uri="{C183D7F6-B498-43B3-948B-1728B52AA6E4}">
                <adec:decorative xmlns:adec="http://schemas.microsoft.com/office/drawing/2017/decorative" val="1"/>
              </a:ext>
            </a:extLst>
          </p:cNvPr>
          <p:cNvCxnSpPr>
            <a:cxnSpLocks/>
          </p:cNvCxnSpPr>
          <p:nvPr userDrawn="1"/>
        </p:nvCxnSpPr>
        <p:spPr>
          <a:xfrm>
            <a:off x="594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6692738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1">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806C6F65-35CD-D64B-992A-0C1C1E00384D}"/>
              </a:ext>
              <a:ext uri="{C183D7F6-B498-43B3-948B-1728B52AA6E4}">
                <adec:decorative xmlns:adec="http://schemas.microsoft.com/office/drawing/2017/decorative" val="1"/>
              </a:ext>
            </a:extLst>
          </p:cNvPr>
          <p:cNvGrpSpPr/>
          <p:nvPr userDrawn="1"/>
        </p:nvGrpSpPr>
        <p:grpSpPr>
          <a:xfrm>
            <a:off x="6362700" y="0"/>
            <a:ext cx="5829298" cy="3235602"/>
            <a:chOff x="5612972" y="1"/>
            <a:chExt cx="6615961" cy="3672246"/>
          </a:xfrm>
        </p:grpSpPr>
        <p:sp>
          <p:nvSpPr>
            <p:cNvPr id="7" name="AutoShape 24">
              <a:extLst>
                <a:ext uri="{FF2B5EF4-FFF2-40B4-BE49-F238E27FC236}">
                  <a16:creationId xmlns:a16="http://schemas.microsoft.com/office/drawing/2014/main" id="{CFD467E2-FF13-7E4F-BEF9-EA1A17665B2D}"/>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8" name="Freeform 7">
              <a:extLst>
                <a:ext uri="{FF2B5EF4-FFF2-40B4-BE49-F238E27FC236}">
                  <a16:creationId xmlns:a16="http://schemas.microsoft.com/office/drawing/2014/main" id="{CA85A327-3157-B442-993A-6900F71249AC}"/>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9" name="Freeform 8">
              <a:extLst>
                <a:ext uri="{FF2B5EF4-FFF2-40B4-BE49-F238E27FC236}">
                  <a16:creationId xmlns:a16="http://schemas.microsoft.com/office/drawing/2014/main" id="{9A459CB4-74AF-0544-AB1E-7CC6D10F84EB}"/>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0" name="Freeform 9">
              <a:extLst>
                <a:ext uri="{FF2B5EF4-FFF2-40B4-BE49-F238E27FC236}">
                  <a16:creationId xmlns:a16="http://schemas.microsoft.com/office/drawing/2014/main" id="{95A20BFD-9142-D64A-A78A-61B75FCA0D76}"/>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B80736DF-C890-DB47-AEAA-D3D92505E632}"/>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2" name="Title 1">
            <a:extLst>
              <a:ext uri="{FF2B5EF4-FFF2-40B4-BE49-F238E27FC236}">
                <a16:creationId xmlns:a16="http://schemas.microsoft.com/office/drawing/2014/main" id="{39F93F26-ED5C-E74E-BFBD-E3054DC1B9C1}"/>
              </a:ext>
            </a:extLst>
          </p:cNvPr>
          <p:cNvSpPr>
            <a:spLocks noGrp="1"/>
          </p:cNvSpPr>
          <p:nvPr>
            <p:ph type="title" hasCustomPrompt="1"/>
          </p:nvPr>
        </p:nvSpPr>
        <p:spPr>
          <a:xfrm>
            <a:off x="594360" y="189572"/>
            <a:ext cx="6787747" cy="1593507"/>
          </a:xfrm>
          <a:prstGeom prst="rect">
            <a:avLst/>
          </a:prstGeom>
        </p:spPr>
        <p:txBody>
          <a:bodyPr lIns="0" tIns="0" rIns="0" bIns="0" anchor="b" anchorCtr="0">
            <a:noAutofit/>
          </a:bodyPr>
          <a:lstStyle>
            <a:lvl1pPr>
              <a:defRPr sz="4400" b="1" i="0" spc="50" baseline="0">
                <a:latin typeface="+mj-lt"/>
              </a:defRPr>
            </a:lvl1pPr>
          </a:lstStyle>
          <a:p>
            <a:r>
              <a:rPr lang="en-US" dirty="0"/>
              <a:t>Click to add title </a:t>
            </a:r>
          </a:p>
        </p:txBody>
      </p:sp>
      <p:sp>
        <p:nvSpPr>
          <p:cNvPr id="2" name="Content Placeholder 5">
            <a:extLst>
              <a:ext uri="{FF2B5EF4-FFF2-40B4-BE49-F238E27FC236}">
                <a16:creationId xmlns:a16="http://schemas.microsoft.com/office/drawing/2014/main" id="{186153BD-9D2B-47EB-3553-1D3F6663B2A3}"/>
              </a:ext>
            </a:extLst>
          </p:cNvPr>
          <p:cNvSpPr>
            <a:spLocks noGrp="1"/>
          </p:cNvSpPr>
          <p:nvPr>
            <p:ph sz="quarter" idx="13" hasCustomPrompt="1"/>
          </p:nvPr>
        </p:nvSpPr>
        <p:spPr>
          <a:xfrm>
            <a:off x="594359" y="2281918"/>
            <a:ext cx="6787747" cy="3708517"/>
          </a:xfrm>
        </p:spPr>
        <p:txBody>
          <a:bodyPr lIns="0" tIns="228600" rIns="0" bIns="0">
            <a:normAutofit/>
          </a:bodyPr>
          <a:lstStyle>
            <a:lvl1pPr marL="283464" indent="-283464">
              <a:lnSpc>
                <a:spcPct val="80000"/>
              </a:lnSpc>
              <a:spcBef>
                <a:spcPts val="2200"/>
              </a:spcBef>
              <a:buFont typeface="Arial" panose="020B0604020202020204" pitchFamily="34" charset="0"/>
              <a:buChar char="•"/>
              <a:defRPr lang="en-US" sz="2400" b="1" i="0" kern="1200" dirty="0">
                <a:solidFill>
                  <a:schemeClr val="tx2">
                    <a:lumMod val="75000"/>
                  </a:schemeClr>
                </a:solidFill>
                <a:latin typeface="+mn-lt"/>
                <a:ea typeface="+mn-ea"/>
                <a:cs typeface="+mn-cs"/>
              </a:defRPr>
            </a:lvl1pPr>
            <a:lvl2pPr indent="-283464">
              <a:spcBef>
                <a:spcPts val="600"/>
              </a:spcBef>
              <a:defRPr sz="2000"/>
            </a:lvl2pPr>
            <a:lvl3pPr indent="-283464">
              <a:spcBef>
                <a:spcPts val="1800"/>
              </a:spcBef>
              <a:defRPr sz="2000"/>
            </a:lvl3pPr>
            <a:lvl4pPr indent="-283464">
              <a:spcBef>
                <a:spcPts val="1800"/>
              </a:spcBef>
              <a:defRPr sz="2000"/>
            </a:lvl4pPr>
            <a:lvl5pPr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3" name="Slide Number Placeholder 42">
            <a:extLst>
              <a:ext uri="{FF2B5EF4-FFF2-40B4-BE49-F238E27FC236}">
                <a16:creationId xmlns:a16="http://schemas.microsoft.com/office/drawing/2014/main" id="{D80CCC8F-9CF1-9621-04EB-DFA68FEE42D2}"/>
              </a:ext>
            </a:extLst>
          </p:cNvPr>
          <p:cNvSpPr>
            <a:spLocks noGrp="1"/>
          </p:cNvSpPr>
          <p:nvPr>
            <p:ph type="sldNum" sz="quarter" idx="26"/>
          </p:nvPr>
        </p:nvSpPr>
        <p:spPr/>
        <p:txBody>
          <a:bodyPr/>
          <a:lstStyle/>
          <a:p>
            <a:fld id="{294A09A9-5501-47C1-A89A-A340965A2BE2}" type="slidenum">
              <a:rPr lang="en-US" smtClean="0"/>
              <a:pPr/>
              <a:t>‹#›</a:t>
            </a:fld>
            <a:endParaRPr lang="en-US" dirty="0">
              <a:latin typeface="+mn-lt"/>
            </a:endParaRPr>
          </a:p>
        </p:txBody>
      </p:sp>
      <p:sp>
        <p:nvSpPr>
          <p:cNvPr id="42" name="Date Placeholder 41">
            <a:extLst>
              <a:ext uri="{FF2B5EF4-FFF2-40B4-BE49-F238E27FC236}">
                <a16:creationId xmlns:a16="http://schemas.microsoft.com/office/drawing/2014/main" id="{29CE2856-DB8F-5603-C085-74C70560FAC8}"/>
              </a:ext>
            </a:extLst>
          </p:cNvPr>
          <p:cNvSpPr>
            <a:spLocks noGrp="1"/>
          </p:cNvSpPr>
          <p:nvPr>
            <p:ph type="dt" sz="half" idx="25"/>
          </p:nvPr>
        </p:nvSpPr>
        <p:spPr/>
        <p:txBody>
          <a:bodyPr/>
          <a:lstStyle/>
          <a:p>
            <a:endParaRPr lang="en-US" dirty="0">
              <a:latin typeface="+mn-lt"/>
            </a:endParaRPr>
          </a:p>
        </p:txBody>
      </p:sp>
      <p:cxnSp>
        <p:nvCxnSpPr>
          <p:cNvPr id="4" name="Straight Connector 3">
            <a:extLst>
              <a:ext uri="{FF2B5EF4-FFF2-40B4-BE49-F238E27FC236}">
                <a16:creationId xmlns:a16="http://schemas.microsoft.com/office/drawing/2014/main" id="{979826C1-7A52-DA25-F422-EE62DED7D1B6}"/>
              </a:ext>
              <a:ext uri="{C183D7F6-B498-43B3-948B-1728B52AA6E4}">
                <adec:decorative xmlns:adec="http://schemas.microsoft.com/office/drawing/2017/decorative" val="1"/>
              </a:ext>
            </a:extLst>
          </p:cNvPr>
          <p:cNvCxnSpPr>
            <a:cxnSpLocks/>
          </p:cNvCxnSpPr>
          <p:nvPr userDrawn="1"/>
        </p:nvCxnSpPr>
        <p:spPr>
          <a:xfrm>
            <a:off x="594360" y="2148840"/>
            <a:ext cx="2130552" cy="0"/>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5180892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accent3"/>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B79D0555-EBDC-B53A-212D-A5921795FEC8}"/>
              </a:ext>
            </a:extLst>
          </p:cNvPr>
          <p:cNvSpPr>
            <a:spLocks noGrp="1"/>
          </p:cNvSpPr>
          <p:nvPr>
            <p:ph type="pic" sz="quarter" idx="13"/>
          </p:nvPr>
        </p:nvSpPr>
        <p:spPr>
          <a:xfrm>
            <a:off x="0" y="0"/>
            <a:ext cx="12192000" cy="6880543"/>
          </a:xfrm>
          <a:custGeom>
            <a:avLst/>
            <a:gdLst>
              <a:gd name="connsiteX0" fmla="*/ 6309360 w 12192000"/>
              <a:gd name="connsiteY0" fmla="*/ 3951843 h 6880543"/>
              <a:gd name="connsiteX1" fmla="*/ 6309360 w 12192000"/>
              <a:gd name="connsiteY1" fmla="*/ 4052427 h 6880543"/>
              <a:gd name="connsiteX2" fmla="*/ 8442960 w 12192000"/>
              <a:gd name="connsiteY2" fmla="*/ 4052427 h 6880543"/>
              <a:gd name="connsiteX3" fmla="*/ 8442960 w 12192000"/>
              <a:gd name="connsiteY3" fmla="*/ 3951843 h 6880543"/>
              <a:gd name="connsiteX4" fmla="*/ 0 w 12192000"/>
              <a:gd name="connsiteY4" fmla="*/ 0 h 6880543"/>
              <a:gd name="connsiteX5" fmla="*/ 12192000 w 12192000"/>
              <a:gd name="connsiteY5" fmla="*/ 0 h 6880543"/>
              <a:gd name="connsiteX6" fmla="*/ 12192000 w 12192000"/>
              <a:gd name="connsiteY6" fmla="*/ 6880543 h 6880543"/>
              <a:gd name="connsiteX7" fmla="*/ 0 w 12192000"/>
              <a:gd name="connsiteY7" fmla="*/ 6880543 h 68805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80543">
                <a:moveTo>
                  <a:pt x="6309360" y="3951843"/>
                </a:moveTo>
                <a:lnTo>
                  <a:pt x="6309360" y="4052427"/>
                </a:lnTo>
                <a:lnTo>
                  <a:pt x="8442960" y="4052427"/>
                </a:lnTo>
                <a:lnTo>
                  <a:pt x="8442960" y="3951843"/>
                </a:lnTo>
                <a:close/>
                <a:moveTo>
                  <a:pt x="0" y="0"/>
                </a:moveTo>
                <a:lnTo>
                  <a:pt x="12192000" y="0"/>
                </a:lnTo>
                <a:lnTo>
                  <a:pt x="12192000" y="6880543"/>
                </a:lnTo>
                <a:lnTo>
                  <a:pt x="0" y="6880543"/>
                </a:lnTo>
                <a:close/>
              </a:path>
            </a:pathLst>
          </a:custGeom>
        </p:spPr>
        <p:txBody>
          <a:bodyPr wrap="square" tIns="182880">
            <a:noAutofit/>
          </a:bodyPr>
          <a:lstStyle>
            <a:lvl1pPr marL="0" indent="0" algn="ctr">
              <a:buNone/>
              <a:defRPr sz="2000">
                <a:solidFill>
                  <a:schemeClr val="tx1"/>
                </a:solidFill>
              </a:defRPr>
            </a:lvl1pPr>
          </a:lstStyle>
          <a:p>
            <a:r>
              <a:rPr lang="en-US" dirty="0"/>
              <a:t>Click icon to add picture</a:t>
            </a:r>
          </a:p>
        </p:txBody>
      </p:sp>
      <p:sp>
        <p:nvSpPr>
          <p:cNvPr id="18" name="Title 1">
            <a:extLst>
              <a:ext uri="{FF2B5EF4-FFF2-40B4-BE49-F238E27FC236}">
                <a16:creationId xmlns:a16="http://schemas.microsoft.com/office/drawing/2014/main" id="{8D492973-78E3-D34E-835E-CF2D4517016D}"/>
              </a:ext>
            </a:extLst>
          </p:cNvPr>
          <p:cNvSpPr>
            <a:spLocks noGrp="1"/>
          </p:cNvSpPr>
          <p:nvPr>
            <p:ph type="title" hasCustomPrompt="1"/>
          </p:nvPr>
        </p:nvSpPr>
        <p:spPr>
          <a:xfrm>
            <a:off x="6309359" y="444933"/>
            <a:ext cx="5477479" cy="3291840"/>
          </a:xfrm>
          <a:prstGeom prst="rect">
            <a:avLst/>
          </a:prstGeom>
        </p:spPr>
        <p:txBody>
          <a:bodyPr lIns="0" tIns="0" rIns="0" bIns="0" anchor="b" anchorCtr="0">
            <a:noAutofit/>
          </a:bodyPr>
          <a:lstStyle>
            <a:lvl1pPr>
              <a:defRPr sz="6000" b="1" i="0" baseline="0">
                <a:solidFill>
                  <a:schemeClr val="tx1"/>
                </a:solidFill>
                <a:latin typeface="+mj-lt"/>
              </a:defRPr>
            </a:lvl1pPr>
          </a:lstStyle>
          <a:p>
            <a:r>
              <a:rPr lang="en-US" dirty="0"/>
              <a:t>Click to add title </a:t>
            </a:r>
          </a:p>
        </p:txBody>
      </p:sp>
      <p:sp>
        <p:nvSpPr>
          <p:cNvPr id="7" name="Rectangle 6">
            <a:extLst>
              <a:ext uri="{FF2B5EF4-FFF2-40B4-BE49-F238E27FC236}">
                <a16:creationId xmlns:a16="http://schemas.microsoft.com/office/drawing/2014/main" id="{D96BA398-1ED2-1FCA-63B9-8915A8C7A524}"/>
              </a:ext>
              <a:ext uri="{C183D7F6-B498-43B3-948B-1728B52AA6E4}">
                <adec:decorative xmlns:adec="http://schemas.microsoft.com/office/drawing/2017/decorative" val="1"/>
              </a:ext>
            </a:extLst>
          </p:cNvPr>
          <p:cNvSpPr/>
          <p:nvPr userDrawn="1"/>
        </p:nvSpPr>
        <p:spPr>
          <a:xfrm>
            <a:off x="6309360" y="3951843"/>
            <a:ext cx="2133600" cy="100584"/>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729169562"/>
      </p:ext>
    </p:extLst>
  </p:cSld>
  <p:clrMapOvr>
    <a:masterClrMapping/>
  </p:clrMapOvr>
  <p:extLst>
    <p:ext uri="{DCECCB84-F9BA-43D5-87BE-67443E8EF086}">
      <p15:sldGuideLst xmlns:p15="http://schemas.microsoft.com/office/powerpoint/2012/main">
        <p15:guide id="2" pos="7104">
          <p15:clr>
            <a:srgbClr val="FBAE40"/>
          </p15:clr>
        </p15:guide>
        <p15:guide id="3" pos="4344" userDrawn="1">
          <p15:clr>
            <a:srgbClr val="FBAE40"/>
          </p15:clr>
        </p15:guide>
        <p15:guide id="4" pos="4560" userDrawn="1">
          <p15:clr>
            <a:srgbClr val="FBAE40"/>
          </p15:clr>
        </p15:guide>
        <p15:guide id="8" orient="horz" pos="1848"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2">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299835" y="43052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sp>
        <p:nvSpPr>
          <p:cNvPr id="6" name="Picture Placeholder 5">
            <a:extLst>
              <a:ext uri="{FF2B5EF4-FFF2-40B4-BE49-F238E27FC236}">
                <a16:creationId xmlns:a16="http://schemas.microsoft.com/office/drawing/2014/main" id="{A9973BC6-F6E5-0B3B-C8AB-0AC4020D4E8B}"/>
              </a:ext>
            </a:extLst>
          </p:cNvPr>
          <p:cNvSpPr>
            <a:spLocks noGrp="1"/>
          </p:cNvSpPr>
          <p:nvPr>
            <p:ph type="pic" sz="quarter" idx="12"/>
          </p:nvPr>
        </p:nvSpPr>
        <p:spPr>
          <a:xfrm>
            <a:off x="0" y="-11113"/>
            <a:ext cx="5791200" cy="6880226"/>
          </a:xfrm>
        </p:spPr>
        <p:txBody>
          <a:bodyPr>
            <a:normAutofit/>
          </a:bodyPr>
          <a:lstStyle>
            <a:lvl1pPr marL="0" indent="0" algn="ctr">
              <a:buNone/>
              <a:defRPr sz="2000"/>
            </a:lvl1pPr>
          </a:lstStyle>
          <a:p>
            <a:r>
              <a:rPr lang="en-US" dirty="0"/>
              <a:t>Click icon to add picture</a:t>
            </a:r>
          </a:p>
        </p:txBody>
      </p: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6299835" y="4568602"/>
            <a:ext cx="5486400" cy="1645920"/>
          </a:xfrm>
        </p:spPr>
        <p:txBody>
          <a:bodyPr lIns="0" tIns="0" rIns="0" bIns="0">
            <a:noAutofit/>
          </a:bodyPr>
          <a:lstStyle>
            <a:lvl1pPr marL="0" indent="0">
              <a:buNone/>
              <a:defRPr sz="2400" b="1" i="0">
                <a:solidFill>
                  <a:schemeClr val="tx2">
                    <a:lumMod val="75000"/>
                  </a:schemeClr>
                </a:solidFill>
                <a:latin typeface="+mn-lt"/>
              </a:defRPr>
            </a:lvl1pPr>
            <a:lvl2pPr>
              <a:defRPr sz="4000"/>
            </a:lvl2pPr>
            <a:lvl3pPr>
              <a:defRPr sz="4000"/>
            </a:lvl3pPr>
            <a:lvl4pPr>
              <a:defRPr sz="4000"/>
            </a:lvl4pPr>
            <a:lvl5pPr>
              <a:defRPr sz="4000"/>
            </a:lvl5pPr>
          </a:lstStyle>
          <a:p>
            <a:pPr lvl="0"/>
            <a:r>
              <a:rPr lang="en-US" dirty="0"/>
              <a:t>Click to add text</a:t>
            </a:r>
          </a:p>
        </p:txBody>
      </p:sp>
      <p:cxnSp>
        <p:nvCxnSpPr>
          <p:cNvPr id="7" name="Straight Connector 6">
            <a:extLst>
              <a:ext uri="{FF2B5EF4-FFF2-40B4-BE49-F238E27FC236}">
                <a16:creationId xmlns:a16="http://schemas.microsoft.com/office/drawing/2014/main" id="{29169ED6-4B82-6844-119F-AC15CDF2D3E5}"/>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9879140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ummary 2">
    <p:bg>
      <p:bgPr>
        <a:solidFill>
          <a:schemeClr val="tx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C57F1500-1A16-D1EF-4F0C-030852B291FC}"/>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grpSp>
        <p:nvGrpSpPr>
          <p:cNvPr id="10" name="Group 9">
            <a:extLst>
              <a:ext uri="{FF2B5EF4-FFF2-40B4-BE49-F238E27FC236}">
                <a16:creationId xmlns:a16="http://schemas.microsoft.com/office/drawing/2014/main" id="{2D07A0BE-3890-193E-9439-F294E61A71B9}"/>
              </a:ext>
              <a:ext uri="{C183D7F6-B498-43B3-948B-1728B52AA6E4}">
                <adec:decorative xmlns:adec="http://schemas.microsoft.com/office/drawing/2017/decorative" val="1"/>
              </a:ext>
            </a:extLst>
          </p:cNvPr>
          <p:cNvGrpSpPr>
            <a:grpSpLocks/>
          </p:cNvGrpSpPr>
          <p:nvPr userDrawn="1"/>
        </p:nvGrpSpPr>
        <p:grpSpPr bwMode="auto">
          <a:xfrm rot="16200000" flipV="1">
            <a:off x="0" y="3900132"/>
            <a:ext cx="2959226" cy="2959226"/>
            <a:chOff x="0" y="12289"/>
            <a:chExt cx="3550" cy="3551"/>
          </a:xfrm>
        </p:grpSpPr>
        <p:sp>
          <p:nvSpPr>
            <p:cNvPr id="11" name="Freeform 19">
              <a:extLst>
                <a:ext uri="{FF2B5EF4-FFF2-40B4-BE49-F238E27FC236}">
                  <a16:creationId xmlns:a16="http://schemas.microsoft.com/office/drawing/2014/main" id="{C05217ED-C258-E6CE-BA7F-28A6EA41BCD3}"/>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20">
              <a:extLst>
                <a:ext uri="{FF2B5EF4-FFF2-40B4-BE49-F238E27FC236}">
                  <a16:creationId xmlns:a16="http://schemas.microsoft.com/office/drawing/2014/main" id="{F3E11A1F-14DD-BA35-D7D7-4D4ADEAA348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21">
              <a:extLst>
                <a:ext uri="{FF2B5EF4-FFF2-40B4-BE49-F238E27FC236}">
                  <a16:creationId xmlns:a16="http://schemas.microsoft.com/office/drawing/2014/main" id="{F14541B0-973F-7E21-1019-D2FB83C8C0D0}"/>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hasCustomPrompt="1"/>
          </p:nvPr>
        </p:nvSpPr>
        <p:spPr>
          <a:xfrm>
            <a:off x="594360" y="102875"/>
            <a:ext cx="10873740" cy="1680205"/>
          </a:xfrm>
          <a:prstGeom prst="rect">
            <a:avLst/>
          </a:prstGeom>
        </p:spPr>
        <p:txBody>
          <a:bodyPr lIns="0" tIns="0" rIns="0" bIns="0" anchor="b" anchorCtr="0">
            <a:noAutofit/>
          </a:bodyPr>
          <a:lstStyle>
            <a:lvl1pPr>
              <a:defRPr sz="4400" b="1" i="0">
                <a:latin typeface="+mj-lt"/>
              </a:defRPr>
            </a:lvl1pPr>
          </a:lstStyle>
          <a:p>
            <a:r>
              <a:rPr lang="en-US" dirty="0"/>
              <a:t>Click to add title </a:t>
            </a:r>
          </a:p>
        </p:txBody>
      </p:sp>
      <p:sp>
        <p:nvSpPr>
          <p:cNvPr id="2" name="Content Placeholder 5">
            <a:extLst>
              <a:ext uri="{FF2B5EF4-FFF2-40B4-BE49-F238E27FC236}">
                <a16:creationId xmlns:a16="http://schemas.microsoft.com/office/drawing/2014/main" id="{F6FE0DC0-B0D7-F4D6-8038-177AD7A8C211}"/>
              </a:ext>
            </a:extLst>
          </p:cNvPr>
          <p:cNvSpPr>
            <a:spLocks noGrp="1"/>
          </p:cNvSpPr>
          <p:nvPr>
            <p:ph sz="quarter" idx="13" hasCustomPrompt="1"/>
          </p:nvPr>
        </p:nvSpPr>
        <p:spPr>
          <a:xfrm>
            <a:off x="3657600" y="2282008"/>
            <a:ext cx="7810500" cy="3699328"/>
          </a:xfrm>
        </p:spPr>
        <p:txBody>
          <a:bodyPr lIns="0" tIns="228600" rIns="0" bIns="0">
            <a:normAutofit/>
          </a:bodyPr>
          <a:lstStyle>
            <a:lvl1pPr marL="283464" indent="-283464">
              <a:spcBef>
                <a:spcPts val="1800"/>
              </a:spcBef>
              <a:buFont typeface="Arial" panose="020B0604020202020204" pitchFamily="34" charset="0"/>
              <a:buChar char="•"/>
              <a:defRPr sz="2000"/>
            </a:lvl1pPr>
            <a:lvl2pPr indent="-283464">
              <a:spcBef>
                <a:spcPts val="1800"/>
              </a:spcBef>
              <a:defRPr sz="2000"/>
            </a:lvl2pPr>
            <a:lvl3pPr indent="-283464">
              <a:spcBef>
                <a:spcPts val="1800"/>
              </a:spcBef>
              <a:defRPr sz="2000"/>
            </a:lvl3pPr>
            <a:lvl4pPr indent="-283464">
              <a:spcBef>
                <a:spcPts val="1800"/>
              </a:spcBef>
              <a:defRPr sz="2000"/>
            </a:lvl4pPr>
            <a:lvl5pPr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7">
            <a:extLst>
              <a:ext uri="{FF2B5EF4-FFF2-40B4-BE49-F238E27FC236}">
                <a16:creationId xmlns:a16="http://schemas.microsoft.com/office/drawing/2014/main" id="{7ED58739-4346-5104-B1AC-89ED035912AF}"/>
              </a:ext>
            </a:extLst>
          </p:cNvPr>
          <p:cNvSpPr>
            <a:spLocks noGrp="1"/>
          </p:cNvSpPr>
          <p:nvPr>
            <p:ph type="sldNum" sz="quarter" idx="22"/>
          </p:nvPr>
        </p:nvSpPr>
        <p:spPr/>
        <p:txBody>
          <a:bodyPr/>
          <a:lstStyle/>
          <a:p>
            <a:fld id="{294A09A9-5501-47C1-A89A-A340965A2BE2}" type="slidenum">
              <a:rPr lang="en-US" smtClean="0"/>
              <a:pPr/>
              <a:t>‹#›</a:t>
            </a:fld>
            <a:endParaRPr lang="en-US" dirty="0">
              <a:latin typeface="+mn-lt"/>
            </a:endParaRPr>
          </a:p>
        </p:txBody>
      </p:sp>
      <p:sp>
        <p:nvSpPr>
          <p:cNvPr id="5" name="Date Placeholder 4">
            <a:extLst>
              <a:ext uri="{FF2B5EF4-FFF2-40B4-BE49-F238E27FC236}">
                <a16:creationId xmlns:a16="http://schemas.microsoft.com/office/drawing/2014/main" id="{E9272B8D-F380-9F1A-C8E6-BDD2352B1763}"/>
              </a:ext>
            </a:extLst>
          </p:cNvPr>
          <p:cNvSpPr>
            <a:spLocks noGrp="1"/>
          </p:cNvSpPr>
          <p:nvPr>
            <p:ph type="dt" sz="half" idx="21"/>
          </p:nvPr>
        </p:nvSpPr>
        <p:spPr/>
        <p:txBody>
          <a:bodyPr/>
          <a:lstStyle/>
          <a:p>
            <a:endParaRPr lang="en-US" dirty="0">
              <a:latin typeface="+mn-lt"/>
            </a:endParaRPr>
          </a:p>
        </p:txBody>
      </p:sp>
    </p:spTree>
    <p:extLst>
      <p:ext uri="{BB962C8B-B14F-4D97-AF65-F5344CB8AC3E}">
        <p14:creationId xmlns:p14="http://schemas.microsoft.com/office/powerpoint/2010/main" val="1402964143"/>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309904" y="41147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grpSp>
        <p:nvGrpSpPr>
          <p:cNvPr id="9" name="Group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cxnSp>
        <p:nvCxnSpPr>
          <p:cNvPr id="13" name="Straight Connector 12">
            <a:extLst>
              <a:ext uri="{FF2B5EF4-FFF2-40B4-BE49-F238E27FC236}">
                <a16:creationId xmlns:a16="http://schemas.microsoft.com/office/drawing/2014/main" id="{A69706A2-3726-FE4E-B923-E75D48597816}"/>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6309905" y="4549552"/>
            <a:ext cx="5486400" cy="1645920"/>
          </a:xfrm>
        </p:spPr>
        <p:txBody>
          <a:bodyPr lIns="0" tIns="0" rIns="0" bIns="0">
            <a:noAutofit/>
          </a:bodyPr>
          <a:lstStyle>
            <a:lvl1pPr marL="0" indent="0">
              <a:buNone/>
              <a:defRPr sz="2400" b="1" i="0">
                <a:solidFill>
                  <a:schemeClr val="tx2">
                    <a:lumMod val="75000"/>
                  </a:schemeClr>
                </a:solidFill>
                <a:latin typeface="+mn-lt"/>
              </a:defRPr>
            </a:lvl1pPr>
            <a:lvl2pPr>
              <a:defRPr sz="4000"/>
            </a:lvl2pPr>
            <a:lvl3pPr>
              <a:defRPr sz="4000"/>
            </a:lvl3pPr>
            <a:lvl4pPr>
              <a:defRPr sz="4000"/>
            </a:lvl4pPr>
            <a:lvl5pPr>
              <a:defRPr sz="4000"/>
            </a:lvl5pPr>
          </a:lstStyle>
          <a:p>
            <a:pPr lvl="0"/>
            <a:r>
              <a:rPr lang="en-US" dirty="0"/>
              <a:t>Click to add text</a:t>
            </a:r>
          </a:p>
        </p:txBody>
      </p:sp>
    </p:spTree>
    <p:extLst>
      <p:ext uri="{BB962C8B-B14F-4D97-AF65-F5344CB8AC3E}">
        <p14:creationId xmlns:p14="http://schemas.microsoft.com/office/powerpoint/2010/main" val="20271085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ntent 2">
    <p:bg>
      <p:bgPr>
        <a:solidFill>
          <a:schemeClr val="tx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C97D5AF2-684A-4A8D-3D82-B57D7AC44677}"/>
              </a:ext>
              <a:ext uri="{C183D7F6-B498-43B3-948B-1728B52AA6E4}">
                <adec:decorative xmlns:adec="http://schemas.microsoft.com/office/drawing/2017/decorative" val="1"/>
              </a:ext>
            </a:extLst>
          </p:cNvPr>
          <p:cNvGrpSpPr>
            <a:grpSpLocks/>
          </p:cNvGrpSpPr>
          <p:nvPr userDrawn="1"/>
        </p:nvGrpSpPr>
        <p:grpSpPr bwMode="auto">
          <a:xfrm rot="10800000">
            <a:off x="8870040" y="0"/>
            <a:ext cx="3325208" cy="3325208"/>
            <a:chOff x="0" y="12289"/>
            <a:chExt cx="3550" cy="3551"/>
          </a:xfrm>
        </p:grpSpPr>
        <p:sp>
          <p:nvSpPr>
            <p:cNvPr id="12" name="Freeform 4">
              <a:extLst>
                <a:ext uri="{FF2B5EF4-FFF2-40B4-BE49-F238E27FC236}">
                  <a16:creationId xmlns:a16="http://schemas.microsoft.com/office/drawing/2014/main" id="{8CF5F650-F8F0-F4FE-44DA-1F14ADE428B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5">
              <a:extLst>
                <a:ext uri="{FF2B5EF4-FFF2-40B4-BE49-F238E27FC236}">
                  <a16:creationId xmlns:a16="http://schemas.microsoft.com/office/drawing/2014/main" id="{18870924-E47D-404F-59B5-BD1C58F7B04C}"/>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4" name="Freeform 7">
              <a:extLst>
                <a:ext uri="{FF2B5EF4-FFF2-40B4-BE49-F238E27FC236}">
                  <a16:creationId xmlns:a16="http://schemas.microsoft.com/office/drawing/2014/main" id="{80806A65-E4FC-2F52-65B3-CC181E620C29}"/>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278129"/>
            <a:ext cx="9778365" cy="1494596"/>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sp>
        <p:nvSpPr>
          <p:cNvPr id="2" name="Content Placeholder 5">
            <a:extLst>
              <a:ext uri="{FF2B5EF4-FFF2-40B4-BE49-F238E27FC236}">
                <a16:creationId xmlns:a16="http://schemas.microsoft.com/office/drawing/2014/main" id="{F14DA3C5-63E4-BAFB-1D68-47F71EEEE538}"/>
              </a:ext>
            </a:extLst>
          </p:cNvPr>
          <p:cNvSpPr>
            <a:spLocks noGrp="1"/>
          </p:cNvSpPr>
          <p:nvPr>
            <p:ph sz="quarter" idx="15" hasCustomPrompt="1"/>
          </p:nvPr>
        </p:nvSpPr>
        <p:spPr>
          <a:xfrm>
            <a:off x="594360" y="2676525"/>
            <a:ext cx="4490827" cy="3597470"/>
          </a:xfrm>
        </p:spPr>
        <p:txBody>
          <a:bodyPr lIns="0" tIns="45720" rIns="0" bIns="0">
            <a:normAutofit/>
          </a:bodyPr>
          <a:lstStyle>
            <a:lvl1pPr marL="0" indent="0">
              <a:spcBef>
                <a:spcPts val="1800"/>
              </a:spcBef>
              <a:buFont typeface="Arial" panose="020B0604020202020204" pitchFamily="34" charset="0"/>
              <a:buNone/>
              <a:defRPr sz="2000"/>
            </a:lvl1pPr>
            <a:lvl2pPr marL="283464" indent="-283464">
              <a:spcBef>
                <a:spcPts val="1800"/>
              </a:spcBef>
              <a:defRPr sz="2000"/>
            </a:lvl2pPr>
            <a:lvl3pPr marL="594360" indent="-283464">
              <a:spcBef>
                <a:spcPts val="1800"/>
              </a:spcBef>
              <a:defRPr sz="2000"/>
            </a:lvl3pPr>
            <a:lvl4pPr marL="822960" indent="-283464">
              <a:spcBef>
                <a:spcPts val="1800"/>
              </a:spcBef>
              <a:defRPr sz="2000"/>
            </a:lvl4pPr>
            <a:lvl5pPr marL="1005840"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Content Placeholder 5">
            <a:extLst>
              <a:ext uri="{FF2B5EF4-FFF2-40B4-BE49-F238E27FC236}">
                <a16:creationId xmlns:a16="http://schemas.microsoft.com/office/drawing/2014/main" id="{BD11386D-847E-8CF5-E56A-42E80A65A089}"/>
              </a:ext>
            </a:extLst>
          </p:cNvPr>
          <p:cNvSpPr>
            <a:spLocks noGrp="1"/>
          </p:cNvSpPr>
          <p:nvPr>
            <p:ph sz="quarter" idx="16" hasCustomPrompt="1"/>
          </p:nvPr>
        </p:nvSpPr>
        <p:spPr>
          <a:xfrm>
            <a:off x="5881898" y="2676525"/>
            <a:ext cx="4490827" cy="3597470"/>
          </a:xfrm>
        </p:spPr>
        <p:txBody>
          <a:bodyPr lIns="0" tIns="45720" rIns="0" bIns="0">
            <a:normAutofit/>
          </a:bodyPr>
          <a:lstStyle>
            <a:lvl1pPr marL="0" indent="0">
              <a:spcBef>
                <a:spcPts val="1800"/>
              </a:spcBef>
              <a:buFont typeface="Arial" panose="020B0604020202020204" pitchFamily="34" charset="0"/>
              <a:buNone/>
              <a:defRPr sz="2000"/>
            </a:lvl1pPr>
            <a:lvl2pPr marL="283464" indent="-283464">
              <a:spcBef>
                <a:spcPts val="1800"/>
              </a:spcBef>
              <a:defRPr sz="2000"/>
            </a:lvl2pPr>
            <a:lvl3pPr marL="548640" indent="-283464">
              <a:spcBef>
                <a:spcPts val="1800"/>
              </a:spcBef>
              <a:defRPr sz="2000"/>
            </a:lvl3pPr>
            <a:lvl4pPr marL="822960" indent="-283464">
              <a:spcBef>
                <a:spcPts val="1800"/>
              </a:spcBef>
              <a:defRPr sz="2000"/>
            </a:lvl4pPr>
            <a:lvl5pPr marL="1005840"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41056953"/>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
    <p:bg>
      <p:bgPr>
        <a:solidFill>
          <a:schemeClr val="tx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42E558A9-6DD6-E21D-3A8F-6707E1DD19F1}"/>
              </a:ext>
              <a:ext uri="{C183D7F6-B498-43B3-948B-1728B52AA6E4}">
                <adec:decorative xmlns:adec="http://schemas.microsoft.com/office/drawing/2017/decorative" val="1"/>
              </a:ext>
            </a:extLst>
          </p:cNvPr>
          <p:cNvGrpSpPr/>
          <p:nvPr userDrawn="1"/>
        </p:nvGrpSpPr>
        <p:grpSpPr>
          <a:xfrm>
            <a:off x="6362700" y="0"/>
            <a:ext cx="5829298" cy="3235602"/>
            <a:chOff x="5612972" y="1"/>
            <a:chExt cx="6615961" cy="3672246"/>
          </a:xfrm>
        </p:grpSpPr>
        <p:sp>
          <p:nvSpPr>
            <p:cNvPr id="12" name="AutoShape 24">
              <a:extLst>
                <a:ext uri="{FF2B5EF4-FFF2-40B4-BE49-F238E27FC236}">
                  <a16:creationId xmlns:a16="http://schemas.microsoft.com/office/drawing/2014/main" id="{3FC994E4-318C-1E66-B4E4-8F8FD08E098F}"/>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7">
              <a:extLst>
                <a:ext uri="{FF2B5EF4-FFF2-40B4-BE49-F238E27FC236}">
                  <a16:creationId xmlns:a16="http://schemas.microsoft.com/office/drawing/2014/main" id="{17C00E6B-F625-6D6C-8364-9DD9F3C3628F}"/>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4" name="Freeform 8">
              <a:extLst>
                <a:ext uri="{FF2B5EF4-FFF2-40B4-BE49-F238E27FC236}">
                  <a16:creationId xmlns:a16="http://schemas.microsoft.com/office/drawing/2014/main" id="{C6197B87-4F65-7981-9463-84830CD3687F}"/>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8" name="Freeform 9">
              <a:extLst>
                <a:ext uri="{FF2B5EF4-FFF2-40B4-BE49-F238E27FC236}">
                  <a16:creationId xmlns:a16="http://schemas.microsoft.com/office/drawing/2014/main" id="{86AA517C-7217-D864-B7E7-40984A2880DB}"/>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19" name="Freeform 10">
              <a:extLst>
                <a:ext uri="{FF2B5EF4-FFF2-40B4-BE49-F238E27FC236}">
                  <a16:creationId xmlns:a16="http://schemas.microsoft.com/office/drawing/2014/main" id="{524013C6-491C-CAA2-5BD6-7C73596711CC}"/>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6318885" y="3499667"/>
            <a:ext cx="4939666" cy="2542810"/>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6347460" y="631317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7" name="Content Placehold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603885" y="457201"/>
            <a:ext cx="5198269" cy="2305050"/>
          </a:xfrm>
        </p:spPr>
        <p:txBody>
          <a:bodyPr lIns="0" tIns="274320">
            <a:normAutofit/>
          </a:bodyPr>
          <a:lstStyle>
            <a:lvl1pPr marL="457200" indent="-457200">
              <a:spcBef>
                <a:spcPts val="1800"/>
              </a:spcBef>
              <a:buFont typeface="+mj-lt"/>
              <a:buAutoNum type="arabicPeriod"/>
              <a:defRPr sz="2000"/>
            </a:lvl1pPr>
            <a:lvl2pPr marL="914400" indent="-457200">
              <a:spcBef>
                <a:spcPts val="1800"/>
              </a:spcBef>
              <a:buFont typeface="+mj-lt"/>
              <a:buAutoNum type="alphaLcPeriod"/>
              <a:defRPr sz="2000"/>
            </a:lvl2pPr>
            <a:lvl3pPr marL="1371600" indent="-457200">
              <a:spcBef>
                <a:spcPts val="1800"/>
              </a:spcBef>
              <a:buFont typeface="+mj-lt"/>
              <a:buAutoNum type="arabicParenR"/>
              <a:defRPr sz="2000"/>
            </a:lvl3pPr>
            <a:lvl4pPr marL="1371600" indent="0">
              <a:spcBef>
                <a:spcPts val="1800"/>
              </a:spcBef>
              <a:buFont typeface="+mj-lt"/>
              <a:buNone/>
              <a:defRPr sz="2000"/>
            </a:lvl4pPr>
            <a:lvl5pPr marL="2286000" indent="-457200">
              <a:spcBef>
                <a:spcPts val="1800"/>
              </a:spcBef>
              <a:buFont typeface="+mj-lt"/>
              <a:buAutoNum type="arabicPeriod"/>
              <a:defRPr sz="2000"/>
            </a:lvl5pPr>
          </a:lstStyle>
          <a:p>
            <a:pPr lvl="0"/>
            <a:r>
              <a:rPr lang="en-US" dirty="0"/>
              <a:t>Click to add content</a:t>
            </a:r>
          </a:p>
          <a:p>
            <a:pPr lvl="1"/>
            <a:r>
              <a:rPr lang="en-US" dirty="0"/>
              <a:t>Second level</a:t>
            </a:r>
          </a:p>
          <a:p>
            <a:pPr lvl="2"/>
            <a:r>
              <a:rPr lang="en-US" dirty="0"/>
              <a:t>Third level</a:t>
            </a:r>
          </a:p>
          <a:p>
            <a:pPr lvl="3"/>
            <a:endParaRPr lang="en-US" dirty="0"/>
          </a:p>
        </p:txBody>
      </p:sp>
      <p:sp>
        <p:nvSpPr>
          <p:cNvPr id="2" name="Content Placeholder 5">
            <a:extLst>
              <a:ext uri="{FF2B5EF4-FFF2-40B4-BE49-F238E27FC236}">
                <a16:creationId xmlns:a16="http://schemas.microsoft.com/office/drawing/2014/main" id="{3AC171DA-232D-44C1-6B93-40BACB298F4B}"/>
              </a:ext>
            </a:extLst>
          </p:cNvPr>
          <p:cNvSpPr>
            <a:spLocks noGrp="1"/>
          </p:cNvSpPr>
          <p:nvPr>
            <p:ph sz="quarter" idx="15" hasCustomPrompt="1"/>
          </p:nvPr>
        </p:nvSpPr>
        <p:spPr>
          <a:xfrm>
            <a:off x="594360" y="2810595"/>
            <a:ext cx="5198269" cy="3319513"/>
          </a:xfrm>
        </p:spPr>
        <p:txBody>
          <a:bodyPr lIns="0" tIns="45720" rIns="0" bIns="0">
            <a:normAutofit/>
          </a:bodyPr>
          <a:lstStyle>
            <a:lvl1pPr marL="0" indent="0">
              <a:spcBef>
                <a:spcPts val="1800"/>
              </a:spcBef>
              <a:buFont typeface="Arial" panose="020B0604020202020204" pitchFamily="34" charset="0"/>
              <a:buNone/>
              <a:defRPr sz="2000"/>
            </a:lvl1pPr>
            <a:lvl2pPr marL="283464" indent="-283464">
              <a:spcBef>
                <a:spcPts val="1800"/>
              </a:spcBef>
              <a:defRPr sz="2000"/>
            </a:lvl2pPr>
            <a:lvl3pPr marL="548640" indent="-283464">
              <a:spcBef>
                <a:spcPts val="1800"/>
              </a:spcBef>
              <a:defRPr sz="2000"/>
            </a:lvl3pPr>
            <a:lvl4pPr marL="822960" indent="-283464">
              <a:spcBef>
                <a:spcPts val="1800"/>
              </a:spcBef>
              <a:defRPr sz="2000"/>
            </a:lvl4pPr>
            <a:lvl5pPr marL="1005840"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Tree>
    <p:extLst>
      <p:ext uri="{BB962C8B-B14F-4D97-AF65-F5344CB8AC3E}">
        <p14:creationId xmlns:p14="http://schemas.microsoft.com/office/powerpoint/2010/main" val="554606805"/>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Content and Picture">
    <p:bg>
      <p:bgPr>
        <a:solidFill>
          <a:schemeClr val="tx1"/>
        </a:solid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75310" y="278129"/>
            <a:ext cx="5063490" cy="2354026"/>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sp>
        <p:nvSpPr>
          <p:cNvPr id="3" name="Content Placeholder 5">
            <a:extLst>
              <a:ext uri="{FF2B5EF4-FFF2-40B4-BE49-F238E27FC236}">
                <a16:creationId xmlns:a16="http://schemas.microsoft.com/office/drawing/2014/main" id="{1EF4505D-6803-3813-7738-049963427819}"/>
              </a:ext>
            </a:extLst>
          </p:cNvPr>
          <p:cNvSpPr>
            <a:spLocks noGrp="1"/>
          </p:cNvSpPr>
          <p:nvPr>
            <p:ph sz="quarter" idx="16" hasCustomPrompt="1"/>
          </p:nvPr>
        </p:nvSpPr>
        <p:spPr>
          <a:xfrm>
            <a:off x="594360" y="3279579"/>
            <a:ext cx="5044440" cy="2994415"/>
          </a:xfrm>
        </p:spPr>
        <p:txBody>
          <a:bodyPr lIns="0" tIns="228600" rIns="0" bIns="0">
            <a:normAutofit/>
          </a:bodyPr>
          <a:lstStyle>
            <a:lvl1pPr marL="0" indent="0">
              <a:spcBef>
                <a:spcPts val="1800"/>
              </a:spcBef>
              <a:buFont typeface="Arial" panose="020B0604020202020204" pitchFamily="34" charset="0"/>
              <a:buNone/>
              <a:defRPr sz="2000"/>
            </a:lvl1pPr>
            <a:lvl2pPr indent="-283464">
              <a:spcBef>
                <a:spcPts val="1800"/>
              </a:spcBef>
              <a:defRPr sz="2000"/>
            </a:lvl2pPr>
            <a:lvl3pPr indent="-283464">
              <a:spcBef>
                <a:spcPts val="1800"/>
              </a:spcBef>
              <a:defRPr sz="2000"/>
            </a:lvl3pPr>
            <a:lvl4pPr indent="-283464">
              <a:spcBef>
                <a:spcPts val="1800"/>
              </a:spcBef>
              <a:defRPr sz="2000"/>
            </a:lvl4pPr>
            <a:lvl5pPr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997459"/>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12" name="Picture Placeholder 11">
            <a:extLst>
              <a:ext uri="{FF2B5EF4-FFF2-40B4-BE49-F238E27FC236}">
                <a16:creationId xmlns:a16="http://schemas.microsoft.com/office/drawing/2014/main" id="{4658637A-5D36-6127-19BC-C203E23FA49F}"/>
              </a:ext>
            </a:extLst>
          </p:cNvPr>
          <p:cNvSpPr>
            <a:spLocks noGrp="1"/>
          </p:cNvSpPr>
          <p:nvPr>
            <p:ph type="pic" sz="quarter" idx="15"/>
          </p:nvPr>
        </p:nvSpPr>
        <p:spPr>
          <a:xfrm>
            <a:off x="6096000" y="0"/>
            <a:ext cx="6118225" cy="6858000"/>
          </a:xfrm>
        </p:spPr>
        <p:txBody>
          <a:bodyPr>
            <a:normAutofit/>
          </a:bodyPr>
          <a:lstStyle>
            <a:lvl1pPr marL="0" indent="0" algn="ctr">
              <a:buNone/>
              <a:defRPr sz="2000">
                <a:solidFill>
                  <a:schemeClr val="bg1"/>
                </a:solidFill>
              </a:defRPr>
            </a:lvl1pPr>
          </a:lstStyle>
          <a:p>
            <a:r>
              <a:rPr lang="en-US" dirty="0"/>
              <a:t>Click icon to add picture</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Tree>
    <p:extLst>
      <p:ext uri="{BB962C8B-B14F-4D97-AF65-F5344CB8AC3E}">
        <p14:creationId xmlns:p14="http://schemas.microsoft.com/office/powerpoint/2010/main" val="1429319764"/>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EED84C6-50E6-6C43-8031-AFF6268E0C06}"/>
              </a:ext>
            </a:extLst>
          </p:cNvPr>
          <p:cNvSpPr>
            <a:spLocks noGrp="1"/>
          </p:cNvSpPr>
          <p:nvPr>
            <p:ph type="body" idx="1"/>
          </p:nvPr>
        </p:nvSpPr>
        <p:spPr>
          <a:xfrm>
            <a:off x="594360" y="1825625"/>
            <a:ext cx="1038225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itle Placeholder 11">
            <a:extLst>
              <a:ext uri="{FF2B5EF4-FFF2-40B4-BE49-F238E27FC236}">
                <a16:creationId xmlns:a16="http://schemas.microsoft.com/office/drawing/2014/main" id="{D41FC0AE-253D-D242-9C88-017078F8A23A}"/>
              </a:ext>
            </a:extLst>
          </p:cNvPr>
          <p:cNvSpPr>
            <a:spLocks noGrp="1"/>
          </p:cNvSpPr>
          <p:nvPr>
            <p:ph type="title"/>
          </p:nvPr>
        </p:nvSpPr>
        <p:spPr>
          <a:xfrm>
            <a:off x="594360" y="365125"/>
            <a:ext cx="10401300" cy="1325563"/>
          </a:xfrm>
          <a:prstGeom prst="rect">
            <a:avLst/>
          </a:prstGeom>
        </p:spPr>
        <p:txBody>
          <a:bodyPr vert="horz" lIns="91440" tIns="45720" rIns="91440" bIns="45720" rtlCol="0" anchor="ctr">
            <a:normAutofit/>
          </a:bodyPr>
          <a:lstStyle/>
          <a:p>
            <a:r>
              <a:rPr lang="en-US" dirty="0"/>
              <a:t>Click to edit Master title style</a:t>
            </a:r>
          </a:p>
        </p:txBody>
      </p:sp>
      <p:sp>
        <p:nvSpPr>
          <p:cNvPr id="30" name="Date Placeholder 3">
            <a:extLst>
              <a:ext uri="{FF2B5EF4-FFF2-40B4-BE49-F238E27FC236}">
                <a16:creationId xmlns:a16="http://schemas.microsoft.com/office/drawing/2014/main" id="{EF47083A-6D76-4B4D-87CA-E08E212F781D}"/>
              </a:ext>
            </a:extLst>
          </p:cNvPr>
          <p:cNvSpPr>
            <a:spLocks noGrp="1"/>
          </p:cNvSpPr>
          <p:nvPr>
            <p:ph type="dt" sz="half" idx="2"/>
          </p:nvPr>
        </p:nvSpPr>
        <p:spPr>
          <a:xfrm>
            <a:off x="1133648" y="6332220"/>
            <a:ext cx="1313180" cy="247651"/>
          </a:xfrm>
          <a:prstGeom prst="rect">
            <a:avLst/>
          </a:prstGeom>
        </p:spPr>
        <p:txBody>
          <a:bodyPr vert="horz" lIns="0" tIns="0" rIns="0" bIns="0" rtlCol="0" anchor="t" anchorCtr="0"/>
          <a:lstStyle>
            <a:lvl1pPr algn="l">
              <a:defRPr sz="1100" b="0" i="0">
                <a:solidFill>
                  <a:schemeClr val="bg1"/>
                </a:solidFill>
                <a:latin typeface="+mn-lt"/>
              </a:defRPr>
            </a:lvl1pPr>
          </a:lstStyle>
          <a:p>
            <a:endParaRPr lang="en-US" dirty="0">
              <a:latin typeface="+mn-lt"/>
            </a:endParaRPr>
          </a:p>
        </p:txBody>
      </p:sp>
      <p:sp>
        <p:nvSpPr>
          <p:cNvPr id="32" name="Slide Number Placeholder 5">
            <a:extLst>
              <a:ext uri="{FF2B5EF4-FFF2-40B4-BE49-F238E27FC236}">
                <a16:creationId xmlns:a16="http://schemas.microsoft.com/office/drawing/2014/main" id="{C8ADA0DF-3751-9A48-8A21-59F01C782D7C}"/>
              </a:ext>
            </a:extLst>
          </p:cNvPr>
          <p:cNvSpPr>
            <a:spLocks noGrp="1"/>
          </p:cNvSpPr>
          <p:nvPr>
            <p:ph type="sldNum" sz="quarter" idx="4"/>
          </p:nvPr>
        </p:nvSpPr>
        <p:spPr>
          <a:xfrm>
            <a:off x="594360" y="6332220"/>
            <a:ext cx="523240" cy="247651"/>
          </a:xfrm>
          <a:prstGeom prst="rect">
            <a:avLst/>
          </a:prstGeom>
        </p:spPr>
        <p:txBody>
          <a:bodyPr vert="horz" lIns="0" tIns="0" rIns="0" bIns="0" rtlCol="0" anchor="t" anchorCtr="0"/>
          <a:lstStyle>
            <a:lvl1pPr algn="l">
              <a:defRPr sz="1100" b="1" i="0">
                <a:solidFill>
                  <a:schemeClr val="bg1"/>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515892240"/>
      </p:ext>
    </p:extLst>
  </p:cSld>
  <p:clrMap bg1="dk1" tx1="lt1" bg2="dk2" tx2="lt2" accent1="accent1" accent2="accent2" accent3="accent3" accent4="accent4" accent5="accent5" accent6="accent6" hlink="hlink" folHlink="folHlink"/>
  <p:sldLayoutIdLst>
    <p:sldLayoutId id="2147483711" r:id="rId1"/>
    <p:sldLayoutId id="2147483698" r:id="rId2"/>
    <p:sldLayoutId id="2147483710" r:id="rId3"/>
    <p:sldLayoutId id="2147483700" r:id="rId4"/>
    <p:sldLayoutId id="2147483701" r:id="rId5"/>
    <p:sldLayoutId id="2147483659" r:id="rId6"/>
    <p:sldLayoutId id="2147483709" r:id="rId7"/>
    <p:sldLayoutId id="2147483708" r:id="rId8"/>
    <p:sldLayoutId id="2147483707" r:id="rId9"/>
    <p:sldLayoutId id="2147483706" r:id="rId10"/>
    <p:sldLayoutId id="2147483705" r:id="rId11"/>
    <p:sldLayoutId id="2147483704" r:id="rId12"/>
    <p:sldLayoutId id="2147483703" r:id="rId13"/>
  </p:sldLayoutIdLst>
  <p:hf sldNum="0" hdr="0" ftr="0" dt="0"/>
  <p:txStyles>
    <p:titleStyle>
      <a:lvl1pPr algn="l" defTabSz="914400" rtl="0" eaLnBrk="1" latinLnBrk="0" hangingPunct="1">
        <a:lnSpc>
          <a:spcPct val="8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283464"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83464"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83464"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83464"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83464"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userDrawn="1">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5.xml"/><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1D9D6-2977-ABCD-FDF8-51AFA5064E54}"/>
              </a:ext>
            </a:extLst>
          </p:cNvPr>
          <p:cNvSpPr>
            <a:spLocks noGrp="1"/>
          </p:cNvSpPr>
          <p:nvPr>
            <p:ph type="ctrTitle"/>
          </p:nvPr>
        </p:nvSpPr>
        <p:spPr>
          <a:xfrm>
            <a:off x="6193536" y="134113"/>
            <a:ext cx="6449568" cy="3617974"/>
          </a:xfrm>
        </p:spPr>
        <p:txBody>
          <a:bodyPr/>
          <a:lstStyle/>
          <a:p>
            <a:r>
              <a:rPr lang="vi-VN" sz="4400" b="0" i="0" dirty="0">
                <a:effectLst/>
                <a:latin typeface="SegoeuiPc"/>
              </a:rPr>
              <a:t>ỨNG DỤNG RFM, K-MEANS VÀ DBSCAN TRONG PHÂN KHÚC KHÁCH HÀNG VÀ TỐI ƯU DOANH THU</a:t>
            </a:r>
            <a:endParaRPr lang="en-US" sz="4400" dirty="0"/>
          </a:p>
        </p:txBody>
      </p:sp>
      <p:sp>
        <p:nvSpPr>
          <p:cNvPr id="5" name="TextBox 4">
            <a:extLst>
              <a:ext uri="{FF2B5EF4-FFF2-40B4-BE49-F238E27FC236}">
                <a16:creationId xmlns:a16="http://schemas.microsoft.com/office/drawing/2014/main" id="{D5E367AA-57DA-5EB1-00C4-EBE3FC487D7E}"/>
              </a:ext>
            </a:extLst>
          </p:cNvPr>
          <p:cNvSpPr txBox="1"/>
          <p:nvPr/>
        </p:nvSpPr>
        <p:spPr>
          <a:xfrm>
            <a:off x="6096000" y="4242445"/>
            <a:ext cx="5486400" cy="369332"/>
          </a:xfrm>
          <a:prstGeom prst="rect">
            <a:avLst/>
          </a:prstGeom>
          <a:noFill/>
        </p:spPr>
        <p:txBody>
          <a:bodyPr wrap="square" rtlCol="0">
            <a:spAutoFit/>
          </a:bodyPr>
          <a:lstStyle/>
          <a:p>
            <a:r>
              <a:rPr lang="vi-VN" dirty="0">
                <a:solidFill>
                  <a:schemeClr val="bg1"/>
                </a:solidFill>
              </a:rPr>
              <a:t>GV. Lê Nhật Tùng</a:t>
            </a:r>
            <a:endParaRPr lang="en-US" dirty="0">
              <a:solidFill>
                <a:schemeClr val="bg1"/>
              </a:solidFill>
            </a:endParaRPr>
          </a:p>
        </p:txBody>
      </p:sp>
    </p:spTree>
    <p:extLst>
      <p:ext uri="{BB962C8B-B14F-4D97-AF65-F5344CB8AC3E}">
        <p14:creationId xmlns:p14="http://schemas.microsoft.com/office/powerpoint/2010/main" val="3390304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45D3755-C3E2-975E-DE68-CDECC4B526EC}"/>
              </a:ext>
            </a:extLst>
          </p:cNvPr>
          <p:cNvSpPr>
            <a:spLocks noGrp="1"/>
          </p:cNvSpPr>
          <p:nvPr>
            <p:ph type="title"/>
          </p:nvPr>
        </p:nvSpPr>
        <p:spPr>
          <a:xfrm>
            <a:off x="594360" y="102875"/>
            <a:ext cx="10873740" cy="1680205"/>
          </a:xfrm>
        </p:spPr>
        <p:txBody>
          <a:bodyPr/>
          <a:lstStyle/>
          <a:p>
            <a:r>
              <a:rPr lang="vi-VN" sz="4400" b="1" i="0" dirty="0">
                <a:solidFill>
                  <a:srgbClr val="333333"/>
                </a:solidFill>
                <a:effectLst/>
              </a:rPr>
              <a:t>Tiền xử lý dữ liệu, phân tích RFM</a:t>
            </a:r>
            <a:endParaRPr lang="en-US" dirty="0"/>
          </a:p>
        </p:txBody>
      </p:sp>
      <p:sp>
        <p:nvSpPr>
          <p:cNvPr id="7" name="Text Placeholder 6">
            <a:extLst>
              <a:ext uri="{FF2B5EF4-FFF2-40B4-BE49-F238E27FC236}">
                <a16:creationId xmlns:a16="http://schemas.microsoft.com/office/drawing/2014/main" id="{F70BD87D-F7DA-961B-4024-A354DC87D168}"/>
              </a:ext>
            </a:extLst>
          </p:cNvPr>
          <p:cNvSpPr>
            <a:spLocks noGrp="1"/>
          </p:cNvSpPr>
          <p:nvPr>
            <p:ph sz="quarter" idx="13"/>
          </p:nvPr>
        </p:nvSpPr>
        <p:spPr>
          <a:xfrm>
            <a:off x="3657600" y="2281238"/>
            <a:ext cx="7810500" cy="3700462"/>
          </a:xfrm>
        </p:spPr>
        <p:txBody>
          <a:bodyPr>
            <a:normAutofit/>
          </a:bodyPr>
          <a:lstStyle/>
          <a:p>
            <a:pPr marL="0" indent="0">
              <a:buNone/>
            </a:pPr>
            <a:r>
              <a:rPr lang="vi-VN" dirty="0"/>
              <a:t>Các bước thực hiện</a:t>
            </a:r>
          </a:p>
          <a:p>
            <a:r>
              <a:rPr lang="vi-VN" dirty="0"/>
              <a:t>Kiểm tra thống kê mô tả, chuyển dữ liệu sang kiểu phù hợp</a:t>
            </a:r>
          </a:p>
          <a:p>
            <a:r>
              <a:rPr lang="vi-VN" dirty="0"/>
              <a:t>Kiểm tra và xử lý dữ liệu thiếu, dữ liệu không phù hợp</a:t>
            </a:r>
          </a:p>
          <a:p>
            <a:r>
              <a:rPr lang="vi-VN" dirty="0"/>
              <a:t>Tính 3 chỉ số RFM</a:t>
            </a:r>
            <a:endParaRPr lang="en-US" dirty="0"/>
          </a:p>
          <a:p>
            <a:r>
              <a:rPr lang="vi-VN" dirty="0"/>
              <a:t>Kiểm tra và loại bỏ </a:t>
            </a:r>
            <a:r>
              <a:rPr lang="vi-VN" dirty="0" err="1"/>
              <a:t>Outlier</a:t>
            </a:r>
            <a:endParaRPr lang="vi-VN" dirty="0"/>
          </a:p>
          <a:p>
            <a:r>
              <a:rPr lang="vi-VN" dirty="0"/>
              <a:t>Chuẩn hóa dữ liệu</a:t>
            </a:r>
            <a:endParaRPr lang="en-US" dirty="0"/>
          </a:p>
          <a:p>
            <a:pPr marL="0" indent="0">
              <a:buNone/>
            </a:pPr>
            <a:endParaRPr lang="en-US" dirty="0"/>
          </a:p>
        </p:txBody>
      </p:sp>
      <p:grpSp>
        <p:nvGrpSpPr>
          <p:cNvPr id="19" name="Group 18">
            <a:extLst>
              <a:ext uri="{FF2B5EF4-FFF2-40B4-BE49-F238E27FC236}">
                <a16:creationId xmlns:a16="http://schemas.microsoft.com/office/drawing/2014/main" id="{C78CEA4F-D72A-C069-6A51-328B103CA0CA}"/>
              </a:ext>
              <a:ext uri="{C183D7F6-B498-43B3-948B-1728B52AA6E4}">
                <adec:decorative xmlns:adec="http://schemas.microsoft.com/office/drawing/2017/decorative" val="1"/>
              </a:ext>
            </a:extLst>
          </p:cNvPr>
          <p:cNvGrpSpPr>
            <a:grpSpLocks/>
          </p:cNvGrpSpPr>
          <p:nvPr/>
        </p:nvGrpSpPr>
        <p:grpSpPr bwMode="auto">
          <a:xfrm rot="16200000" flipV="1">
            <a:off x="0" y="3900132"/>
            <a:ext cx="2959226" cy="2959226"/>
            <a:chOff x="0" y="12289"/>
            <a:chExt cx="3550" cy="3551"/>
          </a:xfrm>
        </p:grpSpPr>
        <p:sp>
          <p:nvSpPr>
            <p:cNvPr id="20" name="Freeform 19">
              <a:extLst>
                <a:ext uri="{FF2B5EF4-FFF2-40B4-BE49-F238E27FC236}">
                  <a16:creationId xmlns:a16="http://schemas.microsoft.com/office/drawing/2014/main" id="{7E473402-19FD-A5B0-5CB6-E5F3926D3828}"/>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879D1CAD-2EA2-9376-7B64-0C3AC590F651}"/>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B16F8906-918C-BE0B-A4AB-6A1D48150AC7}"/>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pic>
        <p:nvPicPr>
          <p:cNvPr id="4" name="Picture 3">
            <a:extLst>
              <a:ext uri="{FF2B5EF4-FFF2-40B4-BE49-F238E27FC236}">
                <a16:creationId xmlns:a16="http://schemas.microsoft.com/office/drawing/2014/main" id="{AA4EF62D-732B-5596-7721-0BE3B8FE28D3}"/>
              </a:ext>
            </a:extLst>
          </p:cNvPr>
          <p:cNvPicPr>
            <a:picLocks noChangeAspect="1"/>
          </p:cNvPicPr>
          <p:nvPr/>
        </p:nvPicPr>
        <p:blipFill>
          <a:blip r:embed="rId3"/>
          <a:stretch>
            <a:fillRect/>
          </a:stretch>
        </p:blipFill>
        <p:spPr>
          <a:xfrm>
            <a:off x="2959226" y="2125329"/>
            <a:ext cx="8087854" cy="4629796"/>
          </a:xfrm>
          <a:prstGeom prst="rect">
            <a:avLst/>
          </a:prstGeom>
        </p:spPr>
      </p:pic>
    </p:spTree>
    <p:extLst>
      <p:ext uri="{BB962C8B-B14F-4D97-AF65-F5344CB8AC3E}">
        <p14:creationId xmlns:p14="http://schemas.microsoft.com/office/powerpoint/2010/main" val="21303755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346ED-721D-85EE-2F1B-A31D0912DE29}"/>
              </a:ext>
            </a:extLst>
          </p:cNvPr>
          <p:cNvSpPr>
            <a:spLocks noGrp="1"/>
          </p:cNvSpPr>
          <p:nvPr>
            <p:ph type="title"/>
          </p:nvPr>
        </p:nvSpPr>
        <p:spPr>
          <a:xfrm>
            <a:off x="594360" y="278129"/>
            <a:ext cx="9778365" cy="1494596"/>
          </a:xfrm>
        </p:spPr>
        <p:txBody>
          <a:bodyPr/>
          <a:lstStyle/>
          <a:p>
            <a:r>
              <a:rPr lang="vi-VN" sz="4400" b="1" i="0" dirty="0">
                <a:solidFill>
                  <a:srgbClr val="333333"/>
                </a:solidFill>
                <a:effectLst/>
              </a:rPr>
              <a:t>Tiền xử lý dữ liệu, phân tích RFM</a:t>
            </a:r>
            <a:endParaRPr lang="en-US" dirty="0"/>
          </a:p>
        </p:txBody>
      </p:sp>
      <p:sp>
        <p:nvSpPr>
          <p:cNvPr id="6" name="Content Placeholder 5">
            <a:extLst>
              <a:ext uri="{FF2B5EF4-FFF2-40B4-BE49-F238E27FC236}">
                <a16:creationId xmlns:a16="http://schemas.microsoft.com/office/drawing/2014/main" id="{EBE19920-3D9B-5EA3-DD16-75E007A27DAF}"/>
              </a:ext>
            </a:extLst>
          </p:cNvPr>
          <p:cNvSpPr>
            <a:spLocks noGrp="1"/>
          </p:cNvSpPr>
          <p:nvPr>
            <p:ph sz="quarter" idx="15"/>
          </p:nvPr>
        </p:nvSpPr>
        <p:spPr/>
        <p:txBody>
          <a:bodyPr/>
          <a:lstStyle/>
          <a:p>
            <a:endParaRPr lang="en-US" dirty="0"/>
          </a:p>
        </p:txBody>
      </p:sp>
      <p:sp>
        <p:nvSpPr>
          <p:cNvPr id="8" name="Content Placeholder 7">
            <a:extLst>
              <a:ext uri="{FF2B5EF4-FFF2-40B4-BE49-F238E27FC236}">
                <a16:creationId xmlns:a16="http://schemas.microsoft.com/office/drawing/2014/main" id="{0C357460-8399-8341-5427-7355DE7F1740}"/>
              </a:ext>
            </a:extLst>
          </p:cNvPr>
          <p:cNvSpPr>
            <a:spLocks noGrp="1"/>
          </p:cNvSpPr>
          <p:nvPr>
            <p:ph sz="quarter" idx="16"/>
          </p:nvPr>
        </p:nvSpPr>
        <p:spPr>
          <a:xfrm>
            <a:off x="6843885" y="3722785"/>
            <a:ext cx="3528840" cy="752475"/>
          </a:xfrm>
        </p:spPr>
        <p:txBody>
          <a:bodyPr/>
          <a:lstStyle/>
          <a:p>
            <a:r>
              <a:rPr lang="vi-VN" dirty="0"/>
              <a:t>Ba chỉ số R(</a:t>
            </a:r>
            <a:r>
              <a:rPr lang="vi-VN" dirty="0" err="1"/>
              <a:t>Recency</a:t>
            </a:r>
            <a:r>
              <a:rPr lang="vi-VN" dirty="0"/>
              <a:t>), F(</a:t>
            </a:r>
            <a:r>
              <a:rPr lang="vi-VN" dirty="0" err="1"/>
              <a:t>Frequency</a:t>
            </a:r>
            <a:r>
              <a:rPr lang="vi-VN" dirty="0"/>
              <a:t>), M(</a:t>
            </a:r>
            <a:r>
              <a:rPr lang="vi-VN" dirty="0" err="1"/>
              <a:t>Monetary</a:t>
            </a:r>
            <a:r>
              <a:rPr lang="vi-VN" dirty="0"/>
              <a:t>)</a:t>
            </a:r>
            <a:endParaRPr lang="en-US" dirty="0"/>
          </a:p>
        </p:txBody>
      </p:sp>
      <p:pic>
        <p:nvPicPr>
          <p:cNvPr id="9" name="Picture 8">
            <a:extLst>
              <a:ext uri="{FF2B5EF4-FFF2-40B4-BE49-F238E27FC236}">
                <a16:creationId xmlns:a16="http://schemas.microsoft.com/office/drawing/2014/main" id="{FEAC900C-53C0-D5D4-6442-1C1539C2BB69}"/>
              </a:ext>
            </a:extLst>
          </p:cNvPr>
          <p:cNvPicPr>
            <a:picLocks noChangeAspect="1"/>
          </p:cNvPicPr>
          <p:nvPr/>
        </p:nvPicPr>
        <p:blipFill>
          <a:blip r:embed="rId3"/>
          <a:stretch>
            <a:fillRect/>
          </a:stretch>
        </p:blipFill>
        <p:spPr>
          <a:xfrm>
            <a:off x="251067" y="2268029"/>
            <a:ext cx="6113157" cy="4453246"/>
          </a:xfrm>
          <a:prstGeom prst="rect">
            <a:avLst/>
          </a:prstGeom>
        </p:spPr>
      </p:pic>
    </p:spTree>
    <p:extLst>
      <p:ext uri="{BB962C8B-B14F-4D97-AF65-F5344CB8AC3E}">
        <p14:creationId xmlns:p14="http://schemas.microsoft.com/office/powerpoint/2010/main" val="28723770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346ED-721D-85EE-2F1B-A31D0912DE29}"/>
              </a:ext>
            </a:extLst>
          </p:cNvPr>
          <p:cNvSpPr>
            <a:spLocks noGrp="1"/>
          </p:cNvSpPr>
          <p:nvPr>
            <p:ph type="title"/>
          </p:nvPr>
        </p:nvSpPr>
        <p:spPr>
          <a:xfrm>
            <a:off x="594360" y="278129"/>
            <a:ext cx="9778365" cy="1494596"/>
          </a:xfrm>
        </p:spPr>
        <p:txBody>
          <a:bodyPr/>
          <a:lstStyle/>
          <a:p>
            <a:r>
              <a:rPr lang="vi-VN" sz="4400" b="1" i="0" dirty="0">
                <a:solidFill>
                  <a:srgbClr val="333333"/>
                </a:solidFill>
                <a:effectLst/>
              </a:rPr>
              <a:t>Tiền xử lý dữ liệu, phân tích RFM</a:t>
            </a:r>
            <a:endParaRPr lang="en-US" dirty="0"/>
          </a:p>
        </p:txBody>
      </p:sp>
      <p:sp>
        <p:nvSpPr>
          <p:cNvPr id="6" name="Content Placeholder 5">
            <a:extLst>
              <a:ext uri="{FF2B5EF4-FFF2-40B4-BE49-F238E27FC236}">
                <a16:creationId xmlns:a16="http://schemas.microsoft.com/office/drawing/2014/main" id="{EBE19920-3D9B-5EA3-DD16-75E007A27DAF}"/>
              </a:ext>
            </a:extLst>
          </p:cNvPr>
          <p:cNvSpPr>
            <a:spLocks noGrp="1"/>
          </p:cNvSpPr>
          <p:nvPr>
            <p:ph sz="quarter" idx="15"/>
          </p:nvPr>
        </p:nvSpPr>
        <p:spPr/>
        <p:txBody>
          <a:bodyPr/>
          <a:lstStyle/>
          <a:p>
            <a:endParaRPr lang="en-US" dirty="0"/>
          </a:p>
        </p:txBody>
      </p:sp>
      <p:sp>
        <p:nvSpPr>
          <p:cNvPr id="8" name="Content Placeholder 7">
            <a:extLst>
              <a:ext uri="{FF2B5EF4-FFF2-40B4-BE49-F238E27FC236}">
                <a16:creationId xmlns:a16="http://schemas.microsoft.com/office/drawing/2014/main" id="{0C357460-8399-8341-5427-7355DE7F1740}"/>
              </a:ext>
            </a:extLst>
          </p:cNvPr>
          <p:cNvSpPr>
            <a:spLocks noGrp="1"/>
          </p:cNvSpPr>
          <p:nvPr>
            <p:ph sz="quarter" idx="16"/>
          </p:nvPr>
        </p:nvSpPr>
        <p:spPr>
          <a:xfrm>
            <a:off x="6843885" y="3722785"/>
            <a:ext cx="3528840" cy="752475"/>
          </a:xfrm>
        </p:spPr>
        <p:txBody>
          <a:bodyPr>
            <a:normAutofit fontScale="92500" lnSpcReduction="10000"/>
          </a:bodyPr>
          <a:lstStyle/>
          <a:p>
            <a:r>
              <a:rPr lang="vi-VN" dirty="0"/>
              <a:t>Biểu đồ </a:t>
            </a:r>
            <a:r>
              <a:rPr lang="vi-VN" dirty="0" err="1"/>
              <a:t>boxploot</a:t>
            </a:r>
            <a:r>
              <a:rPr lang="vi-VN" dirty="0"/>
              <a:t> ba chỉ số R(</a:t>
            </a:r>
            <a:r>
              <a:rPr lang="vi-VN" dirty="0" err="1"/>
              <a:t>Recency</a:t>
            </a:r>
            <a:r>
              <a:rPr lang="vi-VN" dirty="0"/>
              <a:t>), F(</a:t>
            </a:r>
            <a:r>
              <a:rPr lang="vi-VN" dirty="0" err="1"/>
              <a:t>Frequency</a:t>
            </a:r>
            <a:r>
              <a:rPr lang="vi-VN" dirty="0"/>
              <a:t>), M(</a:t>
            </a:r>
            <a:r>
              <a:rPr lang="vi-VN" dirty="0" err="1"/>
              <a:t>Monetary</a:t>
            </a:r>
            <a:r>
              <a:rPr lang="vi-VN" dirty="0"/>
              <a:t>) sau khi xử lý </a:t>
            </a:r>
            <a:r>
              <a:rPr lang="vi-VN" dirty="0" err="1"/>
              <a:t>Outlier</a:t>
            </a:r>
            <a:endParaRPr lang="en-US" dirty="0"/>
          </a:p>
        </p:txBody>
      </p:sp>
      <p:pic>
        <p:nvPicPr>
          <p:cNvPr id="4" name="Picture 3">
            <a:extLst>
              <a:ext uri="{FF2B5EF4-FFF2-40B4-BE49-F238E27FC236}">
                <a16:creationId xmlns:a16="http://schemas.microsoft.com/office/drawing/2014/main" id="{EF98E602-9B76-1CBE-8D5C-7E23E2783DD7}"/>
              </a:ext>
            </a:extLst>
          </p:cNvPr>
          <p:cNvPicPr>
            <a:picLocks noChangeAspect="1"/>
          </p:cNvPicPr>
          <p:nvPr/>
        </p:nvPicPr>
        <p:blipFill>
          <a:blip r:embed="rId3"/>
          <a:stretch>
            <a:fillRect/>
          </a:stretch>
        </p:blipFill>
        <p:spPr>
          <a:xfrm>
            <a:off x="426387" y="2326856"/>
            <a:ext cx="6357661" cy="3947139"/>
          </a:xfrm>
          <a:prstGeom prst="rect">
            <a:avLst/>
          </a:prstGeom>
        </p:spPr>
      </p:pic>
    </p:spTree>
    <p:extLst>
      <p:ext uri="{BB962C8B-B14F-4D97-AF65-F5344CB8AC3E}">
        <p14:creationId xmlns:p14="http://schemas.microsoft.com/office/powerpoint/2010/main" val="8607655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346ED-721D-85EE-2F1B-A31D0912DE29}"/>
              </a:ext>
            </a:extLst>
          </p:cNvPr>
          <p:cNvSpPr>
            <a:spLocks noGrp="1"/>
          </p:cNvSpPr>
          <p:nvPr>
            <p:ph type="title"/>
          </p:nvPr>
        </p:nvSpPr>
        <p:spPr>
          <a:xfrm>
            <a:off x="594360" y="278129"/>
            <a:ext cx="9778365" cy="1494596"/>
          </a:xfrm>
        </p:spPr>
        <p:txBody>
          <a:bodyPr/>
          <a:lstStyle/>
          <a:p>
            <a:r>
              <a:rPr lang="vi-VN" sz="4400" b="1" i="0" dirty="0">
                <a:solidFill>
                  <a:srgbClr val="333333"/>
                </a:solidFill>
                <a:effectLst/>
              </a:rPr>
              <a:t>Tiền xử lý dữ liệu, phân tích RFM</a:t>
            </a:r>
            <a:endParaRPr lang="en-US" dirty="0"/>
          </a:p>
        </p:txBody>
      </p:sp>
      <p:sp>
        <p:nvSpPr>
          <p:cNvPr id="6" name="Content Placeholder 5">
            <a:extLst>
              <a:ext uri="{FF2B5EF4-FFF2-40B4-BE49-F238E27FC236}">
                <a16:creationId xmlns:a16="http://schemas.microsoft.com/office/drawing/2014/main" id="{EBE19920-3D9B-5EA3-DD16-75E007A27DAF}"/>
              </a:ext>
            </a:extLst>
          </p:cNvPr>
          <p:cNvSpPr>
            <a:spLocks noGrp="1"/>
          </p:cNvSpPr>
          <p:nvPr>
            <p:ph sz="quarter" idx="15"/>
          </p:nvPr>
        </p:nvSpPr>
        <p:spPr/>
        <p:txBody>
          <a:bodyPr/>
          <a:lstStyle/>
          <a:p>
            <a:endParaRPr lang="en-US" dirty="0"/>
          </a:p>
        </p:txBody>
      </p:sp>
      <p:sp>
        <p:nvSpPr>
          <p:cNvPr id="8" name="Content Placeholder 7">
            <a:extLst>
              <a:ext uri="{FF2B5EF4-FFF2-40B4-BE49-F238E27FC236}">
                <a16:creationId xmlns:a16="http://schemas.microsoft.com/office/drawing/2014/main" id="{0C357460-8399-8341-5427-7355DE7F1740}"/>
              </a:ext>
            </a:extLst>
          </p:cNvPr>
          <p:cNvSpPr>
            <a:spLocks noGrp="1"/>
          </p:cNvSpPr>
          <p:nvPr>
            <p:ph sz="quarter" idx="16"/>
          </p:nvPr>
        </p:nvSpPr>
        <p:spPr>
          <a:xfrm>
            <a:off x="6843885" y="3722785"/>
            <a:ext cx="3528840" cy="752475"/>
          </a:xfrm>
        </p:spPr>
        <p:txBody>
          <a:bodyPr>
            <a:normAutofit/>
          </a:bodyPr>
          <a:lstStyle/>
          <a:p>
            <a:r>
              <a:rPr lang="vi-VN" dirty="0"/>
              <a:t>Biểu đồ phân tán 3 chiều bộ dữ liệu sau tiền sử lý </a:t>
            </a:r>
            <a:endParaRPr lang="en-US" dirty="0"/>
          </a:p>
        </p:txBody>
      </p:sp>
      <p:pic>
        <p:nvPicPr>
          <p:cNvPr id="5" name="Picture 4">
            <a:extLst>
              <a:ext uri="{FF2B5EF4-FFF2-40B4-BE49-F238E27FC236}">
                <a16:creationId xmlns:a16="http://schemas.microsoft.com/office/drawing/2014/main" id="{8EDE06E8-1DAB-CA5E-4F1A-642A7E197248}"/>
              </a:ext>
            </a:extLst>
          </p:cNvPr>
          <p:cNvPicPr>
            <a:picLocks noChangeAspect="1"/>
          </p:cNvPicPr>
          <p:nvPr/>
        </p:nvPicPr>
        <p:blipFill>
          <a:blip r:embed="rId3"/>
          <a:stretch>
            <a:fillRect/>
          </a:stretch>
        </p:blipFill>
        <p:spPr>
          <a:xfrm>
            <a:off x="352000" y="2485291"/>
            <a:ext cx="5666151" cy="4094580"/>
          </a:xfrm>
          <a:prstGeom prst="rect">
            <a:avLst/>
          </a:prstGeom>
        </p:spPr>
      </p:pic>
    </p:spTree>
    <p:extLst>
      <p:ext uri="{BB962C8B-B14F-4D97-AF65-F5344CB8AC3E}">
        <p14:creationId xmlns:p14="http://schemas.microsoft.com/office/powerpoint/2010/main" val="20386215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1633A5-8BE3-D44D-57F3-2EF161376844}"/>
            </a:ext>
          </a:extLst>
        </p:cNvPr>
        <p:cNvGrpSpPr/>
        <p:nvPr/>
      </p:nvGrpSpPr>
      <p:grpSpPr>
        <a:xfrm>
          <a:off x="0" y="0"/>
          <a:ext cx="0" cy="0"/>
          <a:chOff x="0" y="0"/>
          <a:chExt cx="0" cy="0"/>
        </a:xfrm>
      </p:grpSpPr>
      <p:sp>
        <p:nvSpPr>
          <p:cNvPr id="9" name="Title 8">
            <a:extLst>
              <a:ext uri="{FF2B5EF4-FFF2-40B4-BE49-F238E27FC236}">
                <a16:creationId xmlns:a16="http://schemas.microsoft.com/office/drawing/2014/main" id="{5AB6D40A-2A0A-AF3D-8CF7-3ECD37765637}"/>
              </a:ext>
            </a:extLst>
          </p:cNvPr>
          <p:cNvSpPr>
            <a:spLocks noGrp="1"/>
          </p:cNvSpPr>
          <p:nvPr>
            <p:ph type="ctrTitle"/>
          </p:nvPr>
        </p:nvSpPr>
        <p:spPr>
          <a:xfrm>
            <a:off x="6309904" y="411479"/>
            <a:ext cx="5486400" cy="3291840"/>
          </a:xfrm>
        </p:spPr>
        <p:txBody>
          <a:bodyPr/>
          <a:lstStyle/>
          <a:p>
            <a:r>
              <a:rPr lang="en-US" sz="6000" b="1" i="0" dirty="0" err="1">
                <a:solidFill>
                  <a:srgbClr val="333333"/>
                </a:solidFill>
                <a:effectLst/>
              </a:rPr>
              <a:t>Phân</a:t>
            </a:r>
            <a:r>
              <a:rPr lang="en-US" sz="6000" b="1" i="0" dirty="0">
                <a:solidFill>
                  <a:srgbClr val="333333"/>
                </a:solidFill>
                <a:effectLst/>
              </a:rPr>
              <a:t> </a:t>
            </a:r>
            <a:r>
              <a:rPr lang="en-US" sz="6000" b="1" i="0" dirty="0" err="1">
                <a:solidFill>
                  <a:srgbClr val="333333"/>
                </a:solidFill>
                <a:effectLst/>
              </a:rPr>
              <a:t>cụm</a:t>
            </a:r>
            <a:r>
              <a:rPr lang="en-US" sz="6000" b="1" i="0" dirty="0">
                <a:solidFill>
                  <a:srgbClr val="333333"/>
                </a:solidFill>
                <a:effectLst/>
              </a:rPr>
              <a:t> </a:t>
            </a:r>
            <a:r>
              <a:rPr lang="en-US" sz="6000" b="1" i="0" dirty="0" err="1">
                <a:solidFill>
                  <a:srgbClr val="333333"/>
                </a:solidFill>
                <a:effectLst/>
              </a:rPr>
              <a:t>khách</a:t>
            </a:r>
            <a:r>
              <a:rPr lang="en-US" sz="6000" b="1" i="0" dirty="0">
                <a:solidFill>
                  <a:srgbClr val="333333"/>
                </a:solidFill>
                <a:effectLst/>
              </a:rPr>
              <a:t> </a:t>
            </a:r>
            <a:r>
              <a:rPr lang="en-US" sz="6000" b="1" i="0" dirty="0" err="1">
                <a:solidFill>
                  <a:srgbClr val="333333"/>
                </a:solidFill>
                <a:effectLst/>
              </a:rPr>
              <a:t>hàng</a:t>
            </a:r>
            <a:r>
              <a:rPr lang="en-US" sz="6000" b="1" i="0" dirty="0">
                <a:solidFill>
                  <a:srgbClr val="333333"/>
                </a:solidFill>
                <a:effectLst/>
              </a:rPr>
              <a:t> </a:t>
            </a:r>
            <a:r>
              <a:rPr lang="en-US" sz="6000" b="0" i="0" dirty="0" err="1">
                <a:solidFill>
                  <a:srgbClr val="333333"/>
                </a:solidFill>
                <a:effectLst/>
              </a:rPr>
              <a:t>bằng</a:t>
            </a:r>
            <a:r>
              <a:rPr lang="en-US" sz="6000" b="0" i="0" dirty="0">
                <a:solidFill>
                  <a:srgbClr val="333333"/>
                </a:solidFill>
                <a:effectLst/>
              </a:rPr>
              <a:t> </a:t>
            </a:r>
            <a:r>
              <a:rPr lang="en-US" sz="6000" b="0" i="0" dirty="0" err="1">
                <a:solidFill>
                  <a:srgbClr val="333333"/>
                </a:solidFill>
                <a:effectLst/>
              </a:rPr>
              <a:t>thuật</a:t>
            </a:r>
            <a:r>
              <a:rPr lang="en-US" sz="6000" b="0" i="0" dirty="0">
                <a:solidFill>
                  <a:srgbClr val="333333"/>
                </a:solidFill>
                <a:effectLst/>
              </a:rPr>
              <a:t> </a:t>
            </a:r>
            <a:r>
              <a:rPr lang="en-US" sz="6000" b="0" i="0" dirty="0" err="1">
                <a:solidFill>
                  <a:srgbClr val="333333"/>
                </a:solidFill>
                <a:effectLst/>
              </a:rPr>
              <a:t>toán</a:t>
            </a:r>
            <a:r>
              <a:rPr lang="en-US" sz="6000" b="0" i="0" dirty="0">
                <a:solidFill>
                  <a:srgbClr val="333333"/>
                </a:solidFill>
                <a:effectLst/>
              </a:rPr>
              <a:t> </a:t>
            </a:r>
            <a:r>
              <a:rPr lang="en-US" sz="6000" b="1" i="0" dirty="0">
                <a:solidFill>
                  <a:srgbClr val="333333"/>
                </a:solidFill>
                <a:effectLst/>
              </a:rPr>
              <a:t>K-</a:t>
            </a:r>
            <a:r>
              <a:rPr lang="vi-VN" sz="6000" b="1" i="0" dirty="0" err="1">
                <a:solidFill>
                  <a:srgbClr val="333333"/>
                </a:solidFill>
                <a:effectLst/>
              </a:rPr>
              <a:t>Means</a:t>
            </a:r>
            <a:endParaRPr lang="vi-VN" sz="6000" b="1" i="0" dirty="0">
              <a:solidFill>
                <a:srgbClr val="333333"/>
              </a:solidFill>
              <a:effectLst/>
            </a:endParaRPr>
          </a:p>
        </p:txBody>
      </p:sp>
      <p:sp>
        <p:nvSpPr>
          <p:cNvPr id="3" name="Text Placeholder 2">
            <a:extLst>
              <a:ext uri="{FF2B5EF4-FFF2-40B4-BE49-F238E27FC236}">
                <a16:creationId xmlns:a16="http://schemas.microsoft.com/office/drawing/2014/main" id="{591442CD-A26D-1761-8CE7-8BC3075BB4ED}"/>
              </a:ext>
            </a:extLst>
          </p:cNvPr>
          <p:cNvSpPr>
            <a:spLocks noGrp="1"/>
          </p:cNvSpPr>
          <p:nvPr>
            <p:ph type="body" sz="quarter" idx="11"/>
          </p:nvPr>
        </p:nvSpPr>
        <p:spPr>
          <a:xfrm>
            <a:off x="6309905" y="4549552"/>
            <a:ext cx="5486400" cy="1645920"/>
          </a:xfrm>
        </p:spPr>
        <p:txBody>
          <a:bodyPr>
            <a:normAutofit/>
          </a:bodyPr>
          <a:lstStyle/>
          <a:p>
            <a:r>
              <a:rPr lang="vi-VN" dirty="0"/>
              <a:t>Hoàng Quang Minh</a:t>
            </a:r>
            <a:endParaRPr lang="en-US" dirty="0"/>
          </a:p>
        </p:txBody>
      </p:sp>
    </p:spTree>
    <p:extLst>
      <p:ext uri="{BB962C8B-B14F-4D97-AF65-F5344CB8AC3E}">
        <p14:creationId xmlns:p14="http://schemas.microsoft.com/office/powerpoint/2010/main" val="20390597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346ED-721D-85EE-2F1B-A31D0912DE29}"/>
              </a:ext>
            </a:extLst>
          </p:cNvPr>
          <p:cNvSpPr>
            <a:spLocks noGrp="1"/>
          </p:cNvSpPr>
          <p:nvPr>
            <p:ph type="title"/>
          </p:nvPr>
        </p:nvSpPr>
        <p:spPr>
          <a:xfrm>
            <a:off x="594360" y="278129"/>
            <a:ext cx="9778365" cy="1494596"/>
          </a:xfrm>
        </p:spPr>
        <p:txBody>
          <a:bodyPr/>
          <a:lstStyle/>
          <a:p>
            <a:r>
              <a:rPr lang="en-US" sz="4400" b="1" i="0" dirty="0" err="1">
                <a:solidFill>
                  <a:srgbClr val="333333"/>
                </a:solidFill>
                <a:effectLst/>
              </a:rPr>
              <a:t>Phân</a:t>
            </a:r>
            <a:r>
              <a:rPr lang="en-US" sz="4400" b="1" i="0" dirty="0">
                <a:solidFill>
                  <a:srgbClr val="333333"/>
                </a:solidFill>
                <a:effectLst/>
              </a:rPr>
              <a:t> </a:t>
            </a:r>
            <a:r>
              <a:rPr lang="en-US" sz="4400" b="1" i="0" dirty="0" err="1">
                <a:solidFill>
                  <a:srgbClr val="333333"/>
                </a:solidFill>
                <a:effectLst/>
              </a:rPr>
              <a:t>cụm</a:t>
            </a:r>
            <a:r>
              <a:rPr lang="en-US" sz="4400" b="1" i="0" dirty="0">
                <a:solidFill>
                  <a:srgbClr val="333333"/>
                </a:solidFill>
                <a:effectLst/>
              </a:rPr>
              <a:t> </a:t>
            </a:r>
            <a:r>
              <a:rPr lang="en-US" sz="4400" b="1" i="0" dirty="0" err="1">
                <a:solidFill>
                  <a:srgbClr val="333333"/>
                </a:solidFill>
                <a:effectLst/>
              </a:rPr>
              <a:t>khách</a:t>
            </a:r>
            <a:r>
              <a:rPr lang="en-US" sz="4400" b="1" i="0" dirty="0">
                <a:solidFill>
                  <a:srgbClr val="333333"/>
                </a:solidFill>
                <a:effectLst/>
              </a:rPr>
              <a:t> </a:t>
            </a:r>
            <a:r>
              <a:rPr lang="en-US" sz="4400" b="1" i="0" dirty="0" err="1">
                <a:solidFill>
                  <a:srgbClr val="333333"/>
                </a:solidFill>
                <a:effectLst/>
              </a:rPr>
              <a:t>hàng</a:t>
            </a:r>
            <a:r>
              <a:rPr lang="en-US" sz="4400" b="1" i="0" dirty="0">
                <a:solidFill>
                  <a:srgbClr val="333333"/>
                </a:solidFill>
                <a:effectLst/>
              </a:rPr>
              <a:t> </a:t>
            </a:r>
            <a:r>
              <a:rPr lang="en-US" sz="4400" b="0" i="0" dirty="0" err="1">
                <a:solidFill>
                  <a:srgbClr val="333333"/>
                </a:solidFill>
                <a:effectLst/>
              </a:rPr>
              <a:t>bằng</a:t>
            </a:r>
            <a:r>
              <a:rPr lang="en-US" sz="4400" b="0" i="0" dirty="0">
                <a:solidFill>
                  <a:srgbClr val="333333"/>
                </a:solidFill>
                <a:effectLst/>
              </a:rPr>
              <a:t> </a:t>
            </a:r>
            <a:r>
              <a:rPr lang="en-US" sz="4400" b="0" i="0" dirty="0" err="1">
                <a:solidFill>
                  <a:srgbClr val="333333"/>
                </a:solidFill>
                <a:effectLst/>
              </a:rPr>
              <a:t>thuật</a:t>
            </a:r>
            <a:r>
              <a:rPr lang="en-US" sz="4400" b="0" i="0" dirty="0">
                <a:solidFill>
                  <a:srgbClr val="333333"/>
                </a:solidFill>
                <a:effectLst/>
              </a:rPr>
              <a:t> </a:t>
            </a:r>
            <a:r>
              <a:rPr lang="en-US" sz="4400" b="0" i="0" dirty="0" err="1">
                <a:solidFill>
                  <a:srgbClr val="333333"/>
                </a:solidFill>
                <a:effectLst/>
              </a:rPr>
              <a:t>toán</a:t>
            </a:r>
            <a:r>
              <a:rPr lang="en-US" sz="4400" b="0" i="0" dirty="0">
                <a:solidFill>
                  <a:srgbClr val="333333"/>
                </a:solidFill>
                <a:effectLst/>
              </a:rPr>
              <a:t> </a:t>
            </a:r>
            <a:r>
              <a:rPr lang="en-US" sz="4400" b="1" i="0" dirty="0">
                <a:solidFill>
                  <a:srgbClr val="333333"/>
                </a:solidFill>
                <a:effectLst/>
              </a:rPr>
              <a:t>K-</a:t>
            </a:r>
            <a:r>
              <a:rPr lang="vi-VN" sz="4400" b="1" i="0" dirty="0" err="1">
                <a:solidFill>
                  <a:srgbClr val="333333"/>
                </a:solidFill>
                <a:effectLst/>
              </a:rPr>
              <a:t>Means</a:t>
            </a:r>
            <a:endParaRPr lang="en-US" dirty="0"/>
          </a:p>
        </p:txBody>
      </p:sp>
      <p:sp>
        <p:nvSpPr>
          <p:cNvPr id="4" name="Content Placeholder 3">
            <a:extLst>
              <a:ext uri="{FF2B5EF4-FFF2-40B4-BE49-F238E27FC236}">
                <a16:creationId xmlns:a16="http://schemas.microsoft.com/office/drawing/2014/main" id="{41FC7B50-71A6-D8BE-C032-5EB4CF5706D5}"/>
              </a:ext>
            </a:extLst>
          </p:cNvPr>
          <p:cNvSpPr>
            <a:spLocks noGrp="1"/>
          </p:cNvSpPr>
          <p:nvPr>
            <p:ph sz="quarter" idx="16"/>
          </p:nvPr>
        </p:nvSpPr>
        <p:spPr>
          <a:xfrm>
            <a:off x="6394833" y="3641177"/>
            <a:ext cx="4490827" cy="834083"/>
          </a:xfrm>
        </p:spPr>
        <p:txBody>
          <a:bodyPr/>
          <a:lstStyle/>
          <a:p>
            <a:r>
              <a:rPr lang="vi-VN" dirty="0"/>
              <a:t>Xác định K tối ưu bằng phương pháp </a:t>
            </a:r>
            <a:r>
              <a:rPr lang="vi-VN" dirty="0" err="1"/>
              <a:t>Elbow</a:t>
            </a:r>
            <a:r>
              <a:rPr lang="vi-VN" dirty="0"/>
              <a:t> và </a:t>
            </a:r>
            <a:r>
              <a:rPr lang="vi-VN" dirty="0" err="1"/>
              <a:t>Silhouette</a:t>
            </a:r>
            <a:r>
              <a:rPr lang="vi-VN" dirty="0"/>
              <a:t> </a:t>
            </a:r>
            <a:r>
              <a:rPr lang="vi-VN" dirty="0" err="1"/>
              <a:t>Scores</a:t>
            </a:r>
            <a:endParaRPr lang="en-US" dirty="0"/>
          </a:p>
        </p:txBody>
      </p:sp>
      <p:sp>
        <p:nvSpPr>
          <p:cNvPr id="6" name="Content Placeholder 5">
            <a:extLst>
              <a:ext uri="{FF2B5EF4-FFF2-40B4-BE49-F238E27FC236}">
                <a16:creationId xmlns:a16="http://schemas.microsoft.com/office/drawing/2014/main" id="{BAC5ADF7-89BD-8EF6-5A05-165AFE33AE3A}"/>
              </a:ext>
            </a:extLst>
          </p:cNvPr>
          <p:cNvSpPr>
            <a:spLocks noGrp="1"/>
          </p:cNvSpPr>
          <p:nvPr>
            <p:ph sz="quarter" idx="15"/>
          </p:nvPr>
        </p:nvSpPr>
        <p:spPr/>
        <p:txBody>
          <a:bodyPr/>
          <a:lstStyle/>
          <a:p>
            <a:endParaRPr lang="en-US"/>
          </a:p>
        </p:txBody>
      </p:sp>
      <p:pic>
        <p:nvPicPr>
          <p:cNvPr id="8" name="Picture 7">
            <a:extLst>
              <a:ext uri="{FF2B5EF4-FFF2-40B4-BE49-F238E27FC236}">
                <a16:creationId xmlns:a16="http://schemas.microsoft.com/office/drawing/2014/main" id="{B71DC0B7-9839-50E6-DF36-992F1F0F5258}"/>
              </a:ext>
            </a:extLst>
          </p:cNvPr>
          <p:cNvPicPr>
            <a:picLocks noChangeAspect="1"/>
          </p:cNvPicPr>
          <p:nvPr/>
        </p:nvPicPr>
        <p:blipFill>
          <a:blip r:embed="rId3"/>
          <a:stretch>
            <a:fillRect/>
          </a:stretch>
        </p:blipFill>
        <p:spPr>
          <a:xfrm>
            <a:off x="406378" y="2287758"/>
            <a:ext cx="5715129" cy="3986237"/>
          </a:xfrm>
          <a:prstGeom prst="rect">
            <a:avLst/>
          </a:prstGeom>
        </p:spPr>
      </p:pic>
    </p:spTree>
    <p:extLst>
      <p:ext uri="{BB962C8B-B14F-4D97-AF65-F5344CB8AC3E}">
        <p14:creationId xmlns:p14="http://schemas.microsoft.com/office/powerpoint/2010/main" val="8884842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346ED-721D-85EE-2F1B-A31D0912DE29}"/>
              </a:ext>
            </a:extLst>
          </p:cNvPr>
          <p:cNvSpPr>
            <a:spLocks noGrp="1"/>
          </p:cNvSpPr>
          <p:nvPr>
            <p:ph type="title"/>
          </p:nvPr>
        </p:nvSpPr>
        <p:spPr>
          <a:xfrm>
            <a:off x="594360" y="278129"/>
            <a:ext cx="9778365" cy="1494596"/>
          </a:xfrm>
        </p:spPr>
        <p:txBody>
          <a:bodyPr/>
          <a:lstStyle/>
          <a:p>
            <a:r>
              <a:rPr lang="en-US" sz="4400" b="1" i="0" dirty="0" err="1">
                <a:solidFill>
                  <a:srgbClr val="333333"/>
                </a:solidFill>
                <a:effectLst/>
              </a:rPr>
              <a:t>Phân</a:t>
            </a:r>
            <a:r>
              <a:rPr lang="en-US" sz="4400" b="1" i="0" dirty="0">
                <a:solidFill>
                  <a:srgbClr val="333333"/>
                </a:solidFill>
                <a:effectLst/>
              </a:rPr>
              <a:t> </a:t>
            </a:r>
            <a:r>
              <a:rPr lang="en-US" sz="4400" b="1" i="0" dirty="0" err="1">
                <a:solidFill>
                  <a:srgbClr val="333333"/>
                </a:solidFill>
                <a:effectLst/>
              </a:rPr>
              <a:t>cụm</a:t>
            </a:r>
            <a:r>
              <a:rPr lang="en-US" sz="4400" b="1" i="0" dirty="0">
                <a:solidFill>
                  <a:srgbClr val="333333"/>
                </a:solidFill>
                <a:effectLst/>
              </a:rPr>
              <a:t> </a:t>
            </a:r>
            <a:r>
              <a:rPr lang="en-US" sz="4400" b="1" i="0" dirty="0" err="1">
                <a:solidFill>
                  <a:srgbClr val="333333"/>
                </a:solidFill>
                <a:effectLst/>
              </a:rPr>
              <a:t>khách</a:t>
            </a:r>
            <a:r>
              <a:rPr lang="en-US" sz="4400" b="1" i="0" dirty="0">
                <a:solidFill>
                  <a:srgbClr val="333333"/>
                </a:solidFill>
                <a:effectLst/>
              </a:rPr>
              <a:t> </a:t>
            </a:r>
            <a:r>
              <a:rPr lang="en-US" sz="4400" b="1" i="0" dirty="0" err="1">
                <a:solidFill>
                  <a:srgbClr val="333333"/>
                </a:solidFill>
                <a:effectLst/>
              </a:rPr>
              <a:t>hàng</a:t>
            </a:r>
            <a:r>
              <a:rPr lang="en-US" sz="4400" b="1" i="0" dirty="0">
                <a:solidFill>
                  <a:srgbClr val="333333"/>
                </a:solidFill>
                <a:effectLst/>
              </a:rPr>
              <a:t> </a:t>
            </a:r>
            <a:r>
              <a:rPr lang="en-US" sz="4400" b="0" i="0" dirty="0" err="1">
                <a:solidFill>
                  <a:srgbClr val="333333"/>
                </a:solidFill>
                <a:effectLst/>
              </a:rPr>
              <a:t>bằng</a:t>
            </a:r>
            <a:r>
              <a:rPr lang="en-US" sz="4400" b="0" i="0" dirty="0">
                <a:solidFill>
                  <a:srgbClr val="333333"/>
                </a:solidFill>
                <a:effectLst/>
              </a:rPr>
              <a:t> </a:t>
            </a:r>
            <a:r>
              <a:rPr lang="en-US" sz="4400" b="0" i="0" dirty="0" err="1">
                <a:solidFill>
                  <a:srgbClr val="333333"/>
                </a:solidFill>
                <a:effectLst/>
              </a:rPr>
              <a:t>thuật</a:t>
            </a:r>
            <a:r>
              <a:rPr lang="en-US" sz="4400" b="0" i="0" dirty="0">
                <a:solidFill>
                  <a:srgbClr val="333333"/>
                </a:solidFill>
                <a:effectLst/>
              </a:rPr>
              <a:t> </a:t>
            </a:r>
            <a:r>
              <a:rPr lang="en-US" sz="4400" b="0" i="0" dirty="0" err="1">
                <a:solidFill>
                  <a:srgbClr val="333333"/>
                </a:solidFill>
                <a:effectLst/>
              </a:rPr>
              <a:t>toán</a:t>
            </a:r>
            <a:r>
              <a:rPr lang="en-US" sz="4400" b="0" i="0" dirty="0">
                <a:solidFill>
                  <a:srgbClr val="333333"/>
                </a:solidFill>
                <a:effectLst/>
              </a:rPr>
              <a:t> </a:t>
            </a:r>
            <a:r>
              <a:rPr lang="en-US" sz="4400" b="1" i="0" dirty="0">
                <a:solidFill>
                  <a:srgbClr val="333333"/>
                </a:solidFill>
                <a:effectLst/>
              </a:rPr>
              <a:t>K-</a:t>
            </a:r>
            <a:r>
              <a:rPr lang="vi-VN" sz="4400" b="1" i="0" dirty="0" err="1">
                <a:solidFill>
                  <a:srgbClr val="333333"/>
                </a:solidFill>
                <a:effectLst/>
              </a:rPr>
              <a:t>Means</a:t>
            </a:r>
            <a:endParaRPr lang="en-US" dirty="0"/>
          </a:p>
        </p:txBody>
      </p:sp>
      <p:sp>
        <p:nvSpPr>
          <p:cNvPr id="4" name="Content Placeholder 3">
            <a:extLst>
              <a:ext uri="{FF2B5EF4-FFF2-40B4-BE49-F238E27FC236}">
                <a16:creationId xmlns:a16="http://schemas.microsoft.com/office/drawing/2014/main" id="{41FC7B50-71A6-D8BE-C032-5EB4CF5706D5}"/>
              </a:ext>
            </a:extLst>
          </p:cNvPr>
          <p:cNvSpPr>
            <a:spLocks noGrp="1"/>
          </p:cNvSpPr>
          <p:nvPr>
            <p:ph sz="quarter" idx="16"/>
          </p:nvPr>
        </p:nvSpPr>
        <p:spPr>
          <a:xfrm>
            <a:off x="6394833" y="3641177"/>
            <a:ext cx="4490827" cy="834083"/>
          </a:xfrm>
        </p:spPr>
        <p:txBody>
          <a:bodyPr/>
          <a:lstStyle/>
          <a:p>
            <a:r>
              <a:rPr lang="vi-VN" dirty="0"/>
              <a:t>Kết quả phân cụm bằng K-</a:t>
            </a:r>
            <a:r>
              <a:rPr lang="vi-VN" dirty="0" err="1"/>
              <a:t>means</a:t>
            </a:r>
            <a:r>
              <a:rPr lang="vi-VN" dirty="0"/>
              <a:t> dựa trên k tối ưu đã </a:t>
            </a:r>
            <a:r>
              <a:rPr lang="vi-VN" dirty="0" err="1"/>
              <a:t>tièm</a:t>
            </a:r>
            <a:r>
              <a:rPr lang="vi-VN" dirty="0"/>
              <a:t> được</a:t>
            </a:r>
            <a:endParaRPr lang="en-US" dirty="0"/>
          </a:p>
        </p:txBody>
      </p:sp>
      <p:sp>
        <p:nvSpPr>
          <p:cNvPr id="6" name="Content Placeholder 5">
            <a:extLst>
              <a:ext uri="{FF2B5EF4-FFF2-40B4-BE49-F238E27FC236}">
                <a16:creationId xmlns:a16="http://schemas.microsoft.com/office/drawing/2014/main" id="{BAC5ADF7-89BD-8EF6-5A05-165AFE33AE3A}"/>
              </a:ext>
            </a:extLst>
          </p:cNvPr>
          <p:cNvSpPr>
            <a:spLocks noGrp="1"/>
          </p:cNvSpPr>
          <p:nvPr>
            <p:ph sz="quarter" idx="15"/>
          </p:nvPr>
        </p:nvSpPr>
        <p:spPr/>
        <p:txBody>
          <a:bodyPr/>
          <a:lstStyle/>
          <a:p>
            <a:endParaRPr lang="en-US"/>
          </a:p>
        </p:txBody>
      </p:sp>
      <p:pic>
        <p:nvPicPr>
          <p:cNvPr id="5" name="Picture 4">
            <a:extLst>
              <a:ext uri="{FF2B5EF4-FFF2-40B4-BE49-F238E27FC236}">
                <a16:creationId xmlns:a16="http://schemas.microsoft.com/office/drawing/2014/main" id="{59CF687A-5DC3-CA2C-089A-7FC7FAAF91E2}"/>
              </a:ext>
            </a:extLst>
          </p:cNvPr>
          <p:cNvPicPr>
            <a:picLocks noChangeAspect="1"/>
          </p:cNvPicPr>
          <p:nvPr/>
        </p:nvPicPr>
        <p:blipFill>
          <a:blip r:embed="rId3"/>
          <a:stretch>
            <a:fillRect/>
          </a:stretch>
        </p:blipFill>
        <p:spPr>
          <a:xfrm>
            <a:off x="470608" y="1915516"/>
            <a:ext cx="5735120" cy="4673627"/>
          </a:xfrm>
          <a:prstGeom prst="rect">
            <a:avLst/>
          </a:prstGeom>
        </p:spPr>
      </p:pic>
    </p:spTree>
    <p:extLst>
      <p:ext uri="{BB962C8B-B14F-4D97-AF65-F5344CB8AC3E}">
        <p14:creationId xmlns:p14="http://schemas.microsoft.com/office/powerpoint/2010/main" val="13610442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1633A5-8BE3-D44D-57F3-2EF161376844}"/>
            </a:ext>
          </a:extLst>
        </p:cNvPr>
        <p:cNvGrpSpPr/>
        <p:nvPr/>
      </p:nvGrpSpPr>
      <p:grpSpPr>
        <a:xfrm>
          <a:off x="0" y="0"/>
          <a:ext cx="0" cy="0"/>
          <a:chOff x="0" y="0"/>
          <a:chExt cx="0" cy="0"/>
        </a:xfrm>
      </p:grpSpPr>
      <p:sp>
        <p:nvSpPr>
          <p:cNvPr id="9" name="Title 8">
            <a:extLst>
              <a:ext uri="{FF2B5EF4-FFF2-40B4-BE49-F238E27FC236}">
                <a16:creationId xmlns:a16="http://schemas.microsoft.com/office/drawing/2014/main" id="{5AB6D40A-2A0A-AF3D-8CF7-3ECD37765637}"/>
              </a:ext>
            </a:extLst>
          </p:cNvPr>
          <p:cNvSpPr>
            <a:spLocks noGrp="1"/>
          </p:cNvSpPr>
          <p:nvPr>
            <p:ph type="ctrTitle"/>
          </p:nvPr>
        </p:nvSpPr>
        <p:spPr>
          <a:xfrm>
            <a:off x="6309904" y="411479"/>
            <a:ext cx="5486400" cy="3291840"/>
          </a:xfrm>
        </p:spPr>
        <p:txBody>
          <a:bodyPr/>
          <a:lstStyle/>
          <a:p>
            <a:r>
              <a:rPr lang="en-US" sz="6000" b="1" i="0" dirty="0" err="1">
                <a:solidFill>
                  <a:srgbClr val="333333"/>
                </a:solidFill>
                <a:effectLst/>
              </a:rPr>
              <a:t>Phân</a:t>
            </a:r>
            <a:r>
              <a:rPr lang="en-US" sz="6000" b="1" i="0" dirty="0">
                <a:solidFill>
                  <a:srgbClr val="333333"/>
                </a:solidFill>
                <a:effectLst/>
              </a:rPr>
              <a:t> </a:t>
            </a:r>
            <a:r>
              <a:rPr lang="en-US" sz="6000" b="1" i="0" dirty="0" err="1">
                <a:solidFill>
                  <a:srgbClr val="333333"/>
                </a:solidFill>
                <a:effectLst/>
              </a:rPr>
              <a:t>cụm</a:t>
            </a:r>
            <a:r>
              <a:rPr lang="en-US" sz="6000" b="1" i="0" dirty="0">
                <a:solidFill>
                  <a:srgbClr val="333333"/>
                </a:solidFill>
                <a:effectLst/>
              </a:rPr>
              <a:t> </a:t>
            </a:r>
            <a:r>
              <a:rPr lang="en-US" sz="6000" b="1" i="0" dirty="0" err="1">
                <a:solidFill>
                  <a:srgbClr val="333333"/>
                </a:solidFill>
                <a:effectLst/>
              </a:rPr>
              <a:t>khách</a:t>
            </a:r>
            <a:r>
              <a:rPr lang="en-US" sz="6000" b="1" i="0" dirty="0">
                <a:solidFill>
                  <a:srgbClr val="333333"/>
                </a:solidFill>
                <a:effectLst/>
              </a:rPr>
              <a:t> </a:t>
            </a:r>
            <a:r>
              <a:rPr lang="en-US" sz="6000" b="1" i="0" dirty="0" err="1">
                <a:solidFill>
                  <a:srgbClr val="333333"/>
                </a:solidFill>
                <a:effectLst/>
              </a:rPr>
              <a:t>hàng</a:t>
            </a:r>
            <a:r>
              <a:rPr lang="en-US" sz="6000" b="1" i="0" dirty="0">
                <a:solidFill>
                  <a:srgbClr val="333333"/>
                </a:solidFill>
                <a:effectLst/>
              </a:rPr>
              <a:t> </a:t>
            </a:r>
            <a:r>
              <a:rPr lang="en-US" sz="6000" b="0" i="0" dirty="0" err="1">
                <a:solidFill>
                  <a:srgbClr val="333333"/>
                </a:solidFill>
                <a:effectLst/>
              </a:rPr>
              <a:t>bằng</a:t>
            </a:r>
            <a:r>
              <a:rPr lang="en-US" sz="6000" b="0" i="0" dirty="0">
                <a:solidFill>
                  <a:srgbClr val="333333"/>
                </a:solidFill>
                <a:effectLst/>
              </a:rPr>
              <a:t> </a:t>
            </a:r>
            <a:r>
              <a:rPr lang="en-US" sz="6000" b="0" i="0" dirty="0" err="1">
                <a:solidFill>
                  <a:srgbClr val="333333"/>
                </a:solidFill>
                <a:effectLst/>
              </a:rPr>
              <a:t>thuật</a:t>
            </a:r>
            <a:r>
              <a:rPr lang="en-US" sz="6000" b="0" i="0" dirty="0">
                <a:solidFill>
                  <a:srgbClr val="333333"/>
                </a:solidFill>
                <a:effectLst/>
              </a:rPr>
              <a:t> </a:t>
            </a:r>
            <a:r>
              <a:rPr lang="en-US" sz="6000" b="0" i="0" dirty="0" err="1">
                <a:solidFill>
                  <a:srgbClr val="333333"/>
                </a:solidFill>
                <a:effectLst/>
              </a:rPr>
              <a:t>toán</a:t>
            </a:r>
            <a:r>
              <a:rPr lang="en-US" sz="6000" b="0" i="0" dirty="0">
                <a:solidFill>
                  <a:srgbClr val="333333"/>
                </a:solidFill>
                <a:effectLst/>
              </a:rPr>
              <a:t> </a:t>
            </a:r>
            <a:r>
              <a:rPr lang="vi-VN" sz="6000" b="0" i="0" dirty="0">
                <a:solidFill>
                  <a:srgbClr val="333333"/>
                </a:solidFill>
                <a:effectLst/>
              </a:rPr>
              <a:t>DBSCAN</a:t>
            </a:r>
            <a:endParaRPr lang="vi-VN" sz="6000" b="1" i="0" dirty="0">
              <a:solidFill>
                <a:srgbClr val="333333"/>
              </a:solidFill>
              <a:effectLst/>
            </a:endParaRPr>
          </a:p>
        </p:txBody>
      </p:sp>
      <p:sp>
        <p:nvSpPr>
          <p:cNvPr id="3" name="Text Placeholder 2">
            <a:extLst>
              <a:ext uri="{FF2B5EF4-FFF2-40B4-BE49-F238E27FC236}">
                <a16:creationId xmlns:a16="http://schemas.microsoft.com/office/drawing/2014/main" id="{591442CD-A26D-1761-8CE7-8BC3075BB4ED}"/>
              </a:ext>
            </a:extLst>
          </p:cNvPr>
          <p:cNvSpPr>
            <a:spLocks noGrp="1"/>
          </p:cNvSpPr>
          <p:nvPr>
            <p:ph type="body" sz="quarter" idx="11"/>
          </p:nvPr>
        </p:nvSpPr>
        <p:spPr>
          <a:xfrm>
            <a:off x="6309905" y="4549552"/>
            <a:ext cx="5486400" cy="1645920"/>
          </a:xfrm>
        </p:spPr>
        <p:txBody>
          <a:bodyPr>
            <a:normAutofit/>
          </a:bodyPr>
          <a:lstStyle/>
          <a:p>
            <a:r>
              <a:rPr lang="vi-VN" dirty="0"/>
              <a:t>Hà Thế Anh</a:t>
            </a:r>
            <a:endParaRPr lang="en-US" dirty="0"/>
          </a:p>
        </p:txBody>
      </p:sp>
    </p:spTree>
    <p:extLst>
      <p:ext uri="{BB962C8B-B14F-4D97-AF65-F5344CB8AC3E}">
        <p14:creationId xmlns:p14="http://schemas.microsoft.com/office/powerpoint/2010/main" val="27122766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346ED-721D-85EE-2F1B-A31D0912DE29}"/>
              </a:ext>
            </a:extLst>
          </p:cNvPr>
          <p:cNvSpPr>
            <a:spLocks noGrp="1"/>
          </p:cNvSpPr>
          <p:nvPr>
            <p:ph type="title"/>
          </p:nvPr>
        </p:nvSpPr>
        <p:spPr>
          <a:xfrm>
            <a:off x="594360" y="278129"/>
            <a:ext cx="9778365" cy="1494596"/>
          </a:xfrm>
        </p:spPr>
        <p:txBody>
          <a:bodyPr/>
          <a:lstStyle/>
          <a:p>
            <a:r>
              <a:rPr lang="en-US" sz="4400" b="1" i="0" dirty="0" err="1">
                <a:solidFill>
                  <a:srgbClr val="333333"/>
                </a:solidFill>
                <a:effectLst/>
              </a:rPr>
              <a:t>Phân</a:t>
            </a:r>
            <a:r>
              <a:rPr lang="en-US" sz="4400" b="1" i="0" dirty="0">
                <a:solidFill>
                  <a:srgbClr val="333333"/>
                </a:solidFill>
                <a:effectLst/>
              </a:rPr>
              <a:t> </a:t>
            </a:r>
            <a:r>
              <a:rPr lang="en-US" sz="4400" b="1" i="0" dirty="0" err="1">
                <a:solidFill>
                  <a:srgbClr val="333333"/>
                </a:solidFill>
                <a:effectLst/>
              </a:rPr>
              <a:t>cụm</a:t>
            </a:r>
            <a:r>
              <a:rPr lang="en-US" sz="4400" b="1" i="0" dirty="0">
                <a:solidFill>
                  <a:srgbClr val="333333"/>
                </a:solidFill>
                <a:effectLst/>
              </a:rPr>
              <a:t> </a:t>
            </a:r>
            <a:r>
              <a:rPr lang="en-US" sz="4400" b="1" i="0" dirty="0" err="1">
                <a:solidFill>
                  <a:srgbClr val="333333"/>
                </a:solidFill>
                <a:effectLst/>
              </a:rPr>
              <a:t>khách</a:t>
            </a:r>
            <a:r>
              <a:rPr lang="en-US" sz="4400" b="1" i="0" dirty="0">
                <a:solidFill>
                  <a:srgbClr val="333333"/>
                </a:solidFill>
                <a:effectLst/>
              </a:rPr>
              <a:t> </a:t>
            </a:r>
            <a:r>
              <a:rPr lang="en-US" sz="4400" b="1" i="0" dirty="0" err="1">
                <a:solidFill>
                  <a:srgbClr val="333333"/>
                </a:solidFill>
                <a:effectLst/>
              </a:rPr>
              <a:t>hàng</a:t>
            </a:r>
            <a:r>
              <a:rPr lang="en-US" sz="4400" b="1" i="0" dirty="0">
                <a:solidFill>
                  <a:srgbClr val="333333"/>
                </a:solidFill>
                <a:effectLst/>
              </a:rPr>
              <a:t> </a:t>
            </a:r>
            <a:r>
              <a:rPr lang="en-US" sz="4400" b="0" i="0" dirty="0" err="1">
                <a:solidFill>
                  <a:srgbClr val="333333"/>
                </a:solidFill>
                <a:effectLst/>
              </a:rPr>
              <a:t>bằng</a:t>
            </a:r>
            <a:r>
              <a:rPr lang="en-US" sz="4400" b="0" i="0" dirty="0">
                <a:solidFill>
                  <a:srgbClr val="333333"/>
                </a:solidFill>
                <a:effectLst/>
              </a:rPr>
              <a:t> </a:t>
            </a:r>
            <a:r>
              <a:rPr lang="en-US" sz="4400" b="0" i="0" dirty="0" err="1">
                <a:solidFill>
                  <a:srgbClr val="333333"/>
                </a:solidFill>
                <a:effectLst/>
              </a:rPr>
              <a:t>thuật</a:t>
            </a:r>
            <a:r>
              <a:rPr lang="en-US" sz="4400" b="0" i="0" dirty="0">
                <a:solidFill>
                  <a:srgbClr val="333333"/>
                </a:solidFill>
                <a:effectLst/>
              </a:rPr>
              <a:t> </a:t>
            </a:r>
            <a:r>
              <a:rPr lang="en-US" sz="4400" b="0" i="0" dirty="0" err="1">
                <a:solidFill>
                  <a:srgbClr val="333333"/>
                </a:solidFill>
                <a:effectLst/>
              </a:rPr>
              <a:t>toán</a:t>
            </a:r>
            <a:r>
              <a:rPr lang="vi-VN" sz="4400" b="0" i="0" dirty="0">
                <a:solidFill>
                  <a:srgbClr val="333333"/>
                </a:solidFill>
                <a:effectLst/>
              </a:rPr>
              <a:t> DBSCAN</a:t>
            </a:r>
            <a:endParaRPr lang="en-US" dirty="0"/>
          </a:p>
        </p:txBody>
      </p:sp>
      <p:sp>
        <p:nvSpPr>
          <p:cNvPr id="4" name="Content Placeholder 3">
            <a:extLst>
              <a:ext uri="{FF2B5EF4-FFF2-40B4-BE49-F238E27FC236}">
                <a16:creationId xmlns:a16="http://schemas.microsoft.com/office/drawing/2014/main" id="{41FC7B50-71A6-D8BE-C032-5EB4CF5706D5}"/>
              </a:ext>
            </a:extLst>
          </p:cNvPr>
          <p:cNvSpPr>
            <a:spLocks noGrp="1"/>
          </p:cNvSpPr>
          <p:nvPr>
            <p:ph sz="quarter" idx="16"/>
          </p:nvPr>
        </p:nvSpPr>
        <p:spPr>
          <a:xfrm>
            <a:off x="7382385" y="3641177"/>
            <a:ext cx="3907407" cy="1308775"/>
          </a:xfrm>
        </p:spPr>
        <p:txBody>
          <a:bodyPr>
            <a:normAutofit/>
          </a:bodyPr>
          <a:lstStyle/>
          <a:p>
            <a:r>
              <a:rPr lang="vi-VN" dirty="0"/>
              <a:t>Xác định K tối ưu bằng phương pháp k-</a:t>
            </a:r>
            <a:r>
              <a:rPr lang="vi-VN" dirty="0" err="1"/>
              <a:t>distance</a:t>
            </a:r>
            <a:r>
              <a:rPr lang="vi-VN" dirty="0"/>
              <a:t> </a:t>
            </a:r>
            <a:r>
              <a:rPr lang="vi-VN" dirty="0" err="1"/>
              <a:t>graph</a:t>
            </a:r>
            <a:endParaRPr lang="vi-VN" dirty="0"/>
          </a:p>
          <a:p>
            <a:endParaRPr lang="en-US" dirty="0"/>
          </a:p>
        </p:txBody>
      </p:sp>
      <p:sp>
        <p:nvSpPr>
          <p:cNvPr id="6" name="Content Placeholder 5">
            <a:extLst>
              <a:ext uri="{FF2B5EF4-FFF2-40B4-BE49-F238E27FC236}">
                <a16:creationId xmlns:a16="http://schemas.microsoft.com/office/drawing/2014/main" id="{BAC5ADF7-89BD-8EF6-5A05-165AFE33AE3A}"/>
              </a:ext>
            </a:extLst>
          </p:cNvPr>
          <p:cNvSpPr>
            <a:spLocks noGrp="1"/>
          </p:cNvSpPr>
          <p:nvPr>
            <p:ph sz="quarter" idx="15"/>
          </p:nvPr>
        </p:nvSpPr>
        <p:spPr/>
        <p:txBody>
          <a:bodyPr/>
          <a:lstStyle/>
          <a:p>
            <a:endParaRPr lang="en-US"/>
          </a:p>
        </p:txBody>
      </p:sp>
      <p:pic>
        <p:nvPicPr>
          <p:cNvPr id="5" name="Picture 4">
            <a:extLst>
              <a:ext uri="{FF2B5EF4-FFF2-40B4-BE49-F238E27FC236}">
                <a16:creationId xmlns:a16="http://schemas.microsoft.com/office/drawing/2014/main" id="{E0F291E2-A023-D2B1-A6E1-F4A7BA120DD1}"/>
              </a:ext>
            </a:extLst>
          </p:cNvPr>
          <p:cNvPicPr>
            <a:picLocks noChangeAspect="1"/>
          </p:cNvPicPr>
          <p:nvPr/>
        </p:nvPicPr>
        <p:blipFill>
          <a:blip r:embed="rId3"/>
          <a:stretch>
            <a:fillRect/>
          </a:stretch>
        </p:blipFill>
        <p:spPr>
          <a:xfrm>
            <a:off x="594359" y="2344390"/>
            <a:ext cx="6646785" cy="4141754"/>
          </a:xfrm>
          <a:prstGeom prst="rect">
            <a:avLst/>
          </a:prstGeom>
        </p:spPr>
      </p:pic>
    </p:spTree>
    <p:extLst>
      <p:ext uri="{BB962C8B-B14F-4D97-AF65-F5344CB8AC3E}">
        <p14:creationId xmlns:p14="http://schemas.microsoft.com/office/powerpoint/2010/main" val="1789937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346ED-721D-85EE-2F1B-A31D0912DE29}"/>
              </a:ext>
            </a:extLst>
          </p:cNvPr>
          <p:cNvSpPr>
            <a:spLocks noGrp="1"/>
          </p:cNvSpPr>
          <p:nvPr>
            <p:ph type="title"/>
          </p:nvPr>
        </p:nvSpPr>
        <p:spPr>
          <a:xfrm>
            <a:off x="594360" y="278129"/>
            <a:ext cx="9778365" cy="1494596"/>
          </a:xfrm>
        </p:spPr>
        <p:txBody>
          <a:bodyPr/>
          <a:lstStyle/>
          <a:p>
            <a:r>
              <a:rPr lang="en-US" sz="4400" b="1" i="0" dirty="0" err="1">
                <a:solidFill>
                  <a:srgbClr val="333333"/>
                </a:solidFill>
                <a:effectLst/>
              </a:rPr>
              <a:t>Phân</a:t>
            </a:r>
            <a:r>
              <a:rPr lang="en-US" sz="4400" b="1" i="0" dirty="0">
                <a:solidFill>
                  <a:srgbClr val="333333"/>
                </a:solidFill>
                <a:effectLst/>
              </a:rPr>
              <a:t> </a:t>
            </a:r>
            <a:r>
              <a:rPr lang="en-US" sz="4400" b="1" i="0" dirty="0" err="1">
                <a:solidFill>
                  <a:srgbClr val="333333"/>
                </a:solidFill>
                <a:effectLst/>
              </a:rPr>
              <a:t>cụm</a:t>
            </a:r>
            <a:r>
              <a:rPr lang="en-US" sz="4400" b="1" i="0" dirty="0">
                <a:solidFill>
                  <a:srgbClr val="333333"/>
                </a:solidFill>
                <a:effectLst/>
              </a:rPr>
              <a:t> </a:t>
            </a:r>
            <a:r>
              <a:rPr lang="en-US" sz="4400" b="1" i="0" dirty="0" err="1">
                <a:solidFill>
                  <a:srgbClr val="333333"/>
                </a:solidFill>
                <a:effectLst/>
              </a:rPr>
              <a:t>khách</a:t>
            </a:r>
            <a:r>
              <a:rPr lang="en-US" sz="4400" b="1" i="0" dirty="0">
                <a:solidFill>
                  <a:srgbClr val="333333"/>
                </a:solidFill>
                <a:effectLst/>
              </a:rPr>
              <a:t> </a:t>
            </a:r>
            <a:r>
              <a:rPr lang="en-US" sz="4400" b="1" i="0" dirty="0" err="1">
                <a:solidFill>
                  <a:srgbClr val="333333"/>
                </a:solidFill>
                <a:effectLst/>
              </a:rPr>
              <a:t>hàng</a:t>
            </a:r>
            <a:r>
              <a:rPr lang="en-US" sz="4400" b="1" i="0" dirty="0">
                <a:solidFill>
                  <a:srgbClr val="333333"/>
                </a:solidFill>
                <a:effectLst/>
              </a:rPr>
              <a:t> </a:t>
            </a:r>
            <a:r>
              <a:rPr lang="en-US" sz="4400" b="0" i="0" dirty="0" err="1">
                <a:solidFill>
                  <a:srgbClr val="333333"/>
                </a:solidFill>
                <a:effectLst/>
              </a:rPr>
              <a:t>bằng</a:t>
            </a:r>
            <a:r>
              <a:rPr lang="en-US" sz="4400" b="0" i="0" dirty="0">
                <a:solidFill>
                  <a:srgbClr val="333333"/>
                </a:solidFill>
                <a:effectLst/>
              </a:rPr>
              <a:t> </a:t>
            </a:r>
            <a:r>
              <a:rPr lang="en-US" sz="4400" b="0" i="0" dirty="0" err="1">
                <a:solidFill>
                  <a:srgbClr val="333333"/>
                </a:solidFill>
                <a:effectLst/>
              </a:rPr>
              <a:t>thuật</a:t>
            </a:r>
            <a:r>
              <a:rPr lang="en-US" sz="4400" b="0" i="0" dirty="0">
                <a:solidFill>
                  <a:srgbClr val="333333"/>
                </a:solidFill>
                <a:effectLst/>
              </a:rPr>
              <a:t> </a:t>
            </a:r>
            <a:r>
              <a:rPr lang="en-US" sz="4400" b="0" i="0" dirty="0" err="1">
                <a:solidFill>
                  <a:srgbClr val="333333"/>
                </a:solidFill>
                <a:effectLst/>
              </a:rPr>
              <a:t>toán</a:t>
            </a:r>
            <a:r>
              <a:rPr lang="vi-VN" sz="4400" b="0" i="0" dirty="0">
                <a:solidFill>
                  <a:srgbClr val="333333"/>
                </a:solidFill>
                <a:effectLst/>
              </a:rPr>
              <a:t> DBSCAN</a:t>
            </a:r>
            <a:endParaRPr lang="en-US" dirty="0"/>
          </a:p>
        </p:txBody>
      </p:sp>
      <p:sp>
        <p:nvSpPr>
          <p:cNvPr id="4" name="Content Placeholder 3">
            <a:extLst>
              <a:ext uri="{FF2B5EF4-FFF2-40B4-BE49-F238E27FC236}">
                <a16:creationId xmlns:a16="http://schemas.microsoft.com/office/drawing/2014/main" id="{41FC7B50-71A6-D8BE-C032-5EB4CF5706D5}"/>
              </a:ext>
            </a:extLst>
          </p:cNvPr>
          <p:cNvSpPr>
            <a:spLocks noGrp="1"/>
          </p:cNvSpPr>
          <p:nvPr>
            <p:ph sz="quarter" idx="16"/>
          </p:nvPr>
        </p:nvSpPr>
        <p:spPr>
          <a:xfrm>
            <a:off x="7601841" y="3641176"/>
            <a:ext cx="3907407" cy="1308775"/>
          </a:xfrm>
        </p:spPr>
        <p:txBody>
          <a:bodyPr>
            <a:normAutofit/>
          </a:bodyPr>
          <a:lstStyle/>
          <a:p>
            <a:r>
              <a:rPr lang="vi-VN" dirty="0"/>
              <a:t>Kết quả phân cụm dữ liệu bằng DBSCAN được biểu diễn trên không gian hai chiều</a:t>
            </a:r>
            <a:endParaRPr lang="en-US" dirty="0"/>
          </a:p>
        </p:txBody>
      </p:sp>
      <p:sp>
        <p:nvSpPr>
          <p:cNvPr id="6" name="Content Placeholder 5">
            <a:extLst>
              <a:ext uri="{FF2B5EF4-FFF2-40B4-BE49-F238E27FC236}">
                <a16:creationId xmlns:a16="http://schemas.microsoft.com/office/drawing/2014/main" id="{BAC5ADF7-89BD-8EF6-5A05-165AFE33AE3A}"/>
              </a:ext>
            </a:extLst>
          </p:cNvPr>
          <p:cNvSpPr>
            <a:spLocks noGrp="1"/>
          </p:cNvSpPr>
          <p:nvPr>
            <p:ph sz="quarter" idx="15"/>
          </p:nvPr>
        </p:nvSpPr>
        <p:spPr/>
        <p:txBody>
          <a:bodyPr/>
          <a:lstStyle/>
          <a:p>
            <a:endParaRPr lang="en-US"/>
          </a:p>
        </p:txBody>
      </p:sp>
      <p:pic>
        <p:nvPicPr>
          <p:cNvPr id="9" name="Picture 8">
            <a:extLst>
              <a:ext uri="{FF2B5EF4-FFF2-40B4-BE49-F238E27FC236}">
                <a16:creationId xmlns:a16="http://schemas.microsoft.com/office/drawing/2014/main" id="{2A180F51-5BA5-907E-05FE-B85BFBD5569F}"/>
              </a:ext>
            </a:extLst>
          </p:cNvPr>
          <p:cNvPicPr>
            <a:picLocks noChangeAspect="1"/>
          </p:cNvPicPr>
          <p:nvPr/>
        </p:nvPicPr>
        <p:blipFill>
          <a:blip r:embed="rId3"/>
          <a:stretch>
            <a:fillRect/>
          </a:stretch>
        </p:blipFill>
        <p:spPr>
          <a:xfrm>
            <a:off x="546497" y="2181372"/>
            <a:ext cx="6835888" cy="4228384"/>
          </a:xfrm>
          <a:prstGeom prst="rect">
            <a:avLst/>
          </a:prstGeom>
        </p:spPr>
      </p:pic>
    </p:spTree>
    <p:extLst>
      <p:ext uri="{BB962C8B-B14F-4D97-AF65-F5344CB8AC3E}">
        <p14:creationId xmlns:p14="http://schemas.microsoft.com/office/powerpoint/2010/main" val="24988453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0BF65-C84B-45C3-72CA-AFDA68851174}"/>
              </a:ext>
            </a:extLst>
          </p:cNvPr>
          <p:cNvSpPr>
            <a:spLocks noGrp="1"/>
          </p:cNvSpPr>
          <p:nvPr>
            <p:ph type="title"/>
          </p:nvPr>
        </p:nvSpPr>
        <p:spPr>
          <a:xfrm>
            <a:off x="594360" y="189572"/>
            <a:ext cx="6787747" cy="1593507"/>
          </a:xfrm>
        </p:spPr>
        <p:txBody>
          <a:bodyPr/>
          <a:lstStyle/>
          <a:p>
            <a:r>
              <a:rPr lang="vi-VN" dirty="0"/>
              <a:t>Thành viên nhóm</a:t>
            </a:r>
            <a:endParaRPr lang="en-US" dirty="0"/>
          </a:p>
        </p:txBody>
      </p:sp>
      <p:sp>
        <p:nvSpPr>
          <p:cNvPr id="6" name="Content Placeholder 5">
            <a:extLst>
              <a:ext uri="{FF2B5EF4-FFF2-40B4-BE49-F238E27FC236}">
                <a16:creationId xmlns:a16="http://schemas.microsoft.com/office/drawing/2014/main" id="{88B2E6C8-3554-23D2-139B-26DAB4AC7470}"/>
              </a:ext>
            </a:extLst>
          </p:cNvPr>
          <p:cNvSpPr>
            <a:spLocks noGrp="1"/>
          </p:cNvSpPr>
          <p:nvPr>
            <p:ph sz="quarter" idx="13"/>
          </p:nvPr>
        </p:nvSpPr>
        <p:spPr>
          <a:xfrm>
            <a:off x="594360" y="2442960"/>
            <a:ext cx="6787747" cy="3708517"/>
          </a:xfrm>
        </p:spPr>
        <p:txBody>
          <a:bodyPr/>
          <a:lstStyle/>
          <a:p>
            <a:r>
              <a:rPr lang="vi-VN" dirty="0">
                <a:solidFill>
                  <a:schemeClr val="bg1"/>
                </a:solidFill>
              </a:rPr>
              <a:t>Hà Thế Anh 		2286400002</a:t>
            </a:r>
          </a:p>
          <a:p>
            <a:r>
              <a:rPr lang="vi-VN" dirty="0">
                <a:solidFill>
                  <a:schemeClr val="bg1"/>
                </a:solidFill>
              </a:rPr>
              <a:t>Nguyễn Nhật Nam 		2286400019</a:t>
            </a:r>
          </a:p>
          <a:p>
            <a:r>
              <a:rPr lang="vi-VN" dirty="0">
                <a:solidFill>
                  <a:schemeClr val="bg1"/>
                </a:solidFill>
              </a:rPr>
              <a:t>Hoàng Quang Minh	2286400017</a:t>
            </a:r>
            <a:endParaRPr lang="en-US" dirty="0">
              <a:solidFill>
                <a:schemeClr val="bg1"/>
              </a:solidFill>
            </a:endParaRPr>
          </a:p>
          <a:p>
            <a:endParaRPr lang="en-US" dirty="0"/>
          </a:p>
        </p:txBody>
      </p:sp>
    </p:spTree>
    <p:extLst>
      <p:ext uri="{BB962C8B-B14F-4D97-AF65-F5344CB8AC3E}">
        <p14:creationId xmlns:p14="http://schemas.microsoft.com/office/powerpoint/2010/main" val="33466857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346ED-721D-85EE-2F1B-A31D0912DE29}"/>
              </a:ext>
            </a:extLst>
          </p:cNvPr>
          <p:cNvSpPr>
            <a:spLocks noGrp="1"/>
          </p:cNvSpPr>
          <p:nvPr>
            <p:ph type="title"/>
          </p:nvPr>
        </p:nvSpPr>
        <p:spPr>
          <a:xfrm>
            <a:off x="594360" y="278129"/>
            <a:ext cx="9778365" cy="1494596"/>
          </a:xfrm>
        </p:spPr>
        <p:txBody>
          <a:bodyPr/>
          <a:lstStyle/>
          <a:p>
            <a:r>
              <a:rPr lang="en-US" sz="4400" b="1" i="0" dirty="0" err="1">
                <a:solidFill>
                  <a:srgbClr val="333333"/>
                </a:solidFill>
                <a:effectLst/>
              </a:rPr>
              <a:t>Phân</a:t>
            </a:r>
            <a:r>
              <a:rPr lang="en-US" sz="4400" b="1" i="0" dirty="0">
                <a:solidFill>
                  <a:srgbClr val="333333"/>
                </a:solidFill>
                <a:effectLst/>
              </a:rPr>
              <a:t> </a:t>
            </a:r>
            <a:r>
              <a:rPr lang="en-US" sz="4400" b="1" i="0" dirty="0" err="1">
                <a:solidFill>
                  <a:srgbClr val="333333"/>
                </a:solidFill>
                <a:effectLst/>
              </a:rPr>
              <a:t>cụm</a:t>
            </a:r>
            <a:r>
              <a:rPr lang="en-US" sz="4400" b="1" i="0" dirty="0">
                <a:solidFill>
                  <a:srgbClr val="333333"/>
                </a:solidFill>
                <a:effectLst/>
              </a:rPr>
              <a:t> </a:t>
            </a:r>
            <a:r>
              <a:rPr lang="en-US" sz="4400" b="1" i="0" dirty="0" err="1">
                <a:solidFill>
                  <a:srgbClr val="333333"/>
                </a:solidFill>
                <a:effectLst/>
              </a:rPr>
              <a:t>khách</a:t>
            </a:r>
            <a:r>
              <a:rPr lang="en-US" sz="4400" b="1" i="0" dirty="0">
                <a:solidFill>
                  <a:srgbClr val="333333"/>
                </a:solidFill>
                <a:effectLst/>
              </a:rPr>
              <a:t> </a:t>
            </a:r>
            <a:r>
              <a:rPr lang="en-US" sz="4400" b="1" i="0" dirty="0" err="1">
                <a:solidFill>
                  <a:srgbClr val="333333"/>
                </a:solidFill>
                <a:effectLst/>
              </a:rPr>
              <a:t>hàng</a:t>
            </a:r>
            <a:r>
              <a:rPr lang="en-US" sz="4400" b="1" i="0" dirty="0">
                <a:solidFill>
                  <a:srgbClr val="333333"/>
                </a:solidFill>
                <a:effectLst/>
              </a:rPr>
              <a:t> </a:t>
            </a:r>
            <a:r>
              <a:rPr lang="en-US" sz="4400" b="0" i="0" dirty="0" err="1">
                <a:solidFill>
                  <a:srgbClr val="333333"/>
                </a:solidFill>
                <a:effectLst/>
              </a:rPr>
              <a:t>bằng</a:t>
            </a:r>
            <a:r>
              <a:rPr lang="en-US" sz="4400" b="0" i="0" dirty="0">
                <a:solidFill>
                  <a:srgbClr val="333333"/>
                </a:solidFill>
                <a:effectLst/>
              </a:rPr>
              <a:t> </a:t>
            </a:r>
            <a:r>
              <a:rPr lang="en-US" sz="4400" b="0" i="0" dirty="0" err="1">
                <a:solidFill>
                  <a:srgbClr val="333333"/>
                </a:solidFill>
                <a:effectLst/>
              </a:rPr>
              <a:t>thuật</a:t>
            </a:r>
            <a:r>
              <a:rPr lang="en-US" sz="4400" b="0" i="0" dirty="0">
                <a:solidFill>
                  <a:srgbClr val="333333"/>
                </a:solidFill>
                <a:effectLst/>
              </a:rPr>
              <a:t> </a:t>
            </a:r>
            <a:r>
              <a:rPr lang="en-US" sz="4400" b="0" i="0" dirty="0" err="1">
                <a:solidFill>
                  <a:srgbClr val="333333"/>
                </a:solidFill>
                <a:effectLst/>
              </a:rPr>
              <a:t>toán</a:t>
            </a:r>
            <a:r>
              <a:rPr lang="vi-VN" sz="4400" b="0" i="0" dirty="0">
                <a:solidFill>
                  <a:srgbClr val="333333"/>
                </a:solidFill>
                <a:effectLst/>
              </a:rPr>
              <a:t> DBSCAN</a:t>
            </a:r>
            <a:endParaRPr lang="en-US" dirty="0"/>
          </a:p>
        </p:txBody>
      </p:sp>
      <p:sp>
        <p:nvSpPr>
          <p:cNvPr id="4" name="Content Placeholder 3">
            <a:extLst>
              <a:ext uri="{FF2B5EF4-FFF2-40B4-BE49-F238E27FC236}">
                <a16:creationId xmlns:a16="http://schemas.microsoft.com/office/drawing/2014/main" id="{41FC7B50-71A6-D8BE-C032-5EB4CF5706D5}"/>
              </a:ext>
            </a:extLst>
          </p:cNvPr>
          <p:cNvSpPr>
            <a:spLocks noGrp="1"/>
          </p:cNvSpPr>
          <p:nvPr>
            <p:ph sz="quarter" idx="16"/>
          </p:nvPr>
        </p:nvSpPr>
        <p:spPr>
          <a:xfrm>
            <a:off x="7601841" y="3641176"/>
            <a:ext cx="3907407" cy="1308775"/>
          </a:xfrm>
        </p:spPr>
        <p:txBody>
          <a:bodyPr>
            <a:normAutofit lnSpcReduction="10000"/>
          </a:bodyPr>
          <a:lstStyle/>
          <a:p>
            <a:r>
              <a:rPr lang="vi-VN" dirty="0"/>
              <a:t>Chỉ số </a:t>
            </a:r>
            <a:r>
              <a:rPr lang="vi-VN" dirty="0" err="1"/>
              <a:t>Silhouette</a:t>
            </a:r>
            <a:r>
              <a:rPr lang="vi-VN" dirty="0"/>
              <a:t> </a:t>
            </a:r>
            <a:r>
              <a:rPr lang="vi-VN" dirty="0" err="1"/>
              <a:t>Score</a:t>
            </a:r>
            <a:r>
              <a:rPr lang="vi-VN" dirty="0"/>
              <a:t> của từng cụm</a:t>
            </a:r>
          </a:p>
          <a:p>
            <a:r>
              <a:rPr lang="vi-VN" dirty="0"/>
              <a:t>Điểm </a:t>
            </a:r>
            <a:r>
              <a:rPr lang="vi-VN" dirty="0" err="1"/>
              <a:t>Silhouette</a:t>
            </a:r>
            <a:r>
              <a:rPr lang="vi-VN" dirty="0"/>
              <a:t> trung bình: ~0.0496</a:t>
            </a:r>
          </a:p>
          <a:p>
            <a:endParaRPr lang="en-US" dirty="0"/>
          </a:p>
        </p:txBody>
      </p:sp>
      <p:sp>
        <p:nvSpPr>
          <p:cNvPr id="6" name="Content Placeholder 5">
            <a:extLst>
              <a:ext uri="{FF2B5EF4-FFF2-40B4-BE49-F238E27FC236}">
                <a16:creationId xmlns:a16="http://schemas.microsoft.com/office/drawing/2014/main" id="{BAC5ADF7-89BD-8EF6-5A05-165AFE33AE3A}"/>
              </a:ext>
            </a:extLst>
          </p:cNvPr>
          <p:cNvSpPr>
            <a:spLocks noGrp="1"/>
          </p:cNvSpPr>
          <p:nvPr>
            <p:ph sz="quarter" idx="15"/>
          </p:nvPr>
        </p:nvSpPr>
        <p:spPr/>
        <p:txBody>
          <a:bodyPr/>
          <a:lstStyle/>
          <a:p>
            <a:endParaRPr lang="en-US" dirty="0"/>
          </a:p>
        </p:txBody>
      </p:sp>
      <p:pic>
        <p:nvPicPr>
          <p:cNvPr id="5" name="Picture 4">
            <a:extLst>
              <a:ext uri="{FF2B5EF4-FFF2-40B4-BE49-F238E27FC236}">
                <a16:creationId xmlns:a16="http://schemas.microsoft.com/office/drawing/2014/main" id="{FDFF9F47-819D-7C2C-3C90-1EB574A00225}"/>
              </a:ext>
            </a:extLst>
          </p:cNvPr>
          <p:cNvPicPr>
            <a:picLocks noChangeAspect="1"/>
          </p:cNvPicPr>
          <p:nvPr/>
        </p:nvPicPr>
        <p:blipFill>
          <a:blip r:embed="rId3"/>
          <a:stretch>
            <a:fillRect/>
          </a:stretch>
        </p:blipFill>
        <p:spPr>
          <a:xfrm>
            <a:off x="594360" y="2249645"/>
            <a:ext cx="6654937" cy="4091835"/>
          </a:xfrm>
          <a:prstGeom prst="rect">
            <a:avLst/>
          </a:prstGeom>
        </p:spPr>
      </p:pic>
    </p:spTree>
    <p:extLst>
      <p:ext uri="{BB962C8B-B14F-4D97-AF65-F5344CB8AC3E}">
        <p14:creationId xmlns:p14="http://schemas.microsoft.com/office/powerpoint/2010/main" val="2764067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1633A5-8BE3-D44D-57F3-2EF161376844}"/>
            </a:ext>
          </a:extLst>
        </p:cNvPr>
        <p:cNvGrpSpPr/>
        <p:nvPr/>
      </p:nvGrpSpPr>
      <p:grpSpPr>
        <a:xfrm>
          <a:off x="0" y="0"/>
          <a:ext cx="0" cy="0"/>
          <a:chOff x="0" y="0"/>
          <a:chExt cx="0" cy="0"/>
        </a:xfrm>
      </p:grpSpPr>
      <p:sp>
        <p:nvSpPr>
          <p:cNvPr id="9" name="Title 8">
            <a:extLst>
              <a:ext uri="{FF2B5EF4-FFF2-40B4-BE49-F238E27FC236}">
                <a16:creationId xmlns:a16="http://schemas.microsoft.com/office/drawing/2014/main" id="{5AB6D40A-2A0A-AF3D-8CF7-3ECD37765637}"/>
              </a:ext>
            </a:extLst>
          </p:cNvPr>
          <p:cNvSpPr>
            <a:spLocks noGrp="1"/>
          </p:cNvSpPr>
          <p:nvPr>
            <p:ph type="ctrTitle"/>
          </p:nvPr>
        </p:nvSpPr>
        <p:spPr>
          <a:xfrm>
            <a:off x="6309904" y="411479"/>
            <a:ext cx="5486400" cy="3291840"/>
          </a:xfrm>
        </p:spPr>
        <p:txBody>
          <a:bodyPr/>
          <a:lstStyle/>
          <a:p>
            <a:r>
              <a:rPr lang="en-US" sz="6000" b="1" i="0" dirty="0" err="1">
                <a:solidFill>
                  <a:srgbClr val="333333"/>
                </a:solidFill>
                <a:effectLst/>
              </a:rPr>
              <a:t>Phân</a:t>
            </a:r>
            <a:r>
              <a:rPr lang="en-US" sz="6000" b="1" i="0" dirty="0">
                <a:solidFill>
                  <a:srgbClr val="333333"/>
                </a:solidFill>
                <a:effectLst/>
              </a:rPr>
              <a:t> </a:t>
            </a:r>
            <a:r>
              <a:rPr lang="en-US" sz="6000" b="1" i="0" dirty="0" err="1">
                <a:solidFill>
                  <a:srgbClr val="333333"/>
                </a:solidFill>
                <a:effectLst/>
              </a:rPr>
              <a:t>tích</a:t>
            </a:r>
            <a:r>
              <a:rPr lang="en-US" sz="6000" b="1" i="0" dirty="0">
                <a:solidFill>
                  <a:srgbClr val="333333"/>
                </a:solidFill>
                <a:effectLst/>
              </a:rPr>
              <a:t> </a:t>
            </a:r>
            <a:r>
              <a:rPr lang="en-US" sz="6000" b="1" i="0" dirty="0" err="1">
                <a:solidFill>
                  <a:srgbClr val="333333"/>
                </a:solidFill>
                <a:effectLst/>
              </a:rPr>
              <a:t>đặc</a:t>
            </a:r>
            <a:r>
              <a:rPr lang="en-US" sz="6000" b="1" i="0" dirty="0">
                <a:solidFill>
                  <a:srgbClr val="333333"/>
                </a:solidFill>
                <a:effectLst/>
              </a:rPr>
              <a:t> </a:t>
            </a:r>
            <a:r>
              <a:rPr lang="en-US" sz="6000" b="1" i="0" dirty="0" err="1">
                <a:solidFill>
                  <a:srgbClr val="333333"/>
                </a:solidFill>
                <a:effectLst/>
              </a:rPr>
              <a:t>điểm</a:t>
            </a:r>
            <a:r>
              <a:rPr lang="en-US" sz="6000" b="1" i="0" dirty="0">
                <a:solidFill>
                  <a:srgbClr val="333333"/>
                </a:solidFill>
                <a:effectLst/>
              </a:rPr>
              <a:t> </a:t>
            </a:r>
            <a:r>
              <a:rPr lang="en-US" sz="6000" b="1" i="0" dirty="0" err="1">
                <a:solidFill>
                  <a:srgbClr val="333333"/>
                </a:solidFill>
                <a:effectLst/>
              </a:rPr>
              <a:t>từng</a:t>
            </a:r>
            <a:r>
              <a:rPr lang="en-US" sz="6000" b="1" i="0" dirty="0">
                <a:solidFill>
                  <a:srgbClr val="333333"/>
                </a:solidFill>
                <a:effectLst/>
              </a:rPr>
              <a:t> </a:t>
            </a:r>
            <a:r>
              <a:rPr lang="en-US" sz="6000" b="1" i="0" dirty="0" err="1">
                <a:solidFill>
                  <a:srgbClr val="333333"/>
                </a:solidFill>
                <a:effectLst/>
              </a:rPr>
              <a:t>nhóm</a:t>
            </a:r>
            <a:r>
              <a:rPr lang="en-US" sz="6000" b="1" i="0" dirty="0">
                <a:solidFill>
                  <a:srgbClr val="333333"/>
                </a:solidFill>
                <a:effectLst/>
              </a:rPr>
              <a:t> </a:t>
            </a:r>
            <a:r>
              <a:rPr lang="en-US" sz="6000" b="1" i="0" dirty="0" err="1">
                <a:solidFill>
                  <a:srgbClr val="333333"/>
                </a:solidFill>
                <a:effectLst/>
              </a:rPr>
              <a:t>khách</a:t>
            </a:r>
            <a:r>
              <a:rPr lang="en-US" sz="6000" b="1" i="0" dirty="0">
                <a:solidFill>
                  <a:srgbClr val="333333"/>
                </a:solidFill>
                <a:effectLst/>
              </a:rPr>
              <a:t> </a:t>
            </a:r>
            <a:r>
              <a:rPr lang="en-US" sz="6000" b="1" i="0" dirty="0" err="1">
                <a:solidFill>
                  <a:srgbClr val="333333"/>
                </a:solidFill>
                <a:effectLst/>
              </a:rPr>
              <a:t>hàng</a:t>
            </a:r>
            <a:endParaRPr lang="en-US" sz="6000" dirty="0"/>
          </a:p>
        </p:txBody>
      </p:sp>
      <p:sp>
        <p:nvSpPr>
          <p:cNvPr id="3" name="Text Placeholder 2">
            <a:extLst>
              <a:ext uri="{FF2B5EF4-FFF2-40B4-BE49-F238E27FC236}">
                <a16:creationId xmlns:a16="http://schemas.microsoft.com/office/drawing/2014/main" id="{591442CD-A26D-1761-8CE7-8BC3075BB4ED}"/>
              </a:ext>
            </a:extLst>
          </p:cNvPr>
          <p:cNvSpPr>
            <a:spLocks noGrp="1"/>
          </p:cNvSpPr>
          <p:nvPr>
            <p:ph type="body" sz="quarter" idx="11"/>
          </p:nvPr>
        </p:nvSpPr>
        <p:spPr>
          <a:xfrm>
            <a:off x="6309905" y="4549552"/>
            <a:ext cx="5486400" cy="1645920"/>
          </a:xfrm>
        </p:spPr>
        <p:txBody>
          <a:bodyPr>
            <a:normAutofit/>
          </a:bodyPr>
          <a:lstStyle/>
          <a:p>
            <a:endParaRPr lang="en-US" dirty="0"/>
          </a:p>
        </p:txBody>
      </p:sp>
    </p:spTree>
    <p:extLst>
      <p:ext uri="{BB962C8B-B14F-4D97-AF65-F5344CB8AC3E}">
        <p14:creationId xmlns:p14="http://schemas.microsoft.com/office/powerpoint/2010/main" val="40335921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346ED-721D-85EE-2F1B-A31D0912DE29}"/>
              </a:ext>
            </a:extLst>
          </p:cNvPr>
          <p:cNvSpPr>
            <a:spLocks noGrp="1"/>
          </p:cNvSpPr>
          <p:nvPr>
            <p:ph type="title"/>
          </p:nvPr>
        </p:nvSpPr>
        <p:spPr>
          <a:xfrm>
            <a:off x="594360" y="278129"/>
            <a:ext cx="9778365" cy="1494596"/>
          </a:xfrm>
        </p:spPr>
        <p:txBody>
          <a:bodyPr/>
          <a:lstStyle/>
          <a:p>
            <a:r>
              <a:rPr lang="en-US" sz="4400" b="1" i="0" dirty="0" err="1">
                <a:solidFill>
                  <a:srgbClr val="333333"/>
                </a:solidFill>
                <a:effectLst/>
              </a:rPr>
              <a:t>Phân</a:t>
            </a:r>
            <a:r>
              <a:rPr lang="en-US" sz="4400" b="1" i="0" dirty="0">
                <a:solidFill>
                  <a:srgbClr val="333333"/>
                </a:solidFill>
                <a:effectLst/>
              </a:rPr>
              <a:t> </a:t>
            </a:r>
            <a:r>
              <a:rPr lang="en-US" sz="4400" b="1" i="0" dirty="0" err="1">
                <a:solidFill>
                  <a:srgbClr val="333333"/>
                </a:solidFill>
                <a:effectLst/>
              </a:rPr>
              <a:t>tích</a:t>
            </a:r>
            <a:r>
              <a:rPr lang="en-US" sz="4400" b="1" i="0" dirty="0">
                <a:solidFill>
                  <a:srgbClr val="333333"/>
                </a:solidFill>
                <a:effectLst/>
              </a:rPr>
              <a:t> </a:t>
            </a:r>
            <a:r>
              <a:rPr lang="en-US" sz="4400" b="1" i="0" dirty="0" err="1">
                <a:solidFill>
                  <a:srgbClr val="333333"/>
                </a:solidFill>
                <a:effectLst/>
              </a:rPr>
              <a:t>đặc</a:t>
            </a:r>
            <a:r>
              <a:rPr lang="en-US" sz="4400" b="1" i="0" dirty="0">
                <a:solidFill>
                  <a:srgbClr val="333333"/>
                </a:solidFill>
                <a:effectLst/>
              </a:rPr>
              <a:t> </a:t>
            </a:r>
            <a:r>
              <a:rPr lang="en-US" sz="4400" b="1" i="0" dirty="0" err="1">
                <a:solidFill>
                  <a:srgbClr val="333333"/>
                </a:solidFill>
                <a:effectLst/>
              </a:rPr>
              <a:t>điểm</a:t>
            </a:r>
            <a:r>
              <a:rPr lang="en-US" sz="4400" b="1" i="0" dirty="0">
                <a:solidFill>
                  <a:srgbClr val="333333"/>
                </a:solidFill>
                <a:effectLst/>
              </a:rPr>
              <a:t> </a:t>
            </a:r>
            <a:r>
              <a:rPr lang="en-US" sz="4400" b="1" i="0" dirty="0" err="1">
                <a:solidFill>
                  <a:srgbClr val="333333"/>
                </a:solidFill>
                <a:effectLst/>
              </a:rPr>
              <a:t>từng</a:t>
            </a:r>
            <a:r>
              <a:rPr lang="en-US" sz="4400" b="1" i="0" dirty="0">
                <a:solidFill>
                  <a:srgbClr val="333333"/>
                </a:solidFill>
                <a:effectLst/>
              </a:rPr>
              <a:t> </a:t>
            </a:r>
            <a:r>
              <a:rPr lang="en-US" sz="4400" b="1" i="0" dirty="0" err="1">
                <a:solidFill>
                  <a:srgbClr val="333333"/>
                </a:solidFill>
                <a:effectLst/>
              </a:rPr>
              <a:t>nhóm</a:t>
            </a:r>
            <a:r>
              <a:rPr lang="en-US" sz="4400" b="1" i="0" dirty="0">
                <a:solidFill>
                  <a:srgbClr val="333333"/>
                </a:solidFill>
                <a:effectLst/>
              </a:rPr>
              <a:t> </a:t>
            </a:r>
            <a:r>
              <a:rPr lang="en-US" sz="4400" b="1" i="0" dirty="0" err="1">
                <a:solidFill>
                  <a:srgbClr val="333333"/>
                </a:solidFill>
                <a:effectLst/>
              </a:rPr>
              <a:t>khách</a:t>
            </a:r>
            <a:r>
              <a:rPr lang="en-US" sz="4400" b="1" i="0" dirty="0">
                <a:solidFill>
                  <a:srgbClr val="333333"/>
                </a:solidFill>
                <a:effectLst/>
              </a:rPr>
              <a:t> </a:t>
            </a:r>
            <a:r>
              <a:rPr lang="en-US" sz="4400" b="1" i="0" dirty="0" err="1">
                <a:solidFill>
                  <a:srgbClr val="333333"/>
                </a:solidFill>
                <a:effectLst/>
              </a:rPr>
              <a:t>hàng</a:t>
            </a:r>
            <a:endParaRPr lang="en-US" dirty="0"/>
          </a:p>
        </p:txBody>
      </p:sp>
      <p:sp>
        <p:nvSpPr>
          <p:cNvPr id="6" name="Content Placeholder 5">
            <a:extLst>
              <a:ext uri="{FF2B5EF4-FFF2-40B4-BE49-F238E27FC236}">
                <a16:creationId xmlns:a16="http://schemas.microsoft.com/office/drawing/2014/main" id="{BAC5ADF7-89BD-8EF6-5A05-165AFE33AE3A}"/>
              </a:ext>
            </a:extLst>
          </p:cNvPr>
          <p:cNvSpPr>
            <a:spLocks noGrp="1"/>
          </p:cNvSpPr>
          <p:nvPr>
            <p:ph sz="quarter" idx="15"/>
          </p:nvPr>
        </p:nvSpPr>
        <p:spPr/>
        <p:txBody>
          <a:bodyPr/>
          <a:lstStyle/>
          <a:p>
            <a:endParaRPr lang="en-US" dirty="0"/>
          </a:p>
        </p:txBody>
      </p:sp>
      <p:sp>
        <p:nvSpPr>
          <p:cNvPr id="7" name="Content Placeholder 6">
            <a:extLst>
              <a:ext uri="{FF2B5EF4-FFF2-40B4-BE49-F238E27FC236}">
                <a16:creationId xmlns:a16="http://schemas.microsoft.com/office/drawing/2014/main" id="{B79A51AF-41FF-D448-DD48-50AFF7663330}"/>
              </a:ext>
            </a:extLst>
          </p:cNvPr>
          <p:cNvSpPr>
            <a:spLocks noGrp="1"/>
          </p:cNvSpPr>
          <p:nvPr>
            <p:ph sz="quarter" idx="16"/>
          </p:nvPr>
        </p:nvSpPr>
        <p:spPr>
          <a:xfrm>
            <a:off x="7350653" y="3927382"/>
            <a:ext cx="4490827" cy="425958"/>
          </a:xfrm>
        </p:spPr>
        <p:txBody>
          <a:bodyPr/>
          <a:lstStyle/>
          <a:p>
            <a:r>
              <a:rPr lang="en-US" dirty="0" err="1"/>
              <a:t>Phân</a:t>
            </a:r>
            <a:r>
              <a:rPr lang="en-US" dirty="0"/>
              <a:t> </a:t>
            </a:r>
            <a:r>
              <a:rPr lang="en-US" dirty="0" err="1"/>
              <a:t>bố</a:t>
            </a:r>
            <a:r>
              <a:rPr lang="en-US" dirty="0"/>
              <a:t> Recency</a:t>
            </a:r>
            <a:r>
              <a:rPr lang="vi-VN" dirty="0"/>
              <a:t> theo cụm</a:t>
            </a:r>
            <a:endParaRPr lang="en-US" dirty="0"/>
          </a:p>
        </p:txBody>
      </p:sp>
      <p:pic>
        <p:nvPicPr>
          <p:cNvPr id="9" name="Picture 8">
            <a:extLst>
              <a:ext uri="{FF2B5EF4-FFF2-40B4-BE49-F238E27FC236}">
                <a16:creationId xmlns:a16="http://schemas.microsoft.com/office/drawing/2014/main" id="{7B301511-168D-A3F8-A913-9FDEAE8451A8}"/>
              </a:ext>
            </a:extLst>
          </p:cNvPr>
          <p:cNvPicPr>
            <a:picLocks noChangeAspect="1"/>
          </p:cNvPicPr>
          <p:nvPr/>
        </p:nvPicPr>
        <p:blipFill>
          <a:blip r:embed="rId3"/>
          <a:stretch>
            <a:fillRect/>
          </a:stretch>
        </p:blipFill>
        <p:spPr>
          <a:xfrm>
            <a:off x="594360" y="2245011"/>
            <a:ext cx="6524256" cy="4034539"/>
          </a:xfrm>
          <a:prstGeom prst="rect">
            <a:avLst/>
          </a:prstGeom>
        </p:spPr>
      </p:pic>
    </p:spTree>
    <p:extLst>
      <p:ext uri="{BB962C8B-B14F-4D97-AF65-F5344CB8AC3E}">
        <p14:creationId xmlns:p14="http://schemas.microsoft.com/office/powerpoint/2010/main" val="40795404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346ED-721D-85EE-2F1B-A31D0912DE29}"/>
              </a:ext>
            </a:extLst>
          </p:cNvPr>
          <p:cNvSpPr>
            <a:spLocks noGrp="1"/>
          </p:cNvSpPr>
          <p:nvPr>
            <p:ph type="title"/>
          </p:nvPr>
        </p:nvSpPr>
        <p:spPr>
          <a:xfrm>
            <a:off x="594360" y="278129"/>
            <a:ext cx="9778365" cy="1494596"/>
          </a:xfrm>
        </p:spPr>
        <p:txBody>
          <a:bodyPr/>
          <a:lstStyle/>
          <a:p>
            <a:r>
              <a:rPr lang="en-US" sz="4400" b="1" i="0" dirty="0" err="1">
                <a:solidFill>
                  <a:srgbClr val="333333"/>
                </a:solidFill>
                <a:effectLst/>
              </a:rPr>
              <a:t>Phân</a:t>
            </a:r>
            <a:r>
              <a:rPr lang="en-US" sz="4400" b="1" i="0" dirty="0">
                <a:solidFill>
                  <a:srgbClr val="333333"/>
                </a:solidFill>
                <a:effectLst/>
              </a:rPr>
              <a:t> </a:t>
            </a:r>
            <a:r>
              <a:rPr lang="en-US" sz="4400" b="1" i="0" dirty="0" err="1">
                <a:solidFill>
                  <a:srgbClr val="333333"/>
                </a:solidFill>
                <a:effectLst/>
              </a:rPr>
              <a:t>tích</a:t>
            </a:r>
            <a:r>
              <a:rPr lang="en-US" sz="4400" b="1" i="0" dirty="0">
                <a:solidFill>
                  <a:srgbClr val="333333"/>
                </a:solidFill>
                <a:effectLst/>
              </a:rPr>
              <a:t> </a:t>
            </a:r>
            <a:r>
              <a:rPr lang="en-US" sz="4400" b="1" i="0" dirty="0" err="1">
                <a:solidFill>
                  <a:srgbClr val="333333"/>
                </a:solidFill>
                <a:effectLst/>
              </a:rPr>
              <a:t>đặc</a:t>
            </a:r>
            <a:r>
              <a:rPr lang="en-US" sz="4400" b="1" i="0" dirty="0">
                <a:solidFill>
                  <a:srgbClr val="333333"/>
                </a:solidFill>
                <a:effectLst/>
              </a:rPr>
              <a:t> </a:t>
            </a:r>
            <a:r>
              <a:rPr lang="en-US" sz="4400" b="1" i="0" dirty="0" err="1">
                <a:solidFill>
                  <a:srgbClr val="333333"/>
                </a:solidFill>
                <a:effectLst/>
              </a:rPr>
              <a:t>điểm</a:t>
            </a:r>
            <a:r>
              <a:rPr lang="en-US" sz="4400" b="1" i="0" dirty="0">
                <a:solidFill>
                  <a:srgbClr val="333333"/>
                </a:solidFill>
                <a:effectLst/>
              </a:rPr>
              <a:t> </a:t>
            </a:r>
            <a:r>
              <a:rPr lang="en-US" sz="4400" b="1" i="0" dirty="0" err="1">
                <a:solidFill>
                  <a:srgbClr val="333333"/>
                </a:solidFill>
                <a:effectLst/>
              </a:rPr>
              <a:t>từng</a:t>
            </a:r>
            <a:r>
              <a:rPr lang="en-US" sz="4400" b="1" i="0" dirty="0">
                <a:solidFill>
                  <a:srgbClr val="333333"/>
                </a:solidFill>
                <a:effectLst/>
              </a:rPr>
              <a:t> </a:t>
            </a:r>
            <a:r>
              <a:rPr lang="en-US" sz="4400" b="1" i="0" dirty="0" err="1">
                <a:solidFill>
                  <a:srgbClr val="333333"/>
                </a:solidFill>
                <a:effectLst/>
              </a:rPr>
              <a:t>nhóm</a:t>
            </a:r>
            <a:r>
              <a:rPr lang="en-US" sz="4400" b="1" i="0" dirty="0">
                <a:solidFill>
                  <a:srgbClr val="333333"/>
                </a:solidFill>
                <a:effectLst/>
              </a:rPr>
              <a:t> </a:t>
            </a:r>
            <a:r>
              <a:rPr lang="en-US" sz="4400" b="1" i="0" dirty="0" err="1">
                <a:solidFill>
                  <a:srgbClr val="333333"/>
                </a:solidFill>
                <a:effectLst/>
              </a:rPr>
              <a:t>khách</a:t>
            </a:r>
            <a:r>
              <a:rPr lang="en-US" sz="4400" b="1" i="0" dirty="0">
                <a:solidFill>
                  <a:srgbClr val="333333"/>
                </a:solidFill>
                <a:effectLst/>
              </a:rPr>
              <a:t> </a:t>
            </a:r>
            <a:r>
              <a:rPr lang="en-US" sz="4400" b="1" i="0" dirty="0" err="1">
                <a:solidFill>
                  <a:srgbClr val="333333"/>
                </a:solidFill>
                <a:effectLst/>
              </a:rPr>
              <a:t>hàng</a:t>
            </a:r>
            <a:endParaRPr lang="en-US" dirty="0"/>
          </a:p>
        </p:txBody>
      </p:sp>
      <p:sp>
        <p:nvSpPr>
          <p:cNvPr id="6" name="Content Placeholder 5">
            <a:extLst>
              <a:ext uri="{FF2B5EF4-FFF2-40B4-BE49-F238E27FC236}">
                <a16:creationId xmlns:a16="http://schemas.microsoft.com/office/drawing/2014/main" id="{BAC5ADF7-89BD-8EF6-5A05-165AFE33AE3A}"/>
              </a:ext>
            </a:extLst>
          </p:cNvPr>
          <p:cNvSpPr>
            <a:spLocks noGrp="1"/>
          </p:cNvSpPr>
          <p:nvPr>
            <p:ph sz="quarter" idx="15"/>
          </p:nvPr>
        </p:nvSpPr>
        <p:spPr/>
        <p:txBody>
          <a:bodyPr/>
          <a:lstStyle/>
          <a:p>
            <a:endParaRPr lang="en-US" dirty="0"/>
          </a:p>
        </p:txBody>
      </p:sp>
      <p:sp>
        <p:nvSpPr>
          <p:cNvPr id="7" name="Content Placeholder 6">
            <a:extLst>
              <a:ext uri="{FF2B5EF4-FFF2-40B4-BE49-F238E27FC236}">
                <a16:creationId xmlns:a16="http://schemas.microsoft.com/office/drawing/2014/main" id="{B79A51AF-41FF-D448-DD48-50AFF7663330}"/>
              </a:ext>
            </a:extLst>
          </p:cNvPr>
          <p:cNvSpPr>
            <a:spLocks noGrp="1"/>
          </p:cNvSpPr>
          <p:nvPr>
            <p:ph sz="quarter" idx="16"/>
          </p:nvPr>
        </p:nvSpPr>
        <p:spPr>
          <a:xfrm>
            <a:off x="7350653" y="3927382"/>
            <a:ext cx="4490827" cy="425958"/>
          </a:xfrm>
        </p:spPr>
        <p:txBody>
          <a:bodyPr/>
          <a:lstStyle/>
          <a:p>
            <a:r>
              <a:rPr lang="en-US" dirty="0" err="1"/>
              <a:t>Phân</a:t>
            </a:r>
            <a:r>
              <a:rPr lang="en-US" dirty="0"/>
              <a:t> </a:t>
            </a:r>
            <a:r>
              <a:rPr lang="en-US" dirty="0" err="1"/>
              <a:t>bố</a:t>
            </a:r>
            <a:r>
              <a:rPr lang="en-US" dirty="0"/>
              <a:t> </a:t>
            </a:r>
            <a:r>
              <a:rPr lang="vi-VN" dirty="0" err="1"/>
              <a:t>Frequency</a:t>
            </a:r>
            <a:r>
              <a:rPr lang="vi-VN" dirty="0"/>
              <a:t> theo cụm</a:t>
            </a:r>
            <a:endParaRPr lang="en-US" dirty="0"/>
          </a:p>
        </p:txBody>
      </p:sp>
      <p:pic>
        <p:nvPicPr>
          <p:cNvPr id="4" name="Picture 3">
            <a:extLst>
              <a:ext uri="{FF2B5EF4-FFF2-40B4-BE49-F238E27FC236}">
                <a16:creationId xmlns:a16="http://schemas.microsoft.com/office/drawing/2014/main" id="{72F638ED-6D4D-E2AB-D016-C38C5CF894F9}"/>
              </a:ext>
            </a:extLst>
          </p:cNvPr>
          <p:cNvPicPr>
            <a:picLocks noChangeAspect="1"/>
          </p:cNvPicPr>
          <p:nvPr/>
        </p:nvPicPr>
        <p:blipFill>
          <a:blip r:embed="rId3"/>
          <a:stretch>
            <a:fillRect/>
          </a:stretch>
        </p:blipFill>
        <p:spPr>
          <a:xfrm>
            <a:off x="594360" y="2239456"/>
            <a:ext cx="6593761" cy="4034539"/>
          </a:xfrm>
          <a:prstGeom prst="rect">
            <a:avLst/>
          </a:prstGeom>
        </p:spPr>
      </p:pic>
    </p:spTree>
    <p:extLst>
      <p:ext uri="{BB962C8B-B14F-4D97-AF65-F5344CB8AC3E}">
        <p14:creationId xmlns:p14="http://schemas.microsoft.com/office/powerpoint/2010/main" val="24887829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346ED-721D-85EE-2F1B-A31D0912DE29}"/>
              </a:ext>
            </a:extLst>
          </p:cNvPr>
          <p:cNvSpPr>
            <a:spLocks noGrp="1"/>
          </p:cNvSpPr>
          <p:nvPr>
            <p:ph type="title"/>
          </p:nvPr>
        </p:nvSpPr>
        <p:spPr>
          <a:xfrm>
            <a:off x="594360" y="278129"/>
            <a:ext cx="9778365" cy="1494596"/>
          </a:xfrm>
        </p:spPr>
        <p:txBody>
          <a:bodyPr/>
          <a:lstStyle/>
          <a:p>
            <a:r>
              <a:rPr lang="en-US" sz="4400" b="1" i="0" dirty="0" err="1">
                <a:solidFill>
                  <a:srgbClr val="333333"/>
                </a:solidFill>
                <a:effectLst/>
              </a:rPr>
              <a:t>Phân</a:t>
            </a:r>
            <a:r>
              <a:rPr lang="en-US" sz="4400" b="1" i="0" dirty="0">
                <a:solidFill>
                  <a:srgbClr val="333333"/>
                </a:solidFill>
                <a:effectLst/>
              </a:rPr>
              <a:t> </a:t>
            </a:r>
            <a:r>
              <a:rPr lang="en-US" sz="4400" b="1" i="0" dirty="0" err="1">
                <a:solidFill>
                  <a:srgbClr val="333333"/>
                </a:solidFill>
                <a:effectLst/>
              </a:rPr>
              <a:t>tích</a:t>
            </a:r>
            <a:r>
              <a:rPr lang="en-US" sz="4400" b="1" i="0" dirty="0">
                <a:solidFill>
                  <a:srgbClr val="333333"/>
                </a:solidFill>
                <a:effectLst/>
              </a:rPr>
              <a:t> </a:t>
            </a:r>
            <a:r>
              <a:rPr lang="en-US" sz="4400" b="1" i="0" dirty="0" err="1">
                <a:solidFill>
                  <a:srgbClr val="333333"/>
                </a:solidFill>
                <a:effectLst/>
              </a:rPr>
              <a:t>đặc</a:t>
            </a:r>
            <a:r>
              <a:rPr lang="en-US" sz="4400" b="1" i="0" dirty="0">
                <a:solidFill>
                  <a:srgbClr val="333333"/>
                </a:solidFill>
                <a:effectLst/>
              </a:rPr>
              <a:t> </a:t>
            </a:r>
            <a:r>
              <a:rPr lang="en-US" sz="4400" b="1" i="0" dirty="0" err="1">
                <a:solidFill>
                  <a:srgbClr val="333333"/>
                </a:solidFill>
                <a:effectLst/>
              </a:rPr>
              <a:t>điểm</a:t>
            </a:r>
            <a:r>
              <a:rPr lang="en-US" sz="4400" b="1" i="0" dirty="0">
                <a:solidFill>
                  <a:srgbClr val="333333"/>
                </a:solidFill>
                <a:effectLst/>
              </a:rPr>
              <a:t> </a:t>
            </a:r>
            <a:r>
              <a:rPr lang="en-US" sz="4400" b="1" i="0" dirty="0" err="1">
                <a:solidFill>
                  <a:srgbClr val="333333"/>
                </a:solidFill>
                <a:effectLst/>
              </a:rPr>
              <a:t>từng</a:t>
            </a:r>
            <a:r>
              <a:rPr lang="en-US" sz="4400" b="1" i="0" dirty="0">
                <a:solidFill>
                  <a:srgbClr val="333333"/>
                </a:solidFill>
                <a:effectLst/>
              </a:rPr>
              <a:t> </a:t>
            </a:r>
            <a:r>
              <a:rPr lang="en-US" sz="4400" b="1" i="0" dirty="0" err="1">
                <a:solidFill>
                  <a:srgbClr val="333333"/>
                </a:solidFill>
                <a:effectLst/>
              </a:rPr>
              <a:t>nhóm</a:t>
            </a:r>
            <a:r>
              <a:rPr lang="en-US" sz="4400" b="1" i="0" dirty="0">
                <a:solidFill>
                  <a:srgbClr val="333333"/>
                </a:solidFill>
                <a:effectLst/>
              </a:rPr>
              <a:t> </a:t>
            </a:r>
            <a:r>
              <a:rPr lang="en-US" sz="4400" b="1" i="0" dirty="0" err="1">
                <a:solidFill>
                  <a:srgbClr val="333333"/>
                </a:solidFill>
                <a:effectLst/>
              </a:rPr>
              <a:t>khách</a:t>
            </a:r>
            <a:r>
              <a:rPr lang="en-US" sz="4400" b="1" i="0" dirty="0">
                <a:solidFill>
                  <a:srgbClr val="333333"/>
                </a:solidFill>
                <a:effectLst/>
              </a:rPr>
              <a:t> </a:t>
            </a:r>
            <a:r>
              <a:rPr lang="en-US" sz="4400" b="1" i="0" dirty="0" err="1">
                <a:solidFill>
                  <a:srgbClr val="333333"/>
                </a:solidFill>
                <a:effectLst/>
              </a:rPr>
              <a:t>hàng</a:t>
            </a:r>
            <a:endParaRPr lang="en-US" dirty="0"/>
          </a:p>
        </p:txBody>
      </p:sp>
      <p:sp>
        <p:nvSpPr>
          <p:cNvPr id="6" name="Content Placeholder 5">
            <a:extLst>
              <a:ext uri="{FF2B5EF4-FFF2-40B4-BE49-F238E27FC236}">
                <a16:creationId xmlns:a16="http://schemas.microsoft.com/office/drawing/2014/main" id="{BAC5ADF7-89BD-8EF6-5A05-165AFE33AE3A}"/>
              </a:ext>
            </a:extLst>
          </p:cNvPr>
          <p:cNvSpPr>
            <a:spLocks noGrp="1"/>
          </p:cNvSpPr>
          <p:nvPr>
            <p:ph sz="quarter" idx="15"/>
          </p:nvPr>
        </p:nvSpPr>
        <p:spPr/>
        <p:txBody>
          <a:bodyPr/>
          <a:lstStyle/>
          <a:p>
            <a:endParaRPr lang="en-US" dirty="0"/>
          </a:p>
        </p:txBody>
      </p:sp>
      <p:sp>
        <p:nvSpPr>
          <p:cNvPr id="7" name="Content Placeholder 6">
            <a:extLst>
              <a:ext uri="{FF2B5EF4-FFF2-40B4-BE49-F238E27FC236}">
                <a16:creationId xmlns:a16="http://schemas.microsoft.com/office/drawing/2014/main" id="{B79A51AF-41FF-D448-DD48-50AFF7663330}"/>
              </a:ext>
            </a:extLst>
          </p:cNvPr>
          <p:cNvSpPr>
            <a:spLocks noGrp="1"/>
          </p:cNvSpPr>
          <p:nvPr>
            <p:ph sz="quarter" idx="16"/>
          </p:nvPr>
        </p:nvSpPr>
        <p:spPr>
          <a:xfrm>
            <a:off x="7350653" y="3927382"/>
            <a:ext cx="4490827" cy="425958"/>
          </a:xfrm>
        </p:spPr>
        <p:txBody>
          <a:bodyPr/>
          <a:lstStyle/>
          <a:p>
            <a:r>
              <a:rPr lang="en-US" dirty="0" err="1"/>
              <a:t>Phân</a:t>
            </a:r>
            <a:r>
              <a:rPr lang="en-US" dirty="0"/>
              <a:t> </a:t>
            </a:r>
            <a:r>
              <a:rPr lang="en-US" dirty="0" err="1"/>
              <a:t>bố</a:t>
            </a:r>
            <a:r>
              <a:rPr lang="en-US" dirty="0"/>
              <a:t> </a:t>
            </a:r>
            <a:r>
              <a:rPr lang="vi-VN" dirty="0" err="1"/>
              <a:t>Monetary</a:t>
            </a:r>
            <a:r>
              <a:rPr lang="vi-VN" dirty="0"/>
              <a:t> theo cụm</a:t>
            </a:r>
            <a:endParaRPr lang="en-US" dirty="0"/>
          </a:p>
        </p:txBody>
      </p:sp>
      <p:pic>
        <p:nvPicPr>
          <p:cNvPr id="5" name="Picture 4">
            <a:extLst>
              <a:ext uri="{FF2B5EF4-FFF2-40B4-BE49-F238E27FC236}">
                <a16:creationId xmlns:a16="http://schemas.microsoft.com/office/drawing/2014/main" id="{8C5D836A-AECE-66C0-20A4-EDED85A00FDD}"/>
              </a:ext>
            </a:extLst>
          </p:cNvPr>
          <p:cNvPicPr>
            <a:picLocks noChangeAspect="1"/>
          </p:cNvPicPr>
          <p:nvPr/>
        </p:nvPicPr>
        <p:blipFill>
          <a:blip r:embed="rId3"/>
          <a:stretch>
            <a:fillRect/>
          </a:stretch>
        </p:blipFill>
        <p:spPr>
          <a:xfrm>
            <a:off x="594360" y="2239456"/>
            <a:ext cx="6531050" cy="4034539"/>
          </a:xfrm>
          <a:prstGeom prst="rect">
            <a:avLst/>
          </a:prstGeom>
        </p:spPr>
      </p:pic>
    </p:spTree>
    <p:extLst>
      <p:ext uri="{BB962C8B-B14F-4D97-AF65-F5344CB8AC3E}">
        <p14:creationId xmlns:p14="http://schemas.microsoft.com/office/powerpoint/2010/main" val="24834365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346ED-721D-85EE-2F1B-A31D0912DE29}"/>
              </a:ext>
            </a:extLst>
          </p:cNvPr>
          <p:cNvSpPr>
            <a:spLocks noGrp="1"/>
          </p:cNvSpPr>
          <p:nvPr>
            <p:ph type="title"/>
          </p:nvPr>
        </p:nvSpPr>
        <p:spPr>
          <a:xfrm>
            <a:off x="3661409" y="4661717"/>
            <a:ext cx="7936230" cy="1380760"/>
          </a:xfrm>
        </p:spPr>
        <p:txBody>
          <a:bodyPr anchor="b">
            <a:normAutofit/>
          </a:bodyPr>
          <a:lstStyle/>
          <a:p>
            <a:r>
              <a:rPr lang="en-US" b="1" i="0" err="1">
                <a:effectLst/>
              </a:rPr>
              <a:t>Phân</a:t>
            </a:r>
            <a:r>
              <a:rPr lang="en-US" b="1" i="0">
                <a:effectLst/>
              </a:rPr>
              <a:t> </a:t>
            </a:r>
            <a:r>
              <a:rPr lang="en-US" b="1" i="0" err="1">
                <a:effectLst/>
              </a:rPr>
              <a:t>tích</a:t>
            </a:r>
            <a:r>
              <a:rPr lang="en-US" b="1" i="0">
                <a:effectLst/>
              </a:rPr>
              <a:t> </a:t>
            </a:r>
            <a:r>
              <a:rPr lang="en-US" b="1" i="0" err="1">
                <a:effectLst/>
              </a:rPr>
              <a:t>đặc</a:t>
            </a:r>
            <a:r>
              <a:rPr lang="en-US" b="1" i="0">
                <a:effectLst/>
              </a:rPr>
              <a:t> </a:t>
            </a:r>
            <a:r>
              <a:rPr lang="en-US" b="1" i="0" err="1">
                <a:effectLst/>
              </a:rPr>
              <a:t>điểm</a:t>
            </a:r>
            <a:r>
              <a:rPr lang="en-US" b="1" i="0">
                <a:effectLst/>
              </a:rPr>
              <a:t> </a:t>
            </a:r>
            <a:r>
              <a:rPr lang="en-US" b="1" i="0" err="1">
                <a:effectLst/>
              </a:rPr>
              <a:t>từng</a:t>
            </a:r>
            <a:r>
              <a:rPr lang="en-US" b="1" i="0">
                <a:effectLst/>
              </a:rPr>
              <a:t> </a:t>
            </a:r>
            <a:r>
              <a:rPr lang="en-US" b="1" i="0" err="1">
                <a:effectLst/>
              </a:rPr>
              <a:t>nhóm</a:t>
            </a:r>
            <a:r>
              <a:rPr lang="en-US" b="1" i="0">
                <a:effectLst/>
              </a:rPr>
              <a:t> </a:t>
            </a:r>
            <a:r>
              <a:rPr lang="en-US" b="1" i="0" err="1">
                <a:effectLst/>
              </a:rPr>
              <a:t>khách</a:t>
            </a:r>
            <a:r>
              <a:rPr lang="en-US" b="1" i="0">
                <a:effectLst/>
              </a:rPr>
              <a:t> </a:t>
            </a:r>
            <a:r>
              <a:rPr lang="en-US" b="1" i="0" err="1">
                <a:effectLst/>
              </a:rPr>
              <a:t>hàng</a:t>
            </a:r>
            <a:endParaRPr lang="en-US" dirty="0"/>
          </a:p>
        </p:txBody>
      </p:sp>
      <p:sp>
        <p:nvSpPr>
          <p:cNvPr id="14" name="Content Placeholder 2">
            <a:extLst>
              <a:ext uri="{FF2B5EF4-FFF2-40B4-BE49-F238E27FC236}">
                <a16:creationId xmlns:a16="http://schemas.microsoft.com/office/drawing/2014/main" id="{4EEF2AF4-B384-43F3-DBD8-ACACF6606444}"/>
              </a:ext>
            </a:extLst>
          </p:cNvPr>
          <p:cNvSpPr>
            <a:spLocks noGrp="1"/>
          </p:cNvSpPr>
          <p:nvPr>
            <p:ph sz="quarter" idx="14"/>
          </p:nvPr>
        </p:nvSpPr>
        <p:spPr>
          <a:xfrm>
            <a:off x="603885" y="584005"/>
            <a:ext cx="2825115" cy="3999060"/>
          </a:xfrm>
        </p:spPr>
        <p:txBody>
          <a:bodyPr/>
          <a:lstStyle/>
          <a:p>
            <a:endParaRPr lang="en-US"/>
          </a:p>
        </p:txBody>
      </p:sp>
      <p:pic>
        <p:nvPicPr>
          <p:cNvPr id="4" name="Picture 3">
            <a:extLst>
              <a:ext uri="{FF2B5EF4-FFF2-40B4-BE49-F238E27FC236}">
                <a16:creationId xmlns:a16="http://schemas.microsoft.com/office/drawing/2014/main" id="{92072760-1B4D-72B4-3C42-885C07636A03}"/>
              </a:ext>
            </a:extLst>
          </p:cNvPr>
          <p:cNvPicPr>
            <a:picLocks noChangeAspect="1"/>
          </p:cNvPicPr>
          <p:nvPr/>
        </p:nvPicPr>
        <p:blipFill>
          <a:blip r:embed="rId3"/>
          <a:stretch>
            <a:fillRect/>
          </a:stretch>
        </p:blipFill>
        <p:spPr>
          <a:xfrm>
            <a:off x="4356368" y="584005"/>
            <a:ext cx="6555837" cy="3999060"/>
          </a:xfrm>
          <a:prstGeom prst="rect">
            <a:avLst/>
          </a:prstGeom>
          <a:noFill/>
        </p:spPr>
      </p:pic>
    </p:spTree>
    <p:extLst>
      <p:ext uri="{BB962C8B-B14F-4D97-AF65-F5344CB8AC3E}">
        <p14:creationId xmlns:p14="http://schemas.microsoft.com/office/powerpoint/2010/main" val="11054230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0C1B7-6E4E-3DEE-50C0-1CA3B14303EE}"/>
              </a:ext>
            </a:extLst>
          </p:cNvPr>
          <p:cNvSpPr>
            <a:spLocks noGrp="1"/>
          </p:cNvSpPr>
          <p:nvPr>
            <p:ph type="ctrTitle"/>
          </p:nvPr>
        </p:nvSpPr>
        <p:spPr>
          <a:xfrm>
            <a:off x="594360" y="411479"/>
            <a:ext cx="5486400" cy="3291840"/>
          </a:xfrm>
        </p:spPr>
        <p:txBody>
          <a:bodyPr/>
          <a:lstStyle/>
          <a:p>
            <a:r>
              <a:rPr lang="en-US" dirty="0"/>
              <a:t>Thank you</a:t>
            </a:r>
          </a:p>
        </p:txBody>
      </p:sp>
      <p:sp>
        <p:nvSpPr>
          <p:cNvPr id="3" name="Text Placeholder 2">
            <a:extLst>
              <a:ext uri="{FF2B5EF4-FFF2-40B4-BE49-F238E27FC236}">
                <a16:creationId xmlns:a16="http://schemas.microsoft.com/office/drawing/2014/main" id="{8BE734F0-2DDD-AF70-F13D-F9E4C1929411}"/>
              </a:ext>
            </a:extLst>
          </p:cNvPr>
          <p:cNvSpPr>
            <a:spLocks noGrp="1"/>
          </p:cNvSpPr>
          <p:nvPr>
            <p:ph type="body" sz="quarter" idx="11"/>
          </p:nvPr>
        </p:nvSpPr>
        <p:spPr>
          <a:xfrm>
            <a:off x="594360" y="4549552"/>
            <a:ext cx="5486400" cy="1645920"/>
          </a:xfrm>
        </p:spPr>
        <p:txBody>
          <a:bodyPr/>
          <a:lstStyle/>
          <a:p>
            <a:endParaRPr lang="en-US" dirty="0"/>
          </a:p>
        </p:txBody>
      </p:sp>
    </p:spTree>
    <p:extLst>
      <p:ext uri="{BB962C8B-B14F-4D97-AF65-F5344CB8AC3E}">
        <p14:creationId xmlns:p14="http://schemas.microsoft.com/office/powerpoint/2010/main" val="42611324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0BF65-C84B-45C3-72CA-AFDA68851174}"/>
              </a:ext>
            </a:extLst>
          </p:cNvPr>
          <p:cNvSpPr>
            <a:spLocks noGrp="1"/>
          </p:cNvSpPr>
          <p:nvPr>
            <p:ph type="title"/>
          </p:nvPr>
        </p:nvSpPr>
        <p:spPr>
          <a:xfrm>
            <a:off x="594360" y="189572"/>
            <a:ext cx="6787747" cy="1593507"/>
          </a:xfrm>
        </p:spPr>
        <p:txBody>
          <a:bodyPr/>
          <a:lstStyle/>
          <a:p>
            <a:r>
              <a:rPr lang="vi-VN" dirty="0"/>
              <a:t>Phân công</a:t>
            </a:r>
            <a:endParaRPr lang="en-US" dirty="0"/>
          </a:p>
        </p:txBody>
      </p:sp>
      <p:sp>
        <p:nvSpPr>
          <p:cNvPr id="6" name="Content Placeholder 5">
            <a:extLst>
              <a:ext uri="{FF2B5EF4-FFF2-40B4-BE49-F238E27FC236}">
                <a16:creationId xmlns:a16="http://schemas.microsoft.com/office/drawing/2014/main" id="{88B2E6C8-3554-23D2-139B-26DAB4AC7470}"/>
              </a:ext>
            </a:extLst>
          </p:cNvPr>
          <p:cNvSpPr>
            <a:spLocks noGrp="1"/>
          </p:cNvSpPr>
          <p:nvPr>
            <p:ph sz="quarter" idx="13"/>
          </p:nvPr>
        </p:nvSpPr>
        <p:spPr>
          <a:xfrm>
            <a:off x="594360" y="2442960"/>
            <a:ext cx="6787747" cy="3708517"/>
          </a:xfrm>
        </p:spPr>
        <p:txBody>
          <a:bodyPr/>
          <a:lstStyle/>
          <a:p>
            <a:r>
              <a:rPr lang="vi-VN" dirty="0">
                <a:solidFill>
                  <a:schemeClr val="bg1"/>
                </a:solidFill>
              </a:rPr>
              <a:t>Hà Thế Anh 		</a:t>
            </a:r>
            <a:r>
              <a:rPr lang="vi-VN" dirty="0" err="1">
                <a:solidFill>
                  <a:schemeClr val="bg1"/>
                </a:solidFill>
              </a:rPr>
              <a:t>Code</a:t>
            </a:r>
            <a:r>
              <a:rPr lang="vi-VN" dirty="0">
                <a:solidFill>
                  <a:schemeClr val="bg1"/>
                </a:solidFill>
              </a:rPr>
              <a:t>, PPT</a:t>
            </a:r>
          </a:p>
          <a:p>
            <a:r>
              <a:rPr lang="vi-VN" dirty="0">
                <a:solidFill>
                  <a:schemeClr val="bg1"/>
                </a:solidFill>
              </a:rPr>
              <a:t>Nguyễn Nhật Nam 		</a:t>
            </a:r>
            <a:r>
              <a:rPr lang="vi-VN" dirty="0" err="1">
                <a:solidFill>
                  <a:schemeClr val="bg1"/>
                </a:solidFill>
              </a:rPr>
              <a:t>Code</a:t>
            </a:r>
            <a:r>
              <a:rPr lang="vi-VN" dirty="0">
                <a:solidFill>
                  <a:schemeClr val="bg1"/>
                </a:solidFill>
              </a:rPr>
              <a:t>, Viết Báo Cáo</a:t>
            </a:r>
          </a:p>
          <a:p>
            <a:r>
              <a:rPr lang="vi-VN" dirty="0">
                <a:solidFill>
                  <a:schemeClr val="bg1"/>
                </a:solidFill>
              </a:rPr>
              <a:t>Hoàng Quang Minh	</a:t>
            </a:r>
            <a:r>
              <a:rPr lang="vi-VN" dirty="0" err="1">
                <a:solidFill>
                  <a:schemeClr val="bg1"/>
                </a:solidFill>
              </a:rPr>
              <a:t>Code</a:t>
            </a:r>
            <a:r>
              <a:rPr lang="vi-VN" dirty="0">
                <a:solidFill>
                  <a:schemeClr val="bg1"/>
                </a:solidFill>
              </a:rPr>
              <a:t>, Viết Báo Cáo</a:t>
            </a:r>
            <a:endParaRPr lang="en-US" dirty="0"/>
          </a:p>
        </p:txBody>
      </p:sp>
    </p:spTree>
    <p:extLst>
      <p:ext uri="{BB962C8B-B14F-4D97-AF65-F5344CB8AC3E}">
        <p14:creationId xmlns:p14="http://schemas.microsoft.com/office/powerpoint/2010/main" val="19989803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45D3755-C3E2-975E-DE68-CDECC4B526EC}"/>
              </a:ext>
            </a:extLst>
          </p:cNvPr>
          <p:cNvSpPr>
            <a:spLocks noGrp="1"/>
          </p:cNvSpPr>
          <p:nvPr>
            <p:ph type="title"/>
          </p:nvPr>
        </p:nvSpPr>
        <p:spPr>
          <a:xfrm>
            <a:off x="594360" y="102875"/>
            <a:ext cx="10873740" cy="1680205"/>
          </a:xfrm>
        </p:spPr>
        <p:txBody>
          <a:bodyPr/>
          <a:lstStyle/>
          <a:p>
            <a:r>
              <a:rPr lang="vi-VN" dirty="0"/>
              <a:t>Giới thiệu đề tài</a:t>
            </a:r>
            <a:endParaRPr lang="en-US" dirty="0"/>
          </a:p>
        </p:txBody>
      </p:sp>
      <p:sp>
        <p:nvSpPr>
          <p:cNvPr id="7" name="Text Placeholder 6">
            <a:extLst>
              <a:ext uri="{FF2B5EF4-FFF2-40B4-BE49-F238E27FC236}">
                <a16:creationId xmlns:a16="http://schemas.microsoft.com/office/drawing/2014/main" id="{F70BD87D-F7DA-961B-4024-A354DC87D168}"/>
              </a:ext>
            </a:extLst>
          </p:cNvPr>
          <p:cNvSpPr>
            <a:spLocks noGrp="1"/>
          </p:cNvSpPr>
          <p:nvPr>
            <p:ph sz="quarter" idx="13"/>
          </p:nvPr>
        </p:nvSpPr>
        <p:spPr>
          <a:xfrm>
            <a:off x="3657600" y="2281238"/>
            <a:ext cx="7810500" cy="3700462"/>
          </a:xfrm>
        </p:spPr>
        <p:txBody>
          <a:bodyPr>
            <a:normAutofit/>
          </a:bodyPr>
          <a:lstStyle/>
          <a:p>
            <a:pPr algn="l"/>
            <a:r>
              <a:rPr lang="vi-VN" sz="2400" b="0" i="0" dirty="0">
                <a:solidFill>
                  <a:srgbClr val="333333"/>
                </a:solidFill>
                <a:effectLst/>
              </a:rPr>
              <a:t>Trong bối cảnh cạnh tranh ngày càng khốc liệt, việc thấu hiểu khách hàng trở thành yếu tố then chốt giúp doanh nghiệp duy trì và phát triển mối quan hệ lâu dài. Một trong những công cụ hiệu quả để thực hiện điều này là mô hình RFM. </a:t>
            </a:r>
          </a:p>
          <a:p>
            <a:pPr algn="l"/>
            <a:r>
              <a:rPr lang="vi-VN" sz="2400" b="0" i="0" dirty="0">
                <a:solidFill>
                  <a:srgbClr val="333333"/>
                </a:solidFill>
                <a:effectLst/>
              </a:rPr>
              <a:t>Trong đề tài này, chúng tôi ứng dụng mô hình RFM kết hợp với thuật toán phân cụm K-</a:t>
            </a:r>
            <a:r>
              <a:rPr lang="vi-VN" sz="2400" b="0" i="0" dirty="0" err="1">
                <a:solidFill>
                  <a:srgbClr val="333333"/>
                </a:solidFill>
                <a:effectLst/>
              </a:rPr>
              <a:t>Means</a:t>
            </a:r>
            <a:r>
              <a:rPr lang="vi-VN" sz="2400" b="0" i="0" dirty="0">
                <a:solidFill>
                  <a:srgbClr val="333333"/>
                </a:solidFill>
                <a:effectLst/>
              </a:rPr>
              <a:t> để phân nhóm khách hàng trên môi trường ngôn ngữ R. </a:t>
            </a:r>
            <a:endParaRPr lang="en-US" sz="2400" dirty="0"/>
          </a:p>
        </p:txBody>
      </p:sp>
      <p:grpSp>
        <p:nvGrpSpPr>
          <p:cNvPr id="19" name="Group 18">
            <a:extLst>
              <a:ext uri="{FF2B5EF4-FFF2-40B4-BE49-F238E27FC236}">
                <a16:creationId xmlns:a16="http://schemas.microsoft.com/office/drawing/2014/main" id="{C78CEA4F-D72A-C069-6A51-328B103CA0CA}"/>
              </a:ext>
              <a:ext uri="{C183D7F6-B498-43B3-948B-1728B52AA6E4}">
                <adec:decorative xmlns:adec="http://schemas.microsoft.com/office/drawing/2017/decorative" val="1"/>
              </a:ext>
            </a:extLst>
          </p:cNvPr>
          <p:cNvGrpSpPr>
            <a:grpSpLocks/>
          </p:cNvGrpSpPr>
          <p:nvPr/>
        </p:nvGrpSpPr>
        <p:grpSpPr bwMode="auto">
          <a:xfrm rot="16200000" flipV="1">
            <a:off x="0" y="3900132"/>
            <a:ext cx="2959226" cy="2959226"/>
            <a:chOff x="0" y="12289"/>
            <a:chExt cx="3550" cy="3551"/>
          </a:xfrm>
        </p:grpSpPr>
        <p:sp>
          <p:nvSpPr>
            <p:cNvPr id="20" name="Freeform 19">
              <a:extLst>
                <a:ext uri="{FF2B5EF4-FFF2-40B4-BE49-F238E27FC236}">
                  <a16:creationId xmlns:a16="http://schemas.microsoft.com/office/drawing/2014/main" id="{7E473402-19FD-A5B0-5CB6-E5F3926D3828}"/>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879D1CAD-2EA2-9376-7B64-0C3AC590F651}"/>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B16F8906-918C-BE0B-A4AB-6A1D48150AC7}"/>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12532582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45D3755-C3E2-975E-DE68-CDECC4B526EC}"/>
              </a:ext>
            </a:extLst>
          </p:cNvPr>
          <p:cNvSpPr>
            <a:spLocks noGrp="1"/>
          </p:cNvSpPr>
          <p:nvPr>
            <p:ph type="title"/>
          </p:nvPr>
        </p:nvSpPr>
        <p:spPr>
          <a:xfrm>
            <a:off x="594360" y="102875"/>
            <a:ext cx="10873740" cy="1680205"/>
          </a:xfrm>
        </p:spPr>
        <p:txBody>
          <a:bodyPr/>
          <a:lstStyle/>
          <a:p>
            <a:r>
              <a:rPr lang="vi-VN" dirty="0"/>
              <a:t>Mục tiêu đề tài</a:t>
            </a:r>
            <a:endParaRPr lang="en-US" dirty="0"/>
          </a:p>
        </p:txBody>
      </p:sp>
      <p:sp>
        <p:nvSpPr>
          <p:cNvPr id="7" name="Text Placeholder 6">
            <a:extLst>
              <a:ext uri="{FF2B5EF4-FFF2-40B4-BE49-F238E27FC236}">
                <a16:creationId xmlns:a16="http://schemas.microsoft.com/office/drawing/2014/main" id="{F70BD87D-F7DA-961B-4024-A354DC87D168}"/>
              </a:ext>
            </a:extLst>
          </p:cNvPr>
          <p:cNvSpPr>
            <a:spLocks noGrp="1"/>
          </p:cNvSpPr>
          <p:nvPr>
            <p:ph sz="quarter" idx="13"/>
          </p:nvPr>
        </p:nvSpPr>
        <p:spPr>
          <a:xfrm>
            <a:off x="3657600" y="2281238"/>
            <a:ext cx="7810500" cy="3700462"/>
          </a:xfrm>
        </p:spPr>
        <p:txBody>
          <a:bodyPr>
            <a:normAutofit/>
          </a:bodyPr>
          <a:lstStyle/>
          <a:p>
            <a:r>
              <a:rPr lang="en-US" sz="2400" b="1" i="0" dirty="0" err="1">
                <a:solidFill>
                  <a:srgbClr val="333333"/>
                </a:solidFill>
                <a:effectLst/>
              </a:rPr>
              <a:t>Xây</a:t>
            </a:r>
            <a:r>
              <a:rPr lang="en-US" sz="2400" b="1" i="0" dirty="0">
                <a:solidFill>
                  <a:srgbClr val="333333"/>
                </a:solidFill>
                <a:effectLst/>
              </a:rPr>
              <a:t> </a:t>
            </a:r>
            <a:r>
              <a:rPr lang="en-US" sz="2400" b="1" i="0" dirty="0" err="1">
                <a:solidFill>
                  <a:srgbClr val="333333"/>
                </a:solidFill>
                <a:effectLst/>
              </a:rPr>
              <a:t>dựng</a:t>
            </a:r>
            <a:r>
              <a:rPr lang="en-US" sz="2400" b="1" i="0" dirty="0">
                <a:solidFill>
                  <a:srgbClr val="333333"/>
                </a:solidFill>
                <a:effectLst/>
              </a:rPr>
              <a:t> </a:t>
            </a:r>
            <a:r>
              <a:rPr lang="en-US" sz="2400" b="1" i="0" dirty="0" err="1">
                <a:solidFill>
                  <a:srgbClr val="333333"/>
                </a:solidFill>
                <a:effectLst/>
              </a:rPr>
              <a:t>hệ</a:t>
            </a:r>
            <a:r>
              <a:rPr lang="en-US" sz="2400" b="1" i="0" dirty="0">
                <a:solidFill>
                  <a:srgbClr val="333333"/>
                </a:solidFill>
                <a:effectLst/>
              </a:rPr>
              <a:t> </a:t>
            </a:r>
            <a:r>
              <a:rPr lang="en-US" sz="2400" b="1" i="0" dirty="0" err="1">
                <a:solidFill>
                  <a:srgbClr val="333333"/>
                </a:solidFill>
                <a:effectLst/>
              </a:rPr>
              <a:t>thống</a:t>
            </a:r>
            <a:r>
              <a:rPr lang="en-US" sz="2400" b="1" i="0" dirty="0">
                <a:solidFill>
                  <a:srgbClr val="333333"/>
                </a:solidFill>
                <a:effectLst/>
              </a:rPr>
              <a:t> </a:t>
            </a:r>
            <a:r>
              <a:rPr lang="en-US" sz="2400" b="1" i="0" dirty="0" err="1">
                <a:solidFill>
                  <a:srgbClr val="333333"/>
                </a:solidFill>
                <a:effectLst/>
              </a:rPr>
              <a:t>đánh</a:t>
            </a:r>
            <a:r>
              <a:rPr lang="en-US" sz="2400" b="1" i="0" dirty="0">
                <a:solidFill>
                  <a:srgbClr val="333333"/>
                </a:solidFill>
                <a:effectLst/>
              </a:rPr>
              <a:t> </a:t>
            </a:r>
            <a:r>
              <a:rPr lang="en-US" sz="2400" b="1" i="0" dirty="0" err="1">
                <a:solidFill>
                  <a:srgbClr val="333333"/>
                </a:solidFill>
                <a:effectLst/>
              </a:rPr>
              <a:t>giá</a:t>
            </a:r>
            <a:r>
              <a:rPr lang="en-US" sz="2400" b="1" i="0" dirty="0">
                <a:solidFill>
                  <a:srgbClr val="333333"/>
                </a:solidFill>
                <a:effectLst/>
              </a:rPr>
              <a:t> </a:t>
            </a:r>
            <a:r>
              <a:rPr lang="en-US" sz="2400" b="1" i="0" dirty="0" err="1">
                <a:solidFill>
                  <a:srgbClr val="333333"/>
                </a:solidFill>
                <a:effectLst/>
              </a:rPr>
              <a:t>hành</a:t>
            </a:r>
            <a:r>
              <a:rPr lang="en-US" sz="2400" b="1" i="0" dirty="0">
                <a:solidFill>
                  <a:srgbClr val="333333"/>
                </a:solidFill>
                <a:effectLst/>
              </a:rPr>
              <a:t> vi </a:t>
            </a:r>
            <a:r>
              <a:rPr lang="en-US" sz="2400" b="1" i="0" dirty="0" err="1">
                <a:solidFill>
                  <a:srgbClr val="333333"/>
                </a:solidFill>
                <a:effectLst/>
              </a:rPr>
              <a:t>khách</a:t>
            </a:r>
            <a:r>
              <a:rPr lang="en-US" sz="2400" b="1" i="0" dirty="0">
                <a:solidFill>
                  <a:srgbClr val="333333"/>
                </a:solidFill>
                <a:effectLst/>
              </a:rPr>
              <a:t> </a:t>
            </a:r>
            <a:r>
              <a:rPr lang="en-US" sz="2400" b="1" i="0" dirty="0" err="1">
                <a:solidFill>
                  <a:srgbClr val="333333"/>
                </a:solidFill>
                <a:effectLst/>
              </a:rPr>
              <a:t>hàng</a:t>
            </a:r>
            <a:r>
              <a:rPr lang="en-US" sz="2400" b="0" i="0" dirty="0">
                <a:solidFill>
                  <a:srgbClr val="333333"/>
                </a:solidFill>
                <a:effectLst/>
              </a:rPr>
              <a:t> </a:t>
            </a:r>
            <a:r>
              <a:rPr lang="en-US" sz="2400" b="0" i="0" dirty="0" err="1">
                <a:solidFill>
                  <a:srgbClr val="333333"/>
                </a:solidFill>
                <a:effectLst/>
              </a:rPr>
              <a:t>thông</a:t>
            </a:r>
            <a:r>
              <a:rPr lang="en-US" sz="2400" b="0" i="0" dirty="0">
                <a:solidFill>
                  <a:srgbClr val="333333"/>
                </a:solidFill>
                <a:effectLst/>
              </a:rPr>
              <a:t> qua </a:t>
            </a:r>
            <a:r>
              <a:rPr lang="en-US" sz="2400" b="0" i="0" dirty="0" err="1">
                <a:solidFill>
                  <a:srgbClr val="333333"/>
                </a:solidFill>
                <a:effectLst/>
              </a:rPr>
              <a:t>ba</a:t>
            </a:r>
            <a:r>
              <a:rPr lang="en-US" sz="2400" b="0" i="0" dirty="0">
                <a:solidFill>
                  <a:srgbClr val="333333"/>
                </a:solidFill>
                <a:effectLst/>
              </a:rPr>
              <a:t> </a:t>
            </a:r>
            <a:r>
              <a:rPr lang="en-US" sz="2400" b="0" i="0" dirty="0" err="1">
                <a:solidFill>
                  <a:srgbClr val="333333"/>
                </a:solidFill>
                <a:effectLst/>
              </a:rPr>
              <a:t>chỉ</a:t>
            </a:r>
            <a:r>
              <a:rPr lang="en-US" sz="2400" b="0" i="0" dirty="0">
                <a:solidFill>
                  <a:srgbClr val="333333"/>
                </a:solidFill>
                <a:effectLst/>
              </a:rPr>
              <a:t> </a:t>
            </a:r>
            <a:r>
              <a:rPr lang="en-US" sz="2400" b="0" i="0" dirty="0" err="1">
                <a:solidFill>
                  <a:srgbClr val="333333"/>
                </a:solidFill>
                <a:effectLst/>
              </a:rPr>
              <a:t>số</a:t>
            </a:r>
            <a:r>
              <a:rPr lang="en-US" sz="2400" b="0" i="0" dirty="0">
                <a:solidFill>
                  <a:srgbClr val="333333"/>
                </a:solidFill>
                <a:effectLst/>
              </a:rPr>
              <a:t> RFM</a:t>
            </a:r>
            <a:endParaRPr lang="vi-VN" sz="2400" b="0" i="0" dirty="0">
              <a:solidFill>
                <a:srgbClr val="333333"/>
              </a:solidFill>
              <a:effectLst/>
            </a:endParaRPr>
          </a:p>
          <a:p>
            <a:r>
              <a:rPr lang="en-US" sz="2400" b="1" i="0" dirty="0" err="1">
                <a:solidFill>
                  <a:srgbClr val="333333"/>
                </a:solidFill>
                <a:effectLst/>
              </a:rPr>
              <a:t>Phân</a:t>
            </a:r>
            <a:r>
              <a:rPr lang="en-US" sz="2400" b="1" i="0" dirty="0">
                <a:solidFill>
                  <a:srgbClr val="333333"/>
                </a:solidFill>
                <a:effectLst/>
              </a:rPr>
              <a:t> </a:t>
            </a:r>
            <a:r>
              <a:rPr lang="en-US" sz="2400" b="1" i="0" dirty="0" err="1">
                <a:solidFill>
                  <a:srgbClr val="333333"/>
                </a:solidFill>
                <a:effectLst/>
              </a:rPr>
              <a:t>cụm</a:t>
            </a:r>
            <a:r>
              <a:rPr lang="en-US" sz="2400" b="1" i="0" dirty="0">
                <a:solidFill>
                  <a:srgbClr val="333333"/>
                </a:solidFill>
                <a:effectLst/>
              </a:rPr>
              <a:t> </a:t>
            </a:r>
            <a:r>
              <a:rPr lang="en-US" sz="2400" b="1" i="0" dirty="0" err="1">
                <a:solidFill>
                  <a:srgbClr val="333333"/>
                </a:solidFill>
                <a:effectLst/>
              </a:rPr>
              <a:t>khách</a:t>
            </a:r>
            <a:r>
              <a:rPr lang="en-US" sz="2400" b="1" i="0" dirty="0">
                <a:solidFill>
                  <a:srgbClr val="333333"/>
                </a:solidFill>
                <a:effectLst/>
              </a:rPr>
              <a:t> </a:t>
            </a:r>
            <a:r>
              <a:rPr lang="en-US" sz="2400" b="1" i="0" dirty="0" err="1">
                <a:solidFill>
                  <a:srgbClr val="333333"/>
                </a:solidFill>
                <a:effectLst/>
              </a:rPr>
              <a:t>hàng</a:t>
            </a:r>
            <a:r>
              <a:rPr lang="en-US" sz="2400" b="1" i="0" dirty="0">
                <a:solidFill>
                  <a:srgbClr val="333333"/>
                </a:solidFill>
                <a:effectLst/>
              </a:rPr>
              <a:t> </a:t>
            </a:r>
            <a:r>
              <a:rPr lang="en-US" sz="2400" b="1" i="0" dirty="0" err="1">
                <a:solidFill>
                  <a:srgbClr val="333333"/>
                </a:solidFill>
                <a:effectLst/>
              </a:rPr>
              <a:t>một</a:t>
            </a:r>
            <a:r>
              <a:rPr lang="en-US" sz="2400" b="1" i="0" dirty="0">
                <a:solidFill>
                  <a:srgbClr val="333333"/>
                </a:solidFill>
                <a:effectLst/>
              </a:rPr>
              <a:t> </a:t>
            </a:r>
            <a:r>
              <a:rPr lang="en-US" sz="2400" b="1" i="0" dirty="0" err="1">
                <a:solidFill>
                  <a:srgbClr val="333333"/>
                </a:solidFill>
                <a:effectLst/>
              </a:rPr>
              <a:t>cách</a:t>
            </a:r>
            <a:r>
              <a:rPr lang="en-US" sz="2400" b="1" i="0" dirty="0">
                <a:solidFill>
                  <a:srgbClr val="333333"/>
                </a:solidFill>
                <a:effectLst/>
              </a:rPr>
              <a:t> khoa </a:t>
            </a:r>
            <a:r>
              <a:rPr lang="en-US" sz="2400" b="1" i="0" dirty="0" err="1">
                <a:solidFill>
                  <a:srgbClr val="333333"/>
                </a:solidFill>
                <a:effectLst/>
              </a:rPr>
              <a:t>học</a:t>
            </a:r>
            <a:r>
              <a:rPr lang="en-US" sz="2400" b="0" i="0" dirty="0">
                <a:solidFill>
                  <a:srgbClr val="333333"/>
                </a:solidFill>
                <a:effectLst/>
              </a:rPr>
              <a:t> </a:t>
            </a:r>
            <a:r>
              <a:rPr lang="en-US" sz="2400" b="0" i="0" dirty="0" err="1">
                <a:solidFill>
                  <a:srgbClr val="333333"/>
                </a:solidFill>
                <a:effectLst/>
              </a:rPr>
              <a:t>bằng</a:t>
            </a:r>
            <a:r>
              <a:rPr lang="en-US" sz="2400" b="0" i="0" dirty="0">
                <a:solidFill>
                  <a:srgbClr val="333333"/>
                </a:solidFill>
                <a:effectLst/>
              </a:rPr>
              <a:t> </a:t>
            </a:r>
            <a:r>
              <a:rPr lang="en-US" sz="2400" b="0" i="0" dirty="0" err="1">
                <a:solidFill>
                  <a:srgbClr val="333333"/>
                </a:solidFill>
                <a:effectLst/>
              </a:rPr>
              <a:t>thuật</a:t>
            </a:r>
            <a:r>
              <a:rPr lang="en-US" sz="2400" b="0" i="0" dirty="0">
                <a:solidFill>
                  <a:srgbClr val="333333"/>
                </a:solidFill>
                <a:effectLst/>
              </a:rPr>
              <a:t> </a:t>
            </a:r>
            <a:r>
              <a:rPr lang="en-US" sz="2400" b="0" i="0" dirty="0" err="1">
                <a:solidFill>
                  <a:srgbClr val="333333"/>
                </a:solidFill>
                <a:effectLst/>
              </a:rPr>
              <a:t>toán</a:t>
            </a:r>
            <a:r>
              <a:rPr lang="en-US" sz="2400" b="0" i="0" dirty="0">
                <a:solidFill>
                  <a:srgbClr val="333333"/>
                </a:solidFill>
                <a:effectLst/>
              </a:rPr>
              <a:t> </a:t>
            </a:r>
            <a:r>
              <a:rPr lang="en-US" sz="2400" b="1" i="0" dirty="0">
                <a:solidFill>
                  <a:srgbClr val="333333"/>
                </a:solidFill>
                <a:effectLst/>
              </a:rPr>
              <a:t>K-</a:t>
            </a:r>
            <a:r>
              <a:rPr lang="vi-VN" sz="2400" b="1" i="0" dirty="0" err="1">
                <a:solidFill>
                  <a:srgbClr val="333333"/>
                </a:solidFill>
                <a:effectLst/>
              </a:rPr>
              <a:t>Means</a:t>
            </a:r>
            <a:r>
              <a:rPr lang="vi-VN" sz="2400" b="1" i="0" dirty="0">
                <a:solidFill>
                  <a:srgbClr val="333333"/>
                </a:solidFill>
                <a:effectLst/>
              </a:rPr>
              <a:t>, </a:t>
            </a:r>
            <a:r>
              <a:rPr lang="en-US" sz="2400" b="1" i="0" dirty="0">
                <a:solidFill>
                  <a:srgbClr val="333333"/>
                </a:solidFill>
                <a:effectLst/>
              </a:rPr>
              <a:t>DBSCAN</a:t>
            </a:r>
            <a:endParaRPr lang="vi-VN" sz="2400" b="1" i="0" dirty="0">
              <a:solidFill>
                <a:srgbClr val="333333"/>
              </a:solidFill>
              <a:effectLst/>
            </a:endParaRPr>
          </a:p>
          <a:p>
            <a:r>
              <a:rPr lang="vi-VN" sz="2400" b="1" i="0" dirty="0">
                <a:solidFill>
                  <a:srgbClr val="333333"/>
                </a:solidFill>
                <a:effectLst/>
              </a:rPr>
              <a:t>Đề xuất định hướng ứng dụng kết quả phân cụm</a:t>
            </a:r>
          </a:p>
          <a:p>
            <a:r>
              <a:rPr lang="en-US" sz="2400" b="1" i="0" dirty="0" err="1">
                <a:solidFill>
                  <a:srgbClr val="333333"/>
                </a:solidFill>
                <a:effectLst/>
              </a:rPr>
              <a:t>Phân</a:t>
            </a:r>
            <a:r>
              <a:rPr lang="en-US" sz="2400" b="1" i="0" dirty="0">
                <a:solidFill>
                  <a:srgbClr val="333333"/>
                </a:solidFill>
                <a:effectLst/>
              </a:rPr>
              <a:t> </a:t>
            </a:r>
            <a:r>
              <a:rPr lang="en-US" sz="2400" b="1" i="0" dirty="0" err="1">
                <a:solidFill>
                  <a:srgbClr val="333333"/>
                </a:solidFill>
                <a:effectLst/>
              </a:rPr>
              <a:t>tích</a:t>
            </a:r>
            <a:r>
              <a:rPr lang="en-US" sz="2400" b="1" i="0" dirty="0">
                <a:solidFill>
                  <a:srgbClr val="333333"/>
                </a:solidFill>
                <a:effectLst/>
              </a:rPr>
              <a:t> </a:t>
            </a:r>
            <a:r>
              <a:rPr lang="en-US" sz="2400" b="1" i="0" dirty="0" err="1">
                <a:solidFill>
                  <a:srgbClr val="333333"/>
                </a:solidFill>
                <a:effectLst/>
              </a:rPr>
              <a:t>đặc</a:t>
            </a:r>
            <a:r>
              <a:rPr lang="en-US" sz="2400" b="1" i="0" dirty="0">
                <a:solidFill>
                  <a:srgbClr val="333333"/>
                </a:solidFill>
                <a:effectLst/>
              </a:rPr>
              <a:t> </a:t>
            </a:r>
            <a:r>
              <a:rPr lang="en-US" sz="2400" b="1" i="0" dirty="0" err="1">
                <a:solidFill>
                  <a:srgbClr val="333333"/>
                </a:solidFill>
                <a:effectLst/>
              </a:rPr>
              <a:t>điểm</a:t>
            </a:r>
            <a:r>
              <a:rPr lang="en-US" sz="2400" b="1" i="0" dirty="0">
                <a:solidFill>
                  <a:srgbClr val="333333"/>
                </a:solidFill>
                <a:effectLst/>
              </a:rPr>
              <a:t> </a:t>
            </a:r>
            <a:r>
              <a:rPr lang="en-US" sz="2400" b="1" i="0" dirty="0" err="1">
                <a:solidFill>
                  <a:srgbClr val="333333"/>
                </a:solidFill>
                <a:effectLst/>
              </a:rPr>
              <a:t>từng</a:t>
            </a:r>
            <a:r>
              <a:rPr lang="en-US" sz="2400" b="1" i="0" dirty="0">
                <a:solidFill>
                  <a:srgbClr val="333333"/>
                </a:solidFill>
                <a:effectLst/>
              </a:rPr>
              <a:t> </a:t>
            </a:r>
            <a:r>
              <a:rPr lang="en-US" sz="2400" b="1" i="0" dirty="0" err="1">
                <a:solidFill>
                  <a:srgbClr val="333333"/>
                </a:solidFill>
                <a:effectLst/>
              </a:rPr>
              <a:t>nhóm</a:t>
            </a:r>
            <a:r>
              <a:rPr lang="en-US" sz="2400" b="1" i="0" dirty="0">
                <a:solidFill>
                  <a:srgbClr val="333333"/>
                </a:solidFill>
                <a:effectLst/>
              </a:rPr>
              <a:t> </a:t>
            </a:r>
            <a:r>
              <a:rPr lang="en-US" sz="2400" b="1" i="0" dirty="0" err="1">
                <a:solidFill>
                  <a:srgbClr val="333333"/>
                </a:solidFill>
                <a:effectLst/>
              </a:rPr>
              <a:t>khách</a:t>
            </a:r>
            <a:r>
              <a:rPr lang="en-US" sz="2400" b="1" i="0" dirty="0">
                <a:solidFill>
                  <a:srgbClr val="333333"/>
                </a:solidFill>
                <a:effectLst/>
              </a:rPr>
              <a:t> </a:t>
            </a:r>
            <a:r>
              <a:rPr lang="en-US" sz="2400" b="1" i="0" dirty="0" err="1">
                <a:solidFill>
                  <a:srgbClr val="333333"/>
                </a:solidFill>
                <a:effectLst/>
              </a:rPr>
              <a:t>hàng</a:t>
            </a:r>
            <a:endParaRPr lang="en-US" sz="2400" dirty="0"/>
          </a:p>
          <a:p>
            <a:endParaRPr lang="en-US" dirty="0"/>
          </a:p>
        </p:txBody>
      </p:sp>
      <p:grpSp>
        <p:nvGrpSpPr>
          <p:cNvPr id="19" name="Group 18">
            <a:extLst>
              <a:ext uri="{FF2B5EF4-FFF2-40B4-BE49-F238E27FC236}">
                <a16:creationId xmlns:a16="http://schemas.microsoft.com/office/drawing/2014/main" id="{C78CEA4F-D72A-C069-6A51-328B103CA0CA}"/>
              </a:ext>
              <a:ext uri="{C183D7F6-B498-43B3-948B-1728B52AA6E4}">
                <adec:decorative xmlns:adec="http://schemas.microsoft.com/office/drawing/2017/decorative" val="1"/>
              </a:ext>
            </a:extLst>
          </p:cNvPr>
          <p:cNvGrpSpPr>
            <a:grpSpLocks/>
          </p:cNvGrpSpPr>
          <p:nvPr/>
        </p:nvGrpSpPr>
        <p:grpSpPr bwMode="auto">
          <a:xfrm rot="16200000" flipV="1">
            <a:off x="0" y="3900132"/>
            <a:ext cx="2959226" cy="2959226"/>
            <a:chOff x="0" y="12289"/>
            <a:chExt cx="3550" cy="3551"/>
          </a:xfrm>
        </p:grpSpPr>
        <p:sp>
          <p:nvSpPr>
            <p:cNvPr id="20" name="Freeform 19">
              <a:extLst>
                <a:ext uri="{FF2B5EF4-FFF2-40B4-BE49-F238E27FC236}">
                  <a16:creationId xmlns:a16="http://schemas.microsoft.com/office/drawing/2014/main" id="{7E473402-19FD-A5B0-5CB6-E5F3926D3828}"/>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879D1CAD-2EA2-9376-7B64-0C3AC590F651}"/>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B16F8906-918C-BE0B-A4AB-6A1D48150AC7}"/>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13309222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45D3755-C3E2-975E-DE68-CDECC4B526EC}"/>
              </a:ext>
            </a:extLst>
          </p:cNvPr>
          <p:cNvSpPr>
            <a:spLocks noGrp="1"/>
          </p:cNvSpPr>
          <p:nvPr>
            <p:ph type="title"/>
          </p:nvPr>
        </p:nvSpPr>
        <p:spPr>
          <a:xfrm>
            <a:off x="594360" y="102875"/>
            <a:ext cx="10873740" cy="1680205"/>
          </a:xfrm>
        </p:spPr>
        <p:txBody>
          <a:bodyPr/>
          <a:lstStyle/>
          <a:p>
            <a:r>
              <a:rPr lang="vi-VN" dirty="0"/>
              <a:t>Tổng quan bộ dữ liệu</a:t>
            </a:r>
            <a:endParaRPr lang="en-US" dirty="0"/>
          </a:p>
        </p:txBody>
      </p:sp>
      <p:sp>
        <p:nvSpPr>
          <p:cNvPr id="7" name="Text Placeholder 6">
            <a:extLst>
              <a:ext uri="{FF2B5EF4-FFF2-40B4-BE49-F238E27FC236}">
                <a16:creationId xmlns:a16="http://schemas.microsoft.com/office/drawing/2014/main" id="{F70BD87D-F7DA-961B-4024-A354DC87D168}"/>
              </a:ext>
            </a:extLst>
          </p:cNvPr>
          <p:cNvSpPr>
            <a:spLocks noGrp="1"/>
          </p:cNvSpPr>
          <p:nvPr>
            <p:ph sz="quarter" idx="13"/>
          </p:nvPr>
        </p:nvSpPr>
        <p:spPr>
          <a:xfrm>
            <a:off x="3206496" y="2218944"/>
            <a:ext cx="8014652" cy="4156101"/>
          </a:xfrm>
        </p:spPr>
        <p:txBody>
          <a:bodyPr>
            <a:normAutofit fontScale="85000" lnSpcReduction="20000"/>
          </a:bodyPr>
          <a:lstStyle/>
          <a:p>
            <a:pPr marL="0" indent="0">
              <a:buNone/>
            </a:pPr>
            <a:r>
              <a:rPr lang="vi-VN" sz="2400" b="1" i="0" dirty="0">
                <a:solidFill>
                  <a:srgbClr val="333333"/>
                </a:solidFill>
                <a:effectLst/>
              </a:rPr>
              <a:t>Bộ dữ liệu </a:t>
            </a:r>
            <a:r>
              <a:rPr lang="vi-VN" sz="2400" b="1" i="0" dirty="0" err="1">
                <a:solidFill>
                  <a:srgbClr val="333333"/>
                </a:solidFill>
                <a:effectLst/>
              </a:rPr>
              <a:t>Online</a:t>
            </a:r>
            <a:r>
              <a:rPr lang="vi-VN" sz="2400" b="1" i="0" dirty="0">
                <a:solidFill>
                  <a:srgbClr val="333333"/>
                </a:solidFill>
                <a:effectLst/>
              </a:rPr>
              <a:t> </a:t>
            </a:r>
            <a:r>
              <a:rPr lang="vi-VN" sz="2400" b="1" i="0" dirty="0" err="1">
                <a:solidFill>
                  <a:srgbClr val="333333"/>
                </a:solidFill>
                <a:effectLst/>
              </a:rPr>
              <a:t>Retail</a:t>
            </a:r>
            <a:r>
              <a:rPr lang="vi-VN" sz="2400" b="1" i="0" dirty="0">
                <a:solidFill>
                  <a:srgbClr val="333333"/>
                </a:solidFill>
                <a:effectLst/>
              </a:rPr>
              <a:t> bao gồm các biến sau:</a:t>
            </a:r>
          </a:p>
          <a:p>
            <a:r>
              <a:rPr lang="vi-VN" sz="2400" b="1" i="0" dirty="0" err="1">
                <a:solidFill>
                  <a:srgbClr val="333333"/>
                </a:solidFill>
                <a:effectLst/>
              </a:rPr>
              <a:t>InvoiceNo</a:t>
            </a:r>
            <a:r>
              <a:rPr lang="vi-VN" sz="2400" b="1" i="0" dirty="0">
                <a:solidFill>
                  <a:srgbClr val="333333"/>
                </a:solidFill>
                <a:effectLst/>
              </a:rPr>
              <a:t>: Mã đơn hàng     </a:t>
            </a:r>
          </a:p>
          <a:p>
            <a:r>
              <a:rPr lang="vi-VN" sz="2400" b="1" i="0" dirty="0" err="1">
                <a:solidFill>
                  <a:srgbClr val="333333"/>
                </a:solidFill>
                <a:effectLst/>
              </a:rPr>
              <a:t>StockCode</a:t>
            </a:r>
            <a:r>
              <a:rPr lang="vi-VN" sz="2400" b="1" i="0" dirty="0">
                <a:solidFill>
                  <a:srgbClr val="333333"/>
                </a:solidFill>
                <a:effectLst/>
              </a:rPr>
              <a:t>: Mã sản phẩm     </a:t>
            </a:r>
          </a:p>
          <a:p>
            <a:r>
              <a:rPr lang="vi-VN" sz="2400" b="1" i="0" dirty="0" err="1">
                <a:solidFill>
                  <a:srgbClr val="333333"/>
                </a:solidFill>
                <a:effectLst/>
              </a:rPr>
              <a:t>Description</a:t>
            </a:r>
            <a:r>
              <a:rPr lang="vi-VN" sz="2400" b="1" i="0" dirty="0">
                <a:solidFill>
                  <a:srgbClr val="333333"/>
                </a:solidFill>
                <a:effectLst/>
              </a:rPr>
              <a:t>: Mô tả sản phẩm     </a:t>
            </a:r>
          </a:p>
          <a:p>
            <a:r>
              <a:rPr lang="vi-VN" sz="2400" b="1" i="0" dirty="0" err="1">
                <a:solidFill>
                  <a:srgbClr val="333333"/>
                </a:solidFill>
                <a:effectLst/>
              </a:rPr>
              <a:t>Quantity</a:t>
            </a:r>
            <a:r>
              <a:rPr lang="vi-VN" sz="2400" b="1" i="0" dirty="0">
                <a:solidFill>
                  <a:srgbClr val="333333"/>
                </a:solidFill>
                <a:effectLst/>
              </a:rPr>
              <a:t>: Số lượng sản phẩm     </a:t>
            </a:r>
          </a:p>
          <a:p>
            <a:r>
              <a:rPr lang="vi-VN" sz="2400" b="1" i="0" dirty="0" err="1">
                <a:solidFill>
                  <a:srgbClr val="333333"/>
                </a:solidFill>
                <a:effectLst/>
              </a:rPr>
              <a:t>InvoiceDate</a:t>
            </a:r>
            <a:r>
              <a:rPr lang="vi-VN" sz="2400" b="1" i="0" dirty="0">
                <a:solidFill>
                  <a:srgbClr val="333333"/>
                </a:solidFill>
                <a:effectLst/>
              </a:rPr>
              <a:t>: Ngày hóa đơn     </a:t>
            </a:r>
          </a:p>
          <a:p>
            <a:r>
              <a:rPr lang="vi-VN" sz="2400" b="1" i="0" dirty="0" err="1">
                <a:solidFill>
                  <a:srgbClr val="333333"/>
                </a:solidFill>
                <a:effectLst/>
              </a:rPr>
              <a:t>UnitPrice</a:t>
            </a:r>
            <a:r>
              <a:rPr lang="vi-VN" sz="2400" b="1" i="0" dirty="0">
                <a:solidFill>
                  <a:srgbClr val="333333"/>
                </a:solidFill>
                <a:effectLst/>
              </a:rPr>
              <a:t>: Giá sản phẩm trên mỗi đơn vị     </a:t>
            </a:r>
          </a:p>
          <a:p>
            <a:r>
              <a:rPr lang="vi-VN" sz="2400" b="1" i="0" dirty="0" err="1">
                <a:solidFill>
                  <a:srgbClr val="333333"/>
                </a:solidFill>
                <a:effectLst/>
              </a:rPr>
              <a:t>CustomerID</a:t>
            </a:r>
            <a:r>
              <a:rPr lang="vi-VN" sz="2400" b="1" i="0" dirty="0">
                <a:solidFill>
                  <a:srgbClr val="333333"/>
                </a:solidFill>
                <a:effectLst/>
              </a:rPr>
              <a:t>: Mã khách hàng     </a:t>
            </a:r>
          </a:p>
          <a:p>
            <a:r>
              <a:rPr lang="vi-VN" sz="2400" b="1" i="0" dirty="0" err="1">
                <a:solidFill>
                  <a:srgbClr val="333333"/>
                </a:solidFill>
                <a:effectLst/>
              </a:rPr>
              <a:t>Country</a:t>
            </a:r>
            <a:r>
              <a:rPr lang="vi-VN" sz="2400" b="1" i="0" dirty="0">
                <a:solidFill>
                  <a:srgbClr val="333333"/>
                </a:solidFill>
                <a:effectLst/>
              </a:rPr>
              <a:t>: Quốc gia của khách hàng</a:t>
            </a:r>
            <a:endParaRPr lang="en-US" dirty="0"/>
          </a:p>
        </p:txBody>
      </p:sp>
      <p:grpSp>
        <p:nvGrpSpPr>
          <p:cNvPr id="19" name="Group 18">
            <a:extLst>
              <a:ext uri="{FF2B5EF4-FFF2-40B4-BE49-F238E27FC236}">
                <a16:creationId xmlns:a16="http://schemas.microsoft.com/office/drawing/2014/main" id="{C78CEA4F-D72A-C069-6A51-328B103CA0CA}"/>
              </a:ext>
              <a:ext uri="{C183D7F6-B498-43B3-948B-1728B52AA6E4}">
                <adec:decorative xmlns:adec="http://schemas.microsoft.com/office/drawing/2017/decorative" val="1"/>
              </a:ext>
            </a:extLst>
          </p:cNvPr>
          <p:cNvGrpSpPr>
            <a:grpSpLocks/>
          </p:cNvGrpSpPr>
          <p:nvPr/>
        </p:nvGrpSpPr>
        <p:grpSpPr bwMode="auto">
          <a:xfrm rot="16200000" flipV="1">
            <a:off x="0" y="3900132"/>
            <a:ext cx="2959226" cy="2959226"/>
            <a:chOff x="0" y="12289"/>
            <a:chExt cx="3550" cy="3551"/>
          </a:xfrm>
        </p:grpSpPr>
        <p:sp>
          <p:nvSpPr>
            <p:cNvPr id="20" name="Freeform 19">
              <a:extLst>
                <a:ext uri="{FF2B5EF4-FFF2-40B4-BE49-F238E27FC236}">
                  <a16:creationId xmlns:a16="http://schemas.microsoft.com/office/drawing/2014/main" id="{7E473402-19FD-A5B0-5CB6-E5F3926D3828}"/>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879D1CAD-2EA2-9376-7B64-0C3AC590F651}"/>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B16F8906-918C-BE0B-A4AB-6A1D48150AC7}"/>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26701940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45D3755-C3E2-975E-DE68-CDECC4B526EC}"/>
              </a:ext>
            </a:extLst>
          </p:cNvPr>
          <p:cNvSpPr>
            <a:spLocks noGrp="1"/>
          </p:cNvSpPr>
          <p:nvPr>
            <p:ph type="title"/>
          </p:nvPr>
        </p:nvSpPr>
        <p:spPr>
          <a:xfrm>
            <a:off x="594360" y="102875"/>
            <a:ext cx="10873740" cy="1680205"/>
          </a:xfrm>
        </p:spPr>
        <p:txBody>
          <a:bodyPr/>
          <a:lstStyle/>
          <a:p>
            <a:r>
              <a:rPr lang="vi-VN" dirty="0"/>
              <a:t>Các bước thực hiện</a:t>
            </a:r>
            <a:endParaRPr lang="en-US" dirty="0"/>
          </a:p>
        </p:txBody>
      </p:sp>
      <p:sp>
        <p:nvSpPr>
          <p:cNvPr id="7" name="Text Placeholder 6">
            <a:extLst>
              <a:ext uri="{FF2B5EF4-FFF2-40B4-BE49-F238E27FC236}">
                <a16:creationId xmlns:a16="http://schemas.microsoft.com/office/drawing/2014/main" id="{F70BD87D-F7DA-961B-4024-A354DC87D168}"/>
              </a:ext>
            </a:extLst>
          </p:cNvPr>
          <p:cNvSpPr>
            <a:spLocks noGrp="1"/>
          </p:cNvSpPr>
          <p:nvPr>
            <p:ph sz="quarter" idx="13"/>
          </p:nvPr>
        </p:nvSpPr>
        <p:spPr>
          <a:xfrm>
            <a:off x="3657600" y="2281238"/>
            <a:ext cx="7810500" cy="3700462"/>
          </a:xfrm>
        </p:spPr>
        <p:txBody>
          <a:bodyPr>
            <a:normAutofit/>
          </a:bodyPr>
          <a:lstStyle/>
          <a:p>
            <a:r>
              <a:rPr lang="vi-VN" sz="2400" b="1" i="0" dirty="0">
                <a:solidFill>
                  <a:srgbClr val="333333"/>
                </a:solidFill>
                <a:effectLst/>
              </a:rPr>
              <a:t>Tiền xử lý dữ liệu, phân tích RFM</a:t>
            </a:r>
          </a:p>
          <a:p>
            <a:r>
              <a:rPr lang="en-US" sz="2400" b="1" i="0" dirty="0" err="1">
                <a:solidFill>
                  <a:srgbClr val="333333"/>
                </a:solidFill>
                <a:effectLst/>
              </a:rPr>
              <a:t>Phân</a:t>
            </a:r>
            <a:r>
              <a:rPr lang="en-US" sz="2400" b="1" i="0" dirty="0">
                <a:solidFill>
                  <a:srgbClr val="333333"/>
                </a:solidFill>
                <a:effectLst/>
              </a:rPr>
              <a:t> </a:t>
            </a:r>
            <a:r>
              <a:rPr lang="en-US" sz="2400" b="1" i="0" dirty="0" err="1">
                <a:solidFill>
                  <a:srgbClr val="333333"/>
                </a:solidFill>
                <a:effectLst/>
              </a:rPr>
              <a:t>cụm</a:t>
            </a:r>
            <a:r>
              <a:rPr lang="en-US" sz="2400" b="1" i="0" dirty="0">
                <a:solidFill>
                  <a:srgbClr val="333333"/>
                </a:solidFill>
                <a:effectLst/>
              </a:rPr>
              <a:t> </a:t>
            </a:r>
            <a:r>
              <a:rPr lang="en-US" sz="2400" b="1" i="0" dirty="0" err="1">
                <a:solidFill>
                  <a:srgbClr val="333333"/>
                </a:solidFill>
                <a:effectLst/>
              </a:rPr>
              <a:t>khách</a:t>
            </a:r>
            <a:r>
              <a:rPr lang="en-US" sz="2400" b="1" i="0" dirty="0">
                <a:solidFill>
                  <a:srgbClr val="333333"/>
                </a:solidFill>
                <a:effectLst/>
              </a:rPr>
              <a:t> </a:t>
            </a:r>
            <a:r>
              <a:rPr lang="en-US" sz="2400" b="1" i="0" dirty="0" err="1">
                <a:solidFill>
                  <a:srgbClr val="333333"/>
                </a:solidFill>
                <a:effectLst/>
              </a:rPr>
              <a:t>hàng</a:t>
            </a:r>
            <a:r>
              <a:rPr lang="en-US" sz="2400" b="1" i="0" dirty="0">
                <a:solidFill>
                  <a:srgbClr val="333333"/>
                </a:solidFill>
                <a:effectLst/>
              </a:rPr>
              <a:t> </a:t>
            </a:r>
            <a:r>
              <a:rPr lang="en-US" sz="2400" b="0" i="0" dirty="0" err="1">
                <a:solidFill>
                  <a:srgbClr val="333333"/>
                </a:solidFill>
                <a:effectLst/>
              </a:rPr>
              <a:t>bằng</a:t>
            </a:r>
            <a:r>
              <a:rPr lang="en-US" sz="2400" b="0" i="0" dirty="0">
                <a:solidFill>
                  <a:srgbClr val="333333"/>
                </a:solidFill>
                <a:effectLst/>
              </a:rPr>
              <a:t> </a:t>
            </a:r>
            <a:r>
              <a:rPr lang="en-US" sz="2400" b="0" i="0" dirty="0" err="1">
                <a:solidFill>
                  <a:srgbClr val="333333"/>
                </a:solidFill>
                <a:effectLst/>
              </a:rPr>
              <a:t>thuật</a:t>
            </a:r>
            <a:r>
              <a:rPr lang="en-US" sz="2400" b="0" i="0" dirty="0">
                <a:solidFill>
                  <a:srgbClr val="333333"/>
                </a:solidFill>
                <a:effectLst/>
              </a:rPr>
              <a:t> </a:t>
            </a:r>
            <a:r>
              <a:rPr lang="en-US" sz="2400" b="0" i="0" dirty="0" err="1">
                <a:solidFill>
                  <a:srgbClr val="333333"/>
                </a:solidFill>
                <a:effectLst/>
              </a:rPr>
              <a:t>toán</a:t>
            </a:r>
            <a:r>
              <a:rPr lang="en-US" sz="2400" b="0" i="0" dirty="0">
                <a:solidFill>
                  <a:srgbClr val="333333"/>
                </a:solidFill>
                <a:effectLst/>
              </a:rPr>
              <a:t> </a:t>
            </a:r>
            <a:r>
              <a:rPr lang="en-US" sz="2400" b="1" i="0" dirty="0">
                <a:solidFill>
                  <a:srgbClr val="333333"/>
                </a:solidFill>
                <a:effectLst/>
              </a:rPr>
              <a:t>K-</a:t>
            </a:r>
            <a:r>
              <a:rPr lang="vi-VN" sz="2400" b="1" i="0" dirty="0" err="1">
                <a:solidFill>
                  <a:srgbClr val="333333"/>
                </a:solidFill>
                <a:effectLst/>
              </a:rPr>
              <a:t>Means</a:t>
            </a:r>
            <a:endParaRPr lang="vi-VN" sz="2400" b="1" i="0" dirty="0">
              <a:solidFill>
                <a:srgbClr val="333333"/>
              </a:solidFill>
              <a:effectLst/>
            </a:endParaRPr>
          </a:p>
          <a:p>
            <a:r>
              <a:rPr lang="en-US" sz="2400" b="1" i="0" dirty="0" err="1">
                <a:solidFill>
                  <a:srgbClr val="333333"/>
                </a:solidFill>
                <a:effectLst/>
              </a:rPr>
              <a:t>Phân</a:t>
            </a:r>
            <a:r>
              <a:rPr lang="en-US" sz="2400" b="1" i="0" dirty="0">
                <a:solidFill>
                  <a:srgbClr val="333333"/>
                </a:solidFill>
                <a:effectLst/>
              </a:rPr>
              <a:t> </a:t>
            </a:r>
            <a:r>
              <a:rPr lang="en-US" sz="2400" b="1" i="0" dirty="0" err="1">
                <a:solidFill>
                  <a:srgbClr val="333333"/>
                </a:solidFill>
                <a:effectLst/>
              </a:rPr>
              <a:t>cụm</a:t>
            </a:r>
            <a:r>
              <a:rPr lang="en-US" sz="2400" b="1" i="0" dirty="0">
                <a:solidFill>
                  <a:srgbClr val="333333"/>
                </a:solidFill>
                <a:effectLst/>
              </a:rPr>
              <a:t> </a:t>
            </a:r>
            <a:r>
              <a:rPr lang="en-US" sz="2400" b="1" i="0" dirty="0" err="1">
                <a:solidFill>
                  <a:srgbClr val="333333"/>
                </a:solidFill>
                <a:effectLst/>
              </a:rPr>
              <a:t>khách</a:t>
            </a:r>
            <a:r>
              <a:rPr lang="en-US" sz="2400" b="1" i="0" dirty="0">
                <a:solidFill>
                  <a:srgbClr val="333333"/>
                </a:solidFill>
                <a:effectLst/>
              </a:rPr>
              <a:t> </a:t>
            </a:r>
            <a:r>
              <a:rPr lang="en-US" sz="2400" b="1" i="0" dirty="0" err="1">
                <a:solidFill>
                  <a:srgbClr val="333333"/>
                </a:solidFill>
                <a:effectLst/>
              </a:rPr>
              <a:t>hàng</a:t>
            </a:r>
            <a:r>
              <a:rPr lang="en-US" sz="2400" b="1" i="0" dirty="0">
                <a:solidFill>
                  <a:srgbClr val="333333"/>
                </a:solidFill>
                <a:effectLst/>
              </a:rPr>
              <a:t> </a:t>
            </a:r>
            <a:r>
              <a:rPr lang="en-US" sz="2400" b="0" i="0" dirty="0" err="1">
                <a:solidFill>
                  <a:srgbClr val="333333"/>
                </a:solidFill>
                <a:effectLst/>
              </a:rPr>
              <a:t>bằng</a:t>
            </a:r>
            <a:r>
              <a:rPr lang="en-US" sz="2400" b="0" i="0" dirty="0">
                <a:solidFill>
                  <a:srgbClr val="333333"/>
                </a:solidFill>
                <a:effectLst/>
              </a:rPr>
              <a:t> </a:t>
            </a:r>
            <a:r>
              <a:rPr lang="en-US" sz="2400" b="0" i="0" dirty="0" err="1">
                <a:solidFill>
                  <a:srgbClr val="333333"/>
                </a:solidFill>
                <a:effectLst/>
              </a:rPr>
              <a:t>thuật</a:t>
            </a:r>
            <a:r>
              <a:rPr lang="en-US" sz="2400" b="0" i="0" dirty="0">
                <a:solidFill>
                  <a:srgbClr val="333333"/>
                </a:solidFill>
                <a:effectLst/>
              </a:rPr>
              <a:t> </a:t>
            </a:r>
            <a:r>
              <a:rPr lang="vi-VN" sz="2400" b="0" i="0" dirty="0">
                <a:solidFill>
                  <a:srgbClr val="333333"/>
                </a:solidFill>
                <a:effectLst/>
              </a:rPr>
              <a:t>toán DBSCAN</a:t>
            </a:r>
            <a:endParaRPr lang="vi-VN" sz="2400" b="1" i="0" dirty="0">
              <a:solidFill>
                <a:srgbClr val="333333"/>
              </a:solidFill>
              <a:effectLst/>
            </a:endParaRPr>
          </a:p>
          <a:p>
            <a:r>
              <a:rPr lang="en-US" sz="2400" b="1" i="0" dirty="0" err="1">
                <a:solidFill>
                  <a:srgbClr val="333333"/>
                </a:solidFill>
                <a:effectLst/>
              </a:rPr>
              <a:t>Phân</a:t>
            </a:r>
            <a:r>
              <a:rPr lang="en-US" sz="2400" b="1" i="0" dirty="0">
                <a:solidFill>
                  <a:srgbClr val="333333"/>
                </a:solidFill>
                <a:effectLst/>
              </a:rPr>
              <a:t> </a:t>
            </a:r>
            <a:r>
              <a:rPr lang="en-US" sz="2400" b="1" i="0" dirty="0" err="1">
                <a:solidFill>
                  <a:srgbClr val="333333"/>
                </a:solidFill>
                <a:effectLst/>
              </a:rPr>
              <a:t>tích</a:t>
            </a:r>
            <a:r>
              <a:rPr lang="en-US" sz="2400" b="1" i="0" dirty="0">
                <a:solidFill>
                  <a:srgbClr val="333333"/>
                </a:solidFill>
                <a:effectLst/>
              </a:rPr>
              <a:t> </a:t>
            </a:r>
            <a:r>
              <a:rPr lang="vi-VN" sz="2400" b="1" dirty="0">
                <a:solidFill>
                  <a:srgbClr val="333333"/>
                </a:solidFill>
              </a:rPr>
              <a:t>kết quả</a:t>
            </a:r>
            <a:endParaRPr lang="en-US" dirty="0"/>
          </a:p>
        </p:txBody>
      </p:sp>
      <p:grpSp>
        <p:nvGrpSpPr>
          <p:cNvPr id="19" name="Group 18">
            <a:extLst>
              <a:ext uri="{FF2B5EF4-FFF2-40B4-BE49-F238E27FC236}">
                <a16:creationId xmlns:a16="http://schemas.microsoft.com/office/drawing/2014/main" id="{C78CEA4F-D72A-C069-6A51-328B103CA0CA}"/>
              </a:ext>
              <a:ext uri="{C183D7F6-B498-43B3-948B-1728B52AA6E4}">
                <adec:decorative xmlns:adec="http://schemas.microsoft.com/office/drawing/2017/decorative" val="1"/>
              </a:ext>
            </a:extLst>
          </p:cNvPr>
          <p:cNvGrpSpPr>
            <a:grpSpLocks/>
          </p:cNvGrpSpPr>
          <p:nvPr/>
        </p:nvGrpSpPr>
        <p:grpSpPr bwMode="auto">
          <a:xfrm rot="16200000" flipV="1">
            <a:off x="0" y="3900132"/>
            <a:ext cx="2959226" cy="2959226"/>
            <a:chOff x="0" y="12289"/>
            <a:chExt cx="3550" cy="3551"/>
          </a:xfrm>
        </p:grpSpPr>
        <p:sp>
          <p:nvSpPr>
            <p:cNvPr id="20" name="Freeform 19">
              <a:extLst>
                <a:ext uri="{FF2B5EF4-FFF2-40B4-BE49-F238E27FC236}">
                  <a16:creationId xmlns:a16="http://schemas.microsoft.com/office/drawing/2014/main" id="{7E473402-19FD-A5B0-5CB6-E5F3926D3828}"/>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879D1CAD-2EA2-9376-7B64-0C3AC590F651}"/>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B16F8906-918C-BE0B-A4AB-6A1D48150AC7}"/>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11391214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1633A5-8BE3-D44D-57F3-2EF161376844}"/>
            </a:ext>
          </a:extLst>
        </p:cNvPr>
        <p:cNvGrpSpPr/>
        <p:nvPr/>
      </p:nvGrpSpPr>
      <p:grpSpPr>
        <a:xfrm>
          <a:off x="0" y="0"/>
          <a:ext cx="0" cy="0"/>
          <a:chOff x="0" y="0"/>
          <a:chExt cx="0" cy="0"/>
        </a:xfrm>
      </p:grpSpPr>
      <p:sp>
        <p:nvSpPr>
          <p:cNvPr id="9" name="Title 8">
            <a:extLst>
              <a:ext uri="{FF2B5EF4-FFF2-40B4-BE49-F238E27FC236}">
                <a16:creationId xmlns:a16="http://schemas.microsoft.com/office/drawing/2014/main" id="{5AB6D40A-2A0A-AF3D-8CF7-3ECD37765637}"/>
              </a:ext>
            </a:extLst>
          </p:cNvPr>
          <p:cNvSpPr>
            <a:spLocks noGrp="1"/>
          </p:cNvSpPr>
          <p:nvPr>
            <p:ph type="ctrTitle"/>
          </p:nvPr>
        </p:nvSpPr>
        <p:spPr>
          <a:xfrm>
            <a:off x="6309904" y="411479"/>
            <a:ext cx="5486400" cy="3291840"/>
          </a:xfrm>
        </p:spPr>
        <p:txBody>
          <a:bodyPr/>
          <a:lstStyle/>
          <a:p>
            <a:r>
              <a:rPr lang="vi-VN" sz="6000" b="1" i="0" dirty="0">
                <a:solidFill>
                  <a:srgbClr val="333333"/>
                </a:solidFill>
                <a:effectLst/>
              </a:rPr>
              <a:t>Tiền xử lý dữ liệu, phân tích RFM</a:t>
            </a:r>
          </a:p>
        </p:txBody>
      </p:sp>
      <p:sp>
        <p:nvSpPr>
          <p:cNvPr id="3" name="Text Placeholder 2">
            <a:extLst>
              <a:ext uri="{FF2B5EF4-FFF2-40B4-BE49-F238E27FC236}">
                <a16:creationId xmlns:a16="http://schemas.microsoft.com/office/drawing/2014/main" id="{591442CD-A26D-1761-8CE7-8BC3075BB4ED}"/>
              </a:ext>
            </a:extLst>
          </p:cNvPr>
          <p:cNvSpPr>
            <a:spLocks noGrp="1"/>
          </p:cNvSpPr>
          <p:nvPr>
            <p:ph type="body" sz="quarter" idx="11"/>
          </p:nvPr>
        </p:nvSpPr>
        <p:spPr>
          <a:xfrm>
            <a:off x="6309905" y="4549552"/>
            <a:ext cx="5486400" cy="1645920"/>
          </a:xfrm>
        </p:spPr>
        <p:txBody>
          <a:bodyPr>
            <a:normAutofit/>
          </a:bodyPr>
          <a:lstStyle/>
          <a:p>
            <a:r>
              <a:rPr lang="vi-VN" dirty="0"/>
              <a:t>Nguyễn Nhật Nam</a:t>
            </a:r>
            <a:endParaRPr lang="en-US" dirty="0"/>
          </a:p>
        </p:txBody>
      </p:sp>
    </p:spTree>
    <p:extLst>
      <p:ext uri="{BB962C8B-B14F-4D97-AF65-F5344CB8AC3E}">
        <p14:creationId xmlns:p14="http://schemas.microsoft.com/office/powerpoint/2010/main" val="11900280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45D3755-C3E2-975E-DE68-CDECC4B526EC}"/>
              </a:ext>
            </a:extLst>
          </p:cNvPr>
          <p:cNvSpPr>
            <a:spLocks noGrp="1"/>
          </p:cNvSpPr>
          <p:nvPr>
            <p:ph type="title"/>
          </p:nvPr>
        </p:nvSpPr>
        <p:spPr>
          <a:xfrm>
            <a:off x="594360" y="102875"/>
            <a:ext cx="10873740" cy="1680205"/>
          </a:xfrm>
        </p:spPr>
        <p:txBody>
          <a:bodyPr/>
          <a:lstStyle/>
          <a:p>
            <a:r>
              <a:rPr lang="vi-VN" sz="4400" b="1" i="0" dirty="0">
                <a:solidFill>
                  <a:srgbClr val="333333"/>
                </a:solidFill>
                <a:effectLst/>
              </a:rPr>
              <a:t>Tiền xử lý dữ liệu, phân tích RFM</a:t>
            </a:r>
            <a:endParaRPr lang="en-US" dirty="0"/>
          </a:p>
        </p:txBody>
      </p:sp>
      <p:sp>
        <p:nvSpPr>
          <p:cNvPr id="7" name="Text Placeholder 6">
            <a:extLst>
              <a:ext uri="{FF2B5EF4-FFF2-40B4-BE49-F238E27FC236}">
                <a16:creationId xmlns:a16="http://schemas.microsoft.com/office/drawing/2014/main" id="{F70BD87D-F7DA-961B-4024-A354DC87D168}"/>
              </a:ext>
            </a:extLst>
          </p:cNvPr>
          <p:cNvSpPr>
            <a:spLocks noGrp="1"/>
          </p:cNvSpPr>
          <p:nvPr>
            <p:ph sz="quarter" idx="13"/>
          </p:nvPr>
        </p:nvSpPr>
        <p:spPr>
          <a:xfrm>
            <a:off x="3657600" y="2281238"/>
            <a:ext cx="7810500" cy="3700462"/>
          </a:xfrm>
        </p:spPr>
        <p:txBody>
          <a:bodyPr>
            <a:normAutofit/>
          </a:bodyPr>
          <a:lstStyle/>
          <a:p>
            <a:pPr marL="0" indent="0">
              <a:buNone/>
            </a:pPr>
            <a:r>
              <a:rPr lang="vi-VN" dirty="0"/>
              <a:t>Các bước thực hiện</a:t>
            </a:r>
          </a:p>
          <a:p>
            <a:r>
              <a:rPr lang="vi-VN" dirty="0"/>
              <a:t>Kiểm tra thống kê mô tả, chuyển dữ liệu sang kiểu phù hợp</a:t>
            </a:r>
          </a:p>
          <a:p>
            <a:r>
              <a:rPr lang="vi-VN" dirty="0"/>
              <a:t>Kiểm tra và xử lý dữ liệu thiếu, dữ liệu không phù hợp</a:t>
            </a:r>
          </a:p>
          <a:p>
            <a:r>
              <a:rPr lang="vi-VN" dirty="0"/>
              <a:t>Tính 3 chỉ số RFM</a:t>
            </a:r>
            <a:endParaRPr lang="en-US" dirty="0"/>
          </a:p>
          <a:p>
            <a:r>
              <a:rPr lang="vi-VN" dirty="0"/>
              <a:t>Kiểm tra và loại bỏ </a:t>
            </a:r>
            <a:r>
              <a:rPr lang="vi-VN" dirty="0" err="1"/>
              <a:t>Outlier</a:t>
            </a:r>
            <a:endParaRPr lang="vi-VN" dirty="0"/>
          </a:p>
          <a:p>
            <a:r>
              <a:rPr lang="vi-VN" dirty="0"/>
              <a:t>Chuẩn hóa dữ liệu</a:t>
            </a:r>
            <a:endParaRPr lang="en-US" dirty="0"/>
          </a:p>
          <a:p>
            <a:pPr marL="0" indent="0">
              <a:buNone/>
            </a:pPr>
            <a:endParaRPr lang="en-US" dirty="0"/>
          </a:p>
        </p:txBody>
      </p:sp>
      <p:grpSp>
        <p:nvGrpSpPr>
          <p:cNvPr id="19" name="Group 18">
            <a:extLst>
              <a:ext uri="{FF2B5EF4-FFF2-40B4-BE49-F238E27FC236}">
                <a16:creationId xmlns:a16="http://schemas.microsoft.com/office/drawing/2014/main" id="{C78CEA4F-D72A-C069-6A51-328B103CA0CA}"/>
              </a:ext>
              <a:ext uri="{C183D7F6-B498-43B3-948B-1728B52AA6E4}">
                <adec:decorative xmlns:adec="http://schemas.microsoft.com/office/drawing/2017/decorative" val="1"/>
              </a:ext>
            </a:extLst>
          </p:cNvPr>
          <p:cNvGrpSpPr>
            <a:grpSpLocks/>
          </p:cNvGrpSpPr>
          <p:nvPr/>
        </p:nvGrpSpPr>
        <p:grpSpPr bwMode="auto">
          <a:xfrm rot="16200000" flipV="1">
            <a:off x="0" y="3900132"/>
            <a:ext cx="2959226" cy="2959226"/>
            <a:chOff x="0" y="12289"/>
            <a:chExt cx="3550" cy="3551"/>
          </a:xfrm>
        </p:grpSpPr>
        <p:sp>
          <p:nvSpPr>
            <p:cNvPr id="20" name="Freeform 19">
              <a:extLst>
                <a:ext uri="{FF2B5EF4-FFF2-40B4-BE49-F238E27FC236}">
                  <a16:creationId xmlns:a16="http://schemas.microsoft.com/office/drawing/2014/main" id="{7E473402-19FD-A5B0-5CB6-E5F3926D3828}"/>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879D1CAD-2EA2-9376-7B64-0C3AC590F651}"/>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B16F8906-918C-BE0B-A4AB-6A1D48150AC7}"/>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3200312026"/>
      </p:ext>
    </p:extLst>
  </p:cSld>
  <p:clrMapOvr>
    <a:masterClrMapping/>
  </p:clrMapOvr>
</p:sld>
</file>

<file path=ppt/theme/theme1.xml><?xml version="1.0" encoding="utf-8"?>
<a:theme xmlns:a="http://schemas.openxmlformats.org/drawingml/2006/main" name="Custom">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Custom 175">
      <a:majorFont>
        <a:latin typeface="Franklin Gothic Demi"/>
        <a:ea typeface=""/>
        <a:cs typeface=""/>
      </a:majorFont>
      <a:minorFont>
        <a:latin typeface="Franklin Gothic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78853419_Win32_SL_V5" id="{958D2C9E-948D-4354-BF9D-DF8AE3C2B240}" vid="{22D4A967-05D2-4D72-8594-54CFF341483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Background xmlns="71af3243-3dd4-4a8d-8c0d-dd76da1f02a5">false</Background>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8A8ECD1-788F-484B-9043-D957FCFDF1F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A0FE134-9032-4C7F-BC57-C7DE3F833363}">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3.xml><?xml version="1.0" encoding="utf-8"?>
<ds:datastoreItem xmlns:ds="http://schemas.openxmlformats.org/officeDocument/2006/customXml" ds:itemID="{36D24F1A-6251-4B9A-A918-7D6F3A8F7E2A}">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0</TotalTime>
  <Words>3064</Words>
  <Application>Microsoft Office PowerPoint</Application>
  <PresentationFormat>Widescreen</PresentationFormat>
  <Paragraphs>219</Paragraphs>
  <Slides>26</Slides>
  <Notes>26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26</vt:i4>
      </vt:variant>
    </vt:vector>
  </HeadingPairs>
  <TitlesOfParts>
    <vt:vector size="34" baseType="lpstr">
      <vt:lpstr>Arial</vt:lpstr>
      <vt:lpstr>Calibri</vt:lpstr>
      <vt:lpstr>Franklin Gothic Book</vt:lpstr>
      <vt:lpstr>Franklin Gothic Demi</vt:lpstr>
      <vt:lpstr>Helvetica Neue</vt:lpstr>
      <vt:lpstr>SegoeuiPc</vt:lpstr>
      <vt:lpstr>Wingdings</vt:lpstr>
      <vt:lpstr>Custom</vt:lpstr>
      <vt:lpstr>ỨNG DỤNG RFM, K-MEANS VÀ DBSCAN TRONG PHÂN KHÚC KHÁCH HÀNG VÀ TỐI ƯU DOANH THU</vt:lpstr>
      <vt:lpstr>Thành viên nhóm</vt:lpstr>
      <vt:lpstr>Phân công</vt:lpstr>
      <vt:lpstr>Giới thiệu đề tài</vt:lpstr>
      <vt:lpstr>Mục tiêu đề tài</vt:lpstr>
      <vt:lpstr>Tổng quan bộ dữ liệu</vt:lpstr>
      <vt:lpstr>Các bước thực hiện</vt:lpstr>
      <vt:lpstr>Tiền xử lý dữ liệu, phân tích RFM</vt:lpstr>
      <vt:lpstr>Tiền xử lý dữ liệu, phân tích RFM</vt:lpstr>
      <vt:lpstr>Tiền xử lý dữ liệu, phân tích RFM</vt:lpstr>
      <vt:lpstr>Tiền xử lý dữ liệu, phân tích RFM</vt:lpstr>
      <vt:lpstr>Tiền xử lý dữ liệu, phân tích RFM</vt:lpstr>
      <vt:lpstr>Tiền xử lý dữ liệu, phân tích RFM</vt:lpstr>
      <vt:lpstr>Phân cụm khách hàng bằng thuật toán K-Means</vt:lpstr>
      <vt:lpstr>Phân cụm khách hàng bằng thuật toán K-Means</vt:lpstr>
      <vt:lpstr>Phân cụm khách hàng bằng thuật toán K-Means</vt:lpstr>
      <vt:lpstr>Phân cụm khách hàng bằng thuật toán DBSCAN</vt:lpstr>
      <vt:lpstr>Phân cụm khách hàng bằng thuật toán DBSCAN</vt:lpstr>
      <vt:lpstr>Phân cụm khách hàng bằng thuật toán DBSCAN</vt:lpstr>
      <vt:lpstr>Phân cụm khách hàng bằng thuật toán DBSCAN</vt:lpstr>
      <vt:lpstr>Phân tích đặc điểm từng nhóm khách hàng</vt:lpstr>
      <vt:lpstr>Phân tích đặc điểm từng nhóm khách hàng</vt:lpstr>
      <vt:lpstr>Phân tích đặc điểm từng nhóm khách hàng</vt:lpstr>
      <vt:lpstr>Phân tích đặc điểm từng nhóm khách hàng</vt:lpstr>
      <vt:lpstr>Phân tích đặc điểm từng nhóm khách hàng</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2023-12-20T08:12:12Z</dcterms:created>
  <dcterms:modified xsi:type="dcterms:W3CDTF">2025-04-15T12:10:16Z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