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39"/>
  </p:handoutMasterIdLst>
  <p:sldIdLst>
    <p:sldId id="256" r:id="rId3"/>
    <p:sldId id="303" r:id="rId5"/>
    <p:sldId id="304" r:id="rId6"/>
    <p:sldId id="619" r:id="rId7"/>
    <p:sldId id="620" r:id="rId8"/>
    <p:sldId id="621" r:id="rId9"/>
    <p:sldId id="622" r:id="rId10"/>
    <p:sldId id="623" r:id="rId11"/>
    <p:sldId id="624" r:id="rId12"/>
    <p:sldId id="625" r:id="rId13"/>
    <p:sldId id="626" r:id="rId14"/>
    <p:sldId id="627" r:id="rId15"/>
    <p:sldId id="628" r:id="rId16"/>
    <p:sldId id="629" r:id="rId17"/>
    <p:sldId id="631" r:id="rId18"/>
    <p:sldId id="632" r:id="rId19"/>
    <p:sldId id="630" r:id="rId20"/>
    <p:sldId id="633" r:id="rId21"/>
    <p:sldId id="634" r:id="rId22"/>
    <p:sldId id="635" r:id="rId23"/>
    <p:sldId id="637" r:id="rId24"/>
    <p:sldId id="638" r:id="rId25"/>
    <p:sldId id="639" r:id="rId26"/>
    <p:sldId id="640" r:id="rId27"/>
    <p:sldId id="641" r:id="rId28"/>
    <p:sldId id="642" r:id="rId29"/>
    <p:sldId id="643" r:id="rId30"/>
    <p:sldId id="644" r:id="rId31"/>
    <p:sldId id="645" r:id="rId32"/>
    <p:sldId id="646" r:id="rId33"/>
    <p:sldId id="647" r:id="rId34"/>
    <p:sldId id="648" r:id="rId35"/>
    <p:sldId id="649" r:id="rId36"/>
    <p:sldId id="650" r:id="rId37"/>
    <p:sldId id="283"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211" userDrawn="1">
          <p15:clr>
            <a:srgbClr val="A4A3A4"/>
          </p15:clr>
        </p15:guide>
        <p15:guide id="2" pos="38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54803"/>
    <a:srgbClr val="F15623"/>
    <a:srgbClr val="FFFF66"/>
    <a:srgbClr val="FF2929"/>
    <a:srgbClr val="FF3300"/>
    <a:srgbClr val="0033CC"/>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3"/>
  </p:normalViewPr>
  <p:slideViewPr>
    <p:cSldViewPr snapToGrid="0" showGuides="1">
      <p:cViewPr varScale="1">
        <p:scale>
          <a:sx n="60" d="100"/>
          <a:sy n="60" d="100"/>
        </p:scale>
        <p:origin x="78" y="1134"/>
      </p:cViewPr>
      <p:guideLst>
        <p:guide orient="horz" pos="2211"/>
        <p:guide pos="381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7"/>
        <p:cNvGrpSpPr/>
        <p:nvPr/>
      </p:nvGrpSpPr>
      <p:grpSpPr>
        <a:xfrm>
          <a:off x="0" y="0"/>
          <a:ext cx="0" cy="0"/>
          <a:chOff x="0" y="0"/>
          <a:chExt cx="0" cy="0"/>
        </a:xfrm>
      </p:grpSpPr>
      <p:sp>
        <p:nvSpPr>
          <p:cNvPr id="438" name="Google Shape;43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39" name="Google Shape;43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7"/>
        <p:cNvGrpSpPr/>
        <p:nvPr/>
      </p:nvGrpSpPr>
      <p:grpSpPr>
        <a:xfrm>
          <a:off x="0" y="0"/>
          <a:ext cx="0" cy="0"/>
          <a:chOff x="0" y="0"/>
          <a:chExt cx="0" cy="0"/>
        </a:xfrm>
      </p:grpSpPr>
      <p:sp>
        <p:nvSpPr>
          <p:cNvPr id="28" name="Google Shape;2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4"/>
        <p:cNvGrpSpPr/>
        <p:nvPr/>
      </p:nvGrpSpPr>
      <p:grpSpPr>
        <a:xfrm>
          <a:off x="0" y="0"/>
          <a:ext cx="0" cy="0"/>
          <a:chOff x="0" y="0"/>
          <a:chExt cx="0" cy="0"/>
        </a:xfrm>
      </p:grpSpPr>
      <p:sp>
        <p:nvSpPr>
          <p:cNvPr id="45" name="Google Shape;45;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3"/>
        <p:cNvGrpSpPr/>
        <p:nvPr/>
      </p:nvGrpSpPr>
      <p:grpSpPr>
        <a:xfrm>
          <a:off x="0" y="0"/>
          <a:ext cx="0" cy="0"/>
          <a:chOff x="0" y="0"/>
          <a:chExt cx="0" cy="0"/>
        </a:xfrm>
      </p:grpSpPr>
      <p:sp>
        <p:nvSpPr>
          <p:cNvPr id="54" name="Google Shape;5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a:spLocks noGrp="1"/>
          </p:cNvSpPr>
          <p:nvPr>
            <p:ph type="pic" idx="2"/>
          </p:nvPr>
        </p:nvSpPr>
        <p:spPr>
          <a:xfrm>
            <a:off x="5183188" y="987425"/>
            <a:ext cx="6172200" cy="4873625"/>
          </a:xfrm>
          <a:prstGeom prst="rect">
            <a:avLst/>
          </a:prstGeom>
          <a:noFill/>
          <a:ln>
            <a:noFill/>
          </a:ln>
        </p:spPr>
      </p:sp>
      <p:sp>
        <p:nvSpPr>
          <p:cNvPr id="68" name="Google Shape;68;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87"/>
        <p:cNvGrpSpPr/>
        <p:nvPr/>
      </p:nvGrpSpPr>
      <p:grpSpPr>
        <a:xfrm>
          <a:off x="0" y="0"/>
          <a:ext cx="0" cy="0"/>
          <a:chOff x="0" y="0"/>
          <a:chExt cx="0" cy="0"/>
        </a:xfrm>
      </p:grpSpPr>
      <p:sp>
        <p:nvSpPr>
          <p:cNvPr id="88" name="Google Shape;88;p1"/>
          <p:cNvSpPr txBox="1"/>
          <p:nvPr/>
        </p:nvSpPr>
        <p:spPr>
          <a:xfrm>
            <a:off x="121920" y="1058545"/>
            <a:ext cx="11618595" cy="472186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500"/>
              </a:spcBef>
              <a:spcAft>
                <a:spcPts val="0"/>
              </a:spcAft>
              <a:buClr>
                <a:srgbClr val="000000"/>
              </a:buClr>
              <a:buSzPts val="4800"/>
              <a:buFont typeface="Arial" panose="020B0604020202020204"/>
              <a:buNone/>
            </a:pPr>
            <a:r>
              <a:rPr lang="en-US" sz="4400" b="1" dirty="0" smtClean="0">
                <a:solidFill>
                  <a:srgbClr val="FF0000"/>
                </a:solidFill>
                <a:latin typeface="Times New Roman" panose="02020603050405020304" pitchFamily="18" charset="0"/>
                <a:cs typeface="Times New Roman" panose="02020603050405020304" pitchFamily="18" charset="0"/>
                <a:sym typeface="+mn-ea"/>
              </a:rPr>
              <a:t>PHÂN TÍCH DỮ LIỆU VỚI R</a:t>
            </a:r>
            <a:endParaRPr lang="en-US" sz="4400" b="1" dirty="0" smtClean="0">
              <a:solidFill>
                <a:srgbClr val="FF0000"/>
              </a:solidFill>
              <a:latin typeface="Times New Roman" panose="02020603050405020304" pitchFamily="18" charset="0"/>
              <a:cs typeface="Times New Roman" panose="02020603050405020304" pitchFamily="18" charset="0"/>
              <a:sym typeface="+mn-ea"/>
            </a:endParaRPr>
          </a:p>
          <a:p>
            <a:pPr marL="0" marR="0" lvl="0" indent="0" algn="ctr" rtl="0">
              <a:lnSpc>
                <a:spcPct val="100000"/>
              </a:lnSpc>
              <a:spcBef>
                <a:spcPts val="500"/>
              </a:spcBef>
              <a:spcAft>
                <a:spcPts val="0"/>
              </a:spcAft>
              <a:buClr>
                <a:srgbClr val="000000"/>
              </a:buClr>
              <a:buSzPts val="4800"/>
              <a:buFont typeface="Arial" panose="020B0604020202020204"/>
              <a:buNone/>
            </a:pPr>
            <a:r>
              <a:rPr lang="vi-VN" altLang="en-US" sz="4400" b="1" dirty="0" smtClean="0">
                <a:solidFill>
                  <a:srgbClr val="FF0000"/>
                </a:solidFill>
                <a:latin typeface="Times New Roman" panose="02020603050405020304" pitchFamily="18" charset="0"/>
                <a:cs typeface="Times New Roman" panose="02020603050405020304" pitchFamily="18" charset="0"/>
                <a:sym typeface="+mn-ea"/>
              </a:rPr>
              <a:t>ĐỒ ÁN CUỐI KÌ I</a:t>
            </a:r>
            <a:endParaRPr lang="vi-VN" altLang="en-US" sz="4400" b="1" dirty="0" smtClean="0">
              <a:solidFill>
                <a:srgbClr val="FF0000"/>
              </a:solidFill>
              <a:latin typeface="Times New Roman" panose="02020603050405020304" pitchFamily="18" charset="0"/>
              <a:cs typeface="Times New Roman" panose="02020603050405020304" pitchFamily="18" charset="0"/>
              <a:sym typeface="+mn-ea"/>
            </a:endParaRPr>
          </a:p>
          <a:p>
            <a:pPr marL="0" marR="0" lvl="0" indent="0" algn="ctr" rtl="0">
              <a:lnSpc>
                <a:spcPct val="100000"/>
              </a:lnSpc>
              <a:spcBef>
                <a:spcPts val="500"/>
              </a:spcBef>
              <a:spcAft>
                <a:spcPts val="0"/>
              </a:spcAft>
              <a:buClr>
                <a:srgbClr val="000000"/>
              </a:buClr>
              <a:buSzPts val="4800"/>
              <a:buFont typeface="Arial" panose="020B0604020202020204"/>
              <a:buNone/>
            </a:pPr>
            <a:r>
              <a:rPr lang="vi-VN" alt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rPr>
              <a:t>Họ và tên:</a:t>
            </a:r>
            <a:endParaRPr lang="vi-VN" alt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500"/>
              </a:spcBef>
              <a:spcAft>
                <a:spcPts val="0"/>
              </a:spcAft>
              <a:buClr>
                <a:srgbClr val="000000"/>
              </a:buClr>
              <a:buSzPts val="4800"/>
              <a:buFont typeface="Arial" panose="020B0604020202020204"/>
              <a:buNone/>
            </a:pPr>
            <a:r>
              <a:rPr lang="vi-VN" alt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rPr>
              <a:t>Nguyễn Lương Thế </a:t>
            </a:r>
            <a:r>
              <a:rPr lang="vi-VN" alt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rPr>
              <a:t>22E1020032</a:t>
            </a:r>
            <a:endParaRPr lang="vi-VN" alt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500"/>
              </a:spcBef>
              <a:spcAft>
                <a:spcPts val="0"/>
              </a:spcAft>
              <a:buClr>
                <a:srgbClr val="000000"/>
              </a:buClr>
              <a:buSzPts val="4800"/>
              <a:buFont typeface="Arial" panose="020B0604020202020204"/>
              <a:buNone/>
            </a:pPr>
            <a:r>
              <a:rPr lang="vi-VN" alt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rPr>
              <a:t>Lớp:</a:t>
            </a:r>
            <a:endParaRPr lang="vi-VN" alt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500"/>
              </a:spcBef>
              <a:spcAft>
                <a:spcPts val="0"/>
              </a:spcAft>
              <a:buClr>
                <a:srgbClr val="000000"/>
              </a:buClr>
              <a:buSzPts val="4800"/>
              <a:buFont typeface="Arial" panose="020B0604020202020204"/>
              <a:buNone/>
            </a:pPr>
            <a:r>
              <a:rPr lang="vi-VN" alt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rPr>
              <a:t>AIK3</a:t>
            </a:r>
            <a:endParaRPr lang="vi-VN" alt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500"/>
              </a:spcBef>
              <a:spcAft>
                <a:spcPts val="0"/>
              </a:spcAft>
              <a:buClr>
                <a:srgbClr val="000000"/>
              </a:buClr>
              <a:buSzPts val="4800"/>
              <a:buFont typeface="Arial" panose="020B0604020202020204"/>
              <a:buNone/>
            </a:pPr>
            <a:endParaRPr lang="en-US" sz="3200" b="0" i="0" u="none" strike="noStrike" cap="none" dirty="0" smtClean="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500"/>
              </a:spcBef>
              <a:spcAft>
                <a:spcPts val="0"/>
              </a:spcAft>
              <a:buClr>
                <a:srgbClr val="000000"/>
              </a:buClr>
              <a:buSzPts val="4800"/>
              <a:buFont typeface="Arial" panose="020B0604020202020204"/>
              <a:buNone/>
            </a:pPr>
            <a:endParaRPr lang="en-US" sz="3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500"/>
              </a:spcBef>
              <a:spcAft>
                <a:spcPts val="0"/>
              </a:spcAft>
              <a:buClr>
                <a:srgbClr val="000000"/>
              </a:buClr>
              <a:buSzPts val="4800"/>
              <a:buFont typeface="Arial" panose="020B0604020202020204"/>
              <a:buNone/>
            </a:pPr>
            <a:endParaRPr lang="vi-VN" altLang="en-US" sz="3200" b="1" dirty="0">
              <a:solidFill>
                <a:schemeClr val="accent5">
                  <a:lumMod val="50000"/>
                </a:schemeClr>
              </a:solidFill>
            </a:endParaRPr>
          </a:p>
        </p:txBody>
      </p:sp>
      <p:sp>
        <p:nvSpPr>
          <p:cNvPr id="89" name="Google Shape;89;p1"/>
          <p:cNvSpPr txBox="1"/>
          <p:nvPr/>
        </p:nvSpPr>
        <p:spPr>
          <a:xfrm>
            <a:off x="3665219" y="5780472"/>
            <a:ext cx="4860925" cy="3213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Thừa</a:t>
            </a:r>
            <a:r>
              <a:rPr lang="en-US" sz="18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US" sz="18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Thiên</a:t>
            </a:r>
            <a:r>
              <a:rPr lang="en-US" sz="18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US" sz="18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Huế</a:t>
            </a:r>
            <a:r>
              <a:rPr lang="en-US" sz="18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en-US" sz="18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ngày</a:t>
            </a:r>
            <a:r>
              <a:rPr lang="en-US" sz="1800" b="0" i="0" u="none" strike="noStrike" cap="none" dirty="0">
                <a:solidFill>
                  <a:schemeClr val="tx1"/>
                </a:solidFill>
                <a:latin typeface="Arial" panose="020B0604020202020204"/>
                <a:ea typeface="Arial" panose="020B0604020202020204"/>
                <a:cs typeface="Arial" panose="020B0604020202020204"/>
                <a:sym typeface="Arial" panose="020B0604020202020204"/>
              </a:rPr>
              <a:t> </a:t>
            </a:r>
            <a:r>
              <a:rPr lang="vi-VN" altLang="en-US" sz="1800" b="0" i="0" u="none" strike="noStrike" cap="none" dirty="0">
                <a:solidFill>
                  <a:schemeClr val="tx1"/>
                </a:solidFill>
                <a:latin typeface="Arial" panose="020B0604020202020204"/>
                <a:ea typeface="Arial" panose="020B0604020202020204"/>
                <a:cs typeface="Arial" panose="020B0604020202020204"/>
                <a:sym typeface="Arial" panose="020B0604020202020204"/>
              </a:rPr>
              <a:t>23</a:t>
            </a:r>
            <a:r>
              <a:rPr lang="en-US" sz="1800" dirty="0">
                <a:solidFill>
                  <a:schemeClr val="tx1"/>
                </a:solidFill>
              </a:rPr>
              <a:t> </a:t>
            </a:r>
            <a:r>
              <a:rPr lang="en-US" sz="18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tháng</a:t>
            </a:r>
            <a:r>
              <a:rPr lang="en-US" sz="1800" b="0" i="0" u="none" strike="noStrike" cap="none" dirty="0">
                <a:solidFill>
                  <a:schemeClr val="tx1"/>
                </a:solidFill>
                <a:latin typeface="Arial" panose="020B0604020202020204"/>
                <a:ea typeface="Arial" panose="020B0604020202020204"/>
                <a:cs typeface="Arial" panose="020B0604020202020204"/>
                <a:sym typeface="Arial" panose="020B0604020202020204"/>
              </a:rPr>
              <a:t> 10 </a:t>
            </a:r>
            <a:r>
              <a:rPr lang="en-US" sz="18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năm</a:t>
            </a:r>
            <a:r>
              <a:rPr lang="en-US" sz="1800" b="0" i="0" u="none" strike="noStrike" cap="none" dirty="0">
                <a:solidFill>
                  <a:schemeClr val="tx1"/>
                </a:solidFill>
                <a:latin typeface="Arial" panose="020B0604020202020204"/>
                <a:ea typeface="Arial" panose="020B0604020202020204"/>
                <a:cs typeface="Arial" panose="020B0604020202020204"/>
                <a:sym typeface="Arial" panose="020B0604020202020204"/>
              </a:rPr>
              <a:t> 2023</a:t>
            </a:r>
            <a:endParaRPr sz="14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2: </a:t>
            </a:r>
            <a:r>
              <a:rPr lang="vi-VN" altLang="en-US" sz="2800" dirty="0">
                <a:latin typeface="Times New Roman" panose="02020603050405020304" pitchFamily="18" charset="0"/>
                <a:cs typeface="Times New Roman" panose="02020603050405020304" pitchFamily="18" charset="0"/>
                <a:sym typeface="+mn-ea"/>
              </a:rPr>
              <a:t>Hướng dẫn nâng cao về Google Trang tính</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327025" y="595630"/>
            <a:ext cx="11804015" cy="5524500"/>
          </a:xfrm>
          <a:prstGeom prst="rect">
            <a:avLst/>
          </a:prstGeom>
          <a:noFill/>
        </p:spPr>
        <p:txBody>
          <a:bodyPr wrap="square" rtlCol="0">
            <a:noAutofit/>
          </a:bodyPr>
          <a:lstStyle/>
          <a:p>
            <a:pPr marL="457200" indent="-457200">
              <a:buFont typeface="+mj-lt"/>
              <a:buAutoNum type="arabicPeriod" startAt="3"/>
            </a:pPr>
            <a:r>
              <a:rPr lang="vi-VN" altLang="en-US" sz="2400" dirty="0" smtClean="0">
                <a:latin typeface="Times New Roman" panose="02020603050405020304" pitchFamily="18" charset="0"/>
                <a:cs typeface="Times New Roman" panose="02020603050405020304" pitchFamily="18" charset="0"/>
                <a:sym typeface="+mn-ea"/>
              </a:rPr>
              <a:t>Bạn có thể tùy chỉnh giao diện và màu sắc của biểu đồ để tạo biểu đồ hấp dẫn về mặt trực quan.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Bằng cách sử dụng các kiểu biểu đồ, bạn có thể chọn màu nền và màu phông chữ.</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Tiêu đề biểu đồ và trục có thể được tùy chỉnh, bao gồm thay đổi văn bản và căn chỉnh.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cũng có thể tùy chỉnh màu sắc của từng chuỗi trong biểu đồ.</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Chú giải có thể được sửa đổi để hiển thị các màu khác nhau cho mỗi chuỗi.</a:t>
            </a: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4"/>
            </a:pPr>
            <a:r>
              <a:rPr lang="vi-VN" altLang="en-US" sz="2400" dirty="0" smtClean="0">
                <a:latin typeface="Times New Roman" panose="02020603050405020304" pitchFamily="18" charset="0"/>
                <a:cs typeface="Times New Roman" panose="02020603050405020304" pitchFamily="18" charset="0"/>
                <a:sym typeface="+mn-ea"/>
              </a:rPr>
              <a:t>Bạn có thể tùy chỉnh chú giải, trục, đường lưới và thêm dữ liệu vào biểu đồ của mình.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định vị chú giải và thay đổi phông chữ, kích thước và màu sắc của chú giải.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tùy chỉnh phông chữ và màu sắc của nhãn trục ngang và trục dọc.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thêm dấu tích vào trục và tùy chỉnh màu sắc của chúng.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thêm dữ liệu bổ sung vào biểu đồ bằng cách sử dụng trình chỉnh sửa biểu đồ.</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xóa hoặc tùy chỉnh màu của từng chuỗi dữ liệu.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Đường thu nhỏ có thể được sử dụng để trực quan hóa xu hướng ở định dạng nhỏ gọn.</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2: </a:t>
            </a:r>
            <a:r>
              <a:rPr lang="vi-VN" altLang="en-US" sz="2800" dirty="0">
                <a:latin typeface="Times New Roman" panose="02020603050405020304" pitchFamily="18" charset="0"/>
                <a:cs typeface="Times New Roman" panose="02020603050405020304" pitchFamily="18" charset="0"/>
                <a:sym typeface="+mn-ea"/>
              </a:rPr>
              <a:t>Hướng dẫn nâng cao về Google Trang tính</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7175" y="666750"/>
            <a:ext cx="11765915" cy="5524500"/>
          </a:xfrm>
          <a:prstGeom prst="rect">
            <a:avLst/>
          </a:prstGeom>
          <a:noFill/>
        </p:spPr>
        <p:txBody>
          <a:bodyPr wrap="square" rtlCol="0">
            <a:noAutofit/>
          </a:bodyPr>
          <a:lstStyle/>
          <a:p>
            <a:pPr marL="457200" indent="-457200">
              <a:buFont typeface="+mj-lt"/>
              <a:buAutoNum type="arabicPeriod" startAt="5"/>
            </a:pPr>
            <a:r>
              <a:rPr lang="vi-VN" altLang="en-US" sz="2400" dirty="0" smtClean="0">
                <a:latin typeface="Times New Roman" panose="02020603050405020304" pitchFamily="18" charset="0"/>
                <a:cs typeface="Times New Roman" panose="02020603050405020304" pitchFamily="18" charset="0"/>
                <a:sym typeface="+mn-ea"/>
              </a:rPr>
              <a:t>Sử dụng các hàng có dải hoặc màu xen kẽ trong Google Trang tính để trực quan hóa và dễ đọc dữ liệu hơn.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Định dạng có điều kiện có thể được sử dụng để làm nổi bật mọi hàng hoặc cột khác bằng các công thức tùy chỉnh.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Tính năng màu xen kẽ trong Google Trang tính cho phép bạn tạo các hàng có dải băng được thiết kế sẵn hoặc tùy chỉnh.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Việc sử dụng các hàng có dải hoặc màu xen kẽ giúp phân tích và diễn giải các tập dữ liệu lớn trong Google Trang tính dễ dàng hơn.</a:t>
            </a: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6"/>
            </a:pPr>
            <a:r>
              <a:rPr lang="vi-VN" altLang="en-US" sz="2400" dirty="0" smtClean="0">
                <a:latin typeface="Times New Roman" panose="02020603050405020304" pitchFamily="18" charset="0"/>
                <a:cs typeface="Times New Roman" panose="02020603050405020304" pitchFamily="18" charset="0"/>
                <a:sym typeface="+mn-ea"/>
              </a:rPr>
              <a:t>Công cụ bảng tổng hợp của Google giúp phân tích dữ liệu và trả lời các câu hỏi ngay lập tức.</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Bảng tổng hợp biến dữ liệu thành một bảng có các hàng và cột có thể hoán đổi cho nhau.</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Tạo bảng tổng hợp bằng cách chọn dữ liệu và nhấp vào tùy chọn bảng tổng hợp.</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chọn phạm vi dữ liệu và chèn một trang tính mới hay sử dụng trang tính hiện có.</a:t>
            </a: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2: </a:t>
            </a:r>
            <a:r>
              <a:rPr lang="vi-VN" altLang="en-US" sz="2800" dirty="0">
                <a:latin typeface="Times New Roman" panose="02020603050405020304" pitchFamily="18" charset="0"/>
                <a:cs typeface="Times New Roman" panose="02020603050405020304" pitchFamily="18" charset="0"/>
                <a:sym typeface="+mn-ea"/>
              </a:rPr>
              <a:t>Hướng dẫn nâng cao về Google Trang tính</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6540" y="585470"/>
            <a:ext cx="11765915" cy="5524500"/>
          </a:xfrm>
          <a:prstGeom prst="rect">
            <a:avLst/>
          </a:prstGeom>
          <a:noFill/>
        </p:spPr>
        <p:txBody>
          <a:bodyPr wrap="square" rtlCol="0">
            <a:noAutofit/>
          </a:bodyPr>
          <a:lstStyle/>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Trình chỉnh sửa bảng Pivot cho phép bạn tùy chỉnh bảng.</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sử dụng đề xuất hoặc chọn hàng, cột, giá trị và bộ lọc theo cách thủ công.</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Bằng cách chọn doanh số bán hàng làm giá trị, bạn có thể xem tổng doanh số bán hàng được thực hiện.</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cũng có thể phân tích doanh số bán hàng được thực hiện bởi mỗi nhân viên bán hàng.</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Việc sắp xếp nhân viên bán hàng theo hàng hoặc cột không ảnh hưởng đến dữ liệu.</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7"/>
            </a:pPr>
            <a:r>
              <a:rPr lang="vi-VN" altLang="en-US" sz="2400" dirty="0" smtClean="0">
                <a:latin typeface="Times New Roman" panose="02020603050405020304" pitchFamily="18" charset="0"/>
                <a:cs typeface="Times New Roman" panose="02020603050405020304" pitchFamily="18" charset="0"/>
                <a:sym typeface="+mn-ea"/>
              </a:rPr>
              <a:t>Bộ cắt có thể là một công cụ tuyệt vời để sử dụng và tạo bảng điều khiển tương tác.</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thêm bộ cắt vào menu dữ liệu của mình và tùy chỉnh giao diện của nó.</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Slicers có thể được áp dụng cho bảng trụ hoặc bảng thông thường.</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Bộ cắt cho phép bạn lọc và phân tích dữ liệu bằng cách chọn các cột hoặc giá trị cụ thể.</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Khi bạn thay đổi slicer, cả bảng tổng hợp và biểu đồ được kết nối với nó sẽ cập nhật.</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2: </a:t>
            </a:r>
            <a:r>
              <a:rPr lang="vi-VN" altLang="en-US" sz="2800" dirty="0">
                <a:latin typeface="Times New Roman" panose="02020603050405020304" pitchFamily="18" charset="0"/>
                <a:cs typeface="Times New Roman" panose="02020603050405020304" pitchFamily="18" charset="0"/>
                <a:sym typeface="+mn-ea"/>
              </a:rPr>
              <a:t>Hướng dẫn nâng cao về Google Trang tính</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7175" y="666750"/>
            <a:ext cx="11765915" cy="5524500"/>
          </a:xfrm>
          <a:prstGeom prst="rect">
            <a:avLst/>
          </a:prstGeom>
          <a:noFill/>
        </p:spPr>
        <p:txBody>
          <a:bodyPr wrap="square" rtlCol="0">
            <a:noAutofit/>
          </a:bodyPr>
          <a:lstStyle/>
          <a:p>
            <a:pPr marL="457200" indent="-457200">
              <a:buFont typeface="+mj-lt"/>
              <a:buAutoNum type="arabicPeriod" startAt="8"/>
            </a:pPr>
            <a:r>
              <a:rPr lang="vi-VN" altLang="en-US" sz="2400" dirty="0" smtClean="0">
                <a:latin typeface="Times New Roman" panose="02020603050405020304" pitchFamily="18" charset="0"/>
                <a:cs typeface="Times New Roman" panose="02020603050405020304" pitchFamily="18" charset="0"/>
                <a:sym typeface="+mn-ea"/>
              </a:rPr>
              <a:t>Tự động tính toán dựa trên dữ liệu bán hàng.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hàm if để xác định tính đủ điều kiện nhận tiền thưởng.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Tính 5% tổng doanh thu cho nhân viên đủ điều kiện.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Chỉ định tiền thưởng $0 cho nhân viên không đủ điều kiện.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Hãy xem xét tiền thưởng của bộ phận là $850 mỗi người.</a:t>
            </a: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9"/>
            </a:pPr>
            <a:r>
              <a:rPr lang="vi-VN" altLang="en-US" sz="2400" dirty="0" smtClean="0">
                <a:latin typeface="Times New Roman" panose="02020603050405020304" pitchFamily="18" charset="0"/>
                <a:cs typeface="Times New Roman" panose="02020603050405020304" pitchFamily="18" charset="0"/>
                <a:sym typeface="+mn-ea"/>
              </a:rPr>
              <a:t>Sử dụng VLOOKUP trong Excel để tìm kiếm dữ liệu cụ thể</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Khóa tìm kiếm là giá trị bạn đang tìm kiếm</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Phạm vi là khu vực mà bạn muốn tìm kiếm</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Chỉ mục là số cột của dữ liệu bạn muốn lấy</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Đã sắp xếp cho biết bạn muốn kết quả khớp chính xác hay kết quả khớp gần nhất</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2: </a:t>
            </a:r>
            <a:r>
              <a:rPr lang="vi-VN" altLang="en-US" sz="2800" dirty="0">
                <a:latin typeface="Times New Roman" panose="02020603050405020304" pitchFamily="18" charset="0"/>
                <a:cs typeface="Times New Roman" panose="02020603050405020304" pitchFamily="18" charset="0"/>
                <a:sym typeface="+mn-ea"/>
              </a:rPr>
              <a:t>Hướng dẫn nâng cao về Google Trang tính</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7175" y="666750"/>
            <a:ext cx="11765915" cy="5524500"/>
          </a:xfrm>
          <a:prstGeom prst="rect">
            <a:avLst/>
          </a:prstGeom>
          <a:noFill/>
        </p:spPr>
        <p:txBody>
          <a:bodyPr wrap="square" rtlCol="0">
            <a:noAutofit/>
          </a:bodyPr>
          <a:lstStyle/>
          <a:p>
            <a:pPr marL="457200" indent="-457200">
              <a:buFont typeface="+mj-lt"/>
              <a:buAutoNum type="arabicPeriod" startAt="10"/>
            </a:pPr>
            <a:r>
              <a:rPr lang="vi-VN" altLang="en-US" sz="2400" dirty="0" smtClean="0">
                <a:latin typeface="Times New Roman" panose="02020603050405020304" pitchFamily="18" charset="0"/>
                <a:cs typeface="Times New Roman" panose="02020603050405020304" pitchFamily="18" charset="0"/>
                <a:sym typeface="+mn-ea"/>
              </a:rPr>
              <a:t>Sử dụng hàm iferror để xử lý lỗi trong công thức tra cứu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Hàm iferror cho phép bạn chỉ định những gì sẽ được trả về khi công thức tra cứu gặp lỗi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Bằng cách sử dụng iferror, bạn có thể hiển thị thông báo tùy chỉnh thay vì thông báo lỗi mặc định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Để sử dụng iferror, chỉ cần gói công thức tra cứu của bạn bằng iferror(&lt;lookup Formula&gt;, &lt;custom message&gt;)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cũng có thể để trống ô thay vì hiển thị thông báo lỗi</a:t>
            </a: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11"/>
            </a:pPr>
            <a:r>
              <a:rPr lang="vi-VN" altLang="en-US" sz="2400" dirty="0" smtClean="0">
                <a:latin typeface="Times New Roman" panose="02020603050405020304" pitchFamily="18" charset="0"/>
                <a:cs typeface="Times New Roman" panose="02020603050405020304" pitchFamily="18" charset="0"/>
                <a:sym typeface="+mn-ea"/>
              </a:rPr>
              <a:t>Tạo bản tóm tắt ở định dạng JSON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ý chính ngắn gọn và ít hơn 20 từ</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Cung cấp các điểm phụ chi tiết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Đảm bảo định dạng JSON hợp lệ</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Không có dấu phẩy ở cuối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Chỉ xuất JSON</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2: </a:t>
            </a:r>
            <a:r>
              <a:rPr lang="vi-VN" altLang="en-US" sz="2800" dirty="0">
                <a:latin typeface="Times New Roman" panose="02020603050405020304" pitchFamily="18" charset="0"/>
                <a:cs typeface="Times New Roman" panose="02020603050405020304" pitchFamily="18" charset="0"/>
                <a:sym typeface="+mn-ea"/>
              </a:rPr>
              <a:t>Hướng dẫn nâng cao về Google Trang tính</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7175" y="748030"/>
            <a:ext cx="11765915" cy="5524500"/>
          </a:xfrm>
          <a:prstGeom prst="rect">
            <a:avLst/>
          </a:prstGeom>
          <a:noFill/>
        </p:spPr>
        <p:txBody>
          <a:bodyPr wrap="square" rtlCol="0">
            <a:noAutofit/>
          </a:bodyPr>
          <a:lstStyle/>
          <a:p>
            <a:pPr marL="457200" indent="-457200">
              <a:buFont typeface="+mj-lt"/>
              <a:buAutoNum type="arabicPeriod" startAt="12"/>
            </a:pPr>
            <a:r>
              <a:rPr lang="vi-VN" altLang="en-US" sz="2400" dirty="0" smtClean="0">
                <a:latin typeface="Times New Roman" panose="02020603050405020304" pitchFamily="18" charset="0"/>
                <a:cs typeface="Times New Roman" panose="02020603050405020304" pitchFamily="18" charset="0"/>
                <a:sym typeface="+mn-ea"/>
              </a:rPr>
              <a:t>Tìm hiểu cách chia sẻ tệp Google Trang tính với người khác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Bấm vào nút chia sẻ ở góc trên bên phải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Chỉ định cài đặt cho quyền và quyền truy cập</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Thêm cá nhân hoặc sao chép liên kết để chia sẻ với nhiều người</a:t>
            </a: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2: </a:t>
            </a:r>
            <a:r>
              <a:rPr lang="vi-VN" altLang="en-US" sz="2800" dirty="0">
                <a:latin typeface="Times New Roman" panose="02020603050405020304" pitchFamily="18" charset="0"/>
                <a:cs typeface="Times New Roman" panose="02020603050405020304" pitchFamily="18" charset="0"/>
                <a:sym typeface="+mn-ea"/>
              </a:rPr>
              <a:t>Hướng dẫn nâng cao về Google Trang tính</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7175" y="748030"/>
            <a:ext cx="11765915" cy="5524500"/>
          </a:xfrm>
          <a:prstGeom prst="rect">
            <a:avLst/>
          </a:prstGeom>
          <a:noFill/>
        </p:spPr>
        <p:txBody>
          <a:bodyPr wrap="square" rtlCol="0">
            <a:noAutofit/>
          </a:bodyPr>
          <a:lstStyle/>
          <a:p>
            <a:pPr marL="457200" indent="-457200">
              <a:buFont typeface="+mj-lt"/>
              <a:buAutoNum type="arabicPeriod" startAt="12"/>
            </a:pPr>
            <a:r>
              <a:rPr lang="vi-VN" altLang="en-US" sz="2400" dirty="0" smtClean="0">
                <a:latin typeface="Times New Roman" panose="02020603050405020304" pitchFamily="18" charset="0"/>
                <a:cs typeface="Times New Roman" panose="02020603050405020304" pitchFamily="18" charset="0"/>
                <a:sym typeface="+mn-ea"/>
              </a:rPr>
              <a:t>Tìm hiểu cách chia sẻ tệp Google Trang tính với người khác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Bấm vào nút chia sẻ ở góc trên bên phải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Chỉ định cài đặt cho quyền và quyền truy cập</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Thêm cá nhân hoặc sao chép liên kết để chia sẻ với nhiều người</a:t>
            </a: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80975" y="748030"/>
            <a:ext cx="11765915" cy="5524500"/>
          </a:xfrm>
          <a:prstGeom prst="rect">
            <a:avLst/>
          </a:prstGeom>
          <a:noFill/>
        </p:spPr>
        <p:txBody>
          <a:bodyPr wrap="square" rtlCol="0">
            <a:noAutofit/>
          </a:bodyPr>
          <a:lstStyle/>
          <a:p>
            <a:pPr marL="457200" indent="-457200">
              <a:buFont typeface="+mj-lt"/>
              <a:buAutoNum type="arabicPeriod"/>
            </a:pPr>
            <a:r>
              <a:rPr lang="vi-VN" altLang="en-US" sz="2400" dirty="0" smtClean="0">
                <a:latin typeface="Times New Roman" panose="02020603050405020304" pitchFamily="18" charset="0"/>
                <a:cs typeface="Times New Roman" panose="02020603050405020304" pitchFamily="18" charset="0"/>
                <a:sym typeface="+mn-ea"/>
              </a:rPr>
              <a:t>Google Trang tính cho phép tạo các trang tính tương tác, dữ liệu tài chính theo thời gian thực, macro cũng như tạo hình ảnh và trang tổng quan.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Giao diện Google Sheets tương tự như Excel, với menu thả xuống truyền thống và tính năng tự động lưu.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Cộng tác thật dễ dàng với tính năng chia sẻ theo thời gian thực và menu có thể thu gọn để có không gian làm việc tốt hơn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Arial" panose="020B0604020202020204" pitchFamily="34" charset="0"/>
              <a:buAutoNum type="arabicPeriod"/>
            </a:pPr>
            <a:r>
              <a:rPr lang="vi-VN" altLang="en-US" sz="2400" dirty="0" smtClean="0">
                <a:latin typeface="Times New Roman" panose="02020603050405020304" pitchFamily="18" charset="0"/>
                <a:cs typeface="Times New Roman" panose="02020603050405020304" pitchFamily="18" charset="0"/>
                <a:sym typeface="+mn-ea"/>
              </a:rPr>
              <a:t>Thiết lập xác thực dữ liệu và danh sách thả xuống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phương thức nhập từ chối để đảm bảo nhập dữ liệu hợp lệ bằng cách buộc người dùng chọn từ các số ID hiện có.</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Tạo xác thực dữ liệu cho các ngày để hạn chế các mục nhập giữa các ngày được chỉ định cho một tuần bán hàng cụ thể.</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0" y="748030"/>
            <a:ext cx="11765915" cy="5524500"/>
          </a:xfrm>
          <a:prstGeom prst="rect">
            <a:avLst/>
          </a:prstGeom>
          <a:noFill/>
        </p:spPr>
        <p:txBody>
          <a:bodyPr wrap="square" rtlCol="0">
            <a:noAutofit/>
          </a:bodyPr>
          <a:lstStyle/>
          <a:p>
            <a:pPr marL="457200" lvl="0" indent="-457200">
              <a:buFont typeface="+mj-lt"/>
              <a:buAutoNum type="arabicPeriod" startAt="3"/>
            </a:pPr>
            <a:r>
              <a:rPr lang="vi-VN" altLang="en-US" sz="2400" dirty="0" smtClean="0">
                <a:latin typeface="Times New Roman" panose="02020603050405020304" pitchFamily="18" charset="0"/>
                <a:cs typeface="Times New Roman" panose="02020603050405020304" pitchFamily="18" charset="0"/>
                <a:sym typeface="+mn-ea"/>
              </a:rPr>
              <a:t>Đặt phạm vi ngày và xác thực dữ liệu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Chọn phạm vi ngày và thiết lập xác thực dữ liệu cho các giá trị đầu vào.</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Hiển thị ví dụ về nhập và sửa ngày không hợp lệ</a:t>
            </a:r>
            <a:endParaRPr lang="vi-VN" altLang="en-US" sz="2400" dirty="0" smtClean="0">
              <a:latin typeface="Times New Roman" panose="02020603050405020304" pitchFamily="18" charset="0"/>
              <a:cs typeface="Times New Roman" panose="02020603050405020304" pitchFamily="18" charset="0"/>
              <a:sym typeface="+mn-ea"/>
            </a:endParaRPr>
          </a:p>
          <a:p>
            <a:pPr marL="1371600" lvl="2"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3"/>
            </a:pPr>
            <a:r>
              <a:rPr lang="vi-VN" altLang="en-US" sz="2400" dirty="0" smtClean="0">
                <a:latin typeface="Times New Roman" panose="02020603050405020304" pitchFamily="18" charset="0"/>
                <a:cs typeface="Times New Roman" panose="02020603050405020304" pitchFamily="18" charset="0"/>
                <a:sym typeface="+mn-ea"/>
              </a:rPr>
              <a:t>Tùy chỉnh định dạng ô bằng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tùy chọn bao gồm thay đổi kiểu phông chữ và màu sắc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thang màu để trực quan hóa xu hướng dữ liệu</a:t>
            </a: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5"/>
            </a:pPr>
            <a:r>
              <a:rPr lang="vi-VN" altLang="en-US" sz="2400" dirty="0" smtClean="0">
                <a:latin typeface="Times New Roman" panose="02020603050405020304" pitchFamily="18" charset="0"/>
                <a:cs typeface="Times New Roman" panose="02020603050405020304" pitchFamily="18" charset="0"/>
                <a:sym typeface="+mn-ea"/>
              </a:rPr>
              <a:t>Tạo dữ liệu hấp dẫn trực quan bằng định dạng có điều kiện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định dạng có điều kiện để làm nổi bật dữ liệu dựa trên các tiêu chí cụ thể.</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Đặt tên cho các dải ô trong Google Trang tính để dễ dàng tham khảo và thao tác với dữ liệu.</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6"/>
            </a:pPr>
            <a:r>
              <a:rPr lang="vi-VN" altLang="en-US" sz="2400" dirty="0" smtClean="0">
                <a:latin typeface="Times New Roman" panose="02020603050405020304" pitchFamily="18" charset="0"/>
                <a:cs typeface="Times New Roman" panose="02020603050405020304" pitchFamily="18" charset="0"/>
                <a:sym typeface="+mn-ea"/>
              </a:rPr>
              <a:t>Tạo và sử dụng các dải ô được đặt tên trong Google Trang tính để tham chiếu dữ liệu hiệu quả.</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phạm vi được đặt tên giúp bạn dễ dàng tham chiếu các phạm vi ô cụ thể, chẳng hạn như phạm vi 'emusk' để tạo công thức.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Việc sử dụng các phạm vi được đặt tên cho phép truy xuất dữ liệu nhanh chóng và loại bỏ nhu cầu liên tục đánh dấu các tập dữ liệu.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6"/>
            </a:pPr>
            <a:r>
              <a:rPr lang="vi-VN" altLang="en-US" sz="2400" dirty="0" smtClean="0">
                <a:latin typeface="Times New Roman" panose="02020603050405020304" pitchFamily="18" charset="0"/>
                <a:cs typeface="Times New Roman" panose="02020603050405020304" pitchFamily="18" charset="0"/>
                <a:sym typeface="+mn-ea"/>
              </a:rPr>
              <a:t>Sử dụng hàm tính tổng và trung bình để tính tổng doanh thu và doanh thu trung bình trong tháng 2.</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Thêm hàm tổng để tính tổng doanh số bán hàng trong tháng 2 bằng cách nhập doanh số tháng 2.</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hàm trung bình để tính doanh thu trung bình cho tháng 2 bằng cách nhập doanh số tháng 2.</a:t>
            </a:r>
            <a:endParaRPr lang="vi-VN" altLang="en-US" sz="2400" dirty="0" smtClean="0">
              <a:latin typeface="Times New Roman" panose="02020603050405020304" pitchFamily="18" charset="0"/>
              <a:cs typeface="Times New Roman" panose="02020603050405020304" pitchFamily="18" charset="0"/>
              <a:sym typeface="+mn-ea"/>
            </a:endParaRPr>
          </a:p>
          <a:p>
            <a:pPr marL="0" lv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743585" y="1559560"/>
            <a:ext cx="10262870" cy="4790440"/>
          </a:xfrm>
          <a:prstGeom prst="rect">
            <a:avLst/>
          </a:prstGeom>
          <a:noFill/>
        </p:spPr>
        <p:txBody>
          <a:bodyPr wrap="square" rtlCol="0">
            <a:noAutofit/>
          </a:bodyPr>
          <a:lstStyle/>
          <a:p>
            <a:pPr marL="0" indent="0">
              <a:buFont typeface="+mj-lt"/>
              <a:buNone/>
            </a:pPr>
            <a:r>
              <a:rPr lang="vi-VN" altLang="en-US" sz="3200" dirty="0" smtClean="0">
                <a:latin typeface="Times New Roman" panose="02020603050405020304" pitchFamily="18" charset="0"/>
                <a:cs typeface="Times New Roman" panose="02020603050405020304" pitchFamily="18" charset="0"/>
              </a:rPr>
              <a:t>Phần 1: Hướng dẫn dành cho người mới bắt đầu về Google    		    Trang tính</a:t>
            </a:r>
            <a:endParaRPr lang="vi-VN" altLang="en-US" sz="3200" dirty="0" smtClean="0">
              <a:latin typeface="Times New Roman" panose="02020603050405020304" pitchFamily="18" charset="0"/>
              <a:cs typeface="Times New Roman" panose="02020603050405020304" pitchFamily="18" charset="0"/>
            </a:endParaRPr>
          </a:p>
          <a:p>
            <a:pPr marL="0" indent="0">
              <a:buFont typeface="+mj-lt"/>
              <a:buNone/>
            </a:pPr>
            <a:r>
              <a:rPr lang="vi-VN" altLang="en-US" sz="3200" dirty="0">
                <a:latin typeface="Times New Roman" panose="02020603050405020304" pitchFamily="18" charset="0"/>
                <a:cs typeface="Times New Roman" panose="02020603050405020304" pitchFamily="18" charset="0"/>
              </a:rPr>
              <a:t>Phần 2: Hướng dẫn nâng cao về Google Trang tính</a:t>
            </a:r>
            <a:endParaRPr lang="vi-VN" altLang="en-US" sz="3200" dirty="0">
              <a:latin typeface="Times New Roman" panose="02020603050405020304" pitchFamily="18" charset="0"/>
              <a:cs typeface="Times New Roman" panose="02020603050405020304" pitchFamily="18" charset="0"/>
            </a:endParaRPr>
          </a:p>
          <a:p>
            <a:pPr marL="0" indent="0">
              <a:buFont typeface="+mj-lt"/>
              <a:buNone/>
            </a:pPr>
            <a:r>
              <a:rPr lang="vi-VN" altLang="en-US" sz="3200" dirty="0">
                <a:latin typeface="Times New Roman" panose="02020603050405020304" pitchFamily="18" charset="0"/>
                <a:cs typeface="Times New Roman" panose="02020603050405020304" pitchFamily="18" charset="0"/>
              </a:rPr>
              <a:t>Phần 3: Hướng dẫn sử dụng Google Trang tính dành cho        		    Excel</a:t>
            </a:r>
            <a:endParaRPr lang="vi-VN" altLang="en-US" sz="3200"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4586605" y="177800"/>
            <a:ext cx="4074795" cy="652145"/>
          </a:xfrm>
          <a:prstGeom prst="rect">
            <a:avLst/>
          </a:prstGeom>
          <a:noFill/>
        </p:spPr>
        <p:txBody>
          <a:bodyPr wrap="square" rtlCol="0">
            <a:noAutofit/>
          </a:bodyPr>
          <a:lstStyle/>
          <a:p>
            <a:pPr algn="ctr"/>
            <a:r>
              <a:rPr lang="en-US" altLang="en-US" sz="4000" b="1" dirty="0" smtClean="0"/>
              <a:t>NỘI DUNG</a:t>
            </a:r>
            <a:endParaRPr lang="vi-VN" altLang="en-US" sz="4000" b="1" dirty="0"/>
          </a:p>
        </p:txBody>
      </p:sp>
    </p:spTree>
  </p:cSld>
  <p:clrMapOvr>
    <a:masterClrMapping/>
  </p:clrMapOvr>
  <p:transition spd="slow">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8"/>
            </a:pPr>
            <a:r>
              <a:rPr lang="vi-VN" altLang="en-US" sz="2400" dirty="0" smtClean="0">
                <a:latin typeface="Times New Roman" panose="02020603050405020304" pitchFamily="18" charset="0"/>
                <a:cs typeface="Times New Roman" panose="02020603050405020304" pitchFamily="18" charset="0"/>
                <a:sym typeface="+mn-ea"/>
              </a:rPr>
              <a:t>Bảo vệ các ô cụ thể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Chọn các ô cụ thể để bảo vệ và đặt quyền phù hợp</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Mô tả và đặt ra các hạn chế về người có thể chỉnh sửa phạm vi được bảo vệ</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8"/>
            </a:pPr>
            <a:r>
              <a:rPr lang="vi-VN" altLang="en-US" sz="2400" dirty="0" smtClean="0">
                <a:latin typeface="Times New Roman" panose="02020603050405020304" pitchFamily="18" charset="0"/>
                <a:cs typeface="Times New Roman" panose="02020603050405020304" pitchFamily="18" charset="0"/>
                <a:sym typeface="+mn-ea"/>
              </a:rPr>
              <a:t>Tương tác với dữ liệu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Người dùng có thể điền vào biểu mẫu cho các thành viên khác nhau trong nhóm</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Tính năng ô được bảo vệ đảm bảo tính toàn vẹn dữ liệu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8"/>
            </a:pPr>
            <a:r>
              <a:rPr lang="vi-VN" altLang="en-US" sz="2400" dirty="0" smtClean="0">
                <a:latin typeface="Times New Roman" panose="02020603050405020304" pitchFamily="18" charset="0"/>
                <a:cs typeface="Times New Roman" panose="02020603050405020304" pitchFamily="18" charset="0"/>
                <a:sym typeface="+mn-ea"/>
              </a:rPr>
              <a:t>Tạo và sử dụng chế độ xem bộ lọc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Chế độ xem bộ lọc cho phép bạn xem dữ liệu cụ thể mà không ảnh hưởng đến chế độ xem của người khác.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Mỗi thành viên trong nhóm có thể có không gian làm việc xem bộ lọc riêng để phân tích dữ liệu được cá nhân hóa.</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11"/>
            </a:pPr>
            <a:r>
              <a:rPr lang="vi-VN" altLang="en-US" sz="2400" dirty="0" smtClean="0">
                <a:latin typeface="Times New Roman" panose="02020603050405020304" pitchFamily="18" charset="0"/>
                <a:cs typeface="Times New Roman" panose="02020603050405020304" pitchFamily="18" charset="0"/>
                <a:sym typeface="+mn-ea"/>
              </a:rPr>
              <a:t>Tạo và quản lý chế độ xem bộ lọc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Chế độ xem bộ lọc có thể được tạo và đóng dễ dàng bằng cách nhấp vào X.</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Chế độ xem bộ lọc có thể được đặt tên và quản lý để dễ dàng truy cập và sắp xếp.</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11"/>
            </a:pPr>
            <a:r>
              <a:rPr lang="vi-VN" altLang="en-US" sz="2400" dirty="0" smtClean="0">
                <a:latin typeface="Times New Roman" panose="02020603050405020304" pitchFamily="18" charset="0"/>
                <a:cs typeface="Times New Roman" panose="02020603050405020304" pitchFamily="18" charset="0"/>
                <a:sym typeface="+mn-ea"/>
              </a:rPr>
              <a:t>Google Trang tính cho phép người dùng theo dõi và so sánh các phiên bản công việc của họ.</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Người dùng có thể xem, khôi phục, đặt tên hoặc tạo bản sao của các phiên bản trước của tác phẩm của họ.</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Tính năng lịch sử phiên bản đặc biệt hữu ích trong chế độ phát triển cho sổ làm việc.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11"/>
            </a:pPr>
            <a:r>
              <a:rPr lang="vi-VN" altLang="en-US" sz="2400" dirty="0" smtClean="0">
                <a:latin typeface="Times New Roman" panose="02020603050405020304" pitchFamily="18" charset="0"/>
                <a:cs typeface="Times New Roman" panose="02020603050405020304" pitchFamily="18" charset="0"/>
                <a:sym typeface="+mn-ea"/>
              </a:rPr>
              <a:t>Sử dụng Google Trang tính để trực quan hóa dữ liệu và phân tích xu hướng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Khám phá tính năng biểu đồ với các đề xuất AI để lựa chọn dữ liệu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Tùy chỉnh biểu đồ và thực hiện phân tích xu hướng cho hiệu suất cá nhân</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14"/>
            </a:pPr>
            <a:r>
              <a:rPr lang="vi-VN" altLang="en-US" sz="2400" dirty="0" smtClean="0">
                <a:latin typeface="Times New Roman" panose="02020603050405020304" pitchFamily="18" charset="0"/>
                <a:cs typeface="Times New Roman" panose="02020603050405020304" pitchFamily="18" charset="0"/>
                <a:sym typeface="+mn-ea"/>
              </a:rPr>
              <a:t>Khám phá các tùy chọn biểu đồ khác nhau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Tạo biểu đồ hình tròn và biểu đồ thanh ngăn xếp để trực quan hóa dữ liệu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Tùy chỉnh các thành phần biểu đồ như phạm vi dữ liệu, trục và loại biểu đồ</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14"/>
            </a:pPr>
            <a:r>
              <a:rPr lang="vi-VN" altLang="en-US" sz="2400" dirty="0" smtClean="0">
                <a:latin typeface="Times New Roman" panose="02020603050405020304" pitchFamily="18" charset="0"/>
                <a:cs typeface="Times New Roman" panose="02020603050405020304" pitchFamily="18" charset="0"/>
                <a:sym typeface="+mn-ea"/>
              </a:rPr>
              <a:t>Tùy chỉnh biểu đồ Excel trong Google Sheets</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Tùy chỉnh kiểu biểu đồ để thay đổi màu nền, phông chữ và đường viền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Điều chỉnh tiêu đề biểu đồ, phông chữ, kích thước và cài đặt chuỗi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14"/>
            </a:pPr>
            <a:r>
              <a:rPr lang="vi-VN" altLang="en-US" sz="2400" dirty="0" smtClean="0">
                <a:latin typeface="Times New Roman" panose="02020603050405020304" pitchFamily="18" charset="0"/>
                <a:cs typeface="Times New Roman" panose="02020603050405020304" pitchFamily="18" charset="0"/>
                <a:sym typeface="+mn-ea"/>
              </a:rPr>
              <a:t>Sử dụng hộp kiểm để theo dõi dự án hiệu quả</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sử dụng các hộp kiểm trong Google Trang tính để cung cấp thông tin cập nhật trạng thái cho các dự án khác nhau.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Hộp kiểm có thể giúp tổ chức và theo dõi tiến độ một cách hiệu quả trong trình theo dõi dự án.</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17"/>
            </a:pPr>
            <a:r>
              <a:rPr lang="vi-VN" altLang="en-US" sz="2400" dirty="0" smtClean="0">
                <a:latin typeface="Times New Roman" panose="02020603050405020304" pitchFamily="18" charset="0"/>
                <a:cs typeface="Times New Roman" panose="02020603050405020304" pitchFamily="18" charset="0"/>
                <a:sym typeface="+mn-ea"/>
              </a:rPr>
              <a:t>Sử dụng định dạng có điều kiện dựa trên giá trị ô</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Định dạng có điều kiện tùy chỉnh cho phép đánh dấu toàn bộ hàng dựa trên giá trị ô.</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Bằng cách chỉ định một câu lệnh có điều kiện, các hành động có thể được thực hiện dựa trên giá trị ô.</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17"/>
            </a:pPr>
            <a:r>
              <a:rPr lang="vi-VN" altLang="en-US" sz="2400" dirty="0" smtClean="0">
                <a:latin typeface="Times New Roman" panose="02020603050405020304" pitchFamily="18" charset="0"/>
                <a:cs typeface="Times New Roman" panose="02020603050405020304" pitchFamily="18" charset="0"/>
                <a:sym typeface="+mn-ea"/>
              </a:rPr>
              <a:t>Sử dụng hộp kiểm và xác thực dữ liệu trong Google Trang tính để theo dõi hoàn thành nhiệm vụ.</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hộp kiểm có thể được sử dụng để biểu thị việc hoàn thành nhiệm vụ bằng cách gạch bỏ văn bản.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Xác thực dữ liệu có thể được sử dụng để thay đổi giá trị hộp kiểm cho các câu lệnh phức tạp hơn.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17"/>
            </a:pP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19"/>
            </a:pPr>
            <a:r>
              <a:rPr lang="vi-VN" altLang="en-US" sz="2400" dirty="0" smtClean="0">
                <a:latin typeface="Times New Roman" panose="02020603050405020304" pitchFamily="18" charset="0"/>
                <a:cs typeface="Times New Roman" panose="02020603050405020304" pitchFamily="18" charset="0"/>
                <a:sym typeface="+mn-ea"/>
              </a:rPr>
              <a:t>Tạo biểu mẫu mới trong Google Trang tính với tiêu đề và mô tả biểu mẫu.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Nhập tiêu đề cho biểu mẫu, có thể sử dụng text box làm tiêu đề. Tùy chọn để thêm mô tả biểu mẫu.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Tùy chỉnh câu hỏi bằng cách chọn loại câu hỏi như câu trả lời ngắn hoặc câu hỏi trắc nghiệm.</a:t>
            </a: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19"/>
            </a:pPr>
            <a:r>
              <a:rPr lang="vi-VN" altLang="en-US" sz="2400" dirty="0" smtClean="0">
                <a:latin typeface="Times New Roman" panose="02020603050405020304" pitchFamily="18" charset="0"/>
                <a:cs typeface="Times New Roman" panose="02020603050405020304" pitchFamily="18" charset="0"/>
                <a:sym typeface="+mn-ea"/>
              </a:rPr>
              <a:t>Thêm câu hỏi và biến nó thành một yêu cầu trong biểu mẫu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Có thể thêm câu hỏi, nhập câu hỏi, thêm tiêu đề, mô tả, hình ảnh, video hoặc phần khác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Có thể đặt câu hỏi thành một yêu cầu và thêm logic có điều kiện vào luồng biểu mẫu trực tiếp</a:t>
            </a: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19"/>
            </a:pPr>
            <a:r>
              <a:rPr lang="vi-VN" altLang="en-US" sz="2400" dirty="0" smtClean="0">
                <a:latin typeface="Times New Roman" panose="02020603050405020304" pitchFamily="18" charset="0"/>
                <a:cs typeface="Times New Roman" panose="02020603050405020304" pitchFamily="18" charset="0"/>
                <a:sym typeface="+mn-ea"/>
              </a:rPr>
              <a:t>Thiết lập các câu hỏi và tùy chọn biểu mẫu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Thêm các loại câu hỏi khác nhau như trắc nghiệm, hộp kiểm</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Sao chép nội dung từ nguồn bên ngoài để mở rộng tùy chọn dễ dàng</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22"/>
            </a:pPr>
            <a:r>
              <a:rPr lang="vi-VN" altLang="en-US" sz="2400" dirty="0" smtClean="0">
                <a:latin typeface="Times New Roman" panose="02020603050405020304" pitchFamily="18" charset="0"/>
                <a:cs typeface="Times New Roman" panose="02020603050405020304" pitchFamily="18" charset="0"/>
                <a:sym typeface="+mn-ea"/>
              </a:rPr>
              <a:t>Thiết lập câu hỏi qua email và kết nối các câu trả lời với bảng tính trong Google Biểu mẫu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Tạo một không gian trả lời ngắn cho địa chỉ email trong biểu mẫu.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Tùy chọn kết nối các câu trả lời với bảng tính thực tế và tùy chỉnh cài đặt.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22"/>
            </a:pPr>
            <a:r>
              <a:rPr lang="vi-VN" altLang="en-US" sz="2400" dirty="0" smtClean="0">
                <a:latin typeface="Times New Roman" panose="02020603050405020304" pitchFamily="18" charset="0"/>
                <a:cs typeface="Times New Roman" panose="02020603050405020304" pitchFamily="18" charset="0"/>
                <a:sym typeface="+mn-ea"/>
              </a:rPr>
              <a:t>Tùy chọn tùy chỉnh cho Google Biểu mẫu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tùy chọn bao gồm quản lý phản hồi, giới hạn ở một phản hồi, bật tự động lưu và tùy chỉnh giao diện biểu mẫu.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tính năng tùy chỉnh bao gồm chỉ định màu chủ đề, màu nền, kiểu phông chữ và chọn tiêu đề.</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22"/>
            </a:pPr>
            <a:r>
              <a:rPr lang="vi-VN" altLang="en-US" sz="2400" dirty="0" smtClean="0">
                <a:latin typeface="Times New Roman" panose="02020603050405020304" pitchFamily="18" charset="0"/>
                <a:cs typeface="Times New Roman" panose="02020603050405020304" pitchFamily="18" charset="0"/>
                <a:sym typeface="+mn-ea"/>
              </a:rPr>
              <a:t>Tùy chọn chia sẻ và tùy chỉnh biểu mẫu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Có thể tạo liên kết có thể chia sẻ, thêm cộng tác viên và đưa biểu mẫu vào email.</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Tùy chọn tùy chỉnh cho bố cục biểu mẫu và tùy chọn.</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25"/>
            </a:pPr>
            <a:r>
              <a:rPr lang="vi-VN" altLang="en-US" sz="2400" dirty="0" smtClean="0">
                <a:latin typeface="Times New Roman" panose="02020603050405020304" pitchFamily="18" charset="0"/>
                <a:cs typeface="Times New Roman" panose="02020603050405020304" pitchFamily="18" charset="0"/>
                <a:sym typeface="+mn-ea"/>
              </a:rPr>
              <a:t>Sử dụng chức năng import html để nhập dữ liệu từ trang web vào Google Sheets.</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Có thể nhập dữ liệu từ nhiều loại bảng khác nhau trên các trang web như bảng lịch sử, địa lý hoặc tài chính.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Dữ liệu sẽ cập nhật trong Google Sheets miễn là nó cập nhật trên trang web</a:t>
            </a:r>
            <a:r>
              <a:rPr lang="vi-VN" altLang="en-US" sz="2400" dirty="0" smtClean="0">
                <a:latin typeface="Times New Roman" panose="02020603050405020304" pitchFamily="18" charset="0"/>
                <a:cs typeface="Times New Roman" panose="02020603050405020304" pitchFamily="18" charset="0"/>
                <a:sym typeface="+mn-ea"/>
              </a:rPr>
              <a: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25"/>
            </a:pPr>
            <a:r>
              <a:rPr lang="vi-VN" altLang="en-US" sz="2400" dirty="0" smtClean="0">
                <a:latin typeface="Times New Roman" panose="02020603050405020304" pitchFamily="18" charset="0"/>
                <a:cs typeface="Times New Roman" panose="02020603050405020304" pitchFamily="18" charset="0"/>
                <a:sym typeface="+mn-ea"/>
              </a:rPr>
              <a:t>Sử dụng hàm importHTML trong Google Sheets để nhập dữ liệu từ một trang web.</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tham số cần thiết cho hàm importHTML là URL, loại truy vấn, chỉ mục và ngôn ngữ, một số tham số là tùy chọn.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bước để sử dụng hàm importHTML bao gồm nhập 'bằng nhập', chỉ định URL, loại dữ liệu và số bảng.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25"/>
            </a:pPr>
            <a:r>
              <a:rPr lang="vi-VN" altLang="en-US" sz="2400" dirty="0" smtClean="0">
                <a:latin typeface="Times New Roman" panose="02020603050405020304" pitchFamily="18" charset="0"/>
                <a:cs typeface="Times New Roman" panose="02020603050405020304" pitchFamily="18" charset="0"/>
                <a:sym typeface="+mn-ea"/>
              </a:rPr>
              <a:t>Tạo chế độ xem bộ lọc cho phép sắp xếp và lọc dữ liệu đã nhập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Chế độ xem bộ lọc cho phép sắp xếp và lọc dữ liệu nhanh chóng để phân tích tốt hơn.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Cần phải dọn sạch mọi dữ liệu trống trước khi sắp xếp và lọc dữ liệu đã nhập.</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28"/>
            </a:pPr>
            <a:r>
              <a:rPr lang="vi-VN" altLang="en-US" sz="2400" dirty="0" smtClean="0">
                <a:latin typeface="Times New Roman" panose="02020603050405020304" pitchFamily="18" charset="0"/>
                <a:cs typeface="Times New Roman" panose="02020603050405020304" pitchFamily="18" charset="0"/>
                <a:sym typeface="+mn-ea"/>
              </a:rPr>
              <a:t>Nhập tính năng HTML vào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Khả năng nhập HTML từ các trang web có bảng và chỉ định số bảng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Trình diễn nhập các tập dữ liệu khác nhau với các cột cụ thể</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28"/>
            </a:pPr>
            <a:r>
              <a:rPr lang="vi-VN" altLang="en-US" sz="2400" dirty="0" smtClean="0">
                <a:latin typeface="Times New Roman" panose="02020603050405020304" pitchFamily="18" charset="0"/>
                <a:cs typeface="Times New Roman" panose="02020603050405020304" pitchFamily="18" charset="0"/>
                <a:sym typeface="+mn-ea"/>
              </a:rPr>
              <a:t>SQL là ngôn ngữ tiêu chuẩn để truy cập và thao tác cơ sở dữ liệu.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SQL có thể được sử dụng để truy vấn, truy xuất, chèn, cập nhật và xóa các bản ghi trong cơ sở dữ liệu.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Google Trang tính giờ đây có thể chạy các lệnh SQL bằng cách sử dụng truy vấn Google, khiến nó trở thành một công cụ thay đổi cuộc chơi.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28"/>
            </a:pPr>
            <a:r>
              <a:rPr lang="vi-VN" altLang="en-US" sz="2400" dirty="0" smtClean="0">
                <a:latin typeface="Times New Roman" panose="02020603050405020304" pitchFamily="18" charset="0"/>
                <a:cs typeface="Times New Roman" panose="02020603050405020304" pitchFamily="18" charset="0"/>
                <a:sym typeface="+mn-ea"/>
              </a:rPr>
              <a:t>Chọn dữ liệu trong Google Sheets bằng SQL.</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Cần phải giới thiệu câu lệnh truy vấn trước khi viết SQL trong Google Sheets.</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Chọn các bảng và trường cụ thể trước khi viết lệnh SQL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31"/>
            </a:pPr>
            <a:r>
              <a:rPr lang="vi-VN" altLang="en-US" sz="2400" dirty="0" smtClean="0">
                <a:latin typeface="Times New Roman" panose="02020603050405020304" pitchFamily="18" charset="0"/>
                <a:cs typeface="Times New Roman" panose="02020603050405020304" pitchFamily="18" charset="0"/>
                <a:sym typeface="+mn-ea"/>
              </a:rPr>
              <a:t>Chọn các cột cụ thể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chỉ báo cột thay vì tên cột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Lọc dữ liệu dựa trên một điều kiện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31"/>
            </a:pPr>
            <a:r>
              <a:rPr lang="vi-VN" altLang="en-US" sz="2400" dirty="0" smtClean="0">
                <a:latin typeface="Times New Roman" panose="02020603050405020304" pitchFamily="18" charset="0"/>
                <a:cs typeface="Times New Roman" panose="02020603050405020304" pitchFamily="18" charset="0"/>
                <a:sym typeface="+mn-ea"/>
              </a:rPr>
              <a:t>Sử dụng mệnh đề WHERE để lọc dữ liệu theo điều kiện.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Mệnh đề WHERE giúp xác định điều kiện lựa chọn dữ liệu.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Điều kiện có thể dựa trên các tiêu chí như lớn hơn, bằng, v.v.</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31"/>
            </a:pPr>
            <a:r>
              <a:rPr lang="vi-VN" altLang="en-US" sz="2400" dirty="0" smtClean="0">
                <a:latin typeface="Times New Roman" panose="02020603050405020304" pitchFamily="18" charset="0"/>
                <a:cs typeface="Times New Roman" panose="02020603050405020304" pitchFamily="18" charset="0"/>
                <a:sym typeface="+mn-ea"/>
              </a:rPr>
              <a:t>Sử dụng 'order by' để sắp xếp dữ liệu theo thứ tự giảm dần theo một cột cụ thể</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Giải thích cách chỉ định thứ tự giảm dần bằng cách sử dụng 'order by'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Trình bày kết quả sắp xếp dữ liệu theo thứ tự giảm dần</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34"/>
            </a:pPr>
            <a:r>
              <a:rPr lang="vi-VN" altLang="en-US" sz="2400" dirty="0" smtClean="0">
                <a:latin typeface="Times New Roman" panose="02020603050405020304" pitchFamily="18" charset="0"/>
                <a:cs typeface="Times New Roman" panose="02020603050405020304" pitchFamily="18" charset="0"/>
                <a:sym typeface="+mn-ea"/>
              </a:rPr>
              <a:t>Sắp xếp và giới hạn dữ liệu trong Google Sheets</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Sắp xếp theo cột doanh thu và hiển thị năm kết quả hàng đầu.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Áp đặt giới hạn bằng lệnh 'giới hạn', đảm bảo đây là lệnh cuối cùng trong truy vấn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34"/>
            </a:pPr>
            <a:r>
              <a:rPr lang="vi-VN" altLang="en-US" sz="2400" dirty="0" smtClean="0">
                <a:latin typeface="Times New Roman" panose="02020603050405020304" pitchFamily="18" charset="0"/>
                <a:cs typeface="Times New Roman" panose="02020603050405020304" pitchFamily="18" charset="0"/>
                <a:sym typeface="+mn-ea"/>
              </a:rPr>
              <a:t>Sử dụng câu lệnh 'where', 'or' và 'and' để lọc dữ liệu dựa trên nhiều điều kiện.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Lọc các quốc gia ở Châu Á và Châu Âu có doanh thu lớn hơn 5500.</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câu lệnh 'select' và 'where' để chỉ định tiêu chí cột.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34"/>
            </a:pPr>
            <a:r>
              <a:rPr lang="vi-VN" altLang="en-US" sz="2400" dirty="0" smtClean="0">
                <a:latin typeface="Times New Roman" panose="02020603050405020304" pitchFamily="18" charset="0"/>
                <a:cs typeface="Times New Roman" panose="02020603050405020304" pitchFamily="18" charset="0"/>
                <a:sym typeface="+mn-ea"/>
              </a:rPr>
              <a:t>Khắc phục sự cố các công thức phức tạp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dấu ngoặc đơn để phân tách câu lệnh OR và AND trong công thức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Đảm bảo đúng cú pháp để kết nối các câu lệnh trong một công thức</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521970"/>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1: Hướng dẫn dành cho người mới bắt đầu về Google Trang tính</a:t>
            </a: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95580" y="640715"/>
            <a:ext cx="11936095" cy="5706745"/>
          </a:xfrm>
          <a:prstGeom prst="rect">
            <a:avLst/>
          </a:prstGeom>
          <a:noFill/>
        </p:spPr>
        <p:txBody>
          <a:bodyPr wrap="square" rtlCol="0">
            <a:noAutofit/>
          </a:bodyPr>
          <a:lstStyle/>
          <a:p>
            <a:pPr marL="457200" indent="-457200">
              <a:buAutoNum type="arabicPeriod"/>
            </a:pPr>
            <a:r>
              <a:rPr lang="vi-VN" altLang="en-US" sz="2400" dirty="0" smtClean="0">
                <a:latin typeface="Times New Roman" panose="02020603050405020304" pitchFamily="18" charset="0"/>
                <a:cs typeface="Times New Roman" panose="02020603050405020304" pitchFamily="18" charset="0"/>
                <a:sym typeface="+mn-ea"/>
              </a:rPr>
              <a:t>Google Trang tính là một chương trình bảng tính do Google cung cấp.</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Mở Google Trang tính thông qua trình duyệt web bằng Google Chrome.</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Truy cập các tệp, mẫu gần đây và tạo bảng tính mới trên trang bắt đầu.</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các menu thả xuống và thanh công cụ truy cập nhanh.</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Tìm kiếm menu cho các lệnh cụ thể.</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Điều hướng và chọn các ô bằng chuột, phím mũi tên và các phím tắt khác.</a:t>
            </a: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Arial" panose="020B0604020202020204" pitchFamily="34" charset="0"/>
              <a:buAutoNum type="arabicPeriod"/>
            </a:pPr>
            <a:r>
              <a:rPr lang="vi-VN" altLang="en-US" sz="2400" dirty="0" smtClean="0">
                <a:latin typeface="Times New Roman" panose="02020603050405020304" pitchFamily="18" charset="0"/>
                <a:cs typeface="Times New Roman" panose="02020603050405020304" pitchFamily="18" charset="0"/>
                <a:sym typeface="+mn-ea"/>
              </a:rPr>
              <a:t>Google Trang tính có một công cụ mạnh mẽ tên là </a:t>
            </a:r>
            <a:r>
              <a:rPr lang="vi-VN" altLang="en-US" sz="2400" dirty="0" smtClean="0">
                <a:latin typeface="Times New Roman" panose="02020603050405020304" pitchFamily="18" charset="0"/>
                <a:cs typeface="Times New Roman" panose="02020603050405020304" pitchFamily="18" charset="0"/>
                <a:sym typeface="+mn-ea"/>
              </a:rPr>
              <a:t>khám phá cho phép người dùng phân tích và trực quan hóa dữ liệu.</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Người dùng có thể nhập, chỉnh sửa và xóa dữ liệu trong Google Sheets chỉ bằng cách nhấp vào ô và nhập.</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Người dùng có thể sử dụng phím tắt để định dạng, chẳng hạn như in đậm, gạch chân và cỡ chữ.</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Tính năng Khám phá trong Google Trang tính có thể nhanh chóng trả lời các câu hỏi về dữ liệu và tạo hình ảnh trực quan để dễ dàng phân tích</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checkerboard(across)">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checkerboard(across)">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checkerboard(across)">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checkerboard(across)">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checkerboard(across)">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checkerboard(across)">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checkerboard(across)">
                                      <p:cBhvr>
                                        <p:cTn id="5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38"/>
            </a:pPr>
            <a:r>
              <a:rPr lang="vi-VN" altLang="en-US" sz="2400" dirty="0" smtClean="0">
                <a:latin typeface="Times New Roman" panose="02020603050405020304" pitchFamily="18" charset="0"/>
                <a:cs typeface="Times New Roman" panose="02020603050405020304" pitchFamily="18" charset="0"/>
                <a:sym typeface="+mn-ea"/>
              </a:rPr>
              <a:t>Định dạng và cập nhật dữ liệu trong Google Sheets</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Căn giữa và áp dụng các màu xen kẽ để giúp dữ liệu dễ đọc hơn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Cập nhật dữ liệu theo khoảng thời gian hàng giờ, có thể nhập HTML để cập nhật hàng giờ</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38"/>
            </a:pPr>
            <a:r>
              <a:rPr lang="vi-VN" altLang="en-US" sz="2400" dirty="0" smtClean="0">
                <a:latin typeface="Times New Roman" panose="02020603050405020304" pitchFamily="18" charset="0"/>
                <a:cs typeface="Times New Roman" panose="02020603050405020304" pitchFamily="18" charset="0"/>
                <a:sym typeface="+mn-ea"/>
              </a:rPr>
              <a:t>Nhập dữ liệu từ trang web vào Google Sheets</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Khả năng lấy bảng từ nhiều nguồn khác nhau và tùy chỉnh dữ liệu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Nâng cao tính linh hoạt trong thao tác và lọc dữ liệu đã nhập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38"/>
            </a:pPr>
            <a:r>
              <a:rPr lang="vi-VN" altLang="en-US" sz="2400" dirty="0" smtClean="0">
                <a:latin typeface="Times New Roman" panose="02020603050405020304" pitchFamily="18" charset="0"/>
                <a:cs typeface="Times New Roman" panose="02020603050405020304" pitchFamily="18" charset="0"/>
                <a:sym typeface="+mn-ea"/>
              </a:rPr>
              <a:t>Đặt ngày và khoảng thời gian kết thúc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hàm hôm nay để đặt ngày kết thúc thành ngày hiện tại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Chọn giữa các khoảng thời gian hàng ngày hoặc hàng tuần, theo dõi hàng tuần bằng cách sử dụng dấu ngoặc kép</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41"/>
            </a:pPr>
            <a:r>
              <a:rPr lang="vi-VN" altLang="en-US" sz="2400" dirty="0" smtClean="0">
                <a:latin typeface="Times New Roman" panose="02020603050405020304" pitchFamily="18" charset="0"/>
                <a:cs typeface="Times New Roman" panose="02020603050405020304" pitchFamily="18" charset="0"/>
                <a:sym typeface="+mn-ea"/>
              </a:rPr>
              <a:t>Tạo biểu đồ thu nhỏ trong Google Trang tính dựa trên dữ liệu chứng khoán đã nhập.</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đường biểu đồ thu nhỏ để trực quan hóa xu hướng chứng khoán và tùy chỉnh kích thước ô để hiển thị tốt hơn.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Sắp xếp và quản lý dữ liệu chứng khoán bằng cách tạo một tab bảng tính riêng cho danh sách theo dõi chứng khoán cá nhân.</a:t>
            </a: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41"/>
            </a:pPr>
            <a:r>
              <a:rPr lang="vi-VN" altLang="en-US" sz="2400" dirty="0" smtClean="0">
                <a:latin typeface="Times New Roman" panose="02020603050405020304" pitchFamily="18" charset="0"/>
                <a:cs typeface="Times New Roman" panose="02020603050405020304" pitchFamily="18" charset="0"/>
                <a:sym typeface="+mn-ea"/>
              </a:rPr>
              <a:t>Hiểu sự hữu ích của macro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Macro trong Google Trang tính là công cụ ghi lại hành động và lệnh của người dùng để tự động hóa.</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Macro rất hữu ích để lặp lại nhanh chóng một bước hoặc một loạt bước, chẳng hạn như dọn dẹp dữ liệu hoặc tự động hóa các tác vụ thông thường.</a:t>
            </a: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41"/>
            </a:pPr>
            <a:r>
              <a:rPr lang="vi-VN" altLang="en-US" sz="2400" dirty="0" smtClean="0">
                <a:latin typeface="Times New Roman" panose="02020603050405020304" pitchFamily="18" charset="0"/>
                <a:cs typeface="Times New Roman" panose="02020603050405020304" pitchFamily="18" charset="0"/>
                <a:sym typeface="+mn-ea"/>
              </a:rPr>
              <a:t>Hiểu cách sử dụng macro tham chiếu tương đối và tuyệt đối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Tham chiếu tuyệt đối khóa vào một ô cụ thể, trong khi tham chiếu tương đối cho phép macro chạy linh hoạt dựa trên lựa chọn.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Việc tạo macro có tham chiếu tuyệt đối sẽ luôn chạy ở cùng một vị trí, trong khi tham chiếu tương đối cho phép chạy macro dựa trên lựa chọn hiện hoạt.</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44"/>
            </a:pPr>
            <a:r>
              <a:rPr lang="vi-VN" altLang="en-US" sz="2400" dirty="0" smtClean="0">
                <a:latin typeface="Times New Roman" panose="02020603050405020304" pitchFamily="18" charset="0"/>
                <a:cs typeface="Times New Roman" panose="02020603050405020304" pitchFamily="18" charset="0"/>
                <a:sym typeface="+mn-ea"/>
              </a:rPr>
              <a:t>Chạy và ủy quyền macro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Chạy tập lệnh lần đầu tiên có thể yêu cầu ủy quyền để truy cập cài đặt tài khoản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Tạo macro tương đối thích ứng với vị trí nhấp chuột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44"/>
            </a:pPr>
            <a:r>
              <a:rPr lang="vi-VN" altLang="en-US" sz="2400" dirty="0" smtClean="0">
                <a:latin typeface="Times New Roman" panose="02020603050405020304" pitchFamily="18" charset="0"/>
                <a:cs typeface="Times New Roman" panose="02020603050405020304" pitchFamily="18" charset="0"/>
                <a:sym typeface="+mn-ea"/>
              </a:rPr>
              <a:t>Tạo và sử dụng macro trong Google Trang tính cho người dùng Excel</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Giải thích về cách lưu và áp dụng macro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Hướng dẫn chuyên sâu về cách thiết lập và sử dụng các macro tham chiếu tương đối để linh hoạt.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44"/>
            </a:pPr>
            <a:r>
              <a:rPr lang="vi-VN" altLang="en-US" sz="2400" dirty="0" smtClean="0">
                <a:latin typeface="Times New Roman" panose="02020603050405020304" pitchFamily="18" charset="0"/>
                <a:cs typeface="Times New Roman" panose="02020603050405020304" pitchFamily="18" charset="0"/>
                <a:sym typeface="+mn-ea"/>
              </a:rPr>
              <a:t>Tạo macro sắp xếp cho Google Sheets</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tính năng kích thước tự động bằng cách nhấp đúp để thay đổi kích thước tất cả các thành phần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Chỉnh sửa tập lệnh và áp dụng các thay đổi định dạng bằng macro</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47"/>
            </a:pPr>
            <a:r>
              <a:rPr lang="vi-VN" altLang="en-US" sz="2400" dirty="0" smtClean="0">
                <a:latin typeface="Times New Roman" panose="02020603050405020304" pitchFamily="18" charset="0"/>
                <a:cs typeface="Times New Roman" panose="02020603050405020304" pitchFamily="18" charset="0"/>
                <a:sym typeface="+mn-ea"/>
              </a:rPr>
              <a:t>Sắp xếp, sắp xếp dữ liệu trong Google Sheets để tính lương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Sắp xếp dữ liệu theo bộ phận, phòng ban và họ để tổ chức tốt hơn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Tạo macro để tự động hóa quá trình sắp xếp cho các thành viên trong nhóm</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47"/>
            </a:pPr>
            <a:r>
              <a:rPr lang="vi-VN" altLang="en-US" sz="2400" dirty="0" smtClean="0">
                <a:latin typeface="Times New Roman" panose="02020603050405020304" pitchFamily="18" charset="0"/>
                <a:cs typeface="Times New Roman" panose="02020603050405020304" pitchFamily="18" charset="0"/>
                <a:sym typeface="+mn-ea"/>
              </a:rPr>
              <a:t>Sắp xếp dữ liệu bằng macro trong Google Sheets</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macro trong Google Trang tính cho phép sắp xếp dữ liệu nhanh chóng và hiệu quả dựa trên các tiêu chí cụ thể.</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Macro tự động hóa các tác vụ và có thể được tùy chỉnh để thực hiện các hành động như sắp xếp dữ liệu theo thứ tự bảng chữ cái.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0" indent="-457200">
              <a:buFont typeface="+mj-lt"/>
              <a:buAutoNum type="arabicPeriod" startAt="47"/>
            </a:pPr>
            <a:r>
              <a:rPr lang="vi-VN" altLang="en-US" sz="2400" dirty="0" smtClean="0">
                <a:latin typeface="Times New Roman" panose="02020603050405020304" pitchFamily="18" charset="0"/>
                <a:cs typeface="Times New Roman" panose="02020603050405020304" pitchFamily="18" charset="0"/>
                <a:sym typeface="+mn-ea"/>
              </a:rPr>
              <a:t>Hiểu chữ ký hàm và cấu trúc mã cơ bản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Khám phá cách kích hoạt bảng tính hiện tại và thao tác với các ô trong Google Trang tính bằng các hàm.</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Học cách đặt giá trị, nhập chuỗi và công thức trong các ô cụ thể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a:latin typeface="Times New Roman" panose="02020603050405020304" pitchFamily="18" charset="0"/>
                <a:cs typeface="Times New Roman" panose="02020603050405020304" pitchFamily="18" charset="0"/>
                <a:sym typeface="+mn-ea"/>
              </a:rPr>
              <a:t>Phần 3: Hướng dẫn sử dụng Google Trang tính dành cho Excel</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105410" y="748030"/>
            <a:ext cx="11765915" cy="5524500"/>
          </a:xfrm>
          <a:prstGeom prst="rect">
            <a:avLst/>
          </a:prstGeom>
          <a:noFill/>
        </p:spPr>
        <p:txBody>
          <a:bodyPr wrap="square" rtlCol="0">
            <a:noAutofit/>
          </a:bodyPr>
          <a:lstStyle/>
          <a:p>
            <a:pPr marL="457200" lvl="0" indent="-457200">
              <a:buFont typeface="+mj-lt"/>
              <a:buAutoNum type="arabicPeriod" startAt="50"/>
            </a:pPr>
            <a:r>
              <a:rPr lang="vi-VN" altLang="en-US" sz="2400" dirty="0" smtClean="0">
                <a:latin typeface="Times New Roman" panose="02020603050405020304" pitchFamily="18" charset="0"/>
                <a:cs typeface="Times New Roman" panose="02020603050405020304" pitchFamily="18" charset="0"/>
                <a:sym typeface="+mn-ea"/>
              </a:rPr>
              <a:t>Nhiều tài nguyên khác nhau có sẵn cho người dùng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Đào tạo và trợ giúp được cung cấp để bắt đầu với Trang tính và chuyển đổi từ Excel</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tài nguyên bổ sung như cheat sheet và AppSheet có sẵn để được hỗ trợ thêm</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40"/>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521970"/>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1: Hướng dẫn dành cho người mới bắt đầu về Google Trang tính</a:t>
            </a: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6540" y="640715"/>
            <a:ext cx="11936095" cy="5524500"/>
          </a:xfrm>
          <a:prstGeom prst="rect">
            <a:avLst/>
          </a:prstGeom>
          <a:noFill/>
        </p:spPr>
        <p:txBody>
          <a:bodyPr wrap="square" rtlCol="0">
            <a:noAutofit/>
          </a:bodyPr>
          <a:lstStyle/>
          <a:p>
            <a:pPr marL="457200" indent="-457200">
              <a:buFont typeface="+mj-lt"/>
              <a:buAutoNum type="arabicPeriod" startAt="3"/>
            </a:pPr>
            <a:r>
              <a:rPr lang="vi-VN" altLang="en-US" sz="2400" dirty="0" smtClean="0">
                <a:latin typeface="Times New Roman" panose="02020603050405020304" pitchFamily="18" charset="0"/>
                <a:cs typeface="Times New Roman" panose="02020603050405020304" pitchFamily="18" charset="0"/>
                <a:sym typeface="+mn-ea"/>
              </a:rPr>
              <a:t>Google Trang tính cung cấp nhiều tính năng khác nhau như khám phá dữ liệu, định dạng ô,           chèn trực quan hóa và thực hiện các phép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Khám phá dữ liệu bằng cách đặt câu hỏi và xem công thức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Định dạng ô để thay đổi diện mạo và màu sắc thay thế</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Chèn trực quan hóa như biểu đồ thanh và biểu đồ hình tròn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Thực hiện các phép tính bằng cách sử dụng các dấu hiệu phổ quát như bằng và cộng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Google Trang tính tự động lưu các thay đổi vào Google Drive</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Đổi tên và sắp xếp bảng tính trong Google Drive</a:t>
            </a: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4"/>
            </a:pPr>
            <a:r>
              <a:rPr lang="vi-VN" altLang="en-US" sz="2400" dirty="0" smtClean="0">
                <a:latin typeface="Times New Roman" panose="02020603050405020304" pitchFamily="18" charset="0"/>
                <a:cs typeface="Times New Roman" panose="02020603050405020304" pitchFamily="18" charset="0"/>
                <a:sym typeface="+mn-ea"/>
              </a:rPr>
              <a:t>Google Drive là một hệ thống lưu trữ trực tuyến cho phép bạn truy cập các tệp của mình từ bất kỳ thiết bị nào.</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Google Drive giống như một tủ hồ sơ cá nhân theo bạn mọi lúc mọi nơi.</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Chỉ cần bạn có máy tính và truy cập Internet, bạn có thể dễ dàng truy cập tất cả các tệp của mình trong Google Drive.</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Đổi tên và sắp xếp bảng tính trong Google Drive</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endParaRPr lang="vi-VN" altLang="en-US" sz="2400" dirty="0" smtClean="0">
              <a:latin typeface="Times New Roman" panose="02020603050405020304" pitchFamily="18" charset="0"/>
              <a:cs typeface="Times New Roman" panose="02020603050405020304" pitchFamily="18" charset="0"/>
              <a:sym typeface="+mn-ea"/>
            </a:endParaRPr>
          </a:p>
          <a:p>
            <a:pPr marL="457200" lvl="1" indent="0">
              <a:buFont typeface="Arial" panose="020B0604020202020204" pitchFamily="34" charset="0"/>
              <a:buNone/>
            </a:pP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checkerboard(across)">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checkerboard(across)">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checkerboard(across)">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checkerboard(across)">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checkerboard(across)">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checkerboard(across)">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checkerboard(across)">
                                      <p:cBhvr>
                                        <p:cTn id="57" dur="500"/>
                                        <p:tgtEl>
                                          <p:spTgt spid="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checkerboard(across)">
                                      <p:cBhvr>
                                        <p:cTn id="6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521970"/>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1: Hướng dẫn dành cho người mới bắt đầu về Google Trang tính</a:t>
            </a: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6540" y="640715"/>
            <a:ext cx="11936095" cy="5524500"/>
          </a:xfrm>
          <a:prstGeom prst="rect">
            <a:avLst/>
          </a:prstGeom>
          <a:noFill/>
        </p:spPr>
        <p:txBody>
          <a:bodyPr wrap="square" rtlCol="0">
            <a:noAutofit/>
          </a:bodyPr>
          <a:lstStyle/>
          <a:p>
            <a:pPr marL="457200" indent="-457200">
              <a:buFont typeface="+mj-lt"/>
              <a:buAutoNum type="arabicPeriod" startAt="5"/>
            </a:pPr>
            <a:r>
              <a:rPr lang="vi-VN" altLang="en-US" sz="2400" dirty="0" smtClean="0">
                <a:latin typeface="Times New Roman" panose="02020603050405020304" pitchFamily="18" charset="0"/>
                <a:cs typeface="Times New Roman" panose="02020603050405020304" pitchFamily="18" charset="0"/>
                <a:sym typeface="+mn-ea"/>
              </a:rPr>
              <a:t>Sử dụng các hàm trong bảng tính để tăng tốc độ tính toán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Hàm là các công thức có sẵn do Google xây dựng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chức năng có thể được tìm thấy trong menu 'Chèn'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Có thể sử dụng hàm “SUM” để cộng số hoặc ô</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Hàm 'SUM' có thể được áp dụng bằng cách chọn phạm vi giá trị</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Tính năng tự động điền có thể được sử dụng để sao chép mẫu chức năng</a:t>
            </a: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5"/>
            </a:pP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6"/>
            </a:pPr>
            <a:r>
              <a:rPr lang="vi-VN" altLang="en-US" sz="2400" dirty="0" smtClean="0">
                <a:latin typeface="Times New Roman" panose="02020603050405020304" pitchFamily="18" charset="0"/>
                <a:cs typeface="Times New Roman" panose="02020603050405020304" pitchFamily="18" charset="0"/>
                <a:sym typeface="+mn-ea"/>
              </a:rPr>
              <a:t>Tính năng tự động điền vào Google Trang tính giúp chúng ta tuân theo khuôn mẫu trong việc nhập dữ liệu.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Tự động điền cho phép chúng ta dễ dàng điền vào một cột bằng cách nhấp và kéo.</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nhấp đúp vào tay cầm thay vì nhấp và kéo có thể tiết kiệm thời gian trong khi tự động điền.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Tự động điền sử dụng tham chiếu tương đối theo mặc định, nhưng chúng ta có thể sử dụng tham chiếu tuyệt đối để ngăn tham chiếu ô thay đổi trong quá trình tự động điền.</a:t>
            </a:r>
            <a:endParaRPr lang="vi-VN" altLang="en-US" sz="2400" dirty="0" smtClean="0">
              <a:latin typeface="Times New Roman" panose="02020603050405020304" pitchFamily="18" charset="0"/>
              <a:cs typeface="Times New Roman" panose="02020603050405020304" pitchFamily="18" charset="0"/>
              <a:sym typeface="+mn-ea"/>
            </a:endParaRPr>
          </a:p>
          <a:p>
            <a:pPr marL="457200" lvl="1" indent="0">
              <a:buFont typeface="Arial" panose="020B0604020202020204" pitchFamily="34" charset="0"/>
              <a:buNone/>
            </a:pP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521970"/>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1: Hướng dẫn dành cho người mới bắt đầu về Google Trang tính</a:t>
            </a: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6540" y="640715"/>
            <a:ext cx="11936095" cy="5524500"/>
          </a:xfrm>
          <a:prstGeom prst="rect">
            <a:avLst/>
          </a:prstGeom>
          <a:noFill/>
        </p:spPr>
        <p:txBody>
          <a:bodyPr wrap="square" rtlCol="0">
            <a:noAutofit/>
          </a:bodyPr>
          <a:lstStyle/>
          <a:p>
            <a:pPr marL="457200" indent="-457200">
              <a:buFont typeface="+mj-lt"/>
              <a:buAutoNum type="arabicPeriod" startAt="7"/>
            </a:pPr>
            <a:r>
              <a:rPr lang="vi-VN" altLang="en-US" sz="2400" dirty="0" smtClean="0">
                <a:latin typeface="Times New Roman" panose="02020603050405020304" pitchFamily="18" charset="0"/>
                <a:cs typeface="Times New Roman" panose="02020603050405020304" pitchFamily="18" charset="0"/>
                <a:sym typeface="+mn-ea"/>
              </a:rPr>
              <a:t>Để ngăn chặn chuyển động, hãy sử dụng tham chiếu tuyệt đối và chèn các cột và hàng trong bảng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Tham chiếu tuyệt đối đảm bảo các ô cụ thể không di chuyển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phím tắt F để áp dụng nhanh tham chiếu tuyệt đối</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Chèn hàng hoặc cột bằng menu chèn hoặc phím tắt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Sao chép hoặc di chuyển dữ liệu trong bảng tính bằng cách sao chép và dán hoặc nhấp và kéo</a:t>
            </a:r>
            <a:endParaRPr lang="vi-VN" altLang="en-US" sz="2400" dirty="0" smtClean="0">
              <a:latin typeface="Times New Roman" panose="02020603050405020304" pitchFamily="18" charset="0"/>
              <a:cs typeface="Times New Roman" panose="02020603050405020304" pitchFamily="18" charset="0"/>
              <a:sym typeface="+mn-ea"/>
            </a:endParaRPr>
          </a:p>
          <a:p>
            <a:pPr marL="457200" lvl="1" indent="0">
              <a:buFont typeface="Arial" panose="020B0604020202020204" pitchFamily="34" charset="0"/>
              <a:buNone/>
            </a:pP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7"/>
            </a:pPr>
            <a:r>
              <a:rPr lang="vi-VN" altLang="en-US" sz="2400" dirty="0" smtClean="0">
                <a:latin typeface="Times New Roman" panose="02020603050405020304" pitchFamily="18" charset="0"/>
                <a:cs typeface="Times New Roman" panose="02020603050405020304" pitchFamily="18" charset="0"/>
                <a:sym typeface="+mn-ea"/>
              </a:rPr>
              <a:t>Tìm hiểu các phím tắt để sao chép, cắt và dán.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C để sao chép và V để dán.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tính năng cắt để di chuyển nội dung thay vì sao chép.</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521970"/>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1: Hướng dẫn dành cho người mới bắt đầu về Google Trang tính</a:t>
            </a: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6540" y="640715"/>
            <a:ext cx="11936095" cy="5524500"/>
          </a:xfrm>
          <a:prstGeom prst="rect">
            <a:avLst/>
          </a:prstGeom>
          <a:noFill/>
        </p:spPr>
        <p:txBody>
          <a:bodyPr wrap="square" rtlCol="0">
            <a:noAutofit/>
          </a:bodyPr>
          <a:lstStyle/>
          <a:p>
            <a:pPr marL="457200" indent="-457200">
              <a:buFont typeface="+mj-lt"/>
              <a:buAutoNum type="arabicPeriod" startAt="9"/>
            </a:pPr>
            <a:r>
              <a:rPr lang="vi-VN" altLang="en-US" sz="2400" dirty="0" smtClean="0">
                <a:latin typeface="Times New Roman" panose="02020603050405020304" pitchFamily="18" charset="0"/>
                <a:cs typeface="Times New Roman" panose="02020603050405020304" pitchFamily="18" charset="0"/>
                <a:sym typeface="+mn-ea"/>
              </a:rPr>
              <a:t>Định dạng và tùy chỉnh giao diện trong Google Sheets</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căn chỉnh văn bản theo nhiều cách khác nhau và chọn xoay hoặc nghiêng văn bản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ngắt dòng văn bản và thay đổi màu nền, kiểu phông chữ, kích thước và màu sắc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chọn một chủ đề để thay đổi giao diện tổng thể</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Các mẫu có sẵn để nhanh chóng tạo các bảng tính có sẵn</a:t>
            </a:r>
            <a:endParaRPr lang="vi-VN" altLang="en-US" sz="2400" dirty="0" smtClean="0">
              <a:latin typeface="Times New Roman" panose="02020603050405020304" pitchFamily="18" charset="0"/>
              <a:cs typeface="Times New Roman" panose="02020603050405020304" pitchFamily="18" charset="0"/>
              <a:sym typeface="+mn-ea"/>
            </a:endParaRPr>
          </a:p>
          <a:p>
            <a:pPr marL="457200" lvl="1" indent="0">
              <a:buFont typeface="Arial" panose="020B0604020202020204" pitchFamily="34" charset="0"/>
              <a:buNone/>
            </a:pP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9"/>
            </a:pPr>
            <a:r>
              <a:rPr lang="vi-VN" altLang="en-US" sz="2400" dirty="0" smtClean="0">
                <a:latin typeface="Times New Roman" panose="02020603050405020304" pitchFamily="18" charset="0"/>
                <a:cs typeface="Times New Roman" panose="02020603050405020304" pitchFamily="18" charset="0"/>
                <a:sym typeface="+mn-ea"/>
              </a:rPr>
              <a:t>Tìm hiểu cách quản lý và sắp xếp Google Trang tính hiệu quả</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Sao chép trang tính để tạo trang tính mới dễ dàng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Đổi tên và tô màu bảng mã để tổ chức tốt hơn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Ẩn và hiện trang tính khi cần thiết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Đóng băng các ngăn để giữ cho tiêu đề hiển thị trong khi cuộn</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Định dạng dữ liệu dưới dạng tiền tệ cho rõ ràng</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521970"/>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1: Hướng dẫn dành cho người mới bắt đầu về Google Trang tính</a:t>
            </a: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6540" y="666750"/>
            <a:ext cx="11936095" cy="5524500"/>
          </a:xfrm>
          <a:prstGeom prst="rect">
            <a:avLst/>
          </a:prstGeom>
          <a:noFill/>
        </p:spPr>
        <p:txBody>
          <a:bodyPr wrap="square" rtlCol="0">
            <a:noAutofit/>
          </a:bodyPr>
          <a:lstStyle/>
          <a:p>
            <a:pPr marL="457200" indent="-457200">
              <a:buFont typeface="+mj-lt"/>
              <a:buAutoNum type="arabicPeriod" startAt="11"/>
            </a:pPr>
            <a:r>
              <a:rPr lang="vi-VN" altLang="en-US" sz="2400" dirty="0" smtClean="0">
                <a:latin typeface="Times New Roman" panose="02020603050405020304" pitchFamily="18" charset="0"/>
                <a:cs typeface="Times New Roman" panose="02020603050405020304" pitchFamily="18" charset="0"/>
                <a:sym typeface="+mn-ea"/>
              </a:rPr>
              <a:t>Bạn có thể cố định, ẩn và hiện các cột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menu thả xuống hoặc nhấp chuột phải để ẩn cột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Ẩn cột không ảnh hưởng đến công thức</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các mũi tên để hiện các cột</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Bạn có thể sử dụng trình kiểm tra chính tả để tìm và sửa lỗi chính tả</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Sử dụng chế độ xem toàn màn hình để tập trung vào bảng tính</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In bảng tính của bạn với nhiều tùy chọn khác nhau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Tải xuống bảng tính của bạn ở các định dạng khác nhau</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Xuất bản bảng tính của bạn lên web</a:t>
            </a:r>
            <a:endParaRPr lang="vi-VN" altLang="en-US" sz="2400" dirty="0" smtClean="0">
              <a:latin typeface="Times New Roman" panose="02020603050405020304" pitchFamily="18" charset="0"/>
              <a:cs typeface="Times New Roman" panose="02020603050405020304" pitchFamily="18" charset="0"/>
              <a:sym typeface="+mn-ea"/>
            </a:endParaRPr>
          </a:p>
          <a:p>
            <a:pPr marL="457200" lvl="1" indent="0">
              <a:buFont typeface="Arial" panose="020B0604020202020204" pitchFamily="34" charset="0"/>
              <a:buNone/>
            </a:pP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11"/>
            </a:pPr>
            <a:r>
              <a:rPr lang="vi-VN" altLang="en-US" sz="2400" dirty="0" smtClean="0">
                <a:latin typeface="Times New Roman" panose="02020603050405020304" pitchFamily="18" charset="0"/>
                <a:cs typeface="Times New Roman" panose="02020603050405020304" pitchFamily="18" charset="0"/>
                <a:sym typeface="+mn-ea"/>
              </a:rPr>
              <a:t>Tìm hiểu cách gửi tài liệu qua email dưới dạng tệp đính kèm</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Nhấp vào menu 'Tệp'</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Chọn 'Email dưới dạng tệp đính kèm'</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Chọn người nhận, chủ đề và định dạng</a:t>
            </a:r>
            <a:endParaRPr lang="vi-VN" altLang="en-US" sz="2400" dirty="0" smtClean="0">
              <a:latin typeface="Times New Roman" panose="02020603050405020304" pitchFamily="18" charset="0"/>
              <a:cs typeface="Times New Roman" panose="02020603050405020304" pitchFamily="18" charset="0"/>
              <a:sym typeface="+mn-ea"/>
            </a:endParaRPr>
          </a:p>
          <a:p>
            <a:pPr marL="914400" lvl="1"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Gửi email kèm theo tệp đính kèm</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56540" y="118745"/>
            <a:ext cx="11614618" cy="953135"/>
          </a:xfrm>
          <a:prstGeom prst="rect">
            <a:avLst/>
          </a:prstGeom>
          <a:noFill/>
        </p:spPr>
        <p:txBody>
          <a:bodyPr wrap="square" rtlCol="0" anchor="t">
            <a:spAutoFit/>
          </a:bodyPr>
          <a:lstStyle/>
          <a:p>
            <a:pPr marL="0" indent="0">
              <a:buFont typeface="+mj-lt"/>
              <a:buNone/>
            </a:pPr>
            <a:r>
              <a:rPr lang="vi-VN" altLang="en-US" sz="2800" dirty="0" smtClean="0">
                <a:latin typeface="Times New Roman" panose="02020603050405020304" pitchFamily="18" charset="0"/>
                <a:cs typeface="Times New Roman" panose="02020603050405020304" pitchFamily="18" charset="0"/>
                <a:sym typeface="+mn-ea"/>
              </a:rPr>
              <a:t>Phần 2: </a:t>
            </a:r>
            <a:r>
              <a:rPr lang="vi-VN" altLang="en-US" sz="2800" dirty="0">
                <a:latin typeface="Times New Roman" panose="02020603050405020304" pitchFamily="18" charset="0"/>
                <a:cs typeface="Times New Roman" panose="02020603050405020304" pitchFamily="18" charset="0"/>
                <a:sym typeface="+mn-ea"/>
              </a:rPr>
              <a:t>Hướng dẫn nâng cao về Google Trang tính</a:t>
            </a:r>
            <a:endParaRPr lang="vi-VN" altLang="en-US" sz="2800" dirty="0">
              <a:latin typeface="Times New Roman" panose="02020603050405020304" pitchFamily="18" charset="0"/>
              <a:cs typeface="Times New Roman" panose="02020603050405020304" pitchFamily="18" charset="0"/>
            </a:endParaRPr>
          </a:p>
          <a:p>
            <a:pPr marL="0" indent="0">
              <a:buFont typeface="+mj-lt"/>
              <a:buNone/>
            </a:pPr>
            <a:endParaRPr lang="en-US" altLang="en-US" sz="2800"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327025" y="595630"/>
            <a:ext cx="11936095" cy="5524500"/>
          </a:xfrm>
          <a:prstGeom prst="rect">
            <a:avLst/>
          </a:prstGeom>
          <a:noFill/>
        </p:spPr>
        <p:txBody>
          <a:bodyPr wrap="square" rtlCol="0">
            <a:noAutofit/>
          </a:bodyPr>
          <a:lstStyle/>
          <a:p>
            <a:pPr marL="0" indent="457200">
              <a:buFont typeface="+mj-lt"/>
              <a:buNone/>
            </a:pPr>
            <a:r>
              <a:rPr lang="vi-VN" altLang="en-US" sz="2400" dirty="0" smtClean="0">
                <a:latin typeface="Times New Roman" panose="02020603050405020304" pitchFamily="18" charset="0"/>
                <a:cs typeface="Times New Roman" panose="02020603050405020304" pitchFamily="18" charset="0"/>
                <a:sym typeface="+mn-ea"/>
              </a:rPr>
              <a:t>Joe Patti tự giới thiệu và bắt đầu thảo luận về chủ đề sắp xếp dữ liệu trong Google Trang tính. Anh ấy giải thích cách chọn và sắp xếp dữ liệu bằng các phương pháp khác nhau.</a:t>
            </a: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a:pPr>
            <a:r>
              <a:rPr lang="vi-VN" altLang="en-US" sz="2400" dirty="0" smtClean="0">
                <a:latin typeface="Times New Roman" panose="02020603050405020304" pitchFamily="18" charset="0"/>
                <a:cs typeface="Times New Roman" panose="02020603050405020304" pitchFamily="18" charset="0"/>
                <a:sym typeface="+mn-ea"/>
              </a:rPr>
              <a:t>Điểm chính là về việc sắp xếp và lọc dữ liệu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Điểm phụ đầu tiên giải thích cách thực hiện sắp xếp một cấp và sắp xếp nhiều cấp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800100" lvl="1" indent="-3429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Điểm phụ thứ hai thảo luận về cách lọc dữ liệu trong Google Trang tính.</a:t>
            </a:r>
            <a:endParaRPr lang="vi-VN" altLang="en-US" sz="2400" dirty="0" smtClean="0">
              <a:latin typeface="Times New Roman" panose="02020603050405020304" pitchFamily="18" charset="0"/>
              <a:cs typeface="Times New Roman" panose="02020603050405020304" pitchFamily="18" charset="0"/>
              <a:sym typeface="+mn-ea"/>
            </a:endParaRPr>
          </a:p>
          <a:p>
            <a:pPr marL="0" indent="0">
              <a:buFont typeface="+mj-lt"/>
              <a:buNone/>
            </a:pP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mj-lt"/>
              <a:buAutoNum type="arabicPeriod" startAt="2"/>
            </a:pPr>
            <a:r>
              <a:rPr lang="vi-VN" altLang="en-US" sz="2400" dirty="0" smtClean="0">
                <a:latin typeface="Times New Roman" panose="02020603050405020304" pitchFamily="18" charset="0"/>
                <a:cs typeface="Times New Roman" panose="02020603050405020304" pitchFamily="18" charset="0"/>
                <a:sym typeface="+mn-ea"/>
              </a:rPr>
              <a:t>Lọc và chế độ xem bộ lọc tùy chỉnh trong Excel</a:t>
            </a: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Tìm hiểu cách lọc dữ liệu trong Excel bằng các điều kiện khác nhau</a:t>
            </a:r>
            <a:endParaRPr lang="vi-VN" altLang="en-US" sz="2400" dirty="0" smtClean="0">
              <a:latin typeface="Times New Roman" panose="02020603050405020304" pitchFamily="18" charset="0"/>
              <a:cs typeface="Times New Roman" panose="02020603050405020304" pitchFamily="18" charset="0"/>
              <a:sym typeface="+mn-ea"/>
            </a:endParaRPr>
          </a:p>
          <a:p>
            <a:pPr marL="457200" indent="-457200">
              <a:buFont typeface="Arial" panose="020B0604020202020204" pitchFamily="34" charset="0"/>
              <a:buChar char="•"/>
            </a:pPr>
            <a:r>
              <a:rPr lang="vi-VN" altLang="en-US" sz="2400" dirty="0" smtClean="0">
                <a:latin typeface="Times New Roman" panose="02020603050405020304" pitchFamily="18" charset="0"/>
                <a:cs typeface="Times New Roman" panose="02020603050405020304" pitchFamily="18" charset="0"/>
                <a:sym typeface="+mn-ea"/>
              </a:rPr>
              <a:t>Tạo chế độ xem bộ lọc tùy chỉnh để cộng tác với đồng nghiệp</a:t>
            </a:r>
            <a:endParaRPr lang="vi-VN" altLang="en-US" sz="2400" dirty="0" smtClean="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22381</Words>
  <Application>WPS Presentation</Application>
  <PresentationFormat>Widescreen</PresentationFormat>
  <Paragraphs>467</Paragraphs>
  <Slides>35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SimSun</vt:lpstr>
      <vt:lpstr>Wingdings</vt:lpstr>
      <vt:lpstr>Arial</vt:lpstr>
      <vt:lpstr>Calibri</vt:lpstr>
      <vt:lpstr>Times New Roman</vt:lpstr>
      <vt:lpstr>Wingdings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MT SONG LAM</cp:lastModifiedBy>
  <cp:revision>43</cp:revision>
  <dcterms:created xsi:type="dcterms:W3CDTF">2023-10-23T03:53:00Z</dcterms:created>
  <dcterms:modified xsi:type="dcterms:W3CDTF">2024-03-03T17:26:52Z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D5B1FF0EB82E4E5C92BC539DA30DF02E_13</vt:lpwstr>
  </property>
  <property fmtid="{D5CDD505-2E9C-101B-9397-08002B2CF9AE}" pid="3" name="KSOProductBuildVer">
    <vt:lpwstr>1033-12.2.0.13416</vt:lpwstr>
  </property>
</Properties>
</file>