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67"/>
  </p:notesMasterIdLst>
  <p:handoutMasterIdLst>
    <p:handoutMasterId r:id="rId68"/>
  </p:handoutMasterIdLst>
  <p:sldIdLst>
    <p:sldId id="256" r:id="rId5"/>
    <p:sldId id="262" r:id="rId6"/>
    <p:sldId id="264" r:id="rId7"/>
    <p:sldId id="263" r:id="rId8"/>
    <p:sldId id="265" r:id="rId9"/>
    <p:sldId id="266" r:id="rId10"/>
    <p:sldId id="267" r:id="rId11"/>
    <p:sldId id="268" r:id="rId12"/>
    <p:sldId id="269" r:id="rId13"/>
    <p:sldId id="270" r:id="rId14"/>
    <p:sldId id="271" r:id="rId15"/>
    <p:sldId id="272" r:id="rId16"/>
    <p:sldId id="274" r:id="rId17"/>
    <p:sldId id="275" r:id="rId18"/>
    <p:sldId id="259" r:id="rId19"/>
    <p:sldId id="276" r:id="rId20"/>
    <p:sldId id="277" r:id="rId21"/>
    <p:sldId id="278" r:id="rId22"/>
    <p:sldId id="279" r:id="rId23"/>
    <p:sldId id="280" r:id="rId24"/>
    <p:sldId id="281" r:id="rId25"/>
    <p:sldId id="282" r:id="rId26"/>
    <p:sldId id="314" r:id="rId27"/>
    <p:sldId id="284" r:id="rId28"/>
    <p:sldId id="286" r:id="rId29"/>
    <p:sldId id="293" r:id="rId30"/>
    <p:sldId id="294" r:id="rId31"/>
    <p:sldId id="287" r:id="rId32"/>
    <p:sldId id="288" r:id="rId33"/>
    <p:sldId id="289" r:id="rId34"/>
    <p:sldId id="290" r:id="rId35"/>
    <p:sldId id="291" r:id="rId36"/>
    <p:sldId id="313" r:id="rId37"/>
    <p:sldId id="285" r:id="rId38"/>
    <p:sldId id="295" r:id="rId39"/>
    <p:sldId id="296" r:id="rId40"/>
    <p:sldId id="297" r:id="rId41"/>
    <p:sldId id="298" r:id="rId42"/>
    <p:sldId id="300" r:id="rId43"/>
    <p:sldId id="299" r:id="rId44"/>
    <p:sldId id="301" r:id="rId45"/>
    <p:sldId id="302" r:id="rId46"/>
    <p:sldId id="303" r:id="rId47"/>
    <p:sldId id="307" r:id="rId48"/>
    <p:sldId id="305" r:id="rId49"/>
    <p:sldId id="308" r:id="rId50"/>
    <p:sldId id="309" r:id="rId51"/>
    <p:sldId id="310" r:id="rId52"/>
    <p:sldId id="312" r:id="rId53"/>
    <p:sldId id="311" r:id="rId54"/>
    <p:sldId id="315" r:id="rId55"/>
    <p:sldId id="316" r:id="rId56"/>
    <p:sldId id="317" r:id="rId57"/>
    <p:sldId id="318" r:id="rId58"/>
    <p:sldId id="319" r:id="rId59"/>
    <p:sldId id="320" r:id="rId60"/>
    <p:sldId id="321" r:id="rId61"/>
    <p:sldId id="322" r:id="rId62"/>
    <p:sldId id="323" r:id="rId63"/>
    <p:sldId id="324" r:id="rId64"/>
    <p:sldId id="325" r:id="rId65"/>
    <p:sldId id="260" r:id="rId6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3260"/>
    <a:srgbClr val="4590B8"/>
    <a:srgbClr val="969FA7"/>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8" autoAdjust="0"/>
  </p:normalViewPr>
  <p:slideViewPr>
    <p:cSldViewPr snapToGrid="0">
      <p:cViewPr varScale="1">
        <p:scale>
          <a:sx n="82" d="100"/>
          <a:sy n="82" d="100"/>
        </p:scale>
        <p:origin x="643" y="7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handoutMaster" Target="handoutMasters/handoutMaster1.xml"/><Relationship Id="rId7" Type="http://schemas.openxmlformats.org/officeDocument/2006/relationships/slide" Target="slides/slide3.xml"/><Relationship Id="rId71"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27C925-7EA9-4DEA-991B-AE8C0CFDFE61}" type="doc">
      <dgm:prSet loTypeId="urn:microsoft.com/office/officeart/2008/layout/LinedList" loCatId="list" qsTypeId="urn:microsoft.com/office/officeart/2005/8/quickstyle/simple4" qsCatId="simple" csTypeId="urn:microsoft.com/office/officeart/2005/8/colors/colorful5" csCatId="colorful" phldr="1"/>
      <dgm:spPr/>
      <dgm:t>
        <a:bodyPr/>
        <a:lstStyle/>
        <a:p>
          <a:endParaRPr lang="en-US"/>
        </a:p>
      </dgm:t>
    </dgm:pt>
    <dgm:pt modelId="{3BC657FA-D2F6-4314-8EAC-6CEBF9FE9960}">
      <dgm:prSet custT="1"/>
      <dgm:spPr/>
      <dgm:t>
        <a:bodyPr/>
        <a:lstStyle/>
        <a:p>
          <a:r>
            <a:rPr lang="en-US" sz="2000">
              <a:latin typeface="Roboto" panose="02000000000000000000" pitchFamily="2" charset="0"/>
              <a:ea typeface="Roboto" panose="02000000000000000000" pitchFamily="2" charset="0"/>
            </a:rPr>
            <a:t>Việc kiểm soát an ninh trên tầng này được tách biệt với mỗi ứng dụng. Nói cách khác, việc cấu hình các cơ chế an ninh là khác nhau với mỗi ứng dụng khác nhau</a:t>
          </a:r>
        </a:p>
      </dgm:t>
    </dgm:pt>
    <dgm:pt modelId="{FEC77BFA-241B-4857-81C3-705626F3E5C2}" type="parTrans" cxnId="{09C922AA-5AEF-43EB-8C3E-0A15F2CD7280}">
      <dgm:prSet/>
      <dgm:spPr/>
      <dgm:t>
        <a:bodyPr/>
        <a:lstStyle/>
        <a:p>
          <a:endParaRPr lang="en-US" sz="2000"/>
        </a:p>
      </dgm:t>
    </dgm:pt>
    <dgm:pt modelId="{9CD3B38B-4D93-4D93-9DF4-031A40381434}" type="sibTrans" cxnId="{09C922AA-5AEF-43EB-8C3E-0A15F2CD7280}">
      <dgm:prSet/>
      <dgm:spPr/>
      <dgm:t>
        <a:bodyPr/>
        <a:lstStyle/>
        <a:p>
          <a:endParaRPr lang="en-US" sz="2000"/>
        </a:p>
      </dgm:t>
    </dgm:pt>
    <dgm:pt modelId="{1F83E915-2772-4A95-BD74-34750C456EC3}">
      <dgm:prSet custT="1"/>
      <dgm:spPr/>
      <dgm:t>
        <a:bodyPr/>
        <a:lstStyle/>
        <a:p>
          <a:r>
            <a:rPr lang="en-US" sz="2000">
              <a:latin typeface="Roboto" panose="02000000000000000000" pitchFamily="2" charset="0"/>
              <a:ea typeface="Roboto" panose="02000000000000000000" pitchFamily="2" charset="0"/>
            </a:rPr>
            <a:t>Chính cách cấu hình như vậy làm cho các cơ chế bảo mật trên tầng này rất mạnh mẽ và mềm dẻo</a:t>
          </a:r>
        </a:p>
      </dgm:t>
    </dgm:pt>
    <dgm:pt modelId="{C1D86CBA-8585-45CB-9859-B65E7A4DAD4C}" type="parTrans" cxnId="{AA8E5810-F68E-4983-91DA-AF046DEC90C0}">
      <dgm:prSet/>
      <dgm:spPr/>
      <dgm:t>
        <a:bodyPr/>
        <a:lstStyle/>
        <a:p>
          <a:endParaRPr lang="en-US" sz="2000"/>
        </a:p>
      </dgm:t>
    </dgm:pt>
    <dgm:pt modelId="{DA641455-EE65-46CD-88D0-68D50D0BD8E7}" type="sibTrans" cxnId="{AA8E5810-F68E-4983-91DA-AF046DEC90C0}">
      <dgm:prSet/>
      <dgm:spPr/>
      <dgm:t>
        <a:bodyPr/>
        <a:lstStyle/>
        <a:p>
          <a:endParaRPr lang="en-US" sz="2000"/>
        </a:p>
      </dgm:t>
    </dgm:pt>
    <dgm:pt modelId="{FC1BCB0A-A6FB-4869-81DF-15F28BBB854D}">
      <dgm:prSet custT="1"/>
      <dgm:spPr/>
      <dgm:t>
        <a:bodyPr/>
        <a:lstStyle/>
        <a:p>
          <a:r>
            <a:rPr lang="en-US" sz="2000">
              <a:latin typeface="Roboto" panose="02000000000000000000" pitchFamily="2" charset="0"/>
              <a:ea typeface="Roboto" panose="02000000000000000000" pitchFamily="2" charset="0"/>
            </a:rPr>
            <a:t>Song việc cấu hình riêng lẻ cho từng ứng dụng tiêu tốn rất nhiều tài lực</a:t>
          </a:r>
        </a:p>
      </dgm:t>
    </dgm:pt>
    <dgm:pt modelId="{62588759-D412-4321-AC73-9E9980FE1A07}" type="parTrans" cxnId="{6A490C43-7339-489C-B8CD-F6355498DE7B}">
      <dgm:prSet/>
      <dgm:spPr/>
      <dgm:t>
        <a:bodyPr/>
        <a:lstStyle/>
        <a:p>
          <a:endParaRPr lang="en-US" sz="2000"/>
        </a:p>
      </dgm:t>
    </dgm:pt>
    <dgm:pt modelId="{417B6406-8EF2-4FD4-908B-27188D7EB9C3}" type="sibTrans" cxnId="{6A490C43-7339-489C-B8CD-F6355498DE7B}">
      <dgm:prSet/>
      <dgm:spPr/>
      <dgm:t>
        <a:bodyPr/>
        <a:lstStyle/>
        <a:p>
          <a:endParaRPr lang="en-US" sz="2000"/>
        </a:p>
      </dgm:t>
    </dgm:pt>
    <dgm:pt modelId="{BE259E91-54A6-4843-9E7C-8057CD507493}">
      <dgm:prSet custT="1"/>
      <dgm:spPr/>
      <dgm:t>
        <a:bodyPr/>
        <a:lstStyle/>
        <a:p>
          <a:r>
            <a:rPr lang="en-US" sz="2000">
              <a:latin typeface="Roboto" panose="02000000000000000000" pitchFamily="2" charset="0"/>
              <a:ea typeface="Roboto" panose="02000000000000000000" pitchFamily="2" charset="0"/>
            </a:rPr>
            <a:t>Nó cũng không thể bảo vệ những thông tin được thêm vào ở tầng dưới như thông tin IP</a:t>
          </a:r>
        </a:p>
      </dgm:t>
    </dgm:pt>
    <dgm:pt modelId="{5D20DCD5-0F81-495B-8636-78F1E91A6AF7}" type="parTrans" cxnId="{CB9C0E42-5E65-44FB-BCDB-A6F256DAB3B9}">
      <dgm:prSet/>
      <dgm:spPr/>
      <dgm:t>
        <a:bodyPr/>
        <a:lstStyle/>
        <a:p>
          <a:endParaRPr lang="en-US" sz="2000"/>
        </a:p>
      </dgm:t>
    </dgm:pt>
    <dgm:pt modelId="{B6F933E2-E5C5-45D9-B7DD-09D427E8A81A}" type="sibTrans" cxnId="{CB9C0E42-5E65-44FB-BCDB-A6F256DAB3B9}">
      <dgm:prSet/>
      <dgm:spPr/>
      <dgm:t>
        <a:bodyPr/>
        <a:lstStyle/>
        <a:p>
          <a:endParaRPr lang="en-US" sz="2000"/>
        </a:p>
      </dgm:t>
    </dgm:pt>
    <dgm:pt modelId="{55B0C441-77BA-4A0A-BC6F-CD25928F84BA}" type="pres">
      <dgm:prSet presAssocID="{F127C925-7EA9-4DEA-991B-AE8C0CFDFE61}" presName="vert0" presStyleCnt="0">
        <dgm:presLayoutVars>
          <dgm:dir/>
          <dgm:animOne val="branch"/>
          <dgm:animLvl val="lvl"/>
        </dgm:presLayoutVars>
      </dgm:prSet>
      <dgm:spPr/>
    </dgm:pt>
    <dgm:pt modelId="{0C5D2856-3CFD-4E85-B080-917C7ACF93E6}" type="pres">
      <dgm:prSet presAssocID="{3BC657FA-D2F6-4314-8EAC-6CEBF9FE9960}" presName="thickLine" presStyleLbl="alignNode1" presStyleIdx="0" presStyleCnt="4"/>
      <dgm:spPr/>
    </dgm:pt>
    <dgm:pt modelId="{A2902D75-94B6-45A0-A1BD-A50256B60BBB}" type="pres">
      <dgm:prSet presAssocID="{3BC657FA-D2F6-4314-8EAC-6CEBF9FE9960}" presName="horz1" presStyleCnt="0"/>
      <dgm:spPr/>
    </dgm:pt>
    <dgm:pt modelId="{C2F84817-22F5-498A-BF91-0C02A0ACF6DD}" type="pres">
      <dgm:prSet presAssocID="{3BC657FA-D2F6-4314-8EAC-6CEBF9FE9960}" presName="tx1" presStyleLbl="revTx" presStyleIdx="0" presStyleCnt="4"/>
      <dgm:spPr/>
    </dgm:pt>
    <dgm:pt modelId="{FE39ECD9-603E-44EB-8324-6ACB66D1DDB5}" type="pres">
      <dgm:prSet presAssocID="{3BC657FA-D2F6-4314-8EAC-6CEBF9FE9960}" presName="vert1" presStyleCnt="0"/>
      <dgm:spPr/>
    </dgm:pt>
    <dgm:pt modelId="{A15FB637-1FA5-4FC1-B0B2-596911DC7ED2}" type="pres">
      <dgm:prSet presAssocID="{1F83E915-2772-4A95-BD74-34750C456EC3}" presName="thickLine" presStyleLbl="alignNode1" presStyleIdx="1" presStyleCnt="4"/>
      <dgm:spPr/>
    </dgm:pt>
    <dgm:pt modelId="{66CA940E-6C3E-4769-B536-DC78C8AC3E69}" type="pres">
      <dgm:prSet presAssocID="{1F83E915-2772-4A95-BD74-34750C456EC3}" presName="horz1" presStyleCnt="0"/>
      <dgm:spPr/>
    </dgm:pt>
    <dgm:pt modelId="{7381E4D1-1F06-4564-829A-871F74E8E4ED}" type="pres">
      <dgm:prSet presAssocID="{1F83E915-2772-4A95-BD74-34750C456EC3}" presName="tx1" presStyleLbl="revTx" presStyleIdx="1" presStyleCnt="4"/>
      <dgm:spPr/>
    </dgm:pt>
    <dgm:pt modelId="{B4142CCE-7233-4851-B85C-5DD21C2058B7}" type="pres">
      <dgm:prSet presAssocID="{1F83E915-2772-4A95-BD74-34750C456EC3}" presName="vert1" presStyleCnt="0"/>
      <dgm:spPr/>
    </dgm:pt>
    <dgm:pt modelId="{B7593262-01FB-4AF3-A064-AFED26B5D895}" type="pres">
      <dgm:prSet presAssocID="{FC1BCB0A-A6FB-4869-81DF-15F28BBB854D}" presName="thickLine" presStyleLbl="alignNode1" presStyleIdx="2" presStyleCnt="4"/>
      <dgm:spPr/>
    </dgm:pt>
    <dgm:pt modelId="{C780FC57-1F06-4C11-8E7A-60DE016BD645}" type="pres">
      <dgm:prSet presAssocID="{FC1BCB0A-A6FB-4869-81DF-15F28BBB854D}" presName="horz1" presStyleCnt="0"/>
      <dgm:spPr/>
    </dgm:pt>
    <dgm:pt modelId="{A36DD795-4933-415F-82AD-4658DBC2B903}" type="pres">
      <dgm:prSet presAssocID="{FC1BCB0A-A6FB-4869-81DF-15F28BBB854D}" presName="tx1" presStyleLbl="revTx" presStyleIdx="2" presStyleCnt="4"/>
      <dgm:spPr/>
    </dgm:pt>
    <dgm:pt modelId="{DA443D36-7B5F-4B10-AB28-7EB634FB34AB}" type="pres">
      <dgm:prSet presAssocID="{FC1BCB0A-A6FB-4869-81DF-15F28BBB854D}" presName="vert1" presStyleCnt="0"/>
      <dgm:spPr/>
    </dgm:pt>
    <dgm:pt modelId="{4E53145D-2E38-423A-AD00-2B6D40AE9F83}" type="pres">
      <dgm:prSet presAssocID="{BE259E91-54A6-4843-9E7C-8057CD507493}" presName="thickLine" presStyleLbl="alignNode1" presStyleIdx="3" presStyleCnt="4"/>
      <dgm:spPr/>
    </dgm:pt>
    <dgm:pt modelId="{8DB224AD-AA0B-47FD-B572-0D0AD117A9D0}" type="pres">
      <dgm:prSet presAssocID="{BE259E91-54A6-4843-9E7C-8057CD507493}" presName="horz1" presStyleCnt="0"/>
      <dgm:spPr/>
    </dgm:pt>
    <dgm:pt modelId="{AF0D96C8-7049-488D-8D7F-F327E85A8658}" type="pres">
      <dgm:prSet presAssocID="{BE259E91-54A6-4843-9E7C-8057CD507493}" presName="tx1" presStyleLbl="revTx" presStyleIdx="3" presStyleCnt="4"/>
      <dgm:spPr/>
    </dgm:pt>
    <dgm:pt modelId="{E11BE541-3E6A-4859-9BDE-5DBB4E59628B}" type="pres">
      <dgm:prSet presAssocID="{BE259E91-54A6-4843-9E7C-8057CD507493}" presName="vert1" presStyleCnt="0"/>
      <dgm:spPr/>
    </dgm:pt>
  </dgm:ptLst>
  <dgm:cxnLst>
    <dgm:cxn modelId="{AA8E5810-F68E-4983-91DA-AF046DEC90C0}" srcId="{F127C925-7EA9-4DEA-991B-AE8C0CFDFE61}" destId="{1F83E915-2772-4A95-BD74-34750C456EC3}" srcOrd="1" destOrd="0" parTransId="{C1D86CBA-8585-45CB-9859-B65E7A4DAD4C}" sibTransId="{DA641455-EE65-46CD-88D0-68D50D0BD8E7}"/>
    <dgm:cxn modelId="{EF945F19-8CB0-4892-9D7C-10DFE845EE42}" type="presOf" srcId="{3BC657FA-D2F6-4314-8EAC-6CEBF9FE9960}" destId="{C2F84817-22F5-498A-BF91-0C02A0ACF6DD}" srcOrd="0" destOrd="0" presId="urn:microsoft.com/office/officeart/2008/layout/LinedList"/>
    <dgm:cxn modelId="{CB9C0E42-5E65-44FB-BCDB-A6F256DAB3B9}" srcId="{F127C925-7EA9-4DEA-991B-AE8C0CFDFE61}" destId="{BE259E91-54A6-4843-9E7C-8057CD507493}" srcOrd="3" destOrd="0" parTransId="{5D20DCD5-0F81-495B-8636-78F1E91A6AF7}" sibTransId="{B6F933E2-E5C5-45D9-B7DD-09D427E8A81A}"/>
    <dgm:cxn modelId="{6A490C43-7339-489C-B8CD-F6355498DE7B}" srcId="{F127C925-7EA9-4DEA-991B-AE8C0CFDFE61}" destId="{FC1BCB0A-A6FB-4869-81DF-15F28BBB854D}" srcOrd="2" destOrd="0" parTransId="{62588759-D412-4321-AC73-9E9980FE1A07}" sibTransId="{417B6406-8EF2-4FD4-908B-27188D7EB9C3}"/>
    <dgm:cxn modelId="{866E4B7C-926F-4282-95E6-3F3EDC758283}" type="presOf" srcId="{F127C925-7EA9-4DEA-991B-AE8C0CFDFE61}" destId="{55B0C441-77BA-4A0A-BC6F-CD25928F84BA}" srcOrd="0" destOrd="0" presId="urn:microsoft.com/office/officeart/2008/layout/LinedList"/>
    <dgm:cxn modelId="{B303BF96-6FB7-4376-8FAD-2F7E657DD36D}" type="presOf" srcId="{BE259E91-54A6-4843-9E7C-8057CD507493}" destId="{AF0D96C8-7049-488D-8D7F-F327E85A8658}" srcOrd="0" destOrd="0" presId="urn:microsoft.com/office/officeart/2008/layout/LinedList"/>
    <dgm:cxn modelId="{09C922AA-5AEF-43EB-8C3E-0A15F2CD7280}" srcId="{F127C925-7EA9-4DEA-991B-AE8C0CFDFE61}" destId="{3BC657FA-D2F6-4314-8EAC-6CEBF9FE9960}" srcOrd="0" destOrd="0" parTransId="{FEC77BFA-241B-4857-81C3-705626F3E5C2}" sibTransId="{9CD3B38B-4D93-4D93-9DF4-031A40381434}"/>
    <dgm:cxn modelId="{6B18DCB8-8984-4686-97E8-8DA99DC03C71}" type="presOf" srcId="{1F83E915-2772-4A95-BD74-34750C456EC3}" destId="{7381E4D1-1F06-4564-829A-871F74E8E4ED}" srcOrd="0" destOrd="0" presId="urn:microsoft.com/office/officeart/2008/layout/LinedList"/>
    <dgm:cxn modelId="{D68A8DF3-7415-49EE-9FCF-0A4AF237924D}" type="presOf" srcId="{FC1BCB0A-A6FB-4869-81DF-15F28BBB854D}" destId="{A36DD795-4933-415F-82AD-4658DBC2B903}" srcOrd="0" destOrd="0" presId="urn:microsoft.com/office/officeart/2008/layout/LinedList"/>
    <dgm:cxn modelId="{2AD5574C-F18B-4156-837D-69CD58178FE4}" type="presParOf" srcId="{55B0C441-77BA-4A0A-BC6F-CD25928F84BA}" destId="{0C5D2856-3CFD-4E85-B080-917C7ACF93E6}" srcOrd="0" destOrd="0" presId="urn:microsoft.com/office/officeart/2008/layout/LinedList"/>
    <dgm:cxn modelId="{ADE28DA0-9D38-4430-AA44-B64EB510DAC6}" type="presParOf" srcId="{55B0C441-77BA-4A0A-BC6F-CD25928F84BA}" destId="{A2902D75-94B6-45A0-A1BD-A50256B60BBB}" srcOrd="1" destOrd="0" presId="urn:microsoft.com/office/officeart/2008/layout/LinedList"/>
    <dgm:cxn modelId="{08E021EC-30C9-49F2-8728-A8C1E6561E0C}" type="presParOf" srcId="{A2902D75-94B6-45A0-A1BD-A50256B60BBB}" destId="{C2F84817-22F5-498A-BF91-0C02A0ACF6DD}" srcOrd="0" destOrd="0" presId="urn:microsoft.com/office/officeart/2008/layout/LinedList"/>
    <dgm:cxn modelId="{D0A779DA-5638-4DF6-BA36-34260719C7E2}" type="presParOf" srcId="{A2902D75-94B6-45A0-A1BD-A50256B60BBB}" destId="{FE39ECD9-603E-44EB-8324-6ACB66D1DDB5}" srcOrd="1" destOrd="0" presId="urn:microsoft.com/office/officeart/2008/layout/LinedList"/>
    <dgm:cxn modelId="{318509BE-4742-4B99-BADF-4B81FAE91F6B}" type="presParOf" srcId="{55B0C441-77BA-4A0A-BC6F-CD25928F84BA}" destId="{A15FB637-1FA5-4FC1-B0B2-596911DC7ED2}" srcOrd="2" destOrd="0" presId="urn:microsoft.com/office/officeart/2008/layout/LinedList"/>
    <dgm:cxn modelId="{22D2906F-6329-428B-8A87-B286116993FA}" type="presParOf" srcId="{55B0C441-77BA-4A0A-BC6F-CD25928F84BA}" destId="{66CA940E-6C3E-4769-B536-DC78C8AC3E69}" srcOrd="3" destOrd="0" presId="urn:microsoft.com/office/officeart/2008/layout/LinedList"/>
    <dgm:cxn modelId="{7C5074B3-62EE-42F4-A319-0DBAF9CD1520}" type="presParOf" srcId="{66CA940E-6C3E-4769-B536-DC78C8AC3E69}" destId="{7381E4D1-1F06-4564-829A-871F74E8E4ED}" srcOrd="0" destOrd="0" presId="urn:microsoft.com/office/officeart/2008/layout/LinedList"/>
    <dgm:cxn modelId="{251B72AD-36C4-44B5-9C09-3CDFA4F3F4B1}" type="presParOf" srcId="{66CA940E-6C3E-4769-B536-DC78C8AC3E69}" destId="{B4142CCE-7233-4851-B85C-5DD21C2058B7}" srcOrd="1" destOrd="0" presId="urn:microsoft.com/office/officeart/2008/layout/LinedList"/>
    <dgm:cxn modelId="{36463B20-C596-4458-8E5C-977850AA3947}" type="presParOf" srcId="{55B0C441-77BA-4A0A-BC6F-CD25928F84BA}" destId="{B7593262-01FB-4AF3-A064-AFED26B5D895}" srcOrd="4" destOrd="0" presId="urn:microsoft.com/office/officeart/2008/layout/LinedList"/>
    <dgm:cxn modelId="{1A999642-2C46-4F1F-BACA-E9B5C2BDBE4F}" type="presParOf" srcId="{55B0C441-77BA-4A0A-BC6F-CD25928F84BA}" destId="{C780FC57-1F06-4C11-8E7A-60DE016BD645}" srcOrd="5" destOrd="0" presId="urn:microsoft.com/office/officeart/2008/layout/LinedList"/>
    <dgm:cxn modelId="{997231F3-D35C-4C2B-8837-9F935DA8D953}" type="presParOf" srcId="{C780FC57-1F06-4C11-8E7A-60DE016BD645}" destId="{A36DD795-4933-415F-82AD-4658DBC2B903}" srcOrd="0" destOrd="0" presId="urn:microsoft.com/office/officeart/2008/layout/LinedList"/>
    <dgm:cxn modelId="{91F2F3C2-C69A-4BC6-A70B-375252DBE296}" type="presParOf" srcId="{C780FC57-1F06-4C11-8E7A-60DE016BD645}" destId="{DA443D36-7B5F-4B10-AB28-7EB634FB34AB}" srcOrd="1" destOrd="0" presId="urn:microsoft.com/office/officeart/2008/layout/LinedList"/>
    <dgm:cxn modelId="{6B6AA39F-6D15-486F-A068-59ACF78C9AF5}" type="presParOf" srcId="{55B0C441-77BA-4A0A-BC6F-CD25928F84BA}" destId="{4E53145D-2E38-423A-AD00-2B6D40AE9F83}" srcOrd="6" destOrd="0" presId="urn:microsoft.com/office/officeart/2008/layout/LinedList"/>
    <dgm:cxn modelId="{128A4B85-E04D-40EF-8892-30FD72C08D58}" type="presParOf" srcId="{55B0C441-77BA-4A0A-BC6F-CD25928F84BA}" destId="{8DB224AD-AA0B-47FD-B572-0D0AD117A9D0}" srcOrd="7" destOrd="0" presId="urn:microsoft.com/office/officeart/2008/layout/LinedList"/>
    <dgm:cxn modelId="{CE4B7EE8-11F9-4F3B-A1E7-D126F6A185CE}" type="presParOf" srcId="{8DB224AD-AA0B-47FD-B572-0D0AD117A9D0}" destId="{AF0D96C8-7049-488D-8D7F-F327E85A8658}" srcOrd="0" destOrd="0" presId="urn:microsoft.com/office/officeart/2008/layout/LinedList"/>
    <dgm:cxn modelId="{1B1B363F-131C-4534-ADFD-27ED2640666E}" type="presParOf" srcId="{8DB224AD-AA0B-47FD-B572-0D0AD117A9D0}" destId="{E11BE541-3E6A-4859-9BDE-5DBB4E59628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127C925-7EA9-4DEA-991B-AE8C0CFDFE61}" type="doc">
      <dgm:prSet loTypeId="urn:microsoft.com/office/officeart/2008/layout/LinedList" loCatId="list" qsTypeId="urn:microsoft.com/office/officeart/2005/8/quickstyle/simple3" qsCatId="simple" csTypeId="urn:microsoft.com/office/officeart/2005/8/colors/accent5_1" csCatId="accent5" phldr="1"/>
      <dgm:spPr/>
      <dgm:t>
        <a:bodyPr/>
        <a:lstStyle/>
        <a:p>
          <a:endParaRPr lang="en-US"/>
        </a:p>
      </dgm:t>
    </dgm:pt>
    <dgm:pt modelId="{3BC657FA-D2F6-4314-8EAC-6CEBF9FE9960}">
      <dgm:prSet custT="1"/>
      <dgm:spPr/>
      <dgm:t>
        <a:bodyPr/>
        <a:lstStyle/>
        <a:p>
          <a:r>
            <a:rPr lang="en-US" sz="2000">
              <a:latin typeface="Roboto" panose="02000000000000000000" pitchFamily="2" charset="0"/>
              <a:ea typeface="Roboto" panose="02000000000000000000" pitchFamily="2" charset="0"/>
            </a:rPr>
            <a:t>Việc kiểm soát an ninh trên tầng này có thể bảo vệ được dữ liệu truyền tải trong một phiên làm việc giữa 2 bên tham gia.</a:t>
          </a:r>
        </a:p>
      </dgm:t>
    </dgm:pt>
    <dgm:pt modelId="{FEC77BFA-241B-4857-81C3-705626F3E5C2}" type="parTrans" cxnId="{09C922AA-5AEF-43EB-8C3E-0A15F2CD7280}">
      <dgm:prSet/>
      <dgm:spPr/>
      <dgm:t>
        <a:bodyPr/>
        <a:lstStyle/>
        <a:p>
          <a:endParaRPr lang="en-US" sz="2000"/>
        </a:p>
      </dgm:t>
    </dgm:pt>
    <dgm:pt modelId="{9CD3B38B-4D93-4D93-9DF4-031A40381434}" type="sibTrans" cxnId="{09C922AA-5AEF-43EB-8C3E-0A15F2CD7280}">
      <dgm:prSet/>
      <dgm:spPr/>
      <dgm:t>
        <a:bodyPr/>
        <a:lstStyle/>
        <a:p>
          <a:endParaRPr lang="en-US" sz="2000"/>
        </a:p>
      </dgm:t>
    </dgm:pt>
    <dgm:pt modelId="{1F83E915-2772-4A95-BD74-34750C456EC3}">
      <dgm:prSet custT="1"/>
      <dgm:spPr/>
      <dgm:t>
        <a:bodyPr/>
        <a:lstStyle/>
        <a:p>
          <a:r>
            <a:rPr lang="en-US" sz="2000">
              <a:latin typeface="Roboto" panose="02000000000000000000" pitchFamily="2" charset="0"/>
              <a:ea typeface="Roboto" panose="02000000000000000000" pitchFamily="2" charset="0"/>
            </a:rPr>
            <a:t>Giống như tầng ứng dụng, các cơ chế an ninh ở tầng này không thể bảo vệ được dữ liệu được thêm vào ở tầng dưới nó.</a:t>
          </a:r>
        </a:p>
      </dgm:t>
    </dgm:pt>
    <dgm:pt modelId="{C1D86CBA-8585-45CB-9859-B65E7A4DAD4C}" type="parTrans" cxnId="{AA8E5810-F68E-4983-91DA-AF046DEC90C0}">
      <dgm:prSet/>
      <dgm:spPr/>
      <dgm:t>
        <a:bodyPr/>
        <a:lstStyle/>
        <a:p>
          <a:endParaRPr lang="en-US" sz="2000"/>
        </a:p>
      </dgm:t>
    </dgm:pt>
    <dgm:pt modelId="{DA641455-EE65-46CD-88D0-68D50D0BD8E7}" type="sibTrans" cxnId="{AA8E5810-F68E-4983-91DA-AF046DEC90C0}">
      <dgm:prSet/>
      <dgm:spPr/>
      <dgm:t>
        <a:bodyPr/>
        <a:lstStyle/>
        <a:p>
          <a:endParaRPr lang="en-US" sz="2000"/>
        </a:p>
      </dgm:t>
    </dgm:pt>
    <dgm:pt modelId="{FC1BCB0A-A6FB-4869-81DF-15F28BBB854D}">
      <dgm:prSet custT="1"/>
      <dgm:spPr/>
      <dgm:t>
        <a:bodyPr/>
        <a:lstStyle/>
        <a:p>
          <a:r>
            <a:rPr lang="en-US" sz="2000">
              <a:latin typeface="Roboto" panose="02000000000000000000" pitchFamily="2" charset="0"/>
              <a:ea typeface="Roboto" panose="02000000000000000000" pitchFamily="2" charset="0"/>
            </a:rPr>
            <a:t>Việc triển khai trên tầng giao vận dễ hơn nhiều so với tầng ứng dụng vì việc bảo vệ không cần hiểu quá rõ về đặc điểm và chức năng của ứng dụng </a:t>
          </a:r>
        </a:p>
      </dgm:t>
    </dgm:pt>
    <dgm:pt modelId="{62588759-D412-4321-AC73-9E9980FE1A07}" type="parTrans" cxnId="{6A490C43-7339-489C-B8CD-F6355498DE7B}">
      <dgm:prSet/>
      <dgm:spPr/>
      <dgm:t>
        <a:bodyPr/>
        <a:lstStyle/>
        <a:p>
          <a:endParaRPr lang="en-US" sz="2000"/>
        </a:p>
      </dgm:t>
    </dgm:pt>
    <dgm:pt modelId="{417B6406-8EF2-4FD4-908B-27188D7EB9C3}" type="sibTrans" cxnId="{6A490C43-7339-489C-B8CD-F6355498DE7B}">
      <dgm:prSet/>
      <dgm:spPr/>
      <dgm:t>
        <a:bodyPr/>
        <a:lstStyle/>
        <a:p>
          <a:endParaRPr lang="en-US" sz="2000"/>
        </a:p>
      </dgm:t>
    </dgm:pt>
    <dgm:pt modelId="{BE259E91-54A6-4843-9E7C-8057CD507493}">
      <dgm:prSet custT="1"/>
      <dgm:spPr/>
      <dgm:t>
        <a:bodyPr/>
        <a:lstStyle/>
        <a:p>
          <a:r>
            <a:rPr lang="en-US" sz="2000">
              <a:latin typeface="Roboto" panose="02000000000000000000" pitchFamily="2" charset="0"/>
              <a:ea typeface="Roboto" panose="02000000000000000000" pitchFamily="2" charset="0"/>
            </a:rPr>
            <a:t>Việc triển khai các giao thức bảo vệ trên tầng này vẫn cần một sự điểu chỉnh nhỏ ở phía ứng dụng.</a:t>
          </a:r>
        </a:p>
      </dgm:t>
    </dgm:pt>
    <dgm:pt modelId="{5D20DCD5-0F81-495B-8636-78F1E91A6AF7}" type="parTrans" cxnId="{CB9C0E42-5E65-44FB-BCDB-A6F256DAB3B9}">
      <dgm:prSet/>
      <dgm:spPr/>
      <dgm:t>
        <a:bodyPr/>
        <a:lstStyle/>
        <a:p>
          <a:endParaRPr lang="en-US" sz="2000"/>
        </a:p>
      </dgm:t>
    </dgm:pt>
    <dgm:pt modelId="{B6F933E2-E5C5-45D9-B7DD-09D427E8A81A}" type="sibTrans" cxnId="{CB9C0E42-5E65-44FB-BCDB-A6F256DAB3B9}">
      <dgm:prSet/>
      <dgm:spPr/>
      <dgm:t>
        <a:bodyPr/>
        <a:lstStyle/>
        <a:p>
          <a:endParaRPr lang="en-US" sz="2000"/>
        </a:p>
      </dgm:t>
    </dgm:pt>
    <dgm:pt modelId="{45B9F763-469E-492E-BE1E-742A3F0563BB}" type="pres">
      <dgm:prSet presAssocID="{F127C925-7EA9-4DEA-991B-AE8C0CFDFE61}" presName="vert0" presStyleCnt="0">
        <dgm:presLayoutVars>
          <dgm:dir/>
          <dgm:animOne val="branch"/>
          <dgm:animLvl val="lvl"/>
        </dgm:presLayoutVars>
      </dgm:prSet>
      <dgm:spPr/>
    </dgm:pt>
    <dgm:pt modelId="{8A5080E8-CC8B-4A05-AC4B-1C25C21F970F}" type="pres">
      <dgm:prSet presAssocID="{3BC657FA-D2F6-4314-8EAC-6CEBF9FE9960}" presName="thickLine" presStyleLbl="alignNode1" presStyleIdx="0" presStyleCnt="4"/>
      <dgm:spPr/>
    </dgm:pt>
    <dgm:pt modelId="{03B918F0-C73E-4F90-AF7A-4C6078B5F316}" type="pres">
      <dgm:prSet presAssocID="{3BC657FA-D2F6-4314-8EAC-6CEBF9FE9960}" presName="horz1" presStyleCnt="0"/>
      <dgm:spPr/>
    </dgm:pt>
    <dgm:pt modelId="{3FABC1AE-BB7F-4D53-8DA6-E30B70AB7777}" type="pres">
      <dgm:prSet presAssocID="{3BC657FA-D2F6-4314-8EAC-6CEBF9FE9960}" presName="tx1" presStyleLbl="revTx" presStyleIdx="0" presStyleCnt="4"/>
      <dgm:spPr/>
    </dgm:pt>
    <dgm:pt modelId="{C3DE3CB9-74B1-4F67-A3BE-E43812223BB9}" type="pres">
      <dgm:prSet presAssocID="{3BC657FA-D2F6-4314-8EAC-6CEBF9FE9960}" presName="vert1" presStyleCnt="0"/>
      <dgm:spPr/>
    </dgm:pt>
    <dgm:pt modelId="{F6EB0D07-1350-43CC-8264-32B8C47E0C62}" type="pres">
      <dgm:prSet presAssocID="{1F83E915-2772-4A95-BD74-34750C456EC3}" presName="thickLine" presStyleLbl="alignNode1" presStyleIdx="1" presStyleCnt="4"/>
      <dgm:spPr/>
    </dgm:pt>
    <dgm:pt modelId="{338CBB40-D73E-4083-B80A-261F8EA8AD4F}" type="pres">
      <dgm:prSet presAssocID="{1F83E915-2772-4A95-BD74-34750C456EC3}" presName="horz1" presStyleCnt="0"/>
      <dgm:spPr/>
    </dgm:pt>
    <dgm:pt modelId="{FDADADD0-2DC1-42C7-97BE-163260AD9E42}" type="pres">
      <dgm:prSet presAssocID="{1F83E915-2772-4A95-BD74-34750C456EC3}" presName="tx1" presStyleLbl="revTx" presStyleIdx="1" presStyleCnt="4"/>
      <dgm:spPr/>
    </dgm:pt>
    <dgm:pt modelId="{7F9EC7C5-83EE-405D-B9BD-A27E6DD94553}" type="pres">
      <dgm:prSet presAssocID="{1F83E915-2772-4A95-BD74-34750C456EC3}" presName="vert1" presStyleCnt="0"/>
      <dgm:spPr/>
    </dgm:pt>
    <dgm:pt modelId="{C1FAB44E-C7D5-4F06-BF76-163E0552F71B}" type="pres">
      <dgm:prSet presAssocID="{FC1BCB0A-A6FB-4869-81DF-15F28BBB854D}" presName="thickLine" presStyleLbl="alignNode1" presStyleIdx="2" presStyleCnt="4"/>
      <dgm:spPr/>
    </dgm:pt>
    <dgm:pt modelId="{DB6D0315-34C4-4E9B-A0E8-AF84E29FBF9F}" type="pres">
      <dgm:prSet presAssocID="{FC1BCB0A-A6FB-4869-81DF-15F28BBB854D}" presName="horz1" presStyleCnt="0"/>
      <dgm:spPr/>
    </dgm:pt>
    <dgm:pt modelId="{2EC5A440-0143-4F29-BBAD-4A8A21DF3B37}" type="pres">
      <dgm:prSet presAssocID="{FC1BCB0A-A6FB-4869-81DF-15F28BBB854D}" presName="tx1" presStyleLbl="revTx" presStyleIdx="2" presStyleCnt="4"/>
      <dgm:spPr/>
    </dgm:pt>
    <dgm:pt modelId="{3F4FA859-0E17-4423-BC50-20D9EFCA476C}" type="pres">
      <dgm:prSet presAssocID="{FC1BCB0A-A6FB-4869-81DF-15F28BBB854D}" presName="vert1" presStyleCnt="0"/>
      <dgm:spPr/>
    </dgm:pt>
    <dgm:pt modelId="{578BE6C7-B6B8-4E89-BBC1-1FEC68A1327B}" type="pres">
      <dgm:prSet presAssocID="{BE259E91-54A6-4843-9E7C-8057CD507493}" presName="thickLine" presStyleLbl="alignNode1" presStyleIdx="3" presStyleCnt="4"/>
      <dgm:spPr/>
    </dgm:pt>
    <dgm:pt modelId="{48F344AB-33AD-447B-8F7B-FF28153E7836}" type="pres">
      <dgm:prSet presAssocID="{BE259E91-54A6-4843-9E7C-8057CD507493}" presName="horz1" presStyleCnt="0"/>
      <dgm:spPr/>
    </dgm:pt>
    <dgm:pt modelId="{0C5F83D1-2A44-4663-8549-168807FF7CAD}" type="pres">
      <dgm:prSet presAssocID="{BE259E91-54A6-4843-9E7C-8057CD507493}" presName="tx1" presStyleLbl="revTx" presStyleIdx="3" presStyleCnt="4"/>
      <dgm:spPr/>
    </dgm:pt>
    <dgm:pt modelId="{179EF23D-C62F-4D7C-A14F-D37905872B4F}" type="pres">
      <dgm:prSet presAssocID="{BE259E91-54A6-4843-9E7C-8057CD507493}" presName="vert1" presStyleCnt="0"/>
      <dgm:spPr/>
    </dgm:pt>
  </dgm:ptLst>
  <dgm:cxnLst>
    <dgm:cxn modelId="{B1FC7108-5CF2-4351-8E7D-52A9B0BAE84B}" type="presOf" srcId="{F127C925-7EA9-4DEA-991B-AE8C0CFDFE61}" destId="{45B9F763-469E-492E-BE1E-742A3F0563BB}" srcOrd="0" destOrd="0" presId="urn:microsoft.com/office/officeart/2008/layout/LinedList"/>
    <dgm:cxn modelId="{AA8E5810-F68E-4983-91DA-AF046DEC90C0}" srcId="{F127C925-7EA9-4DEA-991B-AE8C0CFDFE61}" destId="{1F83E915-2772-4A95-BD74-34750C456EC3}" srcOrd="1" destOrd="0" parTransId="{C1D86CBA-8585-45CB-9859-B65E7A4DAD4C}" sibTransId="{DA641455-EE65-46CD-88D0-68D50D0BD8E7}"/>
    <dgm:cxn modelId="{05D2B038-C148-470D-B935-DA93498834AA}" type="presOf" srcId="{1F83E915-2772-4A95-BD74-34750C456EC3}" destId="{FDADADD0-2DC1-42C7-97BE-163260AD9E42}" srcOrd="0" destOrd="0" presId="urn:microsoft.com/office/officeart/2008/layout/LinedList"/>
    <dgm:cxn modelId="{94ECAF5E-D92C-4FC6-B670-CB9DD2B54B19}" type="presOf" srcId="{3BC657FA-D2F6-4314-8EAC-6CEBF9FE9960}" destId="{3FABC1AE-BB7F-4D53-8DA6-E30B70AB7777}" srcOrd="0" destOrd="0" presId="urn:microsoft.com/office/officeart/2008/layout/LinedList"/>
    <dgm:cxn modelId="{CB9C0E42-5E65-44FB-BCDB-A6F256DAB3B9}" srcId="{F127C925-7EA9-4DEA-991B-AE8C0CFDFE61}" destId="{BE259E91-54A6-4843-9E7C-8057CD507493}" srcOrd="3" destOrd="0" parTransId="{5D20DCD5-0F81-495B-8636-78F1E91A6AF7}" sibTransId="{B6F933E2-E5C5-45D9-B7DD-09D427E8A81A}"/>
    <dgm:cxn modelId="{6A490C43-7339-489C-B8CD-F6355498DE7B}" srcId="{F127C925-7EA9-4DEA-991B-AE8C0CFDFE61}" destId="{FC1BCB0A-A6FB-4869-81DF-15F28BBB854D}" srcOrd="2" destOrd="0" parTransId="{62588759-D412-4321-AC73-9E9980FE1A07}" sibTransId="{417B6406-8EF2-4FD4-908B-27188D7EB9C3}"/>
    <dgm:cxn modelId="{718ECD67-5A60-4133-85AC-92315F9CA797}" type="presOf" srcId="{FC1BCB0A-A6FB-4869-81DF-15F28BBB854D}" destId="{2EC5A440-0143-4F29-BBAD-4A8A21DF3B37}" srcOrd="0" destOrd="0" presId="urn:microsoft.com/office/officeart/2008/layout/LinedList"/>
    <dgm:cxn modelId="{09C922AA-5AEF-43EB-8C3E-0A15F2CD7280}" srcId="{F127C925-7EA9-4DEA-991B-AE8C0CFDFE61}" destId="{3BC657FA-D2F6-4314-8EAC-6CEBF9FE9960}" srcOrd="0" destOrd="0" parTransId="{FEC77BFA-241B-4857-81C3-705626F3E5C2}" sibTransId="{9CD3B38B-4D93-4D93-9DF4-031A40381434}"/>
    <dgm:cxn modelId="{96B735DB-E71B-4994-9EC2-BDC36E273FE0}" type="presOf" srcId="{BE259E91-54A6-4843-9E7C-8057CD507493}" destId="{0C5F83D1-2A44-4663-8549-168807FF7CAD}" srcOrd="0" destOrd="0" presId="urn:microsoft.com/office/officeart/2008/layout/LinedList"/>
    <dgm:cxn modelId="{D55253C2-7DE7-4F17-AEF5-B5C1D83D8A4E}" type="presParOf" srcId="{45B9F763-469E-492E-BE1E-742A3F0563BB}" destId="{8A5080E8-CC8B-4A05-AC4B-1C25C21F970F}" srcOrd="0" destOrd="0" presId="urn:microsoft.com/office/officeart/2008/layout/LinedList"/>
    <dgm:cxn modelId="{26E67A0A-7199-40FD-A419-AA776D46723F}" type="presParOf" srcId="{45B9F763-469E-492E-BE1E-742A3F0563BB}" destId="{03B918F0-C73E-4F90-AF7A-4C6078B5F316}" srcOrd="1" destOrd="0" presId="urn:microsoft.com/office/officeart/2008/layout/LinedList"/>
    <dgm:cxn modelId="{68FE649E-DA00-4178-AC56-96B609DB1195}" type="presParOf" srcId="{03B918F0-C73E-4F90-AF7A-4C6078B5F316}" destId="{3FABC1AE-BB7F-4D53-8DA6-E30B70AB7777}" srcOrd="0" destOrd="0" presId="urn:microsoft.com/office/officeart/2008/layout/LinedList"/>
    <dgm:cxn modelId="{070ED25F-23DF-45EF-A483-3ADFF91B0290}" type="presParOf" srcId="{03B918F0-C73E-4F90-AF7A-4C6078B5F316}" destId="{C3DE3CB9-74B1-4F67-A3BE-E43812223BB9}" srcOrd="1" destOrd="0" presId="urn:microsoft.com/office/officeart/2008/layout/LinedList"/>
    <dgm:cxn modelId="{D9B0E4C9-DD9F-4A0F-B3BB-5D36204A1F54}" type="presParOf" srcId="{45B9F763-469E-492E-BE1E-742A3F0563BB}" destId="{F6EB0D07-1350-43CC-8264-32B8C47E0C62}" srcOrd="2" destOrd="0" presId="urn:microsoft.com/office/officeart/2008/layout/LinedList"/>
    <dgm:cxn modelId="{82E00CE9-F15B-4987-8ED9-D94934FD88FE}" type="presParOf" srcId="{45B9F763-469E-492E-BE1E-742A3F0563BB}" destId="{338CBB40-D73E-4083-B80A-261F8EA8AD4F}" srcOrd="3" destOrd="0" presId="urn:microsoft.com/office/officeart/2008/layout/LinedList"/>
    <dgm:cxn modelId="{48DC251C-3F5D-4C2E-B486-94972FA80890}" type="presParOf" srcId="{338CBB40-D73E-4083-B80A-261F8EA8AD4F}" destId="{FDADADD0-2DC1-42C7-97BE-163260AD9E42}" srcOrd="0" destOrd="0" presId="urn:microsoft.com/office/officeart/2008/layout/LinedList"/>
    <dgm:cxn modelId="{F1DB5AD0-DF66-4A21-BA46-F3747BDE681F}" type="presParOf" srcId="{338CBB40-D73E-4083-B80A-261F8EA8AD4F}" destId="{7F9EC7C5-83EE-405D-B9BD-A27E6DD94553}" srcOrd="1" destOrd="0" presId="urn:microsoft.com/office/officeart/2008/layout/LinedList"/>
    <dgm:cxn modelId="{031EF7EC-B995-475D-9D3D-C323ED78DD82}" type="presParOf" srcId="{45B9F763-469E-492E-BE1E-742A3F0563BB}" destId="{C1FAB44E-C7D5-4F06-BF76-163E0552F71B}" srcOrd="4" destOrd="0" presId="urn:microsoft.com/office/officeart/2008/layout/LinedList"/>
    <dgm:cxn modelId="{58919A32-4F51-4FA8-919E-49F05E484A55}" type="presParOf" srcId="{45B9F763-469E-492E-BE1E-742A3F0563BB}" destId="{DB6D0315-34C4-4E9B-A0E8-AF84E29FBF9F}" srcOrd="5" destOrd="0" presId="urn:microsoft.com/office/officeart/2008/layout/LinedList"/>
    <dgm:cxn modelId="{A6213237-885E-4C92-AEF5-6F409007F418}" type="presParOf" srcId="{DB6D0315-34C4-4E9B-A0E8-AF84E29FBF9F}" destId="{2EC5A440-0143-4F29-BBAD-4A8A21DF3B37}" srcOrd="0" destOrd="0" presId="urn:microsoft.com/office/officeart/2008/layout/LinedList"/>
    <dgm:cxn modelId="{28EB542A-8CAB-4EAA-A6F6-C81EE456DBEC}" type="presParOf" srcId="{DB6D0315-34C4-4E9B-A0E8-AF84E29FBF9F}" destId="{3F4FA859-0E17-4423-BC50-20D9EFCA476C}" srcOrd="1" destOrd="0" presId="urn:microsoft.com/office/officeart/2008/layout/LinedList"/>
    <dgm:cxn modelId="{4C177201-79FC-4835-9BF8-B3EC4C4519E3}" type="presParOf" srcId="{45B9F763-469E-492E-BE1E-742A3F0563BB}" destId="{578BE6C7-B6B8-4E89-BBC1-1FEC68A1327B}" srcOrd="6" destOrd="0" presId="urn:microsoft.com/office/officeart/2008/layout/LinedList"/>
    <dgm:cxn modelId="{D5D11E18-0655-4F39-BFCF-AC1F15044602}" type="presParOf" srcId="{45B9F763-469E-492E-BE1E-742A3F0563BB}" destId="{48F344AB-33AD-447B-8F7B-FF28153E7836}" srcOrd="7" destOrd="0" presId="urn:microsoft.com/office/officeart/2008/layout/LinedList"/>
    <dgm:cxn modelId="{FBB245FF-8B36-4E84-807B-32356249C835}" type="presParOf" srcId="{48F344AB-33AD-447B-8F7B-FF28153E7836}" destId="{0C5F83D1-2A44-4663-8549-168807FF7CAD}" srcOrd="0" destOrd="0" presId="urn:microsoft.com/office/officeart/2008/layout/LinedList"/>
    <dgm:cxn modelId="{C3625D68-216B-4CB9-A36A-0979A6994025}" type="presParOf" srcId="{48F344AB-33AD-447B-8F7B-FF28153E7836}" destId="{179EF23D-C62F-4D7C-A14F-D37905872B4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127C925-7EA9-4DEA-991B-AE8C0CFDFE61}"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3BC657FA-D2F6-4314-8EAC-6CEBF9FE9960}">
      <dgm:prSet custT="1"/>
      <dgm:spPr/>
      <dgm:t>
        <a:bodyPr/>
        <a:lstStyle/>
        <a:p>
          <a:r>
            <a:rPr lang="en-US" sz="2000">
              <a:latin typeface="Roboto" panose="02000000000000000000" pitchFamily="2" charset="0"/>
              <a:ea typeface="Roboto" panose="02000000000000000000" pitchFamily="2" charset="0"/>
            </a:rPr>
            <a:t>Việc kiểm soát an ninh trên tầng mạng có thể được áp dụng cùng lúc cho tất cả ứng dụng và nó có thể bảo vệ cả dữ liệu người dung lẫn thông tin về IP</a:t>
          </a:r>
        </a:p>
      </dgm:t>
    </dgm:pt>
    <dgm:pt modelId="{FEC77BFA-241B-4857-81C3-705626F3E5C2}" type="parTrans" cxnId="{09C922AA-5AEF-43EB-8C3E-0A15F2CD7280}">
      <dgm:prSet/>
      <dgm:spPr/>
      <dgm:t>
        <a:bodyPr/>
        <a:lstStyle/>
        <a:p>
          <a:endParaRPr lang="en-US" sz="2000"/>
        </a:p>
      </dgm:t>
    </dgm:pt>
    <dgm:pt modelId="{9CD3B38B-4D93-4D93-9DF4-031A40381434}" type="sibTrans" cxnId="{09C922AA-5AEF-43EB-8C3E-0A15F2CD7280}">
      <dgm:prSet/>
      <dgm:spPr/>
      <dgm:t>
        <a:bodyPr/>
        <a:lstStyle/>
        <a:p>
          <a:endParaRPr lang="en-US" sz="2000"/>
        </a:p>
      </dgm:t>
    </dgm:pt>
    <dgm:pt modelId="{1F83E915-2772-4A95-BD74-34750C456EC3}">
      <dgm:prSet custT="1"/>
      <dgm:spPr/>
      <dgm:t>
        <a:bodyPr/>
        <a:lstStyle/>
        <a:p>
          <a:r>
            <a:rPr lang="en-US" sz="2000">
              <a:latin typeface="Roboto" panose="02000000000000000000" pitchFamily="2" charset="0"/>
              <a:ea typeface="Roboto" panose="02000000000000000000" pitchFamily="2" charset="0"/>
            </a:rPr>
            <a:t>Việc triển khai các giao thức trên tầng mạng không cần điều chỉnh hay cấu hình lại ứng dụng</a:t>
          </a:r>
        </a:p>
      </dgm:t>
    </dgm:pt>
    <dgm:pt modelId="{C1D86CBA-8585-45CB-9859-B65E7A4DAD4C}" type="parTrans" cxnId="{AA8E5810-F68E-4983-91DA-AF046DEC90C0}">
      <dgm:prSet/>
      <dgm:spPr/>
      <dgm:t>
        <a:bodyPr/>
        <a:lstStyle/>
        <a:p>
          <a:endParaRPr lang="en-US" sz="2000"/>
        </a:p>
      </dgm:t>
    </dgm:pt>
    <dgm:pt modelId="{DA641455-EE65-46CD-88D0-68D50D0BD8E7}" type="sibTrans" cxnId="{AA8E5810-F68E-4983-91DA-AF046DEC90C0}">
      <dgm:prSet/>
      <dgm:spPr/>
      <dgm:t>
        <a:bodyPr/>
        <a:lstStyle/>
        <a:p>
          <a:endParaRPr lang="en-US" sz="2000"/>
        </a:p>
      </dgm:t>
    </dgm:pt>
    <dgm:pt modelId="{FC1BCB0A-A6FB-4869-81DF-15F28BBB854D}">
      <dgm:prSet custT="1"/>
      <dgm:spPr/>
      <dgm:t>
        <a:bodyPr/>
        <a:lstStyle/>
        <a:p>
          <a:r>
            <a:rPr lang="en-US" sz="2000">
              <a:latin typeface="Roboto" panose="02000000000000000000" pitchFamily="2" charset="0"/>
              <a:ea typeface="Roboto" panose="02000000000000000000" pitchFamily="2" charset="0"/>
            </a:rPr>
            <a:t>Trong nhiều trường hợp, các giao thức trên tầng mạng cung cấp các giải pháp an ninh tốt hơn hẳn so với 2 tầng trước đó</a:t>
          </a:r>
        </a:p>
      </dgm:t>
    </dgm:pt>
    <dgm:pt modelId="{62588759-D412-4321-AC73-9E9980FE1A07}" type="parTrans" cxnId="{6A490C43-7339-489C-B8CD-F6355498DE7B}">
      <dgm:prSet/>
      <dgm:spPr/>
      <dgm:t>
        <a:bodyPr/>
        <a:lstStyle/>
        <a:p>
          <a:endParaRPr lang="en-US" sz="2000"/>
        </a:p>
      </dgm:t>
    </dgm:pt>
    <dgm:pt modelId="{417B6406-8EF2-4FD4-908B-27188D7EB9C3}" type="sibTrans" cxnId="{6A490C43-7339-489C-B8CD-F6355498DE7B}">
      <dgm:prSet/>
      <dgm:spPr/>
      <dgm:t>
        <a:bodyPr/>
        <a:lstStyle/>
        <a:p>
          <a:endParaRPr lang="en-US" sz="2000"/>
        </a:p>
      </dgm:t>
    </dgm:pt>
    <dgm:pt modelId="{BE259E91-54A6-4843-9E7C-8057CD507493}">
      <dgm:prSet custT="1"/>
      <dgm:spPr/>
      <dgm:t>
        <a:bodyPr/>
        <a:lstStyle/>
        <a:p>
          <a:r>
            <a:rPr lang="en-US" sz="2000">
              <a:latin typeface="Roboto" panose="02000000000000000000" pitchFamily="2" charset="0"/>
              <a:ea typeface="Roboto" panose="02000000000000000000" pitchFamily="2" charset="0"/>
            </a:rPr>
            <a:t>Tuy nhiên, việc kiểm soát ở tầng này không thể mạnh mẽ và mềm dẻo như các tầng trên được</a:t>
          </a:r>
        </a:p>
      </dgm:t>
    </dgm:pt>
    <dgm:pt modelId="{5D20DCD5-0F81-495B-8636-78F1E91A6AF7}" type="parTrans" cxnId="{CB9C0E42-5E65-44FB-BCDB-A6F256DAB3B9}">
      <dgm:prSet/>
      <dgm:spPr/>
      <dgm:t>
        <a:bodyPr/>
        <a:lstStyle/>
        <a:p>
          <a:endParaRPr lang="en-US" sz="2000"/>
        </a:p>
      </dgm:t>
    </dgm:pt>
    <dgm:pt modelId="{B6F933E2-E5C5-45D9-B7DD-09D427E8A81A}" type="sibTrans" cxnId="{CB9C0E42-5E65-44FB-BCDB-A6F256DAB3B9}">
      <dgm:prSet/>
      <dgm:spPr/>
      <dgm:t>
        <a:bodyPr/>
        <a:lstStyle/>
        <a:p>
          <a:endParaRPr lang="en-US" sz="2000"/>
        </a:p>
      </dgm:t>
    </dgm:pt>
    <dgm:pt modelId="{06F5E12B-CBBF-416B-A94B-78BC37F42132}" type="pres">
      <dgm:prSet presAssocID="{F127C925-7EA9-4DEA-991B-AE8C0CFDFE61}" presName="vert0" presStyleCnt="0">
        <dgm:presLayoutVars>
          <dgm:dir/>
          <dgm:animOne val="branch"/>
          <dgm:animLvl val="lvl"/>
        </dgm:presLayoutVars>
      </dgm:prSet>
      <dgm:spPr/>
    </dgm:pt>
    <dgm:pt modelId="{35AFD74A-E0F2-4F72-A610-65555F10631A}" type="pres">
      <dgm:prSet presAssocID="{3BC657FA-D2F6-4314-8EAC-6CEBF9FE9960}" presName="thickLine" presStyleLbl="alignNode1" presStyleIdx="0" presStyleCnt="4"/>
      <dgm:spPr/>
    </dgm:pt>
    <dgm:pt modelId="{7C6E13F0-9E42-4D61-8EA8-6733906384DB}" type="pres">
      <dgm:prSet presAssocID="{3BC657FA-D2F6-4314-8EAC-6CEBF9FE9960}" presName="horz1" presStyleCnt="0"/>
      <dgm:spPr/>
    </dgm:pt>
    <dgm:pt modelId="{5C10FE6B-33A1-402E-97F1-09CABA68534F}" type="pres">
      <dgm:prSet presAssocID="{3BC657FA-D2F6-4314-8EAC-6CEBF9FE9960}" presName="tx1" presStyleLbl="revTx" presStyleIdx="0" presStyleCnt="4"/>
      <dgm:spPr/>
    </dgm:pt>
    <dgm:pt modelId="{4F74F56E-4552-4BF8-B739-C2049F890CB1}" type="pres">
      <dgm:prSet presAssocID="{3BC657FA-D2F6-4314-8EAC-6CEBF9FE9960}" presName="vert1" presStyleCnt="0"/>
      <dgm:spPr/>
    </dgm:pt>
    <dgm:pt modelId="{CBD9E9F0-626B-4816-9712-0C48D13DA532}" type="pres">
      <dgm:prSet presAssocID="{1F83E915-2772-4A95-BD74-34750C456EC3}" presName="thickLine" presStyleLbl="alignNode1" presStyleIdx="1" presStyleCnt="4"/>
      <dgm:spPr/>
    </dgm:pt>
    <dgm:pt modelId="{DDB3925E-AD84-471B-BBE2-4502968FB02F}" type="pres">
      <dgm:prSet presAssocID="{1F83E915-2772-4A95-BD74-34750C456EC3}" presName="horz1" presStyleCnt="0"/>
      <dgm:spPr/>
    </dgm:pt>
    <dgm:pt modelId="{E3FDEF99-43DE-4770-9F15-8DEC7683A1C7}" type="pres">
      <dgm:prSet presAssocID="{1F83E915-2772-4A95-BD74-34750C456EC3}" presName="tx1" presStyleLbl="revTx" presStyleIdx="1" presStyleCnt="4"/>
      <dgm:spPr/>
    </dgm:pt>
    <dgm:pt modelId="{F2F18922-ED59-4465-AFCD-263ACB616E3F}" type="pres">
      <dgm:prSet presAssocID="{1F83E915-2772-4A95-BD74-34750C456EC3}" presName="vert1" presStyleCnt="0"/>
      <dgm:spPr/>
    </dgm:pt>
    <dgm:pt modelId="{A1C1BE1F-E7A9-4FC7-A96A-BCA39561C340}" type="pres">
      <dgm:prSet presAssocID="{FC1BCB0A-A6FB-4869-81DF-15F28BBB854D}" presName="thickLine" presStyleLbl="alignNode1" presStyleIdx="2" presStyleCnt="4"/>
      <dgm:spPr/>
    </dgm:pt>
    <dgm:pt modelId="{2C952320-F7CE-46AB-812E-1213E35D7CD3}" type="pres">
      <dgm:prSet presAssocID="{FC1BCB0A-A6FB-4869-81DF-15F28BBB854D}" presName="horz1" presStyleCnt="0"/>
      <dgm:spPr/>
    </dgm:pt>
    <dgm:pt modelId="{A4ABA26B-58CC-49D4-AE2E-DA231ACE04FC}" type="pres">
      <dgm:prSet presAssocID="{FC1BCB0A-A6FB-4869-81DF-15F28BBB854D}" presName="tx1" presStyleLbl="revTx" presStyleIdx="2" presStyleCnt="4"/>
      <dgm:spPr/>
    </dgm:pt>
    <dgm:pt modelId="{99A5C176-9739-4944-BA38-5861380F8EC7}" type="pres">
      <dgm:prSet presAssocID="{FC1BCB0A-A6FB-4869-81DF-15F28BBB854D}" presName="vert1" presStyleCnt="0"/>
      <dgm:spPr/>
    </dgm:pt>
    <dgm:pt modelId="{2AF0C817-3C2C-4D73-9B17-C020279F44C7}" type="pres">
      <dgm:prSet presAssocID="{BE259E91-54A6-4843-9E7C-8057CD507493}" presName="thickLine" presStyleLbl="alignNode1" presStyleIdx="3" presStyleCnt="4"/>
      <dgm:spPr/>
    </dgm:pt>
    <dgm:pt modelId="{7BBCF79C-7933-49FF-AB13-83F2C00E8EB4}" type="pres">
      <dgm:prSet presAssocID="{BE259E91-54A6-4843-9E7C-8057CD507493}" presName="horz1" presStyleCnt="0"/>
      <dgm:spPr/>
    </dgm:pt>
    <dgm:pt modelId="{97BF97CA-54E0-4CA7-99D4-74A4CCD2B8AB}" type="pres">
      <dgm:prSet presAssocID="{BE259E91-54A6-4843-9E7C-8057CD507493}" presName="tx1" presStyleLbl="revTx" presStyleIdx="3" presStyleCnt="4"/>
      <dgm:spPr/>
    </dgm:pt>
    <dgm:pt modelId="{F0806402-DEDC-4CEE-8D12-5058EC7F6B6A}" type="pres">
      <dgm:prSet presAssocID="{BE259E91-54A6-4843-9E7C-8057CD507493}" presName="vert1" presStyleCnt="0"/>
      <dgm:spPr/>
    </dgm:pt>
  </dgm:ptLst>
  <dgm:cxnLst>
    <dgm:cxn modelId="{AA8E5810-F68E-4983-91DA-AF046DEC90C0}" srcId="{F127C925-7EA9-4DEA-991B-AE8C0CFDFE61}" destId="{1F83E915-2772-4A95-BD74-34750C456EC3}" srcOrd="1" destOrd="0" parTransId="{C1D86CBA-8585-45CB-9859-B65E7A4DAD4C}" sibTransId="{DA641455-EE65-46CD-88D0-68D50D0BD8E7}"/>
    <dgm:cxn modelId="{1201B01D-2640-4A46-B24C-6EA26EAB7AF7}" type="presOf" srcId="{BE259E91-54A6-4843-9E7C-8057CD507493}" destId="{97BF97CA-54E0-4CA7-99D4-74A4CCD2B8AB}" srcOrd="0" destOrd="0" presId="urn:microsoft.com/office/officeart/2008/layout/LinedList"/>
    <dgm:cxn modelId="{CB9C0E42-5E65-44FB-BCDB-A6F256DAB3B9}" srcId="{F127C925-7EA9-4DEA-991B-AE8C0CFDFE61}" destId="{BE259E91-54A6-4843-9E7C-8057CD507493}" srcOrd="3" destOrd="0" parTransId="{5D20DCD5-0F81-495B-8636-78F1E91A6AF7}" sibTransId="{B6F933E2-E5C5-45D9-B7DD-09D427E8A81A}"/>
    <dgm:cxn modelId="{6A490C43-7339-489C-B8CD-F6355498DE7B}" srcId="{F127C925-7EA9-4DEA-991B-AE8C0CFDFE61}" destId="{FC1BCB0A-A6FB-4869-81DF-15F28BBB854D}" srcOrd="2" destOrd="0" parTransId="{62588759-D412-4321-AC73-9E9980FE1A07}" sibTransId="{417B6406-8EF2-4FD4-908B-27188D7EB9C3}"/>
    <dgm:cxn modelId="{223BA068-5F1B-4AAE-BBE1-72735C9E857C}" type="presOf" srcId="{1F83E915-2772-4A95-BD74-34750C456EC3}" destId="{E3FDEF99-43DE-4770-9F15-8DEC7683A1C7}" srcOrd="0" destOrd="0" presId="urn:microsoft.com/office/officeart/2008/layout/LinedList"/>
    <dgm:cxn modelId="{09C922AA-5AEF-43EB-8C3E-0A15F2CD7280}" srcId="{F127C925-7EA9-4DEA-991B-AE8C0CFDFE61}" destId="{3BC657FA-D2F6-4314-8EAC-6CEBF9FE9960}" srcOrd="0" destOrd="0" parTransId="{FEC77BFA-241B-4857-81C3-705626F3E5C2}" sibTransId="{9CD3B38B-4D93-4D93-9DF4-031A40381434}"/>
    <dgm:cxn modelId="{0D6032B0-17AA-41DB-9063-CBD597C79962}" type="presOf" srcId="{FC1BCB0A-A6FB-4869-81DF-15F28BBB854D}" destId="{A4ABA26B-58CC-49D4-AE2E-DA231ACE04FC}" srcOrd="0" destOrd="0" presId="urn:microsoft.com/office/officeart/2008/layout/LinedList"/>
    <dgm:cxn modelId="{F35C43B5-BA71-4531-A167-541B38117FF3}" type="presOf" srcId="{3BC657FA-D2F6-4314-8EAC-6CEBF9FE9960}" destId="{5C10FE6B-33A1-402E-97F1-09CABA68534F}" srcOrd="0" destOrd="0" presId="urn:microsoft.com/office/officeart/2008/layout/LinedList"/>
    <dgm:cxn modelId="{37CA26E2-33BF-4BFD-A2D5-8954F7999DF3}" type="presOf" srcId="{F127C925-7EA9-4DEA-991B-AE8C0CFDFE61}" destId="{06F5E12B-CBBF-416B-A94B-78BC37F42132}" srcOrd="0" destOrd="0" presId="urn:microsoft.com/office/officeart/2008/layout/LinedList"/>
    <dgm:cxn modelId="{9D7396E8-23CD-4B86-A757-5128F5C61497}" type="presParOf" srcId="{06F5E12B-CBBF-416B-A94B-78BC37F42132}" destId="{35AFD74A-E0F2-4F72-A610-65555F10631A}" srcOrd="0" destOrd="0" presId="urn:microsoft.com/office/officeart/2008/layout/LinedList"/>
    <dgm:cxn modelId="{0EE0CBB8-03BF-408B-B892-BFC539D5A934}" type="presParOf" srcId="{06F5E12B-CBBF-416B-A94B-78BC37F42132}" destId="{7C6E13F0-9E42-4D61-8EA8-6733906384DB}" srcOrd="1" destOrd="0" presId="urn:microsoft.com/office/officeart/2008/layout/LinedList"/>
    <dgm:cxn modelId="{941835B8-2762-400A-8F25-DC75CD258277}" type="presParOf" srcId="{7C6E13F0-9E42-4D61-8EA8-6733906384DB}" destId="{5C10FE6B-33A1-402E-97F1-09CABA68534F}" srcOrd="0" destOrd="0" presId="urn:microsoft.com/office/officeart/2008/layout/LinedList"/>
    <dgm:cxn modelId="{1315BF0A-328C-4AC3-B4C6-9809D740F0B6}" type="presParOf" srcId="{7C6E13F0-9E42-4D61-8EA8-6733906384DB}" destId="{4F74F56E-4552-4BF8-B739-C2049F890CB1}" srcOrd="1" destOrd="0" presId="urn:microsoft.com/office/officeart/2008/layout/LinedList"/>
    <dgm:cxn modelId="{57F1C0BF-60FC-4BF9-9D11-23634F049EF2}" type="presParOf" srcId="{06F5E12B-CBBF-416B-A94B-78BC37F42132}" destId="{CBD9E9F0-626B-4816-9712-0C48D13DA532}" srcOrd="2" destOrd="0" presId="urn:microsoft.com/office/officeart/2008/layout/LinedList"/>
    <dgm:cxn modelId="{27CF6BCC-9763-48E8-A98D-93C69F8C8251}" type="presParOf" srcId="{06F5E12B-CBBF-416B-A94B-78BC37F42132}" destId="{DDB3925E-AD84-471B-BBE2-4502968FB02F}" srcOrd="3" destOrd="0" presId="urn:microsoft.com/office/officeart/2008/layout/LinedList"/>
    <dgm:cxn modelId="{020B48FD-5F9C-4FED-BA1F-628BDC0E5536}" type="presParOf" srcId="{DDB3925E-AD84-471B-BBE2-4502968FB02F}" destId="{E3FDEF99-43DE-4770-9F15-8DEC7683A1C7}" srcOrd="0" destOrd="0" presId="urn:microsoft.com/office/officeart/2008/layout/LinedList"/>
    <dgm:cxn modelId="{E1A4A3BD-A1B0-4C91-9430-E2C9EFD4B88D}" type="presParOf" srcId="{DDB3925E-AD84-471B-BBE2-4502968FB02F}" destId="{F2F18922-ED59-4465-AFCD-263ACB616E3F}" srcOrd="1" destOrd="0" presId="urn:microsoft.com/office/officeart/2008/layout/LinedList"/>
    <dgm:cxn modelId="{59B5649A-F5BB-42EB-A2D8-B9EA7E757FAB}" type="presParOf" srcId="{06F5E12B-CBBF-416B-A94B-78BC37F42132}" destId="{A1C1BE1F-E7A9-4FC7-A96A-BCA39561C340}" srcOrd="4" destOrd="0" presId="urn:microsoft.com/office/officeart/2008/layout/LinedList"/>
    <dgm:cxn modelId="{92642B23-8A49-4EE4-99E7-B33538BD55BA}" type="presParOf" srcId="{06F5E12B-CBBF-416B-A94B-78BC37F42132}" destId="{2C952320-F7CE-46AB-812E-1213E35D7CD3}" srcOrd="5" destOrd="0" presId="urn:microsoft.com/office/officeart/2008/layout/LinedList"/>
    <dgm:cxn modelId="{95FAA6A9-94AD-4F11-AEE2-D3387FDDC950}" type="presParOf" srcId="{2C952320-F7CE-46AB-812E-1213E35D7CD3}" destId="{A4ABA26B-58CC-49D4-AE2E-DA231ACE04FC}" srcOrd="0" destOrd="0" presId="urn:microsoft.com/office/officeart/2008/layout/LinedList"/>
    <dgm:cxn modelId="{33F9DD3B-FE05-4BCD-80EB-3A48F14DC0E3}" type="presParOf" srcId="{2C952320-F7CE-46AB-812E-1213E35D7CD3}" destId="{99A5C176-9739-4944-BA38-5861380F8EC7}" srcOrd="1" destOrd="0" presId="urn:microsoft.com/office/officeart/2008/layout/LinedList"/>
    <dgm:cxn modelId="{582DD5C2-1A8D-4591-9897-3FA36DD8448E}" type="presParOf" srcId="{06F5E12B-CBBF-416B-A94B-78BC37F42132}" destId="{2AF0C817-3C2C-4D73-9B17-C020279F44C7}" srcOrd="6" destOrd="0" presId="urn:microsoft.com/office/officeart/2008/layout/LinedList"/>
    <dgm:cxn modelId="{04F203A7-C9AF-4E6D-935B-A7F8218DEB0C}" type="presParOf" srcId="{06F5E12B-CBBF-416B-A94B-78BC37F42132}" destId="{7BBCF79C-7933-49FF-AB13-83F2C00E8EB4}" srcOrd="7" destOrd="0" presId="urn:microsoft.com/office/officeart/2008/layout/LinedList"/>
    <dgm:cxn modelId="{1EA6912B-C070-4046-A6FB-DCA44E5F04A5}" type="presParOf" srcId="{7BBCF79C-7933-49FF-AB13-83F2C00E8EB4}" destId="{97BF97CA-54E0-4CA7-99D4-74A4CCD2B8AB}" srcOrd="0" destOrd="0" presId="urn:microsoft.com/office/officeart/2008/layout/LinedList"/>
    <dgm:cxn modelId="{FC844C9E-A09C-48E1-AD81-74195E3749B2}" type="presParOf" srcId="{7BBCF79C-7933-49FF-AB13-83F2C00E8EB4}" destId="{F0806402-DEDC-4CEE-8D12-5058EC7F6B6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127C925-7EA9-4DEA-991B-AE8C0CFDFE61}" type="doc">
      <dgm:prSet loTypeId="urn:microsoft.com/office/officeart/2008/layout/LinedList" loCatId="list" qsTypeId="urn:microsoft.com/office/officeart/2005/8/quickstyle/simple2" qsCatId="simple" csTypeId="urn:microsoft.com/office/officeart/2005/8/colors/accent5_1" csCatId="accent5" phldr="1"/>
      <dgm:spPr/>
      <dgm:t>
        <a:bodyPr/>
        <a:lstStyle/>
        <a:p>
          <a:endParaRPr lang="en-US"/>
        </a:p>
      </dgm:t>
    </dgm:pt>
    <dgm:pt modelId="{3BC657FA-D2F6-4314-8EAC-6CEBF9FE9960}">
      <dgm:prSet custT="1"/>
      <dgm:spPr/>
      <dgm:t>
        <a:bodyPr/>
        <a:lstStyle/>
        <a:p>
          <a:r>
            <a:rPr lang="en-US" sz="2000">
              <a:latin typeface="Roboto" panose="02000000000000000000" pitchFamily="2" charset="0"/>
              <a:ea typeface="Roboto" panose="02000000000000000000" pitchFamily="2" charset="0"/>
              <a:cs typeface="iCiel Gotham Medium" pitchFamily="50" charset="0"/>
            </a:rPr>
            <a:t>Kiểm soát dữ liệu trên tầng này có thể kiểm soát toàn bộ giao tiếp thông qua một liên kết vật lý</a:t>
          </a:r>
        </a:p>
      </dgm:t>
    </dgm:pt>
    <dgm:pt modelId="{FEC77BFA-241B-4857-81C3-705626F3E5C2}" type="parTrans" cxnId="{09C922AA-5AEF-43EB-8C3E-0A15F2CD7280}">
      <dgm:prSet/>
      <dgm:spPr/>
      <dgm:t>
        <a:bodyPr/>
        <a:lstStyle/>
        <a:p>
          <a:endParaRPr lang="en-US" sz="2000"/>
        </a:p>
      </dgm:t>
    </dgm:pt>
    <dgm:pt modelId="{9CD3B38B-4D93-4D93-9DF4-031A40381434}" type="sibTrans" cxnId="{09C922AA-5AEF-43EB-8C3E-0A15F2CD7280}">
      <dgm:prSet/>
      <dgm:spPr/>
      <dgm:t>
        <a:bodyPr/>
        <a:lstStyle/>
        <a:p>
          <a:endParaRPr lang="en-US" sz="2000"/>
        </a:p>
      </dgm:t>
    </dgm:pt>
    <dgm:pt modelId="{1F83E915-2772-4A95-BD74-34750C456EC3}">
      <dgm:prSet custT="1"/>
      <dgm:spPr/>
      <dgm:t>
        <a:bodyPr/>
        <a:lstStyle/>
        <a:p>
          <a:r>
            <a:rPr lang="en-US" sz="2000">
              <a:latin typeface="Roboto" panose="02000000000000000000" pitchFamily="2" charset="0"/>
              <a:ea typeface="Roboto" panose="02000000000000000000" pitchFamily="2" charset="0"/>
            </a:rPr>
            <a:t>Nó có thể bảo vệ cả thông tin IP và dữ liệu truyền tải. Đặc biệt là các giao thức ở lớp này cũng rất dễ triển khai</a:t>
          </a:r>
        </a:p>
      </dgm:t>
    </dgm:pt>
    <dgm:pt modelId="{C1D86CBA-8585-45CB-9859-B65E7A4DAD4C}" type="parTrans" cxnId="{AA8E5810-F68E-4983-91DA-AF046DEC90C0}">
      <dgm:prSet/>
      <dgm:spPr/>
      <dgm:t>
        <a:bodyPr/>
        <a:lstStyle/>
        <a:p>
          <a:endParaRPr lang="en-US" sz="2000"/>
        </a:p>
      </dgm:t>
    </dgm:pt>
    <dgm:pt modelId="{DA641455-EE65-46CD-88D0-68D50D0BD8E7}" type="sibTrans" cxnId="{AA8E5810-F68E-4983-91DA-AF046DEC90C0}">
      <dgm:prSet/>
      <dgm:spPr/>
      <dgm:t>
        <a:bodyPr/>
        <a:lstStyle/>
        <a:p>
          <a:endParaRPr lang="en-US" sz="2000"/>
        </a:p>
      </dgm:t>
    </dgm:pt>
    <dgm:pt modelId="{FC1BCB0A-A6FB-4869-81DF-15F28BBB854D}">
      <dgm:prSet custT="1"/>
      <dgm:spPr/>
      <dgm:t>
        <a:bodyPr/>
        <a:lstStyle/>
        <a:p>
          <a:r>
            <a:rPr lang="en-US" sz="2000">
              <a:latin typeface="Roboto" panose="02000000000000000000" pitchFamily="2" charset="0"/>
              <a:ea typeface="Roboto" panose="02000000000000000000" pitchFamily="2" charset="0"/>
            </a:rPr>
            <a:t>Nó hỗ trợ các giao thức tầng mạng khác ngoài giao thức IP</a:t>
          </a:r>
        </a:p>
      </dgm:t>
    </dgm:pt>
    <dgm:pt modelId="{62588759-D412-4321-AC73-9E9980FE1A07}" type="parTrans" cxnId="{6A490C43-7339-489C-B8CD-F6355498DE7B}">
      <dgm:prSet/>
      <dgm:spPr/>
      <dgm:t>
        <a:bodyPr/>
        <a:lstStyle/>
        <a:p>
          <a:endParaRPr lang="en-US" sz="2000"/>
        </a:p>
      </dgm:t>
    </dgm:pt>
    <dgm:pt modelId="{417B6406-8EF2-4FD4-908B-27188D7EB9C3}" type="sibTrans" cxnId="{6A490C43-7339-489C-B8CD-F6355498DE7B}">
      <dgm:prSet/>
      <dgm:spPr/>
      <dgm:t>
        <a:bodyPr/>
        <a:lstStyle/>
        <a:p>
          <a:endParaRPr lang="en-US" sz="2000"/>
        </a:p>
      </dgm:t>
    </dgm:pt>
    <dgm:pt modelId="{BE259E91-54A6-4843-9E7C-8057CD507493}">
      <dgm:prSet custT="1"/>
      <dgm:spPr/>
      <dgm:t>
        <a:bodyPr/>
        <a:lstStyle/>
        <a:p>
          <a:r>
            <a:rPr lang="en-US" sz="2000">
              <a:latin typeface="Roboto" panose="02000000000000000000" pitchFamily="2" charset="0"/>
              <a:ea typeface="Roboto" panose="02000000000000000000" pitchFamily="2" charset="0"/>
            </a:rPr>
            <a:t>Tuy nhiên, việc kiểm soát chỉ được đặc trưng cho một liên kết vật lý, nên nó không phù hợp với những đường truyền nhiều liên kết như mạng VPN</a:t>
          </a:r>
        </a:p>
      </dgm:t>
    </dgm:pt>
    <dgm:pt modelId="{5D20DCD5-0F81-495B-8636-78F1E91A6AF7}" type="parTrans" cxnId="{CB9C0E42-5E65-44FB-BCDB-A6F256DAB3B9}">
      <dgm:prSet/>
      <dgm:spPr/>
      <dgm:t>
        <a:bodyPr/>
        <a:lstStyle/>
        <a:p>
          <a:endParaRPr lang="en-US" sz="2000"/>
        </a:p>
      </dgm:t>
    </dgm:pt>
    <dgm:pt modelId="{B6F933E2-E5C5-45D9-B7DD-09D427E8A81A}" type="sibTrans" cxnId="{CB9C0E42-5E65-44FB-BCDB-A6F256DAB3B9}">
      <dgm:prSet/>
      <dgm:spPr/>
      <dgm:t>
        <a:bodyPr/>
        <a:lstStyle/>
        <a:p>
          <a:endParaRPr lang="en-US" sz="2000"/>
        </a:p>
      </dgm:t>
    </dgm:pt>
    <dgm:pt modelId="{71074CAE-12D0-490F-AA98-0FA06547A0E3}" type="pres">
      <dgm:prSet presAssocID="{F127C925-7EA9-4DEA-991B-AE8C0CFDFE61}" presName="vert0" presStyleCnt="0">
        <dgm:presLayoutVars>
          <dgm:dir/>
          <dgm:animOne val="branch"/>
          <dgm:animLvl val="lvl"/>
        </dgm:presLayoutVars>
      </dgm:prSet>
      <dgm:spPr/>
    </dgm:pt>
    <dgm:pt modelId="{FB46A44A-DE4A-44E0-A77B-762CBE9F814C}" type="pres">
      <dgm:prSet presAssocID="{3BC657FA-D2F6-4314-8EAC-6CEBF9FE9960}" presName="thickLine" presStyleLbl="alignNode1" presStyleIdx="0" presStyleCnt="4"/>
      <dgm:spPr/>
    </dgm:pt>
    <dgm:pt modelId="{5CA5BF17-9B23-4BF6-B059-D024954B76F6}" type="pres">
      <dgm:prSet presAssocID="{3BC657FA-D2F6-4314-8EAC-6CEBF9FE9960}" presName="horz1" presStyleCnt="0"/>
      <dgm:spPr/>
    </dgm:pt>
    <dgm:pt modelId="{EF207A4F-AE77-4B12-B29D-FBA4DC50C6CF}" type="pres">
      <dgm:prSet presAssocID="{3BC657FA-D2F6-4314-8EAC-6CEBF9FE9960}" presName="tx1" presStyleLbl="revTx" presStyleIdx="0" presStyleCnt="4"/>
      <dgm:spPr/>
    </dgm:pt>
    <dgm:pt modelId="{CBA28FB3-4AA8-42F3-9109-BBAFE0278D86}" type="pres">
      <dgm:prSet presAssocID="{3BC657FA-D2F6-4314-8EAC-6CEBF9FE9960}" presName="vert1" presStyleCnt="0"/>
      <dgm:spPr/>
    </dgm:pt>
    <dgm:pt modelId="{94D6F0DB-8027-4561-8CA3-D5BE9E2DED39}" type="pres">
      <dgm:prSet presAssocID="{1F83E915-2772-4A95-BD74-34750C456EC3}" presName="thickLine" presStyleLbl="alignNode1" presStyleIdx="1" presStyleCnt="4"/>
      <dgm:spPr/>
    </dgm:pt>
    <dgm:pt modelId="{7528CAD6-0066-45B1-81B8-793F90787B83}" type="pres">
      <dgm:prSet presAssocID="{1F83E915-2772-4A95-BD74-34750C456EC3}" presName="horz1" presStyleCnt="0"/>
      <dgm:spPr/>
    </dgm:pt>
    <dgm:pt modelId="{C3CF6604-77BE-4D68-A6D2-D68FCD04F4CE}" type="pres">
      <dgm:prSet presAssocID="{1F83E915-2772-4A95-BD74-34750C456EC3}" presName="tx1" presStyleLbl="revTx" presStyleIdx="1" presStyleCnt="4"/>
      <dgm:spPr/>
    </dgm:pt>
    <dgm:pt modelId="{E69C3250-4934-4A81-9ED2-08D323765596}" type="pres">
      <dgm:prSet presAssocID="{1F83E915-2772-4A95-BD74-34750C456EC3}" presName="vert1" presStyleCnt="0"/>
      <dgm:spPr/>
    </dgm:pt>
    <dgm:pt modelId="{0146F81D-F883-43AA-B2AE-3E0229953AE3}" type="pres">
      <dgm:prSet presAssocID="{FC1BCB0A-A6FB-4869-81DF-15F28BBB854D}" presName="thickLine" presStyleLbl="alignNode1" presStyleIdx="2" presStyleCnt="4"/>
      <dgm:spPr/>
    </dgm:pt>
    <dgm:pt modelId="{F918C72B-1A95-4509-878E-7007C689F835}" type="pres">
      <dgm:prSet presAssocID="{FC1BCB0A-A6FB-4869-81DF-15F28BBB854D}" presName="horz1" presStyleCnt="0"/>
      <dgm:spPr/>
    </dgm:pt>
    <dgm:pt modelId="{D10DDF0C-216C-4517-BD1D-10139B7C11B9}" type="pres">
      <dgm:prSet presAssocID="{FC1BCB0A-A6FB-4869-81DF-15F28BBB854D}" presName="tx1" presStyleLbl="revTx" presStyleIdx="2" presStyleCnt="4"/>
      <dgm:spPr/>
    </dgm:pt>
    <dgm:pt modelId="{8AAF8C34-AC4C-4C2B-9EE5-FABA8FE813AA}" type="pres">
      <dgm:prSet presAssocID="{FC1BCB0A-A6FB-4869-81DF-15F28BBB854D}" presName="vert1" presStyleCnt="0"/>
      <dgm:spPr/>
    </dgm:pt>
    <dgm:pt modelId="{1F2CDC50-933F-43EB-904B-100A4295DF0C}" type="pres">
      <dgm:prSet presAssocID="{BE259E91-54A6-4843-9E7C-8057CD507493}" presName="thickLine" presStyleLbl="alignNode1" presStyleIdx="3" presStyleCnt="4"/>
      <dgm:spPr/>
    </dgm:pt>
    <dgm:pt modelId="{1E55D699-A318-4ECF-9221-65C138130436}" type="pres">
      <dgm:prSet presAssocID="{BE259E91-54A6-4843-9E7C-8057CD507493}" presName="horz1" presStyleCnt="0"/>
      <dgm:spPr/>
    </dgm:pt>
    <dgm:pt modelId="{0C0AAFB9-FB47-4C69-948C-C3D0194E1245}" type="pres">
      <dgm:prSet presAssocID="{BE259E91-54A6-4843-9E7C-8057CD507493}" presName="tx1" presStyleLbl="revTx" presStyleIdx="3" presStyleCnt="4"/>
      <dgm:spPr/>
    </dgm:pt>
    <dgm:pt modelId="{DABE7822-3D8A-4EE9-999A-86DE87759FB4}" type="pres">
      <dgm:prSet presAssocID="{BE259E91-54A6-4843-9E7C-8057CD507493}" presName="vert1" presStyleCnt="0"/>
      <dgm:spPr/>
    </dgm:pt>
  </dgm:ptLst>
  <dgm:cxnLst>
    <dgm:cxn modelId="{AA8E5810-F68E-4983-91DA-AF046DEC90C0}" srcId="{F127C925-7EA9-4DEA-991B-AE8C0CFDFE61}" destId="{1F83E915-2772-4A95-BD74-34750C456EC3}" srcOrd="1" destOrd="0" parTransId="{C1D86CBA-8585-45CB-9859-B65E7A4DAD4C}" sibTransId="{DA641455-EE65-46CD-88D0-68D50D0BD8E7}"/>
    <dgm:cxn modelId="{CB9C0E42-5E65-44FB-BCDB-A6F256DAB3B9}" srcId="{F127C925-7EA9-4DEA-991B-AE8C0CFDFE61}" destId="{BE259E91-54A6-4843-9E7C-8057CD507493}" srcOrd="3" destOrd="0" parTransId="{5D20DCD5-0F81-495B-8636-78F1E91A6AF7}" sibTransId="{B6F933E2-E5C5-45D9-B7DD-09D427E8A81A}"/>
    <dgm:cxn modelId="{6A490C43-7339-489C-B8CD-F6355498DE7B}" srcId="{F127C925-7EA9-4DEA-991B-AE8C0CFDFE61}" destId="{FC1BCB0A-A6FB-4869-81DF-15F28BBB854D}" srcOrd="2" destOrd="0" parTransId="{62588759-D412-4321-AC73-9E9980FE1A07}" sibTransId="{417B6406-8EF2-4FD4-908B-27188D7EB9C3}"/>
    <dgm:cxn modelId="{ADB18F7A-777E-4AB3-ADD2-573A667C305C}" type="presOf" srcId="{1F83E915-2772-4A95-BD74-34750C456EC3}" destId="{C3CF6604-77BE-4D68-A6D2-D68FCD04F4CE}" srcOrd="0" destOrd="0" presId="urn:microsoft.com/office/officeart/2008/layout/LinedList"/>
    <dgm:cxn modelId="{09C922AA-5AEF-43EB-8C3E-0A15F2CD7280}" srcId="{F127C925-7EA9-4DEA-991B-AE8C0CFDFE61}" destId="{3BC657FA-D2F6-4314-8EAC-6CEBF9FE9960}" srcOrd="0" destOrd="0" parTransId="{FEC77BFA-241B-4857-81C3-705626F3E5C2}" sibTransId="{9CD3B38B-4D93-4D93-9DF4-031A40381434}"/>
    <dgm:cxn modelId="{C22ACAB5-EC21-4410-B36F-ABF06F3F3A2D}" type="presOf" srcId="{F127C925-7EA9-4DEA-991B-AE8C0CFDFE61}" destId="{71074CAE-12D0-490F-AA98-0FA06547A0E3}" srcOrd="0" destOrd="0" presId="urn:microsoft.com/office/officeart/2008/layout/LinedList"/>
    <dgm:cxn modelId="{AE1AE5BF-0C38-4A8A-AF4F-979E15F31F72}" type="presOf" srcId="{FC1BCB0A-A6FB-4869-81DF-15F28BBB854D}" destId="{D10DDF0C-216C-4517-BD1D-10139B7C11B9}" srcOrd="0" destOrd="0" presId="urn:microsoft.com/office/officeart/2008/layout/LinedList"/>
    <dgm:cxn modelId="{833F53CF-30AA-4B47-A3F1-56329F555CA1}" type="presOf" srcId="{BE259E91-54A6-4843-9E7C-8057CD507493}" destId="{0C0AAFB9-FB47-4C69-948C-C3D0194E1245}" srcOrd="0" destOrd="0" presId="urn:microsoft.com/office/officeart/2008/layout/LinedList"/>
    <dgm:cxn modelId="{E097B7FB-BA28-42DD-AB4D-917D3EF619E2}" type="presOf" srcId="{3BC657FA-D2F6-4314-8EAC-6CEBF9FE9960}" destId="{EF207A4F-AE77-4B12-B29D-FBA4DC50C6CF}" srcOrd="0" destOrd="0" presId="urn:microsoft.com/office/officeart/2008/layout/LinedList"/>
    <dgm:cxn modelId="{D4A6F295-F806-4AF9-9D94-0C39487B9F0E}" type="presParOf" srcId="{71074CAE-12D0-490F-AA98-0FA06547A0E3}" destId="{FB46A44A-DE4A-44E0-A77B-762CBE9F814C}" srcOrd="0" destOrd="0" presId="urn:microsoft.com/office/officeart/2008/layout/LinedList"/>
    <dgm:cxn modelId="{12EADA97-D52B-48E7-88AC-87F5C03294DF}" type="presParOf" srcId="{71074CAE-12D0-490F-AA98-0FA06547A0E3}" destId="{5CA5BF17-9B23-4BF6-B059-D024954B76F6}" srcOrd="1" destOrd="0" presId="urn:microsoft.com/office/officeart/2008/layout/LinedList"/>
    <dgm:cxn modelId="{7D98E1E4-5D74-4EF2-A27A-EC85AEBC3C25}" type="presParOf" srcId="{5CA5BF17-9B23-4BF6-B059-D024954B76F6}" destId="{EF207A4F-AE77-4B12-B29D-FBA4DC50C6CF}" srcOrd="0" destOrd="0" presId="urn:microsoft.com/office/officeart/2008/layout/LinedList"/>
    <dgm:cxn modelId="{4C08CC19-9ED1-4315-966C-B52C5FD305D1}" type="presParOf" srcId="{5CA5BF17-9B23-4BF6-B059-D024954B76F6}" destId="{CBA28FB3-4AA8-42F3-9109-BBAFE0278D86}" srcOrd="1" destOrd="0" presId="urn:microsoft.com/office/officeart/2008/layout/LinedList"/>
    <dgm:cxn modelId="{BE8F4A44-3BCD-40CF-8E37-A0BCCE7E19D5}" type="presParOf" srcId="{71074CAE-12D0-490F-AA98-0FA06547A0E3}" destId="{94D6F0DB-8027-4561-8CA3-D5BE9E2DED39}" srcOrd="2" destOrd="0" presId="urn:microsoft.com/office/officeart/2008/layout/LinedList"/>
    <dgm:cxn modelId="{35E1B391-66C6-40BE-BA4C-BC6871F5930E}" type="presParOf" srcId="{71074CAE-12D0-490F-AA98-0FA06547A0E3}" destId="{7528CAD6-0066-45B1-81B8-793F90787B83}" srcOrd="3" destOrd="0" presId="urn:microsoft.com/office/officeart/2008/layout/LinedList"/>
    <dgm:cxn modelId="{DAFC4923-EBEC-4723-B438-F51311E526F8}" type="presParOf" srcId="{7528CAD6-0066-45B1-81B8-793F90787B83}" destId="{C3CF6604-77BE-4D68-A6D2-D68FCD04F4CE}" srcOrd="0" destOrd="0" presId="urn:microsoft.com/office/officeart/2008/layout/LinedList"/>
    <dgm:cxn modelId="{5C0BFDDA-A99A-4E03-BBDB-3BEB6B5DA110}" type="presParOf" srcId="{7528CAD6-0066-45B1-81B8-793F90787B83}" destId="{E69C3250-4934-4A81-9ED2-08D323765596}" srcOrd="1" destOrd="0" presId="urn:microsoft.com/office/officeart/2008/layout/LinedList"/>
    <dgm:cxn modelId="{51C8A3FC-A5BA-483E-8014-35C54768B313}" type="presParOf" srcId="{71074CAE-12D0-490F-AA98-0FA06547A0E3}" destId="{0146F81D-F883-43AA-B2AE-3E0229953AE3}" srcOrd="4" destOrd="0" presId="urn:microsoft.com/office/officeart/2008/layout/LinedList"/>
    <dgm:cxn modelId="{6719DBC3-6CE4-4BD0-8160-A291B35C541E}" type="presParOf" srcId="{71074CAE-12D0-490F-AA98-0FA06547A0E3}" destId="{F918C72B-1A95-4509-878E-7007C689F835}" srcOrd="5" destOrd="0" presId="urn:microsoft.com/office/officeart/2008/layout/LinedList"/>
    <dgm:cxn modelId="{B201265C-5D92-405E-A6E5-B702AA72DE92}" type="presParOf" srcId="{F918C72B-1A95-4509-878E-7007C689F835}" destId="{D10DDF0C-216C-4517-BD1D-10139B7C11B9}" srcOrd="0" destOrd="0" presId="urn:microsoft.com/office/officeart/2008/layout/LinedList"/>
    <dgm:cxn modelId="{F6197B06-59BA-4EE7-948C-8493866BB880}" type="presParOf" srcId="{F918C72B-1A95-4509-878E-7007C689F835}" destId="{8AAF8C34-AC4C-4C2B-9EE5-FABA8FE813AA}" srcOrd="1" destOrd="0" presId="urn:microsoft.com/office/officeart/2008/layout/LinedList"/>
    <dgm:cxn modelId="{8C2B7BFF-5EDB-49C1-996C-69D010613B60}" type="presParOf" srcId="{71074CAE-12D0-490F-AA98-0FA06547A0E3}" destId="{1F2CDC50-933F-43EB-904B-100A4295DF0C}" srcOrd="6" destOrd="0" presId="urn:microsoft.com/office/officeart/2008/layout/LinedList"/>
    <dgm:cxn modelId="{B27C9634-036C-4386-9F3D-9CB2654BD0BD}" type="presParOf" srcId="{71074CAE-12D0-490F-AA98-0FA06547A0E3}" destId="{1E55D699-A318-4ECF-9221-65C138130436}" srcOrd="7" destOrd="0" presId="urn:microsoft.com/office/officeart/2008/layout/LinedList"/>
    <dgm:cxn modelId="{A587AE9A-C848-42C5-91E4-FE6BA4AAC904}" type="presParOf" srcId="{1E55D699-A318-4ECF-9221-65C138130436}" destId="{0C0AAFB9-FB47-4C69-948C-C3D0194E1245}" srcOrd="0" destOrd="0" presId="urn:microsoft.com/office/officeart/2008/layout/LinedList"/>
    <dgm:cxn modelId="{3E48C556-8B44-4996-871A-449E3EA1AA54}" type="presParOf" srcId="{1E55D699-A318-4ECF-9221-65C138130436}" destId="{DABE7822-3D8A-4EE9-999A-86DE87759FB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6750AC01-D39D-4F3A-9DC8-2A211EE986A2}">
      <dgm:prSet phldrT="[Text]"/>
      <dgm:spPr/>
      <dgm:t>
        <a:bodyPr/>
        <a:lstStyle/>
        <a:p>
          <a:pPr>
            <a:lnSpc>
              <a:spcPct val="100000"/>
            </a:lnSpc>
          </a:pPr>
          <a:r>
            <a:rPr lang="en-US"/>
            <a:t>Authentication Header</a:t>
          </a:r>
          <a:endParaRPr lang="en-US" dirty="0"/>
        </a:p>
      </dgm:t>
    </dgm:pt>
    <dgm:pt modelId="{720680DC-AAA4-4434-A582-60EBCC5BA355}" type="parTrans" cxnId="{0B5DAE5F-BCDC-4BF7-A6E7-CF856886A64D}">
      <dgm:prSet/>
      <dgm:spPr/>
      <dgm:t>
        <a:bodyPr/>
        <a:lstStyle/>
        <a:p>
          <a:endParaRPr lang="en-US"/>
        </a:p>
      </dgm:t>
    </dgm:pt>
    <dgm:pt modelId="{CA077D98-8478-47EA-B6A9-99ACE60C64D4}" type="sibTrans" cxnId="{0B5DAE5F-BCDC-4BF7-A6E7-CF856886A64D}">
      <dgm:prSet/>
      <dgm:spPr/>
      <dgm:t>
        <a:bodyPr/>
        <a:lstStyle/>
        <a:p>
          <a:endParaRPr lang="en-US"/>
        </a:p>
      </dgm:t>
    </dgm:pt>
    <dgm:pt modelId="{0BEF68B8-1228-47BB-83B5-7B9CD1E3F84E}">
      <dgm:prSet phldrT="[Text]"/>
      <dgm:spPr/>
      <dgm:t>
        <a:bodyPr/>
        <a:lstStyle/>
        <a:p>
          <a:pPr>
            <a:lnSpc>
              <a:spcPct val="100000"/>
            </a:lnSpc>
          </a:pPr>
          <a:r>
            <a:rPr lang="en-US"/>
            <a:t>Encapsulation Security Payload </a:t>
          </a:r>
          <a:endParaRPr lang="en-US" dirty="0"/>
        </a:p>
      </dgm:t>
    </dgm:pt>
    <dgm:pt modelId="{ED3A4BC2-B75A-4952-A38B-A42B5995DF05}" type="parTrans" cxnId="{EDEF4F82-1237-4639-A0F7-385C1897CE66}">
      <dgm:prSet/>
      <dgm:spPr/>
      <dgm:t>
        <a:bodyPr/>
        <a:lstStyle/>
        <a:p>
          <a:endParaRPr lang="en-US"/>
        </a:p>
      </dgm:t>
    </dgm:pt>
    <dgm:pt modelId="{FD949706-EDCC-4ADC-8EDF-8EDA49C92325}" type="sibTrans" cxnId="{EDEF4F82-1237-4639-A0F7-385C1897CE66}">
      <dgm:prSet/>
      <dgm:spPr/>
      <dgm:t>
        <a:bodyPr/>
        <a:lstStyle/>
        <a:p>
          <a:endParaRPr lang="en-US"/>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2"/>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2"/>
      <dgm:spPr/>
    </dgm:pt>
    <dgm:pt modelId="{429CABD1-4116-474B-81BF-735E2CA9DD00}" type="pres">
      <dgm:prSet presAssocID="{7E5AA53B-3EEE-4DE4-BB81-9044890C2946}" presName="dstNode" presStyleLbl="node1" presStyleIdx="0" presStyleCnt="2"/>
      <dgm:spPr/>
    </dgm:pt>
    <dgm:pt modelId="{58319267-C71E-43C9-94E1-827D0616C7A7}" type="pres">
      <dgm:prSet presAssocID="{6750AC01-D39D-4F3A-9DC8-2A211EE986A2}" presName="text_1" presStyleLbl="node1" presStyleIdx="0" presStyleCnt="2">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2"/>
      <dgm:spPr/>
    </dgm:pt>
    <dgm:pt modelId="{95DE6538-27BD-44AF-A1A8-CA8F6B10FDD2}" type="pres">
      <dgm:prSet presAssocID="{0BEF68B8-1228-47BB-83B5-7B9CD1E3F84E}" presName="text_2" presStyleLbl="node1" presStyleIdx="1" presStyleCnt="2">
        <dgm:presLayoutVars>
          <dgm:bulletEnabled val="1"/>
        </dgm:presLayoutVars>
      </dgm:prSet>
      <dgm:spPr/>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2"/>
      <dgm:spPr/>
    </dgm:pt>
  </dgm:ptLst>
  <dgm:cxnLst>
    <dgm:cxn modelId="{A11E3B12-1828-45A7-86C3-BB85832DF84D}" type="presOf" srcId="{CA077D98-8478-47EA-B6A9-99ACE60C64D4}" destId="{D79B43FC-100B-4A0D-A4D5-0D2D04B99064}"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29DA474E-5DFA-4C66-882F-319C49ABBB19}" type="presOf" srcId="{6750AC01-D39D-4F3A-9DC8-2A211EE986A2}" destId="{58319267-C71E-43C9-94E1-827D0616C7A7}"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4F65CC8F-B5A8-40BE-A32B-05862B543D6A}" type="presOf" srcId="{7E5AA53B-3EEE-4DE4-BB81-9044890C2946}" destId="{57806726-6E60-4ACC-9C1C-7DF9CC365A10}"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38DBEC8-680B-4DC3-ABEE-2ACBBCDB346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02E5785-7DC5-4434-AF01-938AA4B8A635}">
      <dgm:prSet custT="1"/>
      <dgm:spPr/>
      <dgm:t>
        <a:bodyPr/>
        <a:lstStyle/>
        <a:p>
          <a:r>
            <a:rPr lang="en-US" sz="1600">
              <a:latin typeface="Roboto" panose="02000000000000000000" pitchFamily="2" charset="0"/>
              <a:ea typeface="Roboto" panose="02000000000000000000" pitchFamily="2" charset="0"/>
            </a:rPr>
            <a:t>AH là một giao thức an ninh của IP (IP protocol 51)</a:t>
          </a:r>
        </a:p>
      </dgm:t>
    </dgm:pt>
    <dgm:pt modelId="{C86589D3-B106-4D67-9C38-C328C7AD33E6}" type="parTrans" cxnId="{2E67BFB8-7E0B-4215-89F8-4ABAD10DE675}">
      <dgm:prSet/>
      <dgm:spPr/>
      <dgm:t>
        <a:bodyPr/>
        <a:lstStyle/>
        <a:p>
          <a:endParaRPr lang="en-US" sz="1600">
            <a:latin typeface="Roboto" panose="02000000000000000000" pitchFamily="2" charset="0"/>
            <a:ea typeface="Roboto" panose="02000000000000000000" pitchFamily="2" charset="0"/>
          </a:endParaRPr>
        </a:p>
      </dgm:t>
    </dgm:pt>
    <dgm:pt modelId="{F14F6E1E-9AC1-42DD-8094-4C60F8243322}" type="sibTrans" cxnId="{2E67BFB8-7E0B-4215-89F8-4ABAD10DE675}">
      <dgm:prSet/>
      <dgm:spPr/>
      <dgm:t>
        <a:bodyPr/>
        <a:lstStyle/>
        <a:p>
          <a:endParaRPr lang="en-US" sz="1600">
            <a:latin typeface="Roboto" panose="02000000000000000000" pitchFamily="2" charset="0"/>
            <a:ea typeface="Roboto" panose="02000000000000000000" pitchFamily="2" charset="0"/>
          </a:endParaRPr>
        </a:p>
      </dgm:t>
    </dgm:pt>
    <dgm:pt modelId="{2CDF41AF-142D-4A98-BAB4-EDDCF55C50A1}">
      <dgm:prSet custT="1"/>
      <dgm:spPr/>
      <dgm:t>
        <a:bodyPr/>
        <a:lstStyle/>
        <a:p>
          <a:r>
            <a:rPr lang="en-US" sz="1600">
              <a:latin typeface="Roboto" panose="02000000000000000000" pitchFamily="2" charset="0"/>
              <a:ea typeface="Roboto" panose="02000000000000000000" pitchFamily="2" charset="0"/>
            </a:rPr>
            <a:t>AH đảm bảo sự toàn vẹn dữ liệu cho cả phần header và phần payload của gói tin</a:t>
          </a:r>
        </a:p>
      </dgm:t>
    </dgm:pt>
    <dgm:pt modelId="{8D5F39FF-8919-41C7-B8F9-BDBDCA683544}" type="parTrans" cxnId="{EC13C438-8F72-4F2A-8BA5-981DFBD4FCC0}">
      <dgm:prSet/>
      <dgm:spPr/>
      <dgm:t>
        <a:bodyPr/>
        <a:lstStyle/>
        <a:p>
          <a:endParaRPr lang="en-US" sz="1600">
            <a:latin typeface="Roboto" panose="02000000000000000000" pitchFamily="2" charset="0"/>
            <a:ea typeface="Roboto" panose="02000000000000000000" pitchFamily="2" charset="0"/>
          </a:endParaRPr>
        </a:p>
      </dgm:t>
    </dgm:pt>
    <dgm:pt modelId="{0D8F77D9-8F84-4C87-93F5-8027B490FCC0}" type="sibTrans" cxnId="{EC13C438-8F72-4F2A-8BA5-981DFBD4FCC0}">
      <dgm:prSet/>
      <dgm:spPr/>
      <dgm:t>
        <a:bodyPr/>
        <a:lstStyle/>
        <a:p>
          <a:endParaRPr lang="en-US" sz="1600">
            <a:latin typeface="Roboto" panose="02000000000000000000" pitchFamily="2" charset="0"/>
            <a:ea typeface="Roboto" panose="02000000000000000000" pitchFamily="2" charset="0"/>
          </a:endParaRPr>
        </a:p>
      </dgm:t>
    </dgm:pt>
    <dgm:pt modelId="{AE50AD05-D185-4FF4-967A-646902409BD0}">
      <dgm:prSet custT="1"/>
      <dgm:spPr/>
      <dgm:t>
        <a:bodyPr/>
        <a:lstStyle/>
        <a:p>
          <a:r>
            <a:rPr lang="en-US" sz="1600">
              <a:latin typeface="Roboto" panose="02000000000000000000" pitchFamily="2" charset="0"/>
              <a:ea typeface="Roboto" panose="02000000000000000000" pitchFamily="2" charset="0"/>
            </a:rPr>
            <a:t>Ngoài ra AH có các cơ chế tùy chọn khác như dịch vụ chống phát lại và kiểm soát truy cập</a:t>
          </a:r>
        </a:p>
      </dgm:t>
    </dgm:pt>
    <dgm:pt modelId="{7D424993-7ED7-4FDA-9473-EF38B153147A}" type="parTrans" cxnId="{3FA7EE40-7BCC-419D-8F78-5863B1202F17}">
      <dgm:prSet/>
      <dgm:spPr/>
      <dgm:t>
        <a:bodyPr/>
        <a:lstStyle/>
        <a:p>
          <a:endParaRPr lang="en-US" sz="1600">
            <a:latin typeface="Roboto" panose="02000000000000000000" pitchFamily="2" charset="0"/>
            <a:ea typeface="Roboto" panose="02000000000000000000" pitchFamily="2" charset="0"/>
          </a:endParaRPr>
        </a:p>
      </dgm:t>
    </dgm:pt>
    <dgm:pt modelId="{19C366D0-402E-4872-BFE3-7FE380AD6ED9}" type="sibTrans" cxnId="{3FA7EE40-7BCC-419D-8F78-5863B1202F17}">
      <dgm:prSet/>
      <dgm:spPr/>
      <dgm:t>
        <a:bodyPr/>
        <a:lstStyle/>
        <a:p>
          <a:endParaRPr lang="en-US" sz="1600">
            <a:latin typeface="Roboto" panose="02000000000000000000" pitchFamily="2" charset="0"/>
            <a:ea typeface="Roboto" panose="02000000000000000000" pitchFamily="2" charset="0"/>
          </a:endParaRPr>
        </a:p>
      </dgm:t>
    </dgm:pt>
    <dgm:pt modelId="{2DBC3323-061F-461C-BD70-46975C12FE20}">
      <dgm:prSet custT="1"/>
      <dgm:spPr/>
      <dgm:t>
        <a:bodyPr/>
        <a:lstStyle/>
        <a:p>
          <a:r>
            <a:rPr lang="en-US" sz="1600">
              <a:latin typeface="Roboto" panose="02000000000000000000" pitchFamily="2" charset="0"/>
              <a:ea typeface="Roboto" panose="02000000000000000000" pitchFamily="2" charset="0"/>
            </a:rPr>
            <a:t>Tuy nhiên, AH lại không hề mã hóa gói tin, vì vậy trong phiên bản đầu tiên của IPSec (khi mà ESP chưa có cơ chế xác thực),  AH và ESP thường được sử dụng kết hợp với nhau</a:t>
          </a:r>
        </a:p>
      </dgm:t>
    </dgm:pt>
    <dgm:pt modelId="{D4114DFC-439D-42EE-84BF-19EDF30C0FE8}" type="parTrans" cxnId="{39865CE1-49AE-437B-B1E3-29918FF18F66}">
      <dgm:prSet/>
      <dgm:spPr/>
      <dgm:t>
        <a:bodyPr/>
        <a:lstStyle/>
        <a:p>
          <a:endParaRPr lang="en-US" sz="1600">
            <a:latin typeface="Roboto" panose="02000000000000000000" pitchFamily="2" charset="0"/>
            <a:ea typeface="Roboto" panose="02000000000000000000" pitchFamily="2" charset="0"/>
          </a:endParaRPr>
        </a:p>
      </dgm:t>
    </dgm:pt>
    <dgm:pt modelId="{ADFC1E55-6083-42C8-AA3D-DE7E3BA100F7}" type="sibTrans" cxnId="{39865CE1-49AE-437B-B1E3-29918FF18F66}">
      <dgm:prSet/>
      <dgm:spPr/>
      <dgm:t>
        <a:bodyPr/>
        <a:lstStyle/>
        <a:p>
          <a:endParaRPr lang="en-US" sz="1600">
            <a:latin typeface="Roboto" panose="02000000000000000000" pitchFamily="2" charset="0"/>
            <a:ea typeface="Roboto" panose="02000000000000000000" pitchFamily="2" charset="0"/>
          </a:endParaRPr>
        </a:p>
      </dgm:t>
    </dgm:pt>
    <dgm:pt modelId="{1F7043A7-C9E0-4C93-A08E-A5D4609D92AE}">
      <dgm:prSet custT="1"/>
      <dgm:spPr/>
      <dgm:t>
        <a:bodyPr/>
        <a:lstStyle/>
        <a:p>
          <a:r>
            <a:rPr lang="en-US" sz="1600">
              <a:latin typeface="Roboto" panose="02000000000000000000" pitchFamily="2" charset="0"/>
              <a:ea typeface="Roboto" panose="02000000000000000000" pitchFamily="2" charset="0"/>
            </a:rPr>
            <a:t>AH không tương thích với NAT</a:t>
          </a:r>
        </a:p>
      </dgm:t>
    </dgm:pt>
    <dgm:pt modelId="{93E4F218-B7E9-4ACD-80A3-986BE46334CB}" type="parTrans" cxnId="{7B561B2D-1AF5-4CCD-9762-50AB6017C396}">
      <dgm:prSet/>
      <dgm:spPr/>
      <dgm:t>
        <a:bodyPr/>
        <a:lstStyle/>
        <a:p>
          <a:endParaRPr lang="en-US" sz="1600">
            <a:latin typeface="Roboto" panose="02000000000000000000" pitchFamily="2" charset="0"/>
            <a:ea typeface="Roboto" panose="02000000000000000000" pitchFamily="2" charset="0"/>
          </a:endParaRPr>
        </a:p>
      </dgm:t>
    </dgm:pt>
    <dgm:pt modelId="{F60C65A7-FCDB-4EE7-A305-01C4EECB98CF}" type="sibTrans" cxnId="{7B561B2D-1AF5-4CCD-9762-50AB6017C396}">
      <dgm:prSet/>
      <dgm:spPr/>
      <dgm:t>
        <a:bodyPr/>
        <a:lstStyle/>
        <a:p>
          <a:endParaRPr lang="en-US" sz="1600">
            <a:latin typeface="Roboto" panose="02000000000000000000" pitchFamily="2" charset="0"/>
            <a:ea typeface="Roboto" panose="02000000000000000000" pitchFamily="2" charset="0"/>
          </a:endParaRPr>
        </a:p>
      </dgm:t>
    </dgm:pt>
    <dgm:pt modelId="{0F056A73-0864-4C07-84B6-86058C398B4B}" type="pres">
      <dgm:prSet presAssocID="{738DBEC8-680B-4DC3-ABEE-2ACBBCDB3467}" presName="linear" presStyleCnt="0">
        <dgm:presLayoutVars>
          <dgm:animLvl val="lvl"/>
          <dgm:resizeHandles val="exact"/>
        </dgm:presLayoutVars>
      </dgm:prSet>
      <dgm:spPr/>
    </dgm:pt>
    <dgm:pt modelId="{7C01447B-04B6-4BEC-9B5E-FF28185BE270}" type="pres">
      <dgm:prSet presAssocID="{902E5785-7DC5-4434-AF01-938AA4B8A635}" presName="parentText" presStyleLbl="node1" presStyleIdx="0" presStyleCnt="5">
        <dgm:presLayoutVars>
          <dgm:chMax val="0"/>
          <dgm:bulletEnabled val="1"/>
        </dgm:presLayoutVars>
      </dgm:prSet>
      <dgm:spPr/>
    </dgm:pt>
    <dgm:pt modelId="{354CD220-CBB5-4E9A-ABE0-6CE5B3337181}" type="pres">
      <dgm:prSet presAssocID="{F14F6E1E-9AC1-42DD-8094-4C60F8243322}" presName="spacer" presStyleCnt="0"/>
      <dgm:spPr/>
    </dgm:pt>
    <dgm:pt modelId="{E3F40F60-B51A-49B6-8074-2809A6FCF5DF}" type="pres">
      <dgm:prSet presAssocID="{2CDF41AF-142D-4A98-BAB4-EDDCF55C50A1}" presName="parentText" presStyleLbl="node1" presStyleIdx="1" presStyleCnt="5">
        <dgm:presLayoutVars>
          <dgm:chMax val="0"/>
          <dgm:bulletEnabled val="1"/>
        </dgm:presLayoutVars>
      </dgm:prSet>
      <dgm:spPr/>
    </dgm:pt>
    <dgm:pt modelId="{B5B694CD-0D2B-4851-99C2-398027887BFC}" type="pres">
      <dgm:prSet presAssocID="{0D8F77D9-8F84-4C87-93F5-8027B490FCC0}" presName="spacer" presStyleCnt="0"/>
      <dgm:spPr/>
    </dgm:pt>
    <dgm:pt modelId="{50207695-F276-4B28-B007-D06D8E9A4B78}" type="pres">
      <dgm:prSet presAssocID="{AE50AD05-D185-4FF4-967A-646902409BD0}" presName="parentText" presStyleLbl="node1" presStyleIdx="2" presStyleCnt="5">
        <dgm:presLayoutVars>
          <dgm:chMax val="0"/>
          <dgm:bulletEnabled val="1"/>
        </dgm:presLayoutVars>
      </dgm:prSet>
      <dgm:spPr/>
    </dgm:pt>
    <dgm:pt modelId="{F2A9D75E-AAFA-48E4-B7E2-C64E58D2E8B8}" type="pres">
      <dgm:prSet presAssocID="{19C366D0-402E-4872-BFE3-7FE380AD6ED9}" presName="spacer" presStyleCnt="0"/>
      <dgm:spPr/>
    </dgm:pt>
    <dgm:pt modelId="{D657BA7F-DFC6-4674-BD1B-7B2E80C773DA}" type="pres">
      <dgm:prSet presAssocID="{2DBC3323-061F-461C-BD70-46975C12FE20}" presName="parentText" presStyleLbl="node1" presStyleIdx="3" presStyleCnt="5">
        <dgm:presLayoutVars>
          <dgm:chMax val="0"/>
          <dgm:bulletEnabled val="1"/>
        </dgm:presLayoutVars>
      </dgm:prSet>
      <dgm:spPr/>
    </dgm:pt>
    <dgm:pt modelId="{AD09EAFA-47A8-4C30-BAF6-4EA8252CC407}" type="pres">
      <dgm:prSet presAssocID="{ADFC1E55-6083-42C8-AA3D-DE7E3BA100F7}" presName="spacer" presStyleCnt="0"/>
      <dgm:spPr/>
    </dgm:pt>
    <dgm:pt modelId="{772E0D53-638D-4223-B0A7-332AB0FF48EE}" type="pres">
      <dgm:prSet presAssocID="{1F7043A7-C9E0-4C93-A08E-A5D4609D92AE}" presName="parentText" presStyleLbl="node1" presStyleIdx="4" presStyleCnt="5">
        <dgm:presLayoutVars>
          <dgm:chMax val="0"/>
          <dgm:bulletEnabled val="1"/>
        </dgm:presLayoutVars>
      </dgm:prSet>
      <dgm:spPr/>
    </dgm:pt>
  </dgm:ptLst>
  <dgm:cxnLst>
    <dgm:cxn modelId="{8BE89C2C-C503-41CF-A348-D1611EB7630F}" type="presOf" srcId="{1F7043A7-C9E0-4C93-A08E-A5D4609D92AE}" destId="{772E0D53-638D-4223-B0A7-332AB0FF48EE}" srcOrd="0" destOrd="0" presId="urn:microsoft.com/office/officeart/2005/8/layout/vList2"/>
    <dgm:cxn modelId="{7B561B2D-1AF5-4CCD-9762-50AB6017C396}" srcId="{738DBEC8-680B-4DC3-ABEE-2ACBBCDB3467}" destId="{1F7043A7-C9E0-4C93-A08E-A5D4609D92AE}" srcOrd="4" destOrd="0" parTransId="{93E4F218-B7E9-4ACD-80A3-986BE46334CB}" sibTransId="{F60C65A7-FCDB-4EE7-A305-01C4EECB98CF}"/>
    <dgm:cxn modelId="{EC13C438-8F72-4F2A-8BA5-981DFBD4FCC0}" srcId="{738DBEC8-680B-4DC3-ABEE-2ACBBCDB3467}" destId="{2CDF41AF-142D-4A98-BAB4-EDDCF55C50A1}" srcOrd="1" destOrd="0" parTransId="{8D5F39FF-8919-41C7-B8F9-BDBDCA683544}" sibTransId="{0D8F77D9-8F84-4C87-93F5-8027B490FCC0}"/>
    <dgm:cxn modelId="{3FA7EE40-7BCC-419D-8F78-5863B1202F17}" srcId="{738DBEC8-680B-4DC3-ABEE-2ACBBCDB3467}" destId="{AE50AD05-D185-4FF4-967A-646902409BD0}" srcOrd="2" destOrd="0" parTransId="{7D424993-7ED7-4FDA-9473-EF38B153147A}" sibTransId="{19C366D0-402E-4872-BFE3-7FE380AD6ED9}"/>
    <dgm:cxn modelId="{1D8B4445-BEB2-4F26-BD39-9D6F6E804B08}" type="presOf" srcId="{902E5785-7DC5-4434-AF01-938AA4B8A635}" destId="{7C01447B-04B6-4BEC-9B5E-FF28185BE270}" srcOrd="0" destOrd="0" presId="urn:microsoft.com/office/officeart/2005/8/layout/vList2"/>
    <dgm:cxn modelId="{E7BC5993-EDC1-4A09-87F1-83A4B4CCD8D3}" type="presOf" srcId="{2CDF41AF-142D-4A98-BAB4-EDDCF55C50A1}" destId="{E3F40F60-B51A-49B6-8074-2809A6FCF5DF}" srcOrd="0" destOrd="0" presId="urn:microsoft.com/office/officeart/2005/8/layout/vList2"/>
    <dgm:cxn modelId="{CB4389B2-7EDA-4373-AE62-45C583497494}" type="presOf" srcId="{2DBC3323-061F-461C-BD70-46975C12FE20}" destId="{D657BA7F-DFC6-4674-BD1B-7B2E80C773DA}" srcOrd="0" destOrd="0" presId="urn:microsoft.com/office/officeart/2005/8/layout/vList2"/>
    <dgm:cxn modelId="{2E67BFB8-7E0B-4215-89F8-4ABAD10DE675}" srcId="{738DBEC8-680B-4DC3-ABEE-2ACBBCDB3467}" destId="{902E5785-7DC5-4434-AF01-938AA4B8A635}" srcOrd="0" destOrd="0" parTransId="{C86589D3-B106-4D67-9C38-C328C7AD33E6}" sibTransId="{F14F6E1E-9AC1-42DD-8094-4C60F8243322}"/>
    <dgm:cxn modelId="{DB3018C2-3688-494B-AAC2-FDC6FFD1FBAB}" type="presOf" srcId="{AE50AD05-D185-4FF4-967A-646902409BD0}" destId="{50207695-F276-4B28-B007-D06D8E9A4B78}" srcOrd="0" destOrd="0" presId="urn:microsoft.com/office/officeart/2005/8/layout/vList2"/>
    <dgm:cxn modelId="{635867C4-17CA-4478-9687-95276CFD29DD}" type="presOf" srcId="{738DBEC8-680B-4DC3-ABEE-2ACBBCDB3467}" destId="{0F056A73-0864-4C07-84B6-86058C398B4B}" srcOrd="0" destOrd="0" presId="urn:microsoft.com/office/officeart/2005/8/layout/vList2"/>
    <dgm:cxn modelId="{39865CE1-49AE-437B-B1E3-29918FF18F66}" srcId="{738DBEC8-680B-4DC3-ABEE-2ACBBCDB3467}" destId="{2DBC3323-061F-461C-BD70-46975C12FE20}" srcOrd="3" destOrd="0" parTransId="{D4114DFC-439D-42EE-84BF-19EDF30C0FE8}" sibTransId="{ADFC1E55-6083-42C8-AA3D-DE7E3BA100F7}"/>
    <dgm:cxn modelId="{B387F1F2-8D03-43FE-BBDB-5A0572762B1E}" type="presParOf" srcId="{0F056A73-0864-4C07-84B6-86058C398B4B}" destId="{7C01447B-04B6-4BEC-9B5E-FF28185BE270}" srcOrd="0" destOrd="0" presId="urn:microsoft.com/office/officeart/2005/8/layout/vList2"/>
    <dgm:cxn modelId="{A25D1014-CFC8-4081-976B-09AB3B8BFCB7}" type="presParOf" srcId="{0F056A73-0864-4C07-84B6-86058C398B4B}" destId="{354CD220-CBB5-4E9A-ABE0-6CE5B3337181}" srcOrd="1" destOrd="0" presId="urn:microsoft.com/office/officeart/2005/8/layout/vList2"/>
    <dgm:cxn modelId="{492FF174-4F85-4031-ABCE-8EACA71F313A}" type="presParOf" srcId="{0F056A73-0864-4C07-84B6-86058C398B4B}" destId="{E3F40F60-B51A-49B6-8074-2809A6FCF5DF}" srcOrd="2" destOrd="0" presId="urn:microsoft.com/office/officeart/2005/8/layout/vList2"/>
    <dgm:cxn modelId="{DA34869F-9AEE-4A3E-A514-010EE43A7964}" type="presParOf" srcId="{0F056A73-0864-4C07-84B6-86058C398B4B}" destId="{B5B694CD-0D2B-4851-99C2-398027887BFC}" srcOrd="3" destOrd="0" presId="urn:microsoft.com/office/officeart/2005/8/layout/vList2"/>
    <dgm:cxn modelId="{C39EFBE2-8467-4898-B66F-689B271001FF}" type="presParOf" srcId="{0F056A73-0864-4C07-84B6-86058C398B4B}" destId="{50207695-F276-4B28-B007-D06D8E9A4B78}" srcOrd="4" destOrd="0" presId="urn:microsoft.com/office/officeart/2005/8/layout/vList2"/>
    <dgm:cxn modelId="{300B616A-E730-45A2-88D1-79881902314A}" type="presParOf" srcId="{0F056A73-0864-4C07-84B6-86058C398B4B}" destId="{F2A9D75E-AAFA-48E4-B7E2-C64E58D2E8B8}" srcOrd="5" destOrd="0" presId="urn:microsoft.com/office/officeart/2005/8/layout/vList2"/>
    <dgm:cxn modelId="{A6D98154-B11F-491E-97BD-AD5DE54A0E7D}" type="presParOf" srcId="{0F056A73-0864-4C07-84B6-86058C398B4B}" destId="{D657BA7F-DFC6-4674-BD1B-7B2E80C773DA}" srcOrd="6" destOrd="0" presId="urn:microsoft.com/office/officeart/2005/8/layout/vList2"/>
    <dgm:cxn modelId="{8062752D-97BD-4230-9187-9A2CB7145A7F}" type="presParOf" srcId="{0F056A73-0864-4C07-84B6-86058C398B4B}" destId="{AD09EAFA-47A8-4C30-BAF6-4EA8252CC407}" srcOrd="7" destOrd="0" presId="urn:microsoft.com/office/officeart/2005/8/layout/vList2"/>
    <dgm:cxn modelId="{35005BD0-BF5B-44B8-A0BA-5D0876A932AC}" type="presParOf" srcId="{0F056A73-0864-4C07-84B6-86058C398B4B}" destId="{772E0D53-638D-4223-B0A7-332AB0FF48EE}"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BA1B935-FBAB-4F95-8BBA-E2C3746E4FF4}" type="doc">
      <dgm:prSet loTypeId="urn:microsoft.com/office/officeart/2005/8/layout/chevron1" loCatId="process" qsTypeId="urn:microsoft.com/office/officeart/2005/8/quickstyle/simple1" qsCatId="simple" csTypeId="urn:microsoft.com/office/officeart/2005/8/colors/accent1_2" csCatId="accent1" phldr="1"/>
      <dgm:spPr/>
    </dgm:pt>
    <dgm:pt modelId="{83AB342F-58C4-4CBE-869A-5D798CF3C0EA}">
      <dgm:prSet phldrT="[Text]" custT="1"/>
      <dgm:spPr/>
      <dgm:t>
        <a:bodyPr/>
        <a:lstStyle/>
        <a:p>
          <a:r>
            <a:rPr lang="en-US" sz="1400">
              <a:latin typeface="Roboto" panose="02000000000000000000" pitchFamily="2" charset="0"/>
              <a:ea typeface="Roboto" panose="02000000000000000000" pitchFamily="2" charset="0"/>
            </a:rPr>
            <a:t>Một mã băm được tạo ra từ nội dung thông điệp và khóa mật</a:t>
          </a:r>
        </a:p>
      </dgm:t>
    </dgm:pt>
    <dgm:pt modelId="{8AA35FF2-5DE4-4F03-B239-020ECE9B8F7F}" type="parTrans" cxnId="{4DAC8212-E21D-45A5-A623-3482FA3C0924}">
      <dgm:prSet/>
      <dgm:spPr/>
      <dgm:t>
        <a:bodyPr/>
        <a:lstStyle/>
        <a:p>
          <a:endParaRPr lang="en-US" sz="1400">
            <a:latin typeface="Roboto" panose="02000000000000000000" pitchFamily="2" charset="0"/>
            <a:ea typeface="Roboto" panose="02000000000000000000" pitchFamily="2" charset="0"/>
          </a:endParaRPr>
        </a:p>
      </dgm:t>
    </dgm:pt>
    <dgm:pt modelId="{EA8E8980-A514-4A33-823E-68583BE7B1BB}" type="sibTrans" cxnId="{4DAC8212-E21D-45A5-A623-3482FA3C0924}">
      <dgm:prSet/>
      <dgm:spPr/>
      <dgm:t>
        <a:bodyPr/>
        <a:lstStyle/>
        <a:p>
          <a:endParaRPr lang="en-US" sz="1400">
            <a:latin typeface="Roboto" panose="02000000000000000000" pitchFamily="2" charset="0"/>
            <a:ea typeface="Roboto" panose="02000000000000000000" pitchFamily="2" charset="0"/>
          </a:endParaRPr>
        </a:p>
      </dgm:t>
    </dgm:pt>
    <dgm:pt modelId="{3A6AEBFD-EEBE-45EE-AC6A-6AF2A08E3E8E}">
      <dgm:prSet phldrT="[Text]" custT="1"/>
      <dgm:spPr/>
      <dgm:t>
        <a:bodyPr/>
        <a:lstStyle/>
        <a:p>
          <a:r>
            <a:rPr lang="en-US" sz="1400">
              <a:latin typeface="Roboto" panose="02000000000000000000" pitchFamily="2" charset="0"/>
              <a:ea typeface="Roboto" panose="02000000000000000000" pitchFamily="2" charset="0"/>
            </a:rPr>
            <a:t>Mã băm được gắn vào bản tin rõ</a:t>
          </a:r>
        </a:p>
      </dgm:t>
    </dgm:pt>
    <dgm:pt modelId="{701BABCC-6A4F-456A-8562-963369B9246C}" type="parTrans" cxnId="{FB63F223-FBC5-49C5-B6E9-852DAC689DED}">
      <dgm:prSet/>
      <dgm:spPr/>
      <dgm:t>
        <a:bodyPr/>
        <a:lstStyle/>
        <a:p>
          <a:endParaRPr lang="en-US" sz="1400">
            <a:latin typeface="Roboto" panose="02000000000000000000" pitchFamily="2" charset="0"/>
            <a:ea typeface="Roboto" panose="02000000000000000000" pitchFamily="2" charset="0"/>
          </a:endParaRPr>
        </a:p>
      </dgm:t>
    </dgm:pt>
    <dgm:pt modelId="{E6B6E404-F261-4316-BA36-001124A1192F}" type="sibTrans" cxnId="{FB63F223-FBC5-49C5-B6E9-852DAC689DED}">
      <dgm:prSet/>
      <dgm:spPr/>
      <dgm:t>
        <a:bodyPr/>
        <a:lstStyle/>
        <a:p>
          <a:endParaRPr lang="en-US" sz="1400">
            <a:latin typeface="Roboto" panose="02000000000000000000" pitchFamily="2" charset="0"/>
            <a:ea typeface="Roboto" panose="02000000000000000000" pitchFamily="2" charset="0"/>
          </a:endParaRPr>
        </a:p>
      </dgm:t>
    </dgm:pt>
    <dgm:pt modelId="{F8A30ECD-0A96-4ED5-B6E1-ED24767AD91E}">
      <dgm:prSet phldrT="[Text]" custT="1"/>
      <dgm:spPr/>
      <dgm:t>
        <a:bodyPr/>
        <a:lstStyle/>
        <a:p>
          <a:r>
            <a:rPr lang="en-US" sz="1400">
              <a:latin typeface="Roboto" panose="02000000000000000000" pitchFamily="2" charset="0"/>
              <a:ea typeface="Roboto" panose="02000000000000000000" pitchFamily="2" charset="0"/>
            </a:rPr>
            <a:t>Bản tin được truyền qua mạng và tới bên nhận</a:t>
          </a:r>
        </a:p>
      </dgm:t>
    </dgm:pt>
    <dgm:pt modelId="{87289E06-C3F3-49A4-A7C1-E8E505867ADF}" type="parTrans" cxnId="{C7D477FF-ABA1-44BC-9332-15F2189309EB}">
      <dgm:prSet/>
      <dgm:spPr/>
      <dgm:t>
        <a:bodyPr/>
        <a:lstStyle/>
        <a:p>
          <a:endParaRPr lang="en-US" sz="1400">
            <a:latin typeface="Roboto" panose="02000000000000000000" pitchFamily="2" charset="0"/>
            <a:ea typeface="Roboto" panose="02000000000000000000" pitchFamily="2" charset="0"/>
          </a:endParaRPr>
        </a:p>
      </dgm:t>
    </dgm:pt>
    <dgm:pt modelId="{B9747224-F211-4F68-8A34-32D7A80C2DEE}" type="sibTrans" cxnId="{C7D477FF-ABA1-44BC-9332-15F2189309EB}">
      <dgm:prSet/>
      <dgm:spPr/>
      <dgm:t>
        <a:bodyPr/>
        <a:lstStyle/>
        <a:p>
          <a:endParaRPr lang="en-US" sz="1400">
            <a:latin typeface="Roboto" panose="02000000000000000000" pitchFamily="2" charset="0"/>
            <a:ea typeface="Roboto" panose="02000000000000000000" pitchFamily="2" charset="0"/>
          </a:endParaRPr>
        </a:p>
      </dgm:t>
    </dgm:pt>
    <dgm:pt modelId="{4B31AD4A-DDF9-43BF-93E0-10746DDF2A79}">
      <dgm:prSet phldrT="[Text]" custT="1"/>
      <dgm:spPr/>
      <dgm:t>
        <a:bodyPr/>
        <a:lstStyle/>
        <a:p>
          <a:r>
            <a:rPr lang="en-US" sz="1400">
              <a:latin typeface="Roboto" panose="02000000000000000000" pitchFamily="2" charset="0"/>
              <a:ea typeface="Roboto" panose="02000000000000000000" pitchFamily="2" charset="0"/>
            </a:rPr>
            <a:t>Bên nhận tính toán lại mã băm để kiểm tra tính toàn vẹn</a:t>
          </a:r>
        </a:p>
      </dgm:t>
    </dgm:pt>
    <dgm:pt modelId="{27C55108-18C1-438E-B9D7-234FDEA716FB}" type="parTrans" cxnId="{277CA3D1-3A5C-47EC-9D05-293F4F29AEEF}">
      <dgm:prSet/>
      <dgm:spPr/>
      <dgm:t>
        <a:bodyPr/>
        <a:lstStyle/>
        <a:p>
          <a:endParaRPr lang="en-US" sz="1400">
            <a:latin typeface="Roboto" panose="02000000000000000000" pitchFamily="2" charset="0"/>
            <a:ea typeface="Roboto" panose="02000000000000000000" pitchFamily="2" charset="0"/>
          </a:endParaRPr>
        </a:p>
      </dgm:t>
    </dgm:pt>
    <dgm:pt modelId="{073D807F-98DE-4863-81E2-77C0375EF996}" type="sibTrans" cxnId="{277CA3D1-3A5C-47EC-9D05-293F4F29AEEF}">
      <dgm:prSet/>
      <dgm:spPr/>
      <dgm:t>
        <a:bodyPr/>
        <a:lstStyle/>
        <a:p>
          <a:endParaRPr lang="en-US" sz="1400">
            <a:latin typeface="Roboto" panose="02000000000000000000" pitchFamily="2" charset="0"/>
            <a:ea typeface="Roboto" panose="02000000000000000000" pitchFamily="2" charset="0"/>
          </a:endParaRPr>
        </a:p>
      </dgm:t>
    </dgm:pt>
    <dgm:pt modelId="{08BD018D-B8EA-4A3F-A63E-FC0213CD0DD9}" type="pres">
      <dgm:prSet presAssocID="{7BA1B935-FBAB-4F95-8BBA-E2C3746E4FF4}" presName="Name0" presStyleCnt="0">
        <dgm:presLayoutVars>
          <dgm:dir/>
          <dgm:animLvl val="lvl"/>
          <dgm:resizeHandles val="exact"/>
        </dgm:presLayoutVars>
      </dgm:prSet>
      <dgm:spPr/>
    </dgm:pt>
    <dgm:pt modelId="{CB1856C4-1135-40CF-B926-121D3D61476F}" type="pres">
      <dgm:prSet presAssocID="{83AB342F-58C4-4CBE-869A-5D798CF3C0EA}" presName="parTxOnly" presStyleLbl="node1" presStyleIdx="0" presStyleCnt="4">
        <dgm:presLayoutVars>
          <dgm:chMax val="0"/>
          <dgm:chPref val="0"/>
          <dgm:bulletEnabled val="1"/>
        </dgm:presLayoutVars>
      </dgm:prSet>
      <dgm:spPr/>
    </dgm:pt>
    <dgm:pt modelId="{F9FE6EE5-36D3-4097-869F-74E483C5CDDD}" type="pres">
      <dgm:prSet presAssocID="{EA8E8980-A514-4A33-823E-68583BE7B1BB}" presName="parTxOnlySpace" presStyleCnt="0"/>
      <dgm:spPr/>
    </dgm:pt>
    <dgm:pt modelId="{C55188F3-3620-4C01-A212-78543B1DB340}" type="pres">
      <dgm:prSet presAssocID="{3A6AEBFD-EEBE-45EE-AC6A-6AF2A08E3E8E}" presName="parTxOnly" presStyleLbl="node1" presStyleIdx="1" presStyleCnt="4">
        <dgm:presLayoutVars>
          <dgm:chMax val="0"/>
          <dgm:chPref val="0"/>
          <dgm:bulletEnabled val="1"/>
        </dgm:presLayoutVars>
      </dgm:prSet>
      <dgm:spPr/>
    </dgm:pt>
    <dgm:pt modelId="{41B32DF9-BFC5-459D-91FC-BDBA4C0973CB}" type="pres">
      <dgm:prSet presAssocID="{E6B6E404-F261-4316-BA36-001124A1192F}" presName="parTxOnlySpace" presStyleCnt="0"/>
      <dgm:spPr/>
    </dgm:pt>
    <dgm:pt modelId="{A0657827-A9D4-4D29-BD38-DE64EC217C96}" type="pres">
      <dgm:prSet presAssocID="{F8A30ECD-0A96-4ED5-B6E1-ED24767AD91E}" presName="parTxOnly" presStyleLbl="node1" presStyleIdx="2" presStyleCnt="4">
        <dgm:presLayoutVars>
          <dgm:chMax val="0"/>
          <dgm:chPref val="0"/>
          <dgm:bulletEnabled val="1"/>
        </dgm:presLayoutVars>
      </dgm:prSet>
      <dgm:spPr/>
    </dgm:pt>
    <dgm:pt modelId="{7AF28B78-96C9-4FBC-B35D-B7ED2695A63A}" type="pres">
      <dgm:prSet presAssocID="{B9747224-F211-4F68-8A34-32D7A80C2DEE}" presName="parTxOnlySpace" presStyleCnt="0"/>
      <dgm:spPr/>
    </dgm:pt>
    <dgm:pt modelId="{779EA313-05F1-4808-8EAA-DC967A2FDAC3}" type="pres">
      <dgm:prSet presAssocID="{4B31AD4A-DDF9-43BF-93E0-10746DDF2A79}" presName="parTxOnly" presStyleLbl="node1" presStyleIdx="3" presStyleCnt="4">
        <dgm:presLayoutVars>
          <dgm:chMax val="0"/>
          <dgm:chPref val="0"/>
          <dgm:bulletEnabled val="1"/>
        </dgm:presLayoutVars>
      </dgm:prSet>
      <dgm:spPr/>
    </dgm:pt>
  </dgm:ptLst>
  <dgm:cxnLst>
    <dgm:cxn modelId="{4DAC8212-E21D-45A5-A623-3482FA3C0924}" srcId="{7BA1B935-FBAB-4F95-8BBA-E2C3746E4FF4}" destId="{83AB342F-58C4-4CBE-869A-5D798CF3C0EA}" srcOrd="0" destOrd="0" parTransId="{8AA35FF2-5DE4-4F03-B239-020ECE9B8F7F}" sibTransId="{EA8E8980-A514-4A33-823E-68583BE7B1BB}"/>
    <dgm:cxn modelId="{FB63F223-FBC5-49C5-B6E9-852DAC689DED}" srcId="{7BA1B935-FBAB-4F95-8BBA-E2C3746E4FF4}" destId="{3A6AEBFD-EEBE-45EE-AC6A-6AF2A08E3E8E}" srcOrd="1" destOrd="0" parTransId="{701BABCC-6A4F-456A-8562-963369B9246C}" sibTransId="{E6B6E404-F261-4316-BA36-001124A1192F}"/>
    <dgm:cxn modelId="{4180418E-A133-4E24-AB19-D36B6F2460FC}" type="presOf" srcId="{4B31AD4A-DDF9-43BF-93E0-10746DDF2A79}" destId="{779EA313-05F1-4808-8EAA-DC967A2FDAC3}" srcOrd="0" destOrd="0" presId="urn:microsoft.com/office/officeart/2005/8/layout/chevron1"/>
    <dgm:cxn modelId="{E1CBB09C-C51E-4728-AADF-00DB9E529786}" type="presOf" srcId="{3A6AEBFD-EEBE-45EE-AC6A-6AF2A08E3E8E}" destId="{C55188F3-3620-4C01-A212-78543B1DB340}" srcOrd="0" destOrd="0" presId="urn:microsoft.com/office/officeart/2005/8/layout/chevron1"/>
    <dgm:cxn modelId="{B27E99B4-0E56-4468-830E-F2D20094164A}" type="presOf" srcId="{F8A30ECD-0A96-4ED5-B6E1-ED24767AD91E}" destId="{A0657827-A9D4-4D29-BD38-DE64EC217C96}" srcOrd="0" destOrd="0" presId="urn:microsoft.com/office/officeart/2005/8/layout/chevron1"/>
    <dgm:cxn modelId="{DE525ACA-23C3-4E93-ADCD-70C8887FAF2C}" type="presOf" srcId="{83AB342F-58C4-4CBE-869A-5D798CF3C0EA}" destId="{CB1856C4-1135-40CF-B926-121D3D61476F}" srcOrd="0" destOrd="0" presId="urn:microsoft.com/office/officeart/2005/8/layout/chevron1"/>
    <dgm:cxn modelId="{277CA3D1-3A5C-47EC-9D05-293F4F29AEEF}" srcId="{7BA1B935-FBAB-4F95-8BBA-E2C3746E4FF4}" destId="{4B31AD4A-DDF9-43BF-93E0-10746DDF2A79}" srcOrd="3" destOrd="0" parTransId="{27C55108-18C1-438E-B9D7-234FDEA716FB}" sibTransId="{073D807F-98DE-4863-81E2-77C0375EF996}"/>
    <dgm:cxn modelId="{18EC9AE9-A282-4D35-83A0-85EC5AAADB33}" type="presOf" srcId="{7BA1B935-FBAB-4F95-8BBA-E2C3746E4FF4}" destId="{08BD018D-B8EA-4A3F-A63E-FC0213CD0DD9}" srcOrd="0" destOrd="0" presId="urn:microsoft.com/office/officeart/2005/8/layout/chevron1"/>
    <dgm:cxn modelId="{C7D477FF-ABA1-44BC-9332-15F2189309EB}" srcId="{7BA1B935-FBAB-4F95-8BBA-E2C3746E4FF4}" destId="{F8A30ECD-0A96-4ED5-B6E1-ED24767AD91E}" srcOrd="2" destOrd="0" parTransId="{87289E06-C3F3-49A4-A7C1-E8E505867ADF}" sibTransId="{B9747224-F211-4F68-8A34-32D7A80C2DEE}"/>
    <dgm:cxn modelId="{057452D7-D4A4-4195-AD3F-0981870859DB}" type="presParOf" srcId="{08BD018D-B8EA-4A3F-A63E-FC0213CD0DD9}" destId="{CB1856C4-1135-40CF-B926-121D3D61476F}" srcOrd="0" destOrd="0" presId="urn:microsoft.com/office/officeart/2005/8/layout/chevron1"/>
    <dgm:cxn modelId="{E70E1F9E-18F7-4422-9E8E-3EB376F33221}" type="presParOf" srcId="{08BD018D-B8EA-4A3F-A63E-FC0213CD0DD9}" destId="{F9FE6EE5-36D3-4097-869F-74E483C5CDDD}" srcOrd="1" destOrd="0" presId="urn:microsoft.com/office/officeart/2005/8/layout/chevron1"/>
    <dgm:cxn modelId="{28A4C38E-D03F-4B2F-A5DC-7CF9C32075C8}" type="presParOf" srcId="{08BD018D-B8EA-4A3F-A63E-FC0213CD0DD9}" destId="{C55188F3-3620-4C01-A212-78543B1DB340}" srcOrd="2" destOrd="0" presId="urn:microsoft.com/office/officeart/2005/8/layout/chevron1"/>
    <dgm:cxn modelId="{94FE673E-5BC7-4BB6-BDDF-3DE8BB0BAC96}" type="presParOf" srcId="{08BD018D-B8EA-4A3F-A63E-FC0213CD0DD9}" destId="{41B32DF9-BFC5-459D-91FC-BDBA4C0973CB}" srcOrd="3" destOrd="0" presId="urn:microsoft.com/office/officeart/2005/8/layout/chevron1"/>
    <dgm:cxn modelId="{83EAD7A1-CA1C-44A7-96D7-A2CE376CCB18}" type="presParOf" srcId="{08BD018D-B8EA-4A3F-A63E-FC0213CD0DD9}" destId="{A0657827-A9D4-4D29-BD38-DE64EC217C96}" srcOrd="4" destOrd="0" presId="urn:microsoft.com/office/officeart/2005/8/layout/chevron1"/>
    <dgm:cxn modelId="{C84BB38A-32D1-49D3-A322-FF195D847148}" type="presParOf" srcId="{08BD018D-B8EA-4A3F-A63E-FC0213CD0DD9}" destId="{7AF28B78-96C9-4FBC-B35D-B7ED2695A63A}" srcOrd="5" destOrd="0" presId="urn:microsoft.com/office/officeart/2005/8/layout/chevron1"/>
    <dgm:cxn modelId="{A3334A85-E02A-4D69-85D4-7FEC660CA036}" type="presParOf" srcId="{08BD018D-B8EA-4A3F-A63E-FC0213CD0DD9}" destId="{779EA313-05F1-4808-8EAA-DC967A2FDAC3}" srcOrd="6" destOrd="0" presId="urn:microsoft.com/office/officeart/2005/8/layout/chevron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38DBEC8-680B-4DC3-ABEE-2ACBBCDB346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02E5785-7DC5-4434-AF01-938AA4B8A635}">
      <dgm:prSet custT="1"/>
      <dgm:spPr/>
      <dgm:t>
        <a:bodyPr/>
        <a:lstStyle/>
        <a:p>
          <a:r>
            <a:rPr lang="en-US" sz="1600">
              <a:latin typeface="Roboto" panose="02000000000000000000" pitchFamily="2" charset="0"/>
              <a:ea typeface="Roboto" panose="02000000000000000000" pitchFamily="2" charset="0"/>
            </a:rPr>
            <a:t>ESP là một giao thức an ninh của IP (IP protocol 50)</a:t>
          </a:r>
        </a:p>
      </dgm:t>
    </dgm:pt>
    <dgm:pt modelId="{C86589D3-B106-4D67-9C38-C328C7AD33E6}" type="parTrans" cxnId="{2E67BFB8-7E0B-4215-89F8-4ABAD10DE675}">
      <dgm:prSet/>
      <dgm:spPr/>
      <dgm:t>
        <a:bodyPr/>
        <a:lstStyle/>
        <a:p>
          <a:endParaRPr lang="en-US" sz="1600">
            <a:latin typeface="Roboto" panose="02000000000000000000" pitchFamily="2" charset="0"/>
            <a:ea typeface="Roboto" panose="02000000000000000000" pitchFamily="2" charset="0"/>
          </a:endParaRPr>
        </a:p>
      </dgm:t>
    </dgm:pt>
    <dgm:pt modelId="{F14F6E1E-9AC1-42DD-8094-4C60F8243322}" type="sibTrans" cxnId="{2E67BFB8-7E0B-4215-89F8-4ABAD10DE675}">
      <dgm:prSet/>
      <dgm:spPr/>
      <dgm:t>
        <a:bodyPr/>
        <a:lstStyle/>
        <a:p>
          <a:endParaRPr lang="en-US" sz="1600">
            <a:latin typeface="Roboto" panose="02000000000000000000" pitchFamily="2" charset="0"/>
            <a:ea typeface="Roboto" panose="02000000000000000000" pitchFamily="2" charset="0"/>
          </a:endParaRPr>
        </a:p>
      </dgm:t>
    </dgm:pt>
    <dgm:pt modelId="{2CDF41AF-142D-4A98-BAB4-EDDCF55C50A1}">
      <dgm:prSet custT="1"/>
      <dgm:spPr/>
      <dgm:t>
        <a:bodyPr/>
        <a:lstStyle/>
        <a:p>
          <a:r>
            <a:rPr lang="en-US" sz="1600">
              <a:latin typeface="Roboto" panose="02000000000000000000" pitchFamily="2" charset="0"/>
              <a:ea typeface="Roboto" panose="02000000000000000000" pitchFamily="2" charset="0"/>
            </a:rPr>
            <a:t>Trong phiên bản đầu tiên thì ESP chỉ có cơ chế mã hóa dữ liệu cho phần payload, còn cơ chế đảm bảo tính toàn vẹn được AH thực hiện</a:t>
          </a:r>
        </a:p>
      </dgm:t>
    </dgm:pt>
    <dgm:pt modelId="{8D5F39FF-8919-41C7-B8F9-BDBDCA683544}" type="parTrans" cxnId="{EC13C438-8F72-4F2A-8BA5-981DFBD4FCC0}">
      <dgm:prSet/>
      <dgm:spPr/>
      <dgm:t>
        <a:bodyPr/>
        <a:lstStyle/>
        <a:p>
          <a:endParaRPr lang="en-US" sz="1600">
            <a:latin typeface="Roboto" panose="02000000000000000000" pitchFamily="2" charset="0"/>
            <a:ea typeface="Roboto" panose="02000000000000000000" pitchFamily="2" charset="0"/>
          </a:endParaRPr>
        </a:p>
      </dgm:t>
    </dgm:pt>
    <dgm:pt modelId="{0D8F77D9-8F84-4C87-93F5-8027B490FCC0}" type="sibTrans" cxnId="{EC13C438-8F72-4F2A-8BA5-981DFBD4FCC0}">
      <dgm:prSet/>
      <dgm:spPr/>
      <dgm:t>
        <a:bodyPr/>
        <a:lstStyle/>
        <a:p>
          <a:endParaRPr lang="en-US" sz="1600">
            <a:latin typeface="Roboto" panose="02000000000000000000" pitchFamily="2" charset="0"/>
            <a:ea typeface="Roboto" panose="02000000000000000000" pitchFamily="2" charset="0"/>
          </a:endParaRPr>
        </a:p>
      </dgm:t>
    </dgm:pt>
    <dgm:pt modelId="{AE50AD05-D185-4FF4-967A-646902409BD0}">
      <dgm:prSet custT="1"/>
      <dgm:spPr/>
      <dgm:t>
        <a:bodyPr/>
        <a:lstStyle/>
        <a:p>
          <a:r>
            <a:rPr lang="en-US" sz="1600">
              <a:latin typeface="Roboto" panose="02000000000000000000" pitchFamily="2" charset="0"/>
              <a:ea typeface="Roboto" panose="02000000000000000000" pitchFamily="2" charset="0"/>
            </a:rPr>
            <a:t>Từ phiên bản 2 trở đi, ESP cung cấp thêm cơ chế bảo vệ toàn vẹn dữ liệu (trừ IP header ngoài cùng)</a:t>
          </a:r>
        </a:p>
      </dgm:t>
    </dgm:pt>
    <dgm:pt modelId="{7D424993-7ED7-4FDA-9473-EF38B153147A}" type="parTrans" cxnId="{3FA7EE40-7BCC-419D-8F78-5863B1202F17}">
      <dgm:prSet/>
      <dgm:spPr/>
      <dgm:t>
        <a:bodyPr/>
        <a:lstStyle/>
        <a:p>
          <a:endParaRPr lang="en-US" sz="1600">
            <a:latin typeface="Roboto" panose="02000000000000000000" pitchFamily="2" charset="0"/>
            <a:ea typeface="Roboto" panose="02000000000000000000" pitchFamily="2" charset="0"/>
          </a:endParaRPr>
        </a:p>
      </dgm:t>
    </dgm:pt>
    <dgm:pt modelId="{19C366D0-402E-4872-BFE3-7FE380AD6ED9}" type="sibTrans" cxnId="{3FA7EE40-7BCC-419D-8F78-5863B1202F17}">
      <dgm:prSet/>
      <dgm:spPr/>
      <dgm:t>
        <a:bodyPr/>
        <a:lstStyle/>
        <a:p>
          <a:endParaRPr lang="en-US" sz="1600">
            <a:latin typeface="Roboto" panose="02000000000000000000" pitchFamily="2" charset="0"/>
            <a:ea typeface="Roboto" panose="02000000000000000000" pitchFamily="2" charset="0"/>
          </a:endParaRPr>
        </a:p>
      </dgm:t>
    </dgm:pt>
    <dgm:pt modelId="{1F7043A7-C9E0-4C93-A08E-A5D4609D92AE}">
      <dgm:prSet custT="1"/>
      <dgm:spPr/>
      <dgm:t>
        <a:bodyPr/>
        <a:lstStyle/>
        <a:p>
          <a:r>
            <a:rPr lang="en-US" sz="1600">
              <a:latin typeface="Roboto" panose="02000000000000000000" pitchFamily="2" charset="0"/>
              <a:ea typeface="Roboto" panose="02000000000000000000" pitchFamily="2" charset="0"/>
            </a:rPr>
            <a:t>Trong báo cáo này sẽ chỉ tập trung vào ESP phiên bản 2 trở đi</a:t>
          </a:r>
        </a:p>
      </dgm:t>
    </dgm:pt>
    <dgm:pt modelId="{93E4F218-B7E9-4ACD-80A3-986BE46334CB}" type="parTrans" cxnId="{7B561B2D-1AF5-4CCD-9762-50AB6017C396}">
      <dgm:prSet/>
      <dgm:spPr/>
      <dgm:t>
        <a:bodyPr/>
        <a:lstStyle/>
        <a:p>
          <a:endParaRPr lang="en-US" sz="1600">
            <a:latin typeface="Roboto" panose="02000000000000000000" pitchFamily="2" charset="0"/>
            <a:ea typeface="Roboto" panose="02000000000000000000" pitchFamily="2" charset="0"/>
          </a:endParaRPr>
        </a:p>
      </dgm:t>
    </dgm:pt>
    <dgm:pt modelId="{F60C65A7-FCDB-4EE7-A305-01C4EECB98CF}" type="sibTrans" cxnId="{7B561B2D-1AF5-4CCD-9762-50AB6017C396}">
      <dgm:prSet/>
      <dgm:spPr/>
      <dgm:t>
        <a:bodyPr/>
        <a:lstStyle/>
        <a:p>
          <a:endParaRPr lang="en-US" sz="1600">
            <a:latin typeface="Roboto" panose="02000000000000000000" pitchFamily="2" charset="0"/>
            <a:ea typeface="Roboto" panose="02000000000000000000" pitchFamily="2" charset="0"/>
          </a:endParaRPr>
        </a:p>
      </dgm:t>
    </dgm:pt>
    <dgm:pt modelId="{0F056A73-0864-4C07-84B6-86058C398B4B}" type="pres">
      <dgm:prSet presAssocID="{738DBEC8-680B-4DC3-ABEE-2ACBBCDB3467}" presName="linear" presStyleCnt="0">
        <dgm:presLayoutVars>
          <dgm:animLvl val="lvl"/>
          <dgm:resizeHandles val="exact"/>
        </dgm:presLayoutVars>
      </dgm:prSet>
      <dgm:spPr/>
    </dgm:pt>
    <dgm:pt modelId="{7C01447B-04B6-4BEC-9B5E-FF28185BE270}" type="pres">
      <dgm:prSet presAssocID="{902E5785-7DC5-4434-AF01-938AA4B8A635}" presName="parentText" presStyleLbl="node1" presStyleIdx="0" presStyleCnt="4">
        <dgm:presLayoutVars>
          <dgm:chMax val="0"/>
          <dgm:bulletEnabled val="1"/>
        </dgm:presLayoutVars>
      </dgm:prSet>
      <dgm:spPr/>
    </dgm:pt>
    <dgm:pt modelId="{354CD220-CBB5-4E9A-ABE0-6CE5B3337181}" type="pres">
      <dgm:prSet presAssocID="{F14F6E1E-9AC1-42DD-8094-4C60F8243322}" presName="spacer" presStyleCnt="0"/>
      <dgm:spPr/>
    </dgm:pt>
    <dgm:pt modelId="{E3F40F60-B51A-49B6-8074-2809A6FCF5DF}" type="pres">
      <dgm:prSet presAssocID="{2CDF41AF-142D-4A98-BAB4-EDDCF55C50A1}" presName="parentText" presStyleLbl="node1" presStyleIdx="1" presStyleCnt="4">
        <dgm:presLayoutVars>
          <dgm:chMax val="0"/>
          <dgm:bulletEnabled val="1"/>
        </dgm:presLayoutVars>
      </dgm:prSet>
      <dgm:spPr/>
    </dgm:pt>
    <dgm:pt modelId="{B5B694CD-0D2B-4851-99C2-398027887BFC}" type="pres">
      <dgm:prSet presAssocID="{0D8F77D9-8F84-4C87-93F5-8027B490FCC0}" presName="spacer" presStyleCnt="0"/>
      <dgm:spPr/>
    </dgm:pt>
    <dgm:pt modelId="{50207695-F276-4B28-B007-D06D8E9A4B78}" type="pres">
      <dgm:prSet presAssocID="{AE50AD05-D185-4FF4-967A-646902409BD0}" presName="parentText" presStyleLbl="node1" presStyleIdx="2" presStyleCnt="4">
        <dgm:presLayoutVars>
          <dgm:chMax val="0"/>
          <dgm:bulletEnabled val="1"/>
        </dgm:presLayoutVars>
      </dgm:prSet>
      <dgm:spPr/>
    </dgm:pt>
    <dgm:pt modelId="{F2A9D75E-AAFA-48E4-B7E2-C64E58D2E8B8}" type="pres">
      <dgm:prSet presAssocID="{19C366D0-402E-4872-BFE3-7FE380AD6ED9}" presName="spacer" presStyleCnt="0"/>
      <dgm:spPr/>
    </dgm:pt>
    <dgm:pt modelId="{772E0D53-638D-4223-B0A7-332AB0FF48EE}" type="pres">
      <dgm:prSet presAssocID="{1F7043A7-C9E0-4C93-A08E-A5D4609D92AE}" presName="parentText" presStyleLbl="node1" presStyleIdx="3" presStyleCnt="4" custLinFactNeighborX="-2119">
        <dgm:presLayoutVars>
          <dgm:chMax val="0"/>
          <dgm:bulletEnabled val="1"/>
        </dgm:presLayoutVars>
      </dgm:prSet>
      <dgm:spPr/>
    </dgm:pt>
  </dgm:ptLst>
  <dgm:cxnLst>
    <dgm:cxn modelId="{8BE89C2C-C503-41CF-A348-D1611EB7630F}" type="presOf" srcId="{1F7043A7-C9E0-4C93-A08E-A5D4609D92AE}" destId="{772E0D53-638D-4223-B0A7-332AB0FF48EE}" srcOrd="0" destOrd="0" presId="urn:microsoft.com/office/officeart/2005/8/layout/vList2"/>
    <dgm:cxn modelId="{7B561B2D-1AF5-4CCD-9762-50AB6017C396}" srcId="{738DBEC8-680B-4DC3-ABEE-2ACBBCDB3467}" destId="{1F7043A7-C9E0-4C93-A08E-A5D4609D92AE}" srcOrd="3" destOrd="0" parTransId="{93E4F218-B7E9-4ACD-80A3-986BE46334CB}" sibTransId="{F60C65A7-FCDB-4EE7-A305-01C4EECB98CF}"/>
    <dgm:cxn modelId="{EC13C438-8F72-4F2A-8BA5-981DFBD4FCC0}" srcId="{738DBEC8-680B-4DC3-ABEE-2ACBBCDB3467}" destId="{2CDF41AF-142D-4A98-BAB4-EDDCF55C50A1}" srcOrd="1" destOrd="0" parTransId="{8D5F39FF-8919-41C7-B8F9-BDBDCA683544}" sibTransId="{0D8F77D9-8F84-4C87-93F5-8027B490FCC0}"/>
    <dgm:cxn modelId="{3FA7EE40-7BCC-419D-8F78-5863B1202F17}" srcId="{738DBEC8-680B-4DC3-ABEE-2ACBBCDB3467}" destId="{AE50AD05-D185-4FF4-967A-646902409BD0}" srcOrd="2" destOrd="0" parTransId="{7D424993-7ED7-4FDA-9473-EF38B153147A}" sibTransId="{19C366D0-402E-4872-BFE3-7FE380AD6ED9}"/>
    <dgm:cxn modelId="{1D8B4445-BEB2-4F26-BD39-9D6F6E804B08}" type="presOf" srcId="{902E5785-7DC5-4434-AF01-938AA4B8A635}" destId="{7C01447B-04B6-4BEC-9B5E-FF28185BE270}" srcOrd="0" destOrd="0" presId="urn:microsoft.com/office/officeart/2005/8/layout/vList2"/>
    <dgm:cxn modelId="{E7BC5993-EDC1-4A09-87F1-83A4B4CCD8D3}" type="presOf" srcId="{2CDF41AF-142D-4A98-BAB4-EDDCF55C50A1}" destId="{E3F40F60-B51A-49B6-8074-2809A6FCF5DF}" srcOrd="0" destOrd="0" presId="urn:microsoft.com/office/officeart/2005/8/layout/vList2"/>
    <dgm:cxn modelId="{2E67BFB8-7E0B-4215-89F8-4ABAD10DE675}" srcId="{738DBEC8-680B-4DC3-ABEE-2ACBBCDB3467}" destId="{902E5785-7DC5-4434-AF01-938AA4B8A635}" srcOrd="0" destOrd="0" parTransId="{C86589D3-B106-4D67-9C38-C328C7AD33E6}" sibTransId="{F14F6E1E-9AC1-42DD-8094-4C60F8243322}"/>
    <dgm:cxn modelId="{DB3018C2-3688-494B-AAC2-FDC6FFD1FBAB}" type="presOf" srcId="{AE50AD05-D185-4FF4-967A-646902409BD0}" destId="{50207695-F276-4B28-B007-D06D8E9A4B78}" srcOrd="0" destOrd="0" presId="urn:microsoft.com/office/officeart/2005/8/layout/vList2"/>
    <dgm:cxn modelId="{635867C4-17CA-4478-9687-95276CFD29DD}" type="presOf" srcId="{738DBEC8-680B-4DC3-ABEE-2ACBBCDB3467}" destId="{0F056A73-0864-4C07-84B6-86058C398B4B}" srcOrd="0" destOrd="0" presId="urn:microsoft.com/office/officeart/2005/8/layout/vList2"/>
    <dgm:cxn modelId="{B387F1F2-8D03-43FE-BBDB-5A0572762B1E}" type="presParOf" srcId="{0F056A73-0864-4C07-84B6-86058C398B4B}" destId="{7C01447B-04B6-4BEC-9B5E-FF28185BE270}" srcOrd="0" destOrd="0" presId="urn:microsoft.com/office/officeart/2005/8/layout/vList2"/>
    <dgm:cxn modelId="{A25D1014-CFC8-4081-976B-09AB3B8BFCB7}" type="presParOf" srcId="{0F056A73-0864-4C07-84B6-86058C398B4B}" destId="{354CD220-CBB5-4E9A-ABE0-6CE5B3337181}" srcOrd="1" destOrd="0" presId="urn:microsoft.com/office/officeart/2005/8/layout/vList2"/>
    <dgm:cxn modelId="{492FF174-4F85-4031-ABCE-8EACA71F313A}" type="presParOf" srcId="{0F056A73-0864-4C07-84B6-86058C398B4B}" destId="{E3F40F60-B51A-49B6-8074-2809A6FCF5DF}" srcOrd="2" destOrd="0" presId="urn:microsoft.com/office/officeart/2005/8/layout/vList2"/>
    <dgm:cxn modelId="{DA34869F-9AEE-4A3E-A514-010EE43A7964}" type="presParOf" srcId="{0F056A73-0864-4C07-84B6-86058C398B4B}" destId="{B5B694CD-0D2B-4851-99C2-398027887BFC}" srcOrd="3" destOrd="0" presId="urn:microsoft.com/office/officeart/2005/8/layout/vList2"/>
    <dgm:cxn modelId="{C39EFBE2-8467-4898-B66F-689B271001FF}" type="presParOf" srcId="{0F056A73-0864-4C07-84B6-86058C398B4B}" destId="{50207695-F276-4B28-B007-D06D8E9A4B78}" srcOrd="4" destOrd="0" presId="urn:microsoft.com/office/officeart/2005/8/layout/vList2"/>
    <dgm:cxn modelId="{300B616A-E730-45A2-88D1-79881902314A}" type="presParOf" srcId="{0F056A73-0864-4C07-84B6-86058C398B4B}" destId="{F2A9D75E-AAFA-48E4-B7E2-C64E58D2E8B8}" srcOrd="5" destOrd="0" presId="urn:microsoft.com/office/officeart/2005/8/layout/vList2"/>
    <dgm:cxn modelId="{35005BD0-BF5B-44B8-A0BA-5D0876A932AC}" type="presParOf" srcId="{0F056A73-0864-4C07-84B6-86058C398B4B}" destId="{772E0D53-638D-4223-B0A7-332AB0FF48EE}"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BA1B935-FBAB-4F95-8BBA-E2C3746E4FF4}" type="doc">
      <dgm:prSet loTypeId="urn:microsoft.com/office/officeart/2005/8/layout/chevron1" loCatId="process" qsTypeId="urn:microsoft.com/office/officeart/2005/8/quickstyle/simple1" qsCatId="simple" csTypeId="urn:microsoft.com/office/officeart/2005/8/colors/accent1_2" csCatId="accent1" phldr="1"/>
      <dgm:spPr/>
    </dgm:pt>
    <dgm:pt modelId="{83AB342F-58C4-4CBE-869A-5D798CF3C0EA}">
      <dgm:prSet phldrT="[Text]" custT="1"/>
      <dgm:spPr/>
      <dgm:t>
        <a:bodyPr/>
        <a:lstStyle/>
        <a:p>
          <a:r>
            <a:rPr lang="en-US" sz="1400">
              <a:latin typeface="Roboto" panose="02000000000000000000" pitchFamily="2" charset="0"/>
              <a:ea typeface="Roboto" panose="02000000000000000000" pitchFamily="2" charset="0"/>
            </a:rPr>
            <a:t>Bên gửi sử gửi khóa để mã hóa</a:t>
          </a:r>
        </a:p>
      </dgm:t>
    </dgm:pt>
    <dgm:pt modelId="{8AA35FF2-5DE4-4F03-B239-020ECE9B8F7F}" type="parTrans" cxnId="{4DAC8212-E21D-45A5-A623-3482FA3C0924}">
      <dgm:prSet/>
      <dgm:spPr/>
      <dgm:t>
        <a:bodyPr/>
        <a:lstStyle/>
        <a:p>
          <a:endParaRPr lang="en-US" sz="1400">
            <a:latin typeface="Roboto" panose="02000000000000000000" pitchFamily="2" charset="0"/>
            <a:ea typeface="Roboto" panose="02000000000000000000" pitchFamily="2" charset="0"/>
          </a:endParaRPr>
        </a:p>
      </dgm:t>
    </dgm:pt>
    <dgm:pt modelId="{EA8E8980-A514-4A33-823E-68583BE7B1BB}" type="sibTrans" cxnId="{4DAC8212-E21D-45A5-A623-3482FA3C0924}">
      <dgm:prSet/>
      <dgm:spPr/>
      <dgm:t>
        <a:bodyPr/>
        <a:lstStyle/>
        <a:p>
          <a:endParaRPr lang="en-US" sz="1400">
            <a:latin typeface="Roboto" panose="02000000000000000000" pitchFamily="2" charset="0"/>
            <a:ea typeface="Roboto" panose="02000000000000000000" pitchFamily="2" charset="0"/>
          </a:endParaRPr>
        </a:p>
      </dgm:t>
    </dgm:pt>
    <dgm:pt modelId="{3A6AEBFD-EEBE-45EE-AC6A-6AF2A08E3E8E}">
      <dgm:prSet phldrT="[Text]" custT="1"/>
      <dgm:spPr/>
      <dgm:t>
        <a:bodyPr/>
        <a:lstStyle/>
        <a:p>
          <a:r>
            <a:rPr lang="en-US" sz="1400">
              <a:latin typeface="Roboto" panose="02000000000000000000" pitchFamily="2" charset="0"/>
              <a:ea typeface="Roboto" panose="02000000000000000000" pitchFamily="2" charset="0"/>
            </a:rPr>
            <a:t>Bản tin đã được mã hóa xong</a:t>
          </a:r>
        </a:p>
      </dgm:t>
    </dgm:pt>
    <dgm:pt modelId="{701BABCC-6A4F-456A-8562-963369B9246C}" type="parTrans" cxnId="{FB63F223-FBC5-49C5-B6E9-852DAC689DED}">
      <dgm:prSet/>
      <dgm:spPr/>
      <dgm:t>
        <a:bodyPr/>
        <a:lstStyle/>
        <a:p>
          <a:endParaRPr lang="en-US" sz="1400">
            <a:latin typeface="Roboto" panose="02000000000000000000" pitchFamily="2" charset="0"/>
            <a:ea typeface="Roboto" panose="02000000000000000000" pitchFamily="2" charset="0"/>
          </a:endParaRPr>
        </a:p>
      </dgm:t>
    </dgm:pt>
    <dgm:pt modelId="{E6B6E404-F261-4316-BA36-001124A1192F}" type="sibTrans" cxnId="{FB63F223-FBC5-49C5-B6E9-852DAC689DED}">
      <dgm:prSet/>
      <dgm:spPr/>
      <dgm:t>
        <a:bodyPr/>
        <a:lstStyle/>
        <a:p>
          <a:endParaRPr lang="en-US" sz="1400">
            <a:latin typeface="Roboto" panose="02000000000000000000" pitchFamily="2" charset="0"/>
            <a:ea typeface="Roboto" panose="02000000000000000000" pitchFamily="2" charset="0"/>
          </a:endParaRPr>
        </a:p>
      </dgm:t>
    </dgm:pt>
    <dgm:pt modelId="{F8A30ECD-0A96-4ED5-B6E1-ED24767AD91E}">
      <dgm:prSet phldrT="[Text]" custT="1"/>
      <dgm:spPr/>
      <dgm:t>
        <a:bodyPr/>
        <a:lstStyle/>
        <a:p>
          <a:r>
            <a:rPr lang="en-US" sz="1400">
              <a:latin typeface="Roboto" panose="02000000000000000000" pitchFamily="2" charset="0"/>
              <a:ea typeface="Roboto" panose="02000000000000000000" pitchFamily="2" charset="0"/>
            </a:rPr>
            <a:t>Bản tin được truyền qua mạng và tới bên nhận</a:t>
          </a:r>
        </a:p>
      </dgm:t>
    </dgm:pt>
    <dgm:pt modelId="{87289E06-C3F3-49A4-A7C1-E8E505867ADF}" type="parTrans" cxnId="{C7D477FF-ABA1-44BC-9332-15F2189309EB}">
      <dgm:prSet/>
      <dgm:spPr/>
      <dgm:t>
        <a:bodyPr/>
        <a:lstStyle/>
        <a:p>
          <a:endParaRPr lang="en-US" sz="1400">
            <a:latin typeface="Roboto" panose="02000000000000000000" pitchFamily="2" charset="0"/>
            <a:ea typeface="Roboto" panose="02000000000000000000" pitchFamily="2" charset="0"/>
          </a:endParaRPr>
        </a:p>
      </dgm:t>
    </dgm:pt>
    <dgm:pt modelId="{B9747224-F211-4F68-8A34-32D7A80C2DEE}" type="sibTrans" cxnId="{C7D477FF-ABA1-44BC-9332-15F2189309EB}">
      <dgm:prSet/>
      <dgm:spPr/>
      <dgm:t>
        <a:bodyPr/>
        <a:lstStyle/>
        <a:p>
          <a:endParaRPr lang="en-US" sz="1400">
            <a:latin typeface="Roboto" panose="02000000000000000000" pitchFamily="2" charset="0"/>
            <a:ea typeface="Roboto" panose="02000000000000000000" pitchFamily="2" charset="0"/>
          </a:endParaRPr>
        </a:p>
      </dgm:t>
    </dgm:pt>
    <dgm:pt modelId="{4B31AD4A-DDF9-43BF-93E0-10746DDF2A79}">
      <dgm:prSet phldrT="[Text]" custT="1"/>
      <dgm:spPr/>
      <dgm:t>
        <a:bodyPr/>
        <a:lstStyle/>
        <a:p>
          <a:r>
            <a:rPr lang="en-US" sz="1400">
              <a:latin typeface="Roboto" panose="02000000000000000000" pitchFamily="2" charset="0"/>
              <a:ea typeface="Roboto" panose="02000000000000000000" pitchFamily="2" charset="0"/>
            </a:rPr>
            <a:t>Bên nhận giải mã bản tin bằng khóa đó</a:t>
          </a:r>
        </a:p>
      </dgm:t>
    </dgm:pt>
    <dgm:pt modelId="{27C55108-18C1-438E-B9D7-234FDEA716FB}" type="parTrans" cxnId="{277CA3D1-3A5C-47EC-9D05-293F4F29AEEF}">
      <dgm:prSet/>
      <dgm:spPr/>
      <dgm:t>
        <a:bodyPr/>
        <a:lstStyle/>
        <a:p>
          <a:endParaRPr lang="en-US" sz="1400">
            <a:latin typeface="Roboto" panose="02000000000000000000" pitchFamily="2" charset="0"/>
            <a:ea typeface="Roboto" panose="02000000000000000000" pitchFamily="2" charset="0"/>
          </a:endParaRPr>
        </a:p>
      </dgm:t>
    </dgm:pt>
    <dgm:pt modelId="{073D807F-98DE-4863-81E2-77C0375EF996}" type="sibTrans" cxnId="{277CA3D1-3A5C-47EC-9D05-293F4F29AEEF}">
      <dgm:prSet/>
      <dgm:spPr/>
      <dgm:t>
        <a:bodyPr/>
        <a:lstStyle/>
        <a:p>
          <a:endParaRPr lang="en-US" sz="1400">
            <a:latin typeface="Roboto" panose="02000000000000000000" pitchFamily="2" charset="0"/>
            <a:ea typeface="Roboto" panose="02000000000000000000" pitchFamily="2" charset="0"/>
          </a:endParaRPr>
        </a:p>
      </dgm:t>
    </dgm:pt>
    <dgm:pt modelId="{08BD018D-B8EA-4A3F-A63E-FC0213CD0DD9}" type="pres">
      <dgm:prSet presAssocID="{7BA1B935-FBAB-4F95-8BBA-E2C3746E4FF4}" presName="Name0" presStyleCnt="0">
        <dgm:presLayoutVars>
          <dgm:dir/>
          <dgm:animLvl val="lvl"/>
          <dgm:resizeHandles val="exact"/>
        </dgm:presLayoutVars>
      </dgm:prSet>
      <dgm:spPr/>
    </dgm:pt>
    <dgm:pt modelId="{CB1856C4-1135-40CF-B926-121D3D61476F}" type="pres">
      <dgm:prSet presAssocID="{83AB342F-58C4-4CBE-869A-5D798CF3C0EA}" presName="parTxOnly" presStyleLbl="node1" presStyleIdx="0" presStyleCnt="4">
        <dgm:presLayoutVars>
          <dgm:chMax val="0"/>
          <dgm:chPref val="0"/>
          <dgm:bulletEnabled val="1"/>
        </dgm:presLayoutVars>
      </dgm:prSet>
      <dgm:spPr/>
    </dgm:pt>
    <dgm:pt modelId="{F9FE6EE5-36D3-4097-869F-74E483C5CDDD}" type="pres">
      <dgm:prSet presAssocID="{EA8E8980-A514-4A33-823E-68583BE7B1BB}" presName="parTxOnlySpace" presStyleCnt="0"/>
      <dgm:spPr/>
    </dgm:pt>
    <dgm:pt modelId="{C55188F3-3620-4C01-A212-78543B1DB340}" type="pres">
      <dgm:prSet presAssocID="{3A6AEBFD-EEBE-45EE-AC6A-6AF2A08E3E8E}" presName="parTxOnly" presStyleLbl="node1" presStyleIdx="1" presStyleCnt="4">
        <dgm:presLayoutVars>
          <dgm:chMax val="0"/>
          <dgm:chPref val="0"/>
          <dgm:bulletEnabled val="1"/>
        </dgm:presLayoutVars>
      </dgm:prSet>
      <dgm:spPr/>
    </dgm:pt>
    <dgm:pt modelId="{41B32DF9-BFC5-459D-91FC-BDBA4C0973CB}" type="pres">
      <dgm:prSet presAssocID="{E6B6E404-F261-4316-BA36-001124A1192F}" presName="parTxOnlySpace" presStyleCnt="0"/>
      <dgm:spPr/>
    </dgm:pt>
    <dgm:pt modelId="{A0657827-A9D4-4D29-BD38-DE64EC217C96}" type="pres">
      <dgm:prSet presAssocID="{F8A30ECD-0A96-4ED5-B6E1-ED24767AD91E}" presName="parTxOnly" presStyleLbl="node1" presStyleIdx="2" presStyleCnt="4">
        <dgm:presLayoutVars>
          <dgm:chMax val="0"/>
          <dgm:chPref val="0"/>
          <dgm:bulletEnabled val="1"/>
        </dgm:presLayoutVars>
      </dgm:prSet>
      <dgm:spPr/>
    </dgm:pt>
    <dgm:pt modelId="{7AF28B78-96C9-4FBC-B35D-B7ED2695A63A}" type="pres">
      <dgm:prSet presAssocID="{B9747224-F211-4F68-8A34-32D7A80C2DEE}" presName="parTxOnlySpace" presStyleCnt="0"/>
      <dgm:spPr/>
    </dgm:pt>
    <dgm:pt modelId="{779EA313-05F1-4808-8EAA-DC967A2FDAC3}" type="pres">
      <dgm:prSet presAssocID="{4B31AD4A-DDF9-43BF-93E0-10746DDF2A79}" presName="parTxOnly" presStyleLbl="node1" presStyleIdx="3" presStyleCnt="4">
        <dgm:presLayoutVars>
          <dgm:chMax val="0"/>
          <dgm:chPref val="0"/>
          <dgm:bulletEnabled val="1"/>
        </dgm:presLayoutVars>
      </dgm:prSet>
      <dgm:spPr/>
    </dgm:pt>
  </dgm:ptLst>
  <dgm:cxnLst>
    <dgm:cxn modelId="{4DAC8212-E21D-45A5-A623-3482FA3C0924}" srcId="{7BA1B935-FBAB-4F95-8BBA-E2C3746E4FF4}" destId="{83AB342F-58C4-4CBE-869A-5D798CF3C0EA}" srcOrd="0" destOrd="0" parTransId="{8AA35FF2-5DE4-4F03-B239-020ECE9B8F7F}" sibTransId="{EA8E8980-A514-4A33-823E-68583BE7B1BB}"/>
    <dgm:cxn modelId="{FB63F223-FBC5-49C5-B6E9-852DAC689DED}" srcId="{7BA1B935-FBAB-4F95-8BBA-E2C3746E4FF4}" destId="{3A6AEBFD-EEBE-45EE-AC6A-6AF2A08E3E8E}" srcOrd="1" destOrd="0" parTransId="{701BABCC-6A4F-456A-8562-963369B9246C}" sibTransId="{E6B6E404-F261-4316-BA36-001124A1192F}"/>
    <dgm:cxn modelId="{4180418E-A133-4E24-AB19-D36B6F2460FC}" type="presOf" srcId="{4B31AD4A-DDF9-43BF-93E0-10746DDF2A79}" destId="{779EA313-05F1-4808-8EAA-DC967A2FDAC3}" srcOrd="0" destOrd="0" presId="urn:microsoft.com/office/officeart/2005/8/layout/chevron1"/>
    <dgm:cxn modelId="{E1CBB09C-C51E-4728-AADF-00DB9E529786}" type="presOf" srcId="{3A6AEBFD-EEBE-45EE-AC6A-6AF2A08E3E8E}" destId="{C55188F3-3620-4C01-A212-78543B1DB340}" srcOrd="0" destOrd="0" presId="urn:microsoft.com/office/officeart/2005/8/layout/chevron1"/>
    <dgm:cxn modelId="{B27E99B4-0E56-4468-830E-F2D20094164A}" type="presOf" srcId="{F8A30ECD-0A96-4ED5-B6E1-ED24767AD91E}" destId="{A0657827-A9D4-4D29-BD38-DE64EC217C96}" srcOrd="0" destOrd="0" presId="urn:microsoft.com/office/officeart/2005/8/layout/chevron1"/>
    <dgm:cxn modelId="{DE525ACA-23C3-4E93-ADCD-70C8887FAF2C}" type="presOf" srcId="{83AB342F-58C4-4CBE-869A-5D798CF3C0EA}" destId="{CB1856C4-1135-40CF-B926-121D3D61476F}" srcOrd="0" destOrd="0" presId="urn:microsoft.com/office/officeart/2005/8/layout/chevron1"/>
    <dgm:cxn modelId="{277CA3D1-3A5C-47EC-9D05-293F4F29AEEF}" srcId="{7BA1B935-FBAB-4F95-8BBA-E2C3746E4FF4}" destId="{4B31AD4A-DDF9-43BF-93E0-10746DDF2A79}" srcOrd="3" destOrd="0" parTransId="{27C55108-18C1-438E-B9D7-234FDEA716FB}" sibTransId="{073D807F-98DE-4863-81E2-77C0375EF996}"/>
    <dgm:cxn modelId="{18EC9AE9-A282-4D35-83A0-85EC5AAADB33}" type="presOf" srcId="{7BA1B935-FBAB-4F95-8BBA-E2C3746E4FF4}" destId="{08BD018D-B8EA-4A3F-A63E-FC0213CD0DD9}" srcOrd="0" destOrd="0" presId="urn:microsoft.com/office/officeart/2005/8/layout/chevron1"/>
    <dgm:cxn modelId="{C7D477FF-ABA1-44BC-9332-15F2189309EB}" srcId="{7BA1B935-FBAB-4F95-8BBA-E2C3746E4FF4}" destId="{F8A30ECD-0A96-4ED5-B6E1-ED24767AD91E}" srcOrd="2" destOrd="0" parTransId="{87289E06-C3F3-49A4-A7C1-E8E505867ADF}" sibTransId="{B9747224-F211-4F68-8A34-32D7A80C2DEE}"/>
    <dgm:cxn modelId="{057452D7-D4A4-4195-AD3F-0981870859DB}" type="presParOf" srcId="{08BD018D-B8EA-4A3F-A63E-FC0213CD0DD9}" destId="{CB1856C4-1135-40CF-B926-121D3D61476F}" srcOrd="0" destOrd="0" presId="urn:microsoft.com/office/officeart/2005/8/layout/chevron1"/>
    <dgm:cxn modelId="{E70E1F9E-18F7-4422-9E8E-3EB376F33221}" type="presParOf" srcId="{08BD018D-B8EA-4A3F-A63E-FC0213CD0DD9}" destId="{F9FE6EE5-36D3-4097-869F-74E483C5CDDD}" srcOrd="1" destOrd="0" presId="urn:microsoft.com/office/officeart/2005/8/layout/chevron1"/>
    <dgm:cxn modelId="{28A4C38E-D03F-4B2F-A5DC-7CF9C32075C8}" type="presParOf" srcId="{08BD018D-B8EA-4A3F-A63E-FC0213CD0DD9}" destId="{C55188F3-3620-4C01-A212-78543B1DB340}" srcOrd="2" destOrd="0" presId="urn:microsoft.com/office/officeart/2005/8/layout/chevron1"/>
    <dgm:cxn modelId="{94FE673E-5BC7-4BB6-BDDF-3DE8BB0BAC96}" type="presParOf" srcId="{08BD018D-B8EA-4A3F-A63E-FC0213CD0DD9}" destId="{41B32DF9-BFC5-459D-91FC-BDBA4C0973CB}" srcOrd="3" destOrd="0" presId="urn:microsoft.com/office/officeart/2005/8/layout/chevron1"/>
    <dgm:cxn modelId="{83EAD7A1-CA1C-44A7-96D7-A2CE376CCB18}" type="presParOf" srcId="{08BD018D-B8EA-4A3F-A63E-FC0213CD0DD9}" destId="{A0657827-A9D4-4D29-BD38-DE64EC217C96}" srcOrd="4" destOrd="0" presId="urn:microsoft.com/office/officeart/2005/8/layout/chevron1"/>
    <dgm:cxn modelId="{C84BB38A-32D1-49D3-A322-FF195D847148}" type="presParOf" srcId="{08BD018D-B8EA-4A3F-A63E-FC0213CD0DD9}" destId="{7AF28B78-96C9-4FBC-B35D-B7ED2695A63A}" srcOrd="5" destOrd="0" presId="urn:microsoft.com/office/officeart/2005/8/layout/chevron1"/>
    <dgm:cxn modelId="{A3334A85-E02A-4D69-85D4-7FEC660CA036}" type="presParOf" srcId="{08BD018D-B8EA-4A3F-A63E-FC0213CD0DD9}" destId="{779EA313-05F1-4808-8EAA-DC967A2FDAC3}" srcOrd="6" destOrd="0" presId="urn:microsoft.com/office/officeart/2005/8/layout/chevron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5D2856-3CFD-4E85-B080-917C7ACF93E6}">
      <dsp:nvSpPr>
        <dsp:cNvPr id="0" name=""/>
        <dsp:cNvSpPr/>
      </dsp:nvSpPr>
      <dsp:spPr>
        <a:xfrm>
          <a:off x="0" y="0"/>
          <a:ext cx="7012370" cy="0"/>
        </a:xfrm>
        <a:prstGeom prst="line">
          <a:avLst/>
        </a:prstGeom>
        <a:gradFill rotWithShape="0">
          <a:gsLst>
            <a:gs pos="0">
              <a:schemeClr val="accent5">
                <a:hueOff val="0"/>
                <a:satOff val="0"/>
                <a:lumOff val="0"/>
                <a:alphaOff val="0"/>
                <a:tint val="98000"/>
                <a:lumMod val="110000"/>
              </a:schemeClr>
            </a:gs>
            <a:gs pos="84000">
              <a:schemeClr val="accent5">
                <a:hueOff val="0"/>
                <a:satOff val="0"/>
                <a:lumOff val="0"/>
                <a:alphaOff val="0"/>
                <a:shade val="90000"/>
                <a:lumMod val="88000"/>
              </a:schemeClr>
            </a:gs>
          </a:gsLst>
          <a:lin ang="5400000" scaled="0"/>
        </a:gradFill>
        <a:ln w="12700" cap="rnd" cmpd="sng" algn="ctr">
          <a:solidFill>
            <a:schemeClr val="accent5">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C2F84817-22F5-498A-BF91-0C02A0ACF6DD}">
      <dsp:nvSpPr>
        <dsp:cNvPr id="0" name=""/>
        <dsp:cNvSpPr/>
      </dsp:nvSpPr>
      <dsp:spPr>
        <a:xfrm>
          <a:off x="0" y="0"/>
          <a:ext cx="7012370" cy="1149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latin typeface="Roboto" panose="02000000000000000000" pitchFamily="2" charset="0"/>
              <a:ea typeface="Roboto" panose="02000000000000000000" pitchFamily="2" charset="0"/>
            </a:rPr>
            <a:t>Việc kiểm soát an ninh trên tầng này được tách biệt với mỗi ứng dụng. Nói cách khác, việc cấu hình các cơ chế an ninh là khác nhau với mỗi ứng dụng khác nhau</a:t>
          </a:r>
        </a:p>
      </dsp:txBody>
      <dsp:txXfrm>
        <a:off x="0" y="0"/>
        <a:ext cx="7012370" cy="1149754"/>
      </dsp:txXfrm>
    </dsp:sp>
    <dsp:sp modelId="{A15FB637-1FA5-4FC1-B0B2-596911DC7ED2}">
      <dsp:nvSpPr>
        <dsp:cNvPr id="0" name=""/>
        <dsp:cNvSpPr/>
      </dsp:nvSpPr>
      <dsp:spPr>
        <a:xfrm>
          <a:off x="0" y="1149754"/>
          <a:ext cx="7012370" cy="0"/>
        </a:xfrm>
        <a:prstGeom prst="line">
          <a:avLst/>
        </a:prstGeom>
        <a:gradFill rotWithShape="0">
          <a:gsLst>
            <a:gs pos="0">
              <a:schemeClr val="accent5">
                <a:hueOff val="1064336"/>
                <a:satOff val="-1021"/>
                <a:lumOff val="-6732"/>
                <a:alphaOff val="0"/>
                <a:tint val="98000"/>
                <a:lumMod val="110000"/>
              </a:schemeClr>
            </a:gs>
            <a:gs pos="84000">
              <a:schemeClr val="accent5">
                <a:hueOff val="1064336"/>
                <a:satOff val="-1021"/>
                <a:lumOff val="-6732"/>
                <a:alphaOff val="0"/>
                <a:shade val="90000"/>
                <a:lumMod val="88000"/>
              </a:schemeClr>
            </a:gs>
          </a:gsLst>
          <a:lin ang="5400000" scaled="0"/>
        </a:gradFill>
        <a:ln w="12700" cap="rnd" cmpd="sng" algn="ctr">
          <a:solidFill>
            <a:schemeClr val="accent5">
              <a:hueOff val="1064336"/>
              <a:satOff val="-1021"/>
              <a:lumOff val="-6732"/>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7381E4D1-1F06-4564-829A-871F74E8E4ED}">
      <dsp:nvSpPr>
        <dsp:cNvPr id="0" name=""/>
        <dsp:cNvSpPr/>
      </dsp:nvSpPr>
      <dsp:spPr>
        <a:xfrm>
          <a:off x="0" y="1149754"/>
          <a:ext cx="7012370" cy="1149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latin typeface="Roboto" panose="02000000000000000000" pitchFamily="2" charset="0"/>
              <a:ea typeface="Roboto" panose="02000000000000000000" pitchFamily="2" charset="0"/>
            </a:rPr>
            <a:t>Chính cách cấu hình như vậy làm cho các cơ chế bảo mật trên tầng này rất mạnh mẽ và mềm dẻo</a:t>
          </a:r>
        </a:p>
      </dsp:txBody>
      <dsp:txXfrm>
        <a:off x="0" y="1149754"/>
        <a:ext cx="7012370" cy="1149754"/>
      </dsp:txXfrm>
    </dsp:sp>
    <dsp:sp modelId="{B7593262-01FB-4AF3-A064-AFED26B5D895}">
      <dsp:nvSpPr>
        <dsp:cNvPr id="0" name=""/>
        <dsp:cNvSpPr/>
      </dsp:nvSpPr>
      <dsp:spPr>
        <a:xfrm>
          <a:off x="0" y="2299509"/>
          <a:ext cx="7012370" cy="0"/>
        </a:xfrm>
        <a:prstGeom prst="line">
          <a:avLst/>
        </a:prstGeom>
        <a:gradFill rotWithShape="0">
          <a:gsLst>
            <a:gs pos="0">
              <a:schemeClr val="accent5">
                <a:hueOff val="2128673"/>
                <a:satOff val="-2041"/>
                <a:lumOff val="-13463"/>
                <a:alphaOff val="0"/>
                <a:tint val="98000"/>
                <a:lumMod val="110000"/>
              </a:schemeClr>
            </a:gs>
            <a:gs pos="84000">
              <a:schemeClr val="accent5">
                <a:hueOff val="2128673"/>
                <a:satOff val="-2041"/>
                <a:lumOff val="-13463"/>
                <a:alphaOff val="0"/>
                <a:shade val="90000"/>
                <a:lumMod val="88000"/>
              </a:schemeClr>
            </a:gs>
          </a:gsLst>
          <a:lin ang="5400000" scaled="0"/>
        </a:gradFill>
        <a:ln w="12700" cap="rnd" cmpd="sng" algn="ctr">
          <a:solidFill>
            <a:schemeClr val="accent5">
              <a:hueOff val="2128673"/>
              <a:satOff val="-2041"/>
              <a:lumOff val="-13463"/>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A36DD795-4933-415F-82AD-4658DBC2B903}">
      <dsp:nvSpPr>
        <dsp:cNvPr id="0" name=""/>
        <dsp:cNvSpPr/>
      </dsp:nvSpPr>
      <dsp:spPr>
        <a:xfrm>
          <a:off x="0" y="2299509"/>
          <a:ext cx="7012370" cy="1149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latin typeface="Roboto" panose="02000000000000000000" pitchFamily="2" charset="0"/>
              <a:ea typeface="Roboto" panose="02000000000000000000" pitchFamily="2" charset="0"/>
            </a:rPr>
            <a:t>Song việc cấu hình riêng lẻ cho từng ứng dụng tiêu tốn rất nhiều tài lực</a:t>
          </a:r>
        </a:p>
      </dsp:txBody>
      <dsp:txXfrm>
        <a:off x="0" y="2299509"/>
        <a:ext cx="7012370" cy="1149754"/>
      </dsp:txXfrm>
    </dsp:sp>
    <dsp:sp modelId="{4E53145D-2E38-423A-AD00-2B6D40AE9F83}">
      <dsp:nvSpPr>
        <dsp:cNvPr id="0" name=""/>
        <dsp:cNvSpPr/>
      </dsp:nvSpPr>
      <dsp:spPr>
        <a:xfrm>
          <a:off x="0" y="3449263"/>
          <a:ext cx="7012370" cy="0"/>
        </a:xfrm>
        <a:prstGeom prst="line">
          <a:avLst/>
        </a:prstGeom>
        <a:gradFill rotWithShape="0">
          <a:gsLst>
            <a:gs pos="0">
              <a:schemeClr val="accent5">
                <a:hueOff val="3193009"/>
                <a:satOff val="-3062"/>
                <a:lumOff val="-20195"/>
                <a:alphaOff val="0"/>
                <a:tint val="98000"/>
                <a:lumMod val="110000"/>
              </a:schemeClr>
            </a:gs>
            <a:gs pos="84000">
              <a:schemeClr val="accent5">
                <a:hueOff val="3193009"/>
                <a:satOff val="-3062"/>
                <a:lumOff val="-20195"/>
                <a:alphaOff val="0"/>
                <a:shade val="90000"/>
                <a:lumMod val="88000"/>
              </a:schemeClr>
            </a:gs>
          </a:gsLst>
          <a:lin ang="5400000" scaled="0"/>
        </a:gradFill>
        <a:ln w="12700" cap="rnd" cmpd="sng" algn="ctr">
          <a:solidFill>
            <a:schemeClr val="accent5">
              <a:hueOff val="3193009"/>
              <a:satOff val="-3062"/>
              <a:lumOff val="-20195"/>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AF0D96C8-7049-488D-8D7F-F327E85A8658}">
      <dsp:nvSpPr>
        <dsp:cNvPr id="0" name=""/>
        <dsp:cNvSpPr/>
      </dsp:nvSpPr>
      <dsp:spPr>
        <a:xfrm>
          <a:off x="0" y="3449263"/>
          <a:ext cx="7012370" cy="1149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latin typeface="Roboto" panose="02000000000000000000" pitchFamily="2" charset="0"/>
              <a:ea typeface="Roboto" panose="02000000000000000000" pitchFamily="2" charset="0"/>
            </a:rPr>
            <a:t>Nó cũng không thể bảo vệ những thông tin được thêm vào ở tầng dưới như thông tin IP</a:t>
          </a:r>
        </a:p>
      </dsp:txBody>
      <dsp:txXfrm>
        <a:off x="0" y="3449263"/>
        <a:ext cx="7012370" cy="11497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5080E8-CC8B-4A05-AC4B-1C25C21F970F}">
      <dsp:nvSpPr>
        <dsp:cNvPr id="0" name=""/>
        <dsp:cNvSpPr/>
      </dsp:nvSpPr>
      <dsp:spPr>
        <a:xfrm>
          <a:off x="0" y="0"/>
          <a:ext cx="7012370" cy="0"/>
        </a:xfrm>
        <a:prstGeom prst="line">
          <a:avLst/>
        </a:prstGeom>
        <a:gradFill rotWithShape="0">
          <a:gsLst>
            <a:gs pos="0">
              <a:schemeClr val="lt1">
                <a:hueOff val="0"/>
                <a:satOff val="0"/>
                <a:lumOff val="0"/>
                <a:alphaOff val="0"/>
                <a:tint val="68000"/>
                <a:alpha val="90000"/>
                <a:lumMod val="100000"/>
              </a:schemeClr>
            </a:gs>
            <a:gs pos="100000">
              <a:schemeClr val="lt1">
                <a:hueOff val="0"/>
                <a:satOff val="0"/>
                <a:lumOff val="0"/>
                <a:alphaOff val="0"/>
                <a:tint val="90000"/>
                <a:lumMod val="95000"/>
              </a:schemeClr>
            </a:gs>
          </a:gsLst>
          <a:lin ang="5400000" scaled="1"/>
        </a:gradFill>
        <a:ln w="12700" cap="rnd" cmpd="sng" algn="ctr">
          <a:solidFill>
            <a:schemeClr val="accent5">
              <a:shade val="80000"/>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3FABC1AE-BB7F-4D53-8DA6-E30B70AB7777}">
      <dsp:nvSpPr>
        <dsp:cNvPr id="0" name=""/>
        <dsp:cNvSpPr/>
      </dsp:nvSpPr>
      <dsp:spPr>
        <a:xfrm>
          <a:off x="0" y="0"/>
          <a:ext cx="7012370" cy="1177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latin typeface="Roboto" panose="02000000000000000000" pitchFamily="2" charset="0"/>
              <a:ea typeface="Roboto" panose="02000000000000000000" pitchFamily="2" charset="0"/>
            </a:rPr>
            <a:t>Việc kiểm soát an ninh trên tầng này có thể bảo vệ được dữ liệu truyền tải trong một phiên làm việc giữa 2 bên tham gia.</a:t>
          </a:r>
        </a:p>
      </dsp:txBody>
      <dsp:txXfrm>
        <a:off x="0" y="0"/>
        <a:ext cx="7012370" cy="1177282"/>
      </dsp:txXfrm>
    </dsp:sp>
    <dsp:sp modelId="{F6EB0D07-1350-43CC-8264-32B8C47E0C62}">
      <dsp:nvSpPr>
        <dsp:cNvPr id="0" name=""/>
        <dsp:cNvSpPr/>
      </dsp:nvSpPr>
      <dsp:spPr>
        <a:xfrm>
          <a:off x="0" y="1177282"/>
          <a:ext cx="7012370" cy="0"/>
        </a:xfrm>
        <a:prstGeom prst="line">
          <a:avLst/>
        </a:prstGeom>
        <a:gradFill rotWithShape="0">
          <a:gsLst>
            <a:gs pos="0">
              <a:schemeClr val="lt1">
                <a:hueOff val="0"/>
                <a:satOff val="0"/>
                <a:lumOff val="0"/>
                <a:alphaOff val="0"/>
                <a:tint val="68000"/>
                <a:alpha val="90000"/>
                <a:lumMod val="100000"/>
              </a:schemeClr>
            </a:gs>
            <a:gs pos="100000">
              <a:schemeClr val="lt1">
                <a:hueOff val="0"/>
                <a:satOff val="0"/>
                <a:lumOff val="0"/>
                <a:alphaOff val="0"/>
                <a:tint val="90000"/>
                <a:lumMod val="95000"/>
              </a:schemeClr>
            </a:gs>
          </a:gsLst>
          <a:lin ang="5400000" scaled="1"/>
        </a:gradFill>
        <a:ln w="12700" cap="rnd" cmpd="sng" algn="ctr">
          <a:solidFill>
            <a:schemeClr val="accent5">
              <a:shade val="80000"/>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FDADADD0-2DC1-42C7-97BE-163260AD9E42}">
      <dsp:nvSpPr>
        <dsp:cNvPr id="0" name=""/>
        <dsp:cNvSpPr/>
      </dsp:nvSpPr>
      <dsp:spPr>
        <a:xfrm>
          <a:off x="0" y="1177282"/>
          <a:ext cx="7012370" cy="1177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latin typeface="Roboto" panose="02000000000000000000" pitchFamily="2" charset="0"/>
              <a:ea typeface="Roboto" panose="02000000000000000000" pitchFamily="2" charset="0"/>
            </a:rPr>
            <a:t>Giống như tầng ứng dụng, các cơ chế an ninh ở tầng này không thể bảo vệ được dữ liệu được thêm vào ở tầng dưới nó.</a:t>
          </a:r>
        </a:p>
      </dsp:txBody>
      <dsp:txXfrm>
        <a:off x="0" y="1177282"/>
        <a:ext cx="7012370" cy="1177282"/>
      </dsp:txXfrm>
    </dsp:sp>
    <dsp:sp modelId="{C1FAB44E-C7D5-4F06-BF76-163E0552F71B}">
      <dsp:nvSpPr>
        <dsp:cNvPr id="0" name=""/>
        <dsp:cNvSpPr/>
      </dsp:nvSpPr>
      <dsp:spPr>
        <a:xfrm>
          <a:off x="0" y="2354565"/>
          <a:ext cx="7012370" cy="0"/>
        </a:xfrm>
        <a:prstGeom prst="line">
          <a:avLst/>
        </a:prstGeom>
        <a:gradFill rotWithShape="0">
          <a:gsLst>
            <a:gs pos="0">
              <a:schemeClr val="lt1">
                <a:hueOff val="0"/>
                <a:satOff val="0"/>
                <a:lumOff val="0"/>
                <a:alphaOff val="0"/>
                <a:tint val="68000"/>
                <a:alpha val="90000"/>
                <a:lumMod val="100000"/>
              </a:schemeClr>
            </a:gs>
            <a:gs pos="100000">
              <a:schemeClr val="lt1">
                <a:hueOff val="0"/>
                <a:satOff val="0"/>
                <a:lumOff val="0"/>
                <a:alphaOff val="0"/>
                <a:tint val="90000"/>
                <a:lumMod val="95000"/>
              </a:schemeClr>
            </a:gs>
          </a:gsLst>
          <a:lin ang="5400000" scaled="1"/>
        </a:gradFill>
        <a:ln w="12700" cap="rnd" cmpd="sng" algn="ctr">
          <a:solidFill>
            <a:schemeClr val="accent5">
              <a:shade val="80000"/>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2EC5A440-0143-4F29-BBAD-4A8A21DF3B37}">
      <dsp:nvSpPr>
        <dsp:cNvPr id="0" name=""/>
        <dsp:cNvSpPr/>
      </dsp:nvSpPr>
      <dsp:spPr>
        <a:xfrm>
          <a:off x="0" y="2354565"/>
          <a:ext cx="7012370" cy="1177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latin typeface="Roboto" panose="02000000000000000000" pitchFamily="2" charset="0"/>
              <a:ea typeface="Roboto" panose="02000000000000000000" pitchFamily="2" charset="0"/>
            </a:rPr>
            <a:t>Việc triển khai trên tầng giao vận dễ hơn nhiều so với tầng ứng dụng vì việc bảo vệ không cần hiểu quá rõ về đặc điểm và chức năng của ứng dụng </a:t>
          </a:r>
        </a:p>
      </dsp:txBody>
      <dsp:txXfrm>
        <a:off x="0" y="2354565"/>
        <a:ext cx="7012370" cy="1177282"/>
      </dsp:txXfrm>
    </dsp:sp>
    <dsp:sp modelId="{578BE6C7-B6B8-4E89-BBC1-1FEC68A1327B}">
      <dsp:nvSpPr>
        <dsp:cNvPr id="0" name=""/>
        <dsp:cNvSpPr/>
      </dsp:nvSpPr>
      <dsp:spPr>
        <a:xfrm>
          <a:off x="0" y="3531848"/>
          <a:ext cx="7012370" cy="0"/>
        </a:xfrm>
        <a:prstGeom prst="line">
          <a:avLst/>
        </a:prstGeom>
        <a:gradFill rotWithShape="0">
          <a:gsLst>
            <a:gs pos="0">
              <a:schemeClr val="lt1">
                <a:hueOff val="0"/>
                <a:satOff val="0"/>
                <a:lumOff val="0"/>
                <a:alphaOff val="0"/>
                <a:tint val="68000"/>
                <a:alpha val="90000"/>
                <a:lumMod val="100000"/>
              </a:schemeClr>
            </a:gs>
            <a:gs pos="100000">
              <a:schemeClr val="lt1">
                <a:hueOff val="0"/>
                <a:satOff val="0"/>
                <a:lumOff val="0"/>
                <a:alphaOff val="0"/>
                <a:tint val="90000"/>
                <a:lumMod val="95000"/>
              </a:schemeClr>
            </a:gs>
          </a:gsLst>
          <a:lin ang="5400000" scaled="1"/>
        </a:gradFill>
        <a:ln w="12700" cap="rnd" cmpd="sng" algn="ctr">
          <a:solidFill>
            <a:schemeClr val="accent5">
              <a:shade val="80000"/>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0C5F83D1-2A44-4663-8549-168807FF7CAD}">
      <dsp:nvSpPr>
        <dsp:cNvPr id="0" name=""/>
        <dsp:cNvSpPr/>
      </dsp:nvSpPr>
      <dsp:spPr>
        <a:xfrm>
          <a:off x="0" y="3531848"/>
          <a:ext cx="7012370" cy="1177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latin typeface="Roboto" panose="02000000000000000000" pitchFamily="2" charset="0"/>
              <a:ea typeface="Roboto" panose="02000000000000000000" pitchFamily="2" charset="0"/>
            </a:rPr>
            <a:t>Việc triển khai các giao thức bảo vệ trên tầng này vẫn cần một sự điểu chỉnh nhỏ ở phía ứng dụng.</a:t>
          </a:r>
        </a:p>
      </dsp:txBody>
      <dsp:txXfrm>
        <a:off x="0" y="3531848"/>
        <a:ext cx="7012370" cy="11772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AFD74A-E0F2-4F72-A610-65555F10631A}">
      <dsp:nvSpPr>
        <dsp:cNvPr id="0" name=""/>
        <dsp:cNvSpPr/>
      </dsp:nvSpPr>
      <dsp:spPr>
        <a:xfrm>
          <a:off x="0" y="0"/>
          <a:ext cx="7012370" cy="0"/>
        </a:xfrm>
        <a:prstGeom prst="line">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w="12700" cap="rnd" cmpd="sng" algn="ctr">
          <a:solidFill>
            <a:schemeClr val="accent2">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5C10FE6B-33A1-402E-97F1-09CABA68534F}">
      <dsp:nvSpPr>
        <dsp:cNvPr id="0" name=""/>
        <dsp:cNvSpPr/>
      </dsp:nvSpPr>
      <dsp:spPr>
        <a:xfrm>
          <a:off x="0" y="0"/>
          <a:ext cx="7012370" cy="1177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latin typeface="Roboto" panose="02000000000000000000" pitchFamily="2" charset="0"/>
              <a:ea typeface="Roboto" panose="02000000000000000000" pitchFamily="2" charset="0"/>
            </a:rPr>
            <a:t>Việc kiểm soát an ninh trên tầng mạng có thể được áp dụng cùng lúc cho tất cả ứng dụng và nó có thể bảo vệ cả dữ liệu người dung lẫn thông tin về IP</a:t>
          </a:r>
        </a:p>
      </dsp:txBody>
      <dsp:txXfrm>
        <a:off x="0" y="0"/>
        <a:ext cx="7012370" cy="1177282"/>
      </dsp:txXfrm>
    </dsp:sp>
    <dsp:sp modelId="{CBD9E9F0-626B-4816-9712-0C48D13DA532}">
      <dsp:nvSpPr>
        <dsp:cNvPr id="0" name=""/>
        <dsp:cNvSpPr/>
      </dsp:nvSpPr>
      <dsp:spPr>
        <a:xfrm>
          <a:off x="0" y="1177282"/>
          <a:ext cx="7012370" cy="0"/>
        </a:xfrm>
        <a:prstGeom prst="line">
          <a:avLst/>
        </a:prstGeom>
        <a:gradFill rotWithShape="0">
          <a:gsLst>
            <a:gs pos="0">
              <a:schemeClr val="accent2">
                <a:hueOff val="-203903"/>
                <a:satOff val="10845"/>
                <a:lumOff val="3137"/>
                <a:alphaOff val="0"/>
                <a:tint val="98000"/>
                <a:lumMod val="110000"/>
              </a:schemeClr>
            </a:gs>
            <a:gs pos="84000">
              <a:schemeClr val="accent2">
                <a:hueOff val="-203903"/>
                <a:satOff val="10845"/>
                <a:lumOff val="3137"/>
                <a:alphaOff val="0"/>
                <a:shade val="90000"/>
                <a:lumMod val="88000"/>
              </a:schemeClr>
            </a:gs>
          </a:gsLst>
          <a:lin ang="5400000" scaled="0"/>
        </a:gradFill>
        <a:ln w="12700" cap="rnd" cmpd="sng" algn="ctr">
          <a:solidFill>
            <a:schemeClr val="accent2">
              <a:hueOff val="-203903"/>
              <a:satOff val="10845"/>
              <a:lumOff val="3137"/>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E3FDEF99-43DE-4770-9F15-8DEC7683A1C7}">
      <dsp:nvSpPr>
        <dsp:cNvPr id="0" name=""/>
        <dsp:cNvSpPr/>
      </dsp:nvSpPr>
      <dsp:spPr>
        <a:xfrm>
          <a:off x="0" y="1177282"/>
          <a:ext cx="7012370" cy="1177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latin typeface="Roboto" panose="02000000000000000000" pitchFamily="2" charset="0"/>
              <a:ea typeface="Roboto" panose="02000000000000000000" pitchFamily="2" charset="0"/>
            </a:rPr>
            <a:t>Việc triển khai các giao thức trên tầng mạng không cần điều chỉnh hay cấu hình lại ứng dụng</a:t>
          </a:r>
        </a:p>
      </dsp:txBody>
      <dsp:txXfrm>
        <a:off x="0" y="1177282"/>
        <a:ext cx="7012370" cy="1177282"/>
      </dsp:txXfrm>
    </dsp:sp>
    <dsp:sp modelId="{A1C1BE1F-E7A9-4FC7-A96A-BCA39561C340}">
      <dsp:nvSpPr>
        <dsp:cNvPr id="0" name=""/>
        <dsp:cNvSpPr/>
      </dsp:nvSpPr>
      <dsp:spPr>
        <a:xfrm>
          <a:off x="0" y="2354565"/>
          <a:ext cx="7012370" cy="0"/>
        </a:xfrm>
        <a:prstGeom prst="line">
          <a:avLst/>
        </a:prstGeom>
        <a:gradFill rotWithShape="0">
          <a:gsLst>
            <a:gs pos="0">
              <a:schemeClr val="accent2">
                <a:hueOff val="-407806"/>
                <a:satOff val="21690"/>
                <a:lumOff val="6274"/>
                <a:alphaOff val="0"/>
                <a:tint val="98000"/>
                <a:lumMod val="110000"/>
              </a:schemeClr>
            </a:gs>
            <a:gs pos="84000">
              <a:schemeClr val="accent2">
                <a:hueOff val="-407806"/>
                <a:satOff val="21690"/>
                <a:lumOff val="6274"/>
                <a:alphaOff val="0"/>
                <a:shade val="90000"/>
                <a:lumMod val="88000"/>
              </a:schemeClr>
            </a:gs>
          </a:gsLst>
          <a:lin ang="5400000" scaled="0"/>
        </a:gradFill>
        <a:ln w="12700" cap="rnd" cmpd="sng" algn="ctr">
          <a:solidFill>
            <a:schemeClr val="accent2">
              <a:hueOff val="-407806"/>
              <a:satOff val="21690"/>
              <a:lumOff val="6274"/>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A4ABA26B-58CC-49D4-AE2E-DA231ACE04FC}">
      <dsp:nvSpPr>
        <dsp:cNvPr id="0" name=""/>
        <dsp:cNvSpPr/>
      </dsp:nvSpPr>
      <dsp:spPr>
        <a:xfrm>
          <a:off x="0" y="2354565"/>
          <a:ext cx="7012370" cy="1177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latin typeface="Roboto" panose="02000000000000000000" pitchFamily="2" charset="0"/>
              <a:ea typeface="Roboto" panose="02000000000000000000" pitchFamily="2" charset="0"/>
            </a:rPr>
            <a:t>Trong nhiều trường hợp, các giao thức trên tầng mạng cung cấp các giải pháp an ninh tốt hơn hẳn so với 2 tầng trước đó</a:t>
          </a:r>
        </a:p>
      </dsp:txBody>
      <dsp:txXfrm>
        <a:off x="0" y="2354565"/>
        <a:ext cx="7012370" cy="1177282"/>
      </dsp:txXfrm>
    </dsp:sp>
    <dsp:sp modelId="{2AF0C817-3C2C-4D73-9B17-C020279F44C7}">
      <dsp:nvSpPr>
        <dsp:cNvPr id="0" name=""/>
        <dsp:cNvSpPr/>
      </dsp:nvSpPr>
      <dsp:spPr>
        <a:xfrm>
          <a:off x="0" y="3531848"/>
          <a:ext cx="7012370" cy="0"/>
        </a:xfrm>
        <a:prstGeom prst="line">
          <a:avLst/>
        </a:prstGeom>
        <a:gradFill rotWithShape="0">
          <a:gsLst>
            <a:gs pos="0">
              <a:schemeClr val="accent2">
                <a:hueOff val="-611709"/>
                <a:satOff val="32535"/>
                <a:lumOff val="9411"/>
                <a:alphaOff val="0"/>
                <a:tint val="98000"/>
                <a:lumMod val="110000"/>
              </a:schemeClr>
            </a:gs>
            <a:gs pos="84000">
              <a:schemeClr val="accent2">
                <a:hueOff val="-611709"/>
                <a:satOff val="32535"/>
                <a:lumOff val="9411"/>
                <a:alphaOff val="0"/>
                <a:shade val="90000"/>
                <a:lumMod val="88000"/>
              </a:schemeClr>
            </a:gs>
          </a:gsLst>
          <a:lin ang="5400000" scaled="0"/>
        </a:gradFill>
        <a:ln w="12700" cap="rnd" cmpd="sng" algn="ctr">
          <a:solidFill>
            <a:schemeClr val="accent2">
              <a:hueOff val="-611709"/>
              <a:satOff val="32535"/>
              <a:lumOff val="9411"/>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97BF97CA-54E0-4CA7-99D4-74A4CCD2B8AB}">
      <dsp:nvSpPr>
        <dsp:cNvPr id="0" name=""/>
        <dsp:cNvSpPr/>
      </dsp:nvSpPr>
      <dsp:spPr>
        <a:xfrm>
          <a:off x="0" y="3531848"/>
          <a:ext cx="7012370" cy="1177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latin typeface="Roboto" panose="02000000000000000000" pitchFamily="2" charset="0"/>
              <a:ea typeface="Roboto" panose="02000000000000000000" pitchFamily="2" charset="0"/>
            </a:rPr>
            <a:t>Tuy nhiên, việc kiểm soát ở tầng này không thể mạnh mẽ và mềm dẻo như các tầng trên được</a:t>
          </a:r>
        </a:p>
      </dsp:txBody>
      <dsp:txXfrm>
        <a:off x="0" y="3531848"/>
        <a:ext cx="7012370" cy="117728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46A44A-DE4A-44E0-A77B-762CBE9F814C}">
      <dsp:nvSpPr>
        <dsp:cNvPr id="0" name=""/>
        <dsp:cNvSpPr/>
      </dsp:nvSpPr>
      <dsp:spPr>
        <a:xfrm>
          <a:off x="0" y="0"/>
          <a:ext cx="7012370" cy="0"/>
        </a:xfrm>
        <a:prstGeom prst="line">
          <a:avLst/>
        </a:prstGeom>
        <a:solidFill>
          <a:schemeClr val="lt1">
            <a:hueOff val="0"/>
            <a:satOff val="0"/>
            <a:lumOff val="0"/>
            <a:alphaOff val="0"/>
          </a:schemeClr>
        </a:solidFill>
        <a:ln w="22225" cap="rnd"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EF207A4F-AE77-4B12-B29D-FBA4DC50C6CF}">
      <dsp:nvSpPr>
        <dsp:cNvPr id="0" name=""/>
        <dsp:cNvSpPr/>
      </dsp:nvSpPr>
      <dsp:spPr>
        <a:xfrm>
          <a:off x="0" y="0"/>
          <a:ext cx="7012370" cy="1177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latin typeface="Roboto" panose="02000000000000000000" pitchFamily="2" charset="0"/>
              <a:ea typeface="Roboto" panose="02000000000000000000" pitchFamily="2" charset="0"/>
              <a:cs typeface="iCiel Gotham Medium" pitchFamily="50" charset="0"/>
            </a:rPr>
            <a:t>Kiểm soát dữ liệu trên tầng này có thể kiểm soát toàn bộ giao tiếp thông qua một liên kết vật lý</a:t>
          </a:r>
        </a:p>
      </dsp:txBody>
      <dsp:txXfrm>
        <a:off x="0" y="0"/>
        <a:ext cx="7012370" cy="1177282"/>
      </dsp:txXfrm>
    </dsp:sp>
    <dsp:sp modelId="{94D6F0DB-8027-4561-8CA3-D5BE9E2DED39}">
      <dsp:nvSpPr>
        <dsp:cNvPr id="0" name=""/>
        <dsp:cNvSpPr/>
      </dsp:nvSpPr>
      <dsp:spPr>
        <a:xfrm>
          <a:off x="0" y="1177282"/>
          <a:ext cx="7012370" cy="0"/>
        </a:xfrm>
        <a:prstGeom prst="line">
          <a:avLst/>
        </a:prstGeom>
        <a:solidFill>
          <a:schemeClr val="lt1">
            <a:hueOff val="0"/>
            <a:satOff val="0"/>
            <a:lumOff val="0"/>
            <a:alphaOff val="0"/>
          </a:schemeClr>
        </a:solidFill>
        <a:ln w="22225" cap="rnd"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C3CF6604-77BE-4D68-A6D2-D68FCD04F4CE}">
      <dsp:nvSpPr>
        <dsp:cNvPr id="0" name=""/>
        <dsp:cNvSpPr/>
      </dsp:nvSpPr>
      <dsp:spPr>
        <a:xfrm>
          <a:off x="0" y="1177282"/>
          <a:ext cx="7012370" cy="1177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latin typeface="Roboto" panose="02000000000000000000" pitchFamily="2" charset="0"/>
              <a:ea typeface="Roboto" panose="02000000000000000000" pitchFamily="2" charset="0"/>
            </a:rPr>
            <a:t>Nó có thể bảo vệ cả thông tin IP và dữ liệu truyền tải. Đặc biệt là các giao thức ở lớp này cũng rất dễ triển khai</a:t>
          </a:r>
        </a:p>
      </dsp:txBody>
      <dsp:txXfrm>
        <a:off x="0" y="1177282"/>
        <a:ext cx="7012370" cy="1177282"/>
      </dsp:txXfrm>
    </dsp:sp>
    <dsp:sp modelId="{0146F81D-F883-43AA-B2AE-3E0229953AE3}">
      <dsp:nvSpPr>
        <dsp:cNvPr id="0" name=""/>
        <dsp:cNvSpPr/>
      </dsp:nvSpPr>
      <dsp:spPr>
        <a:xfrm>
          <a:off x="0" y="2354565"/>
          <a:ext cx="7012370" cy="0"/>
        </a:xfrm>
        <a:prstGeom prst="line">
          <a:avLst/>
        </a:prstGeom>
        <a:solidFill>
          <a:schemeClr val="lt1">
            <a:hueOff val="0"/>
            <a:satOff val="0"/>
            <a:lumOff val="0"/>
            <a:alphaOff val="0"/>
          </a:schemeClr>
        </a:solidFill>
        <a:ln w="22225" cap="rnd"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D10DDF0C-216C-4517-BD1D-10139B7C11B9}">
      <dsp:nvSpPr>
        <dsp:cNvPr id="0" name=""/>
        <dsp:cNvSpPr/>
      </dsp:nvSpPr>
      <dsp:spPr>
        <a:xfrm>
          <a:off x="0" y="2354565"/>
          <a:ext cx="7012370" cy="1177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latin typeface="Roboto" panose="02000000000000000000" pitchFamily="2" charset="0"/>
              <a:ea typeface="Roboto" panose="02000000000000000000" pitchFamily="2" charset="0"/>
            </a:rPr>
            <a:t>Nó hỗ trợ các giao thức tầng mạng khác ngoài giao thức IP</a:t>
          </a:r>
        </a:p>
      </dsp:txBody>
      <dsp:txXfrm>
        <a:off x="0" y="2354565"/>
        <a:ext cx="7012370" cy="1177282"/>
      </dsp:txXfrm>
    </dsp:sp>
    <dsp:sp modelId="{1F2CDC50-933F-43EB-904B-100A4295DF0C}">
      <dsp:nvSpPr>
        <dsp:cNvPr id="0" name=""/>
        <dsp:cNvSpPr/>
      </dsp:nvSpPr>
      <dsp:spPr>
        <a:xfrm>
          <a:off x="0" y="3531848"/>
          <a:ext cx="7012370" cy="0"/>
        </a:xfrm>
        <a:prstGeom prst="line">
          <a:avLst/>
        </a:prstGeom>
        <a:solidFill>
          <a:schemeClr val="lt1">
            <a:hueOff val="0"/>
            <a:satOff val="0"/>
            <a:lumOff val="0"/>
            <a:alphaOff val="0"/>
          </a:schemeClr>
        </a:solidFill>
        <a:ln w="22225" cap="rnd"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0C0AAFB9-FB47-4C69-948C-C3D0194E1245}">
      <dsp:nvSpPr>
        <dsp:cNvPr id="0" name=""/>
        <dsp:cNvSpPr/>
      </dsp:nvSpPr>
      <dsp:spPr>
        <a:xfrm>
          <a:off x="0" y="3531848"/>
          <a:ext cx="7012370" cy="1177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latin typeface="Roboto" panose="02000000000000000000" pitchFamily="2" charset="0"/>
              <a:ea typeface="Roboto" panose="02000000000000000000" pitchFamily="2" charset="0"/>
            </a:rPr>
            <a:t>Tuy nhiên, việc kiểm soát chỉ được đặc trưng cho một liên kết vật lý, nên nó không phù hợp với những đường truyền nhiều liên kết như mạng VPN</a:t>
          </a:r>
        </a:p>
      </dsp:txBody>
      <dsp:txXfrm>
        <a:off x="0" y="3531848"/>
        <a:ext cx="7012370" cy="117728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000085" y="-618397"/>
          <a:ext cx="4800732" cy="4800732"/>
        </a:xfrm>
        <a:prstGeom prst="blockArc">
          <a:avLst>
            <a:gd name="adj1" fmla="val 18900000"/>
            <a:gd name="adj2" fmla="val 2700000"/>
            <a:gd name="adj3" fmla="val 450"/>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655140" y="509144"/>
          <a:ext cx="6180307" cy="1018145"/>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8153" tIns="83820" rIns="83820" bIns="83820" numCol="1" spcCol="1270" anchor="ctr" anchorCtr="0">
          <a:noAutofit/>
        </a:bodyPr>
        <a:lstStyle/>
        <a:p>
          <a:pPr marL="0" lvl="0" indent="0" algn="l" defTabSz="1466850">
            <a:lnSpc>
              <a:spcPct val="100000"/>
            </a:lnSpc>
            <a:spcBef>
              <a:spcPct val="0"/>
            </a:spcBef>
            <a:spcAft>
              <a:spcPct val="35000"/>
            </a:spcAft>
            <a:buNone/>
          </a:pPr>
          <a:r>
            <a:rPr lang="en-US" sz="3300" kern="1200"/>
            <a:t>Authentication Header</a:t>
          </a:r>
          <a:endParaRPr lang="en-US" sz="3300" kern="1200" dirty="0"/>
        </a:p>
      </dsp:txBody>
      <dsp:txXfrm>
        <a:off x="655140" y="509144"/>
        <a:ext cx="6180307" cy="1018145"/>
      </dsp:txXfrm>
    </dsp:sp>
    <dsp:sp modelId="{07CB3071-D555-47DA-A36A-69EB91531FD8}">
      <dsp:nvSpPr>
        <dsp:cNvPr id="0" name=""/>
        <dsp:cNvSpPr/>
      </dsp:nvSpPr>
      <dsp:spPr>
        <a:xfrm>
          <a:off x="18799" y="381875"/>
          <a:ext cx="1272682" cy="1272682"/>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5DE6538-27BD-44AF-A1A8-CA8F6B10FDD2}">
      <dsp:nvSpPr>
        <dsp:cNvPr id="0" name=""/>
        <dsp:cNvSpPr/>
      </dsp:nvSpPr>
      <dsp:spPr>
        <a:xfrm>
          <a:off x="655140" y="2036648"/>
          <a:ext cx="6180307" cy="1018145"/>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8153" tIns="83820" rIns="83820" bIns="83820" numCol="1" spcCol="1270" anchor="ctr" anchorCtr="0">
          <a:noAutofit/>
        </a:bodyPr>
        <a:lstStyle/>
        <a:p>
          <a:pPr marL="0" lvl="0" indent="0" algn="l" defTabSz="1466850">
            <a:lnSpc>
              <a:spcPct val="100000"/>
            </a:lnSpc>
            <a:spcBef>
              <a:spcPct val="0"/>
            </a:spcBef>
            <a:spcAft>
              <a:spcPct val="35000"/>
            </a:spcAft>
            <a:buNone/>
          </a:pPr>
          <a:r>
            <a:rPr lang="en-US" sz="3300" kern="1200"/>
            <a:t>Encapsulation Security Payload </a:t>
          </a:r>
          <a:endParaRPr lang="en-US" sz="3300" kern="1200" dirty="0"/>
        </a:p>
      </dsp:txBody>
      <dsp:txXfrm>
        <a:off x="655140" y="2036648"/>
        <a:ext cx="6180307" cy="1018145"/>
      </dsp:txXfrm>
    </dsp:sp>
    <dsp:sp modelId="{3F8116AC-FAC3-4E95-9865-93CCFEB191B9}">
      <dsp:nvSpPr>
        <dsp:cNvPr id="0" name=""/>
        <dsp:cNvSpPr/>
      </dsp:nvSpPr>
      <dsp:spPr>
        <a:xfrm>
          <a:off x="18799" y="1909379"/>
          <a:ext cx="1272682" cy="1272682"/>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01447B-04B6-4BEC-9B5E-FF28185BE270}">
      <dsp:nvSpPr>
        <dsp:cNvPr id="0" name=""/>
        <dsp:cNvSpPr/>
      </dsp:nvSpPr>
      <dsp:spPr>
        <a:xfrm>
          <a:off x="0" y="42954"/>
          <a:ext cx="11029615" cy="69264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latin typeface="Roboto" panose="02000000000000000000" pitchFamily="2" charset="0"/>
              <a:ea typeface="Roboto" panose="02000000000000000000" pitchFamily="2" charset="0"/>
            </a:rPr>
            <a:t>AH là một giao thức an ninh của IP (IP protocol 51)</a:t>
          </a:r>
        </a:p>
      </dsp:txBody>
      <dsp:txXfrm>
        <a:off x="33812" y="76766"/>
        <a:ext cx="10961991" cy="625016"/>
      </dsp:txXfrm>
    </dsp:sp>
    <dsp:sp modelId="{E3F40F60-B51A-49B6-8074-2809A6FCF5DF}">
      <dsp:nvSpPr>
        <dsp:cNvPr id="0" name=""/>
        <dsp:cNvSpPr/>
      </dsp:nvSpPr>
      <dsp:spPr>
        <a:xfrm>
          <a:off x="0" y="842154"/>
          <a:ext cx="11029615" cy="69264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latin typeface="Roboto" panose="02000000000000000000" pitchFamily="2" charset="0"/>
              <a:ea typeface="Roboto" panose="02000000000000000000" pitchFamily="2" charset="0"/>
            </a:rPr>
            <a:t>AH đảm bảo sự toàn vẹn dữ liệu cho cả phần header và phần payload của gói tin</a:t>
          </a:r>
        </a:p>
      </dsp:txBody>
      <dsp:txXfrm>
        <a:off x="33812" y="875966"/>
        <a:ext cx="10961991" cy="625016"/>
      </dsp:txXfrm>
    </dsp:sp>
    <dsp:sp modelId="{50207695-F276-4B28-B007-D06D8E9A4B78}">
      <dsp:nvSpPr>
        <dsp:cNvPr id="0" name=""/>
        <dsp:cNvSpPr/>
      </dsp:nvSpPr>
      <dsp:spPr>
        <a:xfrm>
          <a:off x="0" y="1641354"/>
          <a:ext cx="11029615" cy="69264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latin typeface="Roboto" panose="02000000000000000000" pitchFamily="2" charset="0"/>
              <a:ea typeface="Roboto" panose="02000000000000000000" pitchFamily="2" charset="0"/>
            </a:rPr>
            <a:t>Ngoài ra AH có các cơ chế tùy chọn khác như dịch vụ chống phát lại và kiểm soát truy cập</a:t>
          </a:r>
        </a:p>
      </dsp:txBody>
      <dsp:txXfrm>
        <a:off x="33812" y="1675166"/>
        <a:ext cx="10961991" cy="625016"/>
      </dsp:txXfrm>
    </dsp:sp>
    <dsp:sp modelId="{D657BA7F-DFC6-4674-BD1B-7B2E80C773DA}">
      <dsp:nvSpPr>
        <dsp:cNvPr id="0" name=""/>
        <dsp:cNvSpPr/>
      </dsp:nvSpPr>
      <dsp:spPr>
        <a:xfrm>
          <a:off x="0" y="2440554"/>
          <a:ext cx="11029615" cy="69264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latin typeface="Roboto" panose="02000000000000000000" pitchFamily="2" charset="0"/>
              <a:ea typeface="Roboto" panose="02000000000000000000" pitchFamily="2" charset="0"/>
            </a:rPr>
            <a:t>Tuy nhiên, AH lại không hề mã hóa gói tin, vì vậy trong phiên bản đầu tiên của IPSec (khi mà ESP chưa có cơ chế xác thực),  AH và ESP thường được sử dụng kết hợp với nhau</a:t>
          </a:r>
        </a:p>
      </dsp:txBody>
      <dsp:txXfrm>
        <a:off x="33812" y="2474366"/>
        <a:ext cx="10961991" cy="625016"/>
      </dsp:txXfrm>
    </dsp:sp>
    <dsp:sp modelId="{772E0D53-638D-4223-B0A7-332AB0FF48EE}">
      <dsp:nvSpPr>
        <dsp:cNvPr id="0" name=""/>
        <dsp:cNvSpPr/>
      </dsp:nvSpPr>
      <dsp:spPr>
        <a:xfrm>
          <a:off x="0" y="3239754"/>
          <a:ext cx="11029615" cy="69264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latin typeface="Roboto" panose="02000000000000000000" pitchFamily="2" charset="0"/>
              <a:ea typeface="Roboto" panose="02000000000000000000" pitchFamily="2" charset="0"/>
            </a:rPr>
            <a:t>AH không tương thích với NAT</a:t>
          </a:r>
        </a:p>
      </dsp:txBody>
      <dsp:txXfrm>
        <a:off x="33812" y="3273566"/>
        <a:ext cx="10961991" cy="62501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1856C4-1135-40CF-B926-121D3D61476F}">
      <dsp:nvSpPr>
        <dsp:cNvPr id="0" name=""/>
        <dsp:cNvSpPr/>
      </dsp:nvSpPr>
      <dsp:spPr>
        <a:xfrm>
          <a:off x="5116" y="374620"/>
          <a:ext cx="2978301" cy="1191320"/>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latin typeface="Roboto" panose="02000000000000000000" pitchFamily="2" charset="0"/>
              <a:ea typeface="Roboto" panose="02000000000000000000" pitchFamily="2" charset="0"/>
            </a:rPr>
            <a:t>Một mã băm được tạo ra từ nội dung thông điệp và khóa mật</a:t>
          </a:r>
        </a:p>
      </dsp:txBody>
      <dsp:txXfrm>
        <a:off x="600776" y="374620"/>
        <a:ext cx="1786981" cy="1191320"/>
      </dsp:txXfrm>
    </dsp:sp>
    <dsp:sp modelId="{C55188F3-3620-4C01-A212-78543B1DB340}">
      <dsp:nvSpPr>
        <dsp:cNvPr id="0" name=""/>
        <dsp:cNvSpPr/>
      </dsp:nvSpPr>
      <dsp:spPr>
        <a:xfrm>
          <a:off x="2685588" y="374620"/>
          <a:ext cx="2978301" cy="1191320"/>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latin typeface="Roboto" panose="02000000000000000000" pitchFamily="2" charset="0"/>
              <a:ea typeface="Roboto" panose="02000000000000000000" pitchFamily="2" charset="0"/>
            </a:rPr>
            <a:t>Mã băm được gắn vào bản tin rõ</a:t>
          </a:r>
        </a:p>
      </dsp:txBody>
      <dsp:txXfrm>
        <a:off x="3281248" y="374620"/>
        <a:ext cx="1786981" cy="1191320"/>
      </dsp:txXfrm>
    </dsp:sp>
    <dsp:sp modelId="{A0657827-A9D4-4D29-BD38-DE64EC217C96}">
      <dsp:nvSpPr>
        <dsp:cNvPr id="0" name=""/>
        <dsp:cNvSpPr/>
      </dsp:nvSpPr>
      <dsp:spPr>
        <a:xfrm>
          <a:off x="5366059" y="374620"/>
          <a:ext cx="2978301" cy="1191320"/>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latin typeface="Roboto" panose="02000000000000000000" pitchFamily="2" charset="0"/>
              <a:ea typeface="Roboto" panose="02000000000000000000" pitchFamily="2" charset="0"/>
            </a:rPr>
            <a:t>Bản tin được truyền qua mạng và tới bên nhận</a:t>
          </a:r>
        </a:p>
      </dsp:txBody>
      <dsp:txXfrm>
        <a:off x="5961719" y="374620"/>
        <a:ext cx="1786981" cy="1191320"/>
      </dsp:txXfrm>
    </dsp:sp>
    <dsp:sp modelId="{779EA313-05F1-4808-8EAA-DC967A2FDAC3}">
      <dsp:nvSpPr>
        <dsp:cNvPr id="0" name=""/>
        <dsp:cNvSpPr/>
      </dsp:nvSpPr>
      <dsp:spPr>
        <a:xfrm>
          <a:off x="8046531" y="374620"/>
          <a:ext cx="2978301" cy="1191320"/>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latin typeface="Roboto" panose="02000000000000000000" pitchFamily="2" charset="0"/>
              <a:ea typeface="Roboto" panose="02000000000000000000" pitchFamily="2" charset="0"/>
            </a:rPr>
            <a:t>Bên nhận tính toán lại mã băm để kiểm tra tính toàn vẹn</a:t>
          </a:r>
        </a:p>
      </dsp:txBody>
      <dsp:txXfrm>
        <a:off x="8642191" y="374620"/>
        <a:ext cx="1786981" cy="119132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01447B-04B6-4BEC-9B5E-FF28185BE270}">
      <dsp:nvSpPr>
        <dsp:cNvPr id="0" name=""/>
        <dsp:cNvSpPr/>
      </dsp:nvSpPr>
      <dsp:spPr>
        <a:xfrm>
          <a:off x="0" y="1711"/>
          <a:ext cx="11029615" cy="82368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latin typeface="Roboto" panose="02000000000000000000" pitchFamily="2" charset="0"/>
              <a:ea typeface="Roboto" panose="02000000000000000000" pitchFamily="2" charset="0"/>
            </a:rPr>
            <a:t>ESP là một giao thức an ninh của IP (IP protocol 50)</a:t>
          </a:r>
        </a:p>
      </dsp:txBody>
      <dsp:txXfrm>
        <a:off x="40209" y="41920"/>
        <a:ext cx="10949197" cy="743262"/>
      </dsp:txXfrm>
    </dsp:sp>
    <dsp:sp modelId="{E3F40F60-B51A-49B6-8074-2809A6FCF5DF}">
      <dsp:nvSpPr>
        <dsp:cNvPr id="0" name=""/>
        <dsp:cNvSpPr/>
      </dsp:nvSpPr>
      <dsp:spPr>
        <a:xfrm>
          <a:off x="0" y="952111"/>
          <a:ext cx="11029615" cy="82368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latin typeface="Roboto" panose="02000000000000000000" pitchFamily="2" charset="0"/>
              <a:ea typeface="Roboto" panose="02000000000000000000" pitchFamily="2" charset="0"/>
            </a:rPr>
            <a:t>Trong phiên bản đầu tiên thì ESP chỉ có cơ chế mã hóa dữ liệu cho phần payload, còn cơ chế đảm bảo tính toàn vẹn được AH thực hiện</a:t>
          </a:r>
        </a:p>
      </dsp:txBody>
      <dsp:txXfrm>
        <a:off x="40209" y="992320"/>
        <a:ext cx="10949197" cy="743262"/>
      </dsp:txXfrm>
    </dsp:sp>
    <dsp:sp modelId="{50207695-F276-4B28-B007-D06D8E9A4B78}">
      <dsp:nvSpPr>
        <dsp:cNvPr id="0" name=""/>
        <dsp:cNvSpPr/>
      </dsp:nvSpPr>
      <dsp:spPr>
        <a:xfrm>
          <a:off x="0" y="1902511"/>
          <a:ext cx="11029615" cy="82368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latin typeface="Roboto" panose="02000000000000000000" pitchFamily="2" charset="0"/>
              <a:ea typeface="Roboto" panose="02000000000000000000" pitchFamily="2" charset="0"/>
            </a:rPr>
            <a:t>Từ phiên bản 2 trở đi, ESP cung cấp thêm cơ chế bảo vệ toàn vẹn dữ liệu (trừ IP header ngoài cùng)</a:t>
          </a:r>
        </a:p>
      </dsp:txBody>
      <dsp:txXfrm>
        <a:off x="40209" y="1942720"/>
        <a:ext cx="10949197" cy="743262"/>
      </dsp:txXfrm>
    </dsp:sp>
    <dsp:sp modelId="{772E0D53-638D-4223-B0A7-332AB0FF48EE}">
      <dsp:nvSpPr>
        <dsp:cNvPr id="0" name=""/>
        <dsp:cNvSpPr/>
      </dsp:nvSpPr>
      <dsp:spPr>
        <a:xfrm>
          <a:off x="0" y="2852911"/>
          <a:ext cx="11029615" cy="82368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latin typeface="Roboto" panose="02000000000000000000" pitchFamily="2" charset="0"/>
              <a:ea typeface="Roboto" panose="02000000000000000000" pitchFamily="2" charset="0"/>
            </a:rPr>
            <a:t>Trong báo cáo này sẽ chỉ tập trung vào ESP phiên bản 2 trở đi</a:t>
          </a:r>
        </a:p>
      </dsp:txBody>
      <dsp:txXfrm>
        <a:off x="40209" y="2893120"/>
        <a:ext cx="10949197" cy="74326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1856C4-1135-40CF-B926-121D3D61476F}">
      <dsp:nvSpPr>
        <dsp:cNvPr id="0" name=""/>
        <dsp:cNvSpPr/>
      </dsp:nvSpPr>
      <dsp:spPr>
        <a:xfrm>
          <a:off x="5116" y="374620"/>
          <a:ext cx="2978301" cy="1191320"/>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latin typeface="Roboto" panose="02000000000000000000" pitchFamily="2" charset="0"/>
              <a:ea typeface="Roboto" panose="02000000000000000000" pitchFamily="2" charset="0"/>
            </a:rPr>
            <a:t>Bên gửi sử gửi khóa để mã hóa</a:t>
          </a:r>
        </a:p>
      </dsp:txBody>
      <dsp:txXfrm>
        <a:off x="600776" y="374620"/>
        <a:ext cx="1786981" cy="1191320"/>
      </dsp:txXfrm>
    </dsp:sp>
    <dsp:sp modelId="{C55188F3-3620-4C01-A212-78543B1DB340}">
      <dsp:nvSpPr>
        <dsp:cNvPr id="0" name=""/>
        <dsp:cNvSpPr/>
      </dsp:nvSpPr>
      <dsp:spPr>
        <a:xfrm>
          <a:off x="2685588" y="374620"/>
          <a:ext cx="2978301" cy="1191320"/>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latin typeface="Roboto" panose="02000000000000000000" pitchFamily="2" charset="0"/>
              <a:ea typeface="Roboto" panose="02000000000000000000" pitchFamily="2" charset="0"/>
            </a:rPr>
            <a:t>Bản tin đã được mã hóa xong</a:t>
          </a:r>
        </a:p>
      </dsp:txBody>
      <dsp:txXfrm>
        <a:off x="3281248" y="374620"/>
        <a:ext cx="1786981" cy="1191320"/>
      </dsp:txXfrm>
    </dsp:sp>
    <dsp:sp modelId="{A0657827-A9D4-4D29-BD38-DE64EC217C96}">
      <dsp:nvSpPr>
        <dsp:cNvPr id="0" name=""/>
        <dsp:cNvSpPr/>
      </dsp:nvSpPr>
      <dsp:spPr>
        <a:xfrm>
          <a:off x="5366059" y="374620"/>
          <a:ext cx="2978301" cy="1191320"/>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latin typeface="Roboto" panose="02000000000000000000" pitchFamily="2" charset="0"/>
              <a:ea typeface="Roboto" panose="02000000000000000000" pitchFamily="2" charset="0"/>
            </a:rPr>
            <a:t>Bản tin được truyền qua mạng và tới bên nhận</a:t>
          </a:r>
        </a:p>
      </dsp:txBody>
      <dsp:txXfrm>
        <a:off x="5961719" y="374620"/>
        <a:ext cx="1786981" cy="1191320"/>
      </dsp:txXfrm>
    </dsp:sp>
    <dsp:sp modelId="{779EA313-05F1-4808-8EAA-DC967A2FDAC3}">
      <dsp:nvSpPr>
        <dsp:cNvPr id="0" name=""/>
        <dsp:cNvSpPr/>
      </dsp:nvSpPr>
      <dsp:spPr>
        <a:xfrm>
          <a:off x="8046531" y="374620"/>
          <a:ext cx="2978301" cy="1191320"/>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latin typeface="Roboto" panose="02000000000000000000" pitchFamily="2" charset="0"/>
              <a:ea typeface="Roboto" panose="02000000000000000000" pitchFamily="2" charset="0"/>
            </a:rPr>
            <a:t>Bên nhận giải mã bản tin bằng khóa đó</a:t>
          </a:r>
        </a:p>
      </dsp:txBody>
      <dsp:txXfrm>
        <a:off x="8642191" y="374620"/>
        <a:ext cx="1786981" cy="119132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5/22/2021</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5/22/2021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15</a:t>
            </a:fld>
            <a:endParaRPr lang="en-US" dirty="0"/>
          </a:p>
        </p:txBody>
      </p:sp>
    </p:spTree>
    <p:extLst>
      <p:ext uri="{BB962C8B-B14F-4D97-AF65-F5344CB8AC3E}">
        <p14:creationId xmlns:p14="http://schemas.microsoft.com/office/powerpoint/2010/main" val="3505115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62</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5/22/2021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5/22/2021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5/22/2021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5/22/2021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5/22/2021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5/22/2021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www.privateinternetaccess.com/blog/private-internet-access-next-generation-network-comes-out-of-beta/"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5.jpeg"/><Relationship Id="rId7" Type="http://schemas.openxmlformats.org/officeDocument/2006/relationships/diagramColors" Target="../diagrams/colors5.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10" Type="http://schemas.openxmlformats.org/officeDocument/2006/relationships/image" Target="../media/image7.svg"/><Relationship Id="rId4" Type="http://schemas.openxmlformats.org/officeDocument/2006/relationships/diagramData" Target="../diagrams/data5.xml"/><Relationship Id="rId9"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3" Type="http://schemas.openxmlformats.org/officeDocument/2006/relationships/hyperlink" Target="https://www.privateinternetaccess.com/blog/private-internet-access-next-generation-network-comes-out-of-beta/" TargetMode="Externa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hyperlink" Target="https://creativecommons.org/licenses/by-sa/3.0/" TargetMode="External"/><Relationship Id="rId5" Type="http://schemas.openxmlformats.org/officeDocument/2006/relationships/image" Target="../media/image9.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5.xml.rels><?xml version="1.0" encoding="UTF-8" standalone="yes"?>
<Relationships xmlns="http://schemas.openxmlformats.org/package/2006/relationships"><Relationship Id="rId3" Type="http://schemas.openxmlformats.org/officeDocument/2006/relationships/hyperlink" Target="https://www.privateinternetaccess.com/blog/private-internet-access-next-generation-network-comes-out-of-beta/" TargetMode="Externa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hyperlink" Target="https://creativecommons.org/licenses/by-sa/3.0/" TargetMode="External"/><Relationship Id="rId5" Type="http://schemas.openxmlformats.org/officeDocument/2006/relationships/image" Target="../media/image14.pn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hyperlink" Target="https://www.privateinternetaccess.com/blog/private-internet-access-next-generation-network-comes-out-of-beta/" TargetMode="External"/><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hyperlink" Target="https://www.privateinternetaccess.com/blog/private-internet-access-next-generation-network-comes-out-of-beta/" TargetMode="External"/><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cocinaros.blogspot.com.es/2014/03/triple-chocolate-cookies.html?utm_source=feedburner&amp;utm_medium=email&amp;utm_campaign=Feed:+Cocinaros+(cocinaros)" TargetMode="External"/><Relationship Id="rId2" Type="http://schemas.openxmlformats.org/officeDocument/2006/relationships/image" Target="../media/image20.JPG"/><Relationship Id="rId1" Type="http://schemas.openxmlformats.org/officeDocument/2006/relationships/slideLayout" Target="../slideLayouts/slideLayout2.xml"/><Relationship Id="rId4" Type="http://schemas.openxmlformats.org/officeDocument/2006/relationships/hyperlink" Target="https://creativecommons.org/licenses/by-nc-nd/3.0/"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hyperlink" Target="https://www.privateinternetaccess.com/blog/2018/12/how-a-vpn-protects-your-privacy-when-using-your-windows-device/" TargetMode="External"/><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a:solidFill>
                  <a:schemeClr val="bg1"/>
                </a:solidFill>
              </a:rPr>
              <a:t>IPSec </a:t>
            </a:r>
            <a:r>
              <a:rPr lang="en-US">
                <a:solidFill>
                  <a:schemeClr val="bg1"/>
                </a:solidFill>
              </a:rPr>
              <a:t>&amp;</a:t>
            </a:r>
            <a:r>
              <a:rPr lang="en-US" sz="6000">
                <a:solidFill>
                  <a:schemeClr val="bg1"/>
                </a:solidFill>
              </a:rPr>
              <a:t> VPN</a:t>
            </a:r>
            <a:endParaRPr lang="en-US" sz="6000" dirty="0">
              <a:solidFill>
                <a:schemeClr val="bg1"/>
              </a:solidFill>
            </a:endParaRP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a:solidFill>
                  <a:srgbClr val="7CEBFF"/>
                </a:solidFill>
                <a:latin typeface="iCiel Gotham Medium" pitchFamily="50" charset="0"/>
                <a:cs typeface="iCiel Gotham Medium" pitchFamily="50" charset="0"/>
              </a:rPr>
              <a:t>Bảo mật trên tầng mạng</a:t>
            </a:r>
            <a:endParaRPr lang="en-US" dirty="0">
              <a:solidFill>
                <a:srgbClr val="7CEBFF"/>
              </a:solidFill>
              <a:latin typeface="iCiel Gotham Medium" pitchFamily="50" charset="0"/>
              <a:cs typeface="iCiel Gotham Medium" pitchFamily="50" charset="0"/>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95D257-58AF-4A63-ABC3-E6131E6EE93D}"/>
              </a:ext>
            </a:extLst>
          </p:cNvPr>
          <p:cNvSpPr txBox="1"/>
          <p:nvPr/>
        </p:nvSpPr>
        <p:spPr>
          <a:xfrm>
            <a:off x="502765" y="559836"/>
            <a:ext cx="3574568" cy="830997"/>
          </a:xfrm>
          <a:prstGeom prst="rect">
            <a:avLst/>
          </a:prstGeom>
          <a:noFill/>
        </p:spPr>
        <p:txBody>
          <a:bodyPr wrap="none" rtlCol="0">
            <a:spAutoFit/>
          </a:bodyPr>
          <a:lstStyle/>
          <a:p>
            <a:r>
              <a:rPr lang="en-US" sz="4800">
                <a:solidFill>
                  <a:srgbClr val="1A3260"/>
                </a:solidFill>
                <a:latin typeface="iCiel Gotham Medium" pitchFamily="50" charset="0"/>
                <a:cs typeface="iCiel Gotham Medium" pitchFamily="50" charset="0"/>
              </a:rPr>
              <a:t>Conclusion</a:t>
            </a:r>
          </a:p>
        </p:txBody>
      </p:sp>
      <p:sp>
        <p:nvSpPr>
          <p:cNvPr id="4" name="TextBox 3">
            <a:extLst>
              <a:ext uri="{FF2B5EF4-FFF2-40B4-BE49-F238E27FC236}">
                <a16:creationId xmlns:a16="http://schemas.microsoft.com/office/drawing/2014/main" id="{5FFB56BA-77C1-4AB0-8AB4-EF93AB943CD9}"/>
              </a:ext>
            </a:extLst>
          </p:cNvPr>
          <p:cNvSpPr txBox="1"/>
          <p:nvPr/>
        </p:nvSpPr>
        <p:spPr>
          <a:xfrm>
            <a:off x="698708" y="2953892"/>
            <a:ext cx="10794583" cy="1323439"/>
          </a:xfrm>
          <a:prstGeom prst="rect">
            <a:avLst/>
          </a:prstGeom>
          <a:noFill/>
        </p:spPr>
        <p:txBody>
          <a:bodyPr wrap="square" rtlCol="0">
            <a:spAutoFit/>
          </a:bodyPr>
          <a:lstStyle/>
          <a:p>
            <a:pPr algn="ctr"/>
            <a:r>
              <a:rPr lang="en-US" sz="4000">
                <a:latin typeface="Calibri Light" panose="020F0302020204030204" pitchFamily="34" charset="0"/>
                <a:ea typeface="Roboto" panose="02000000000000000000" pitchFamily="2" charset="0"/>
                <a:cs typeface="Calibri Light" panose="020F0302020204030204" pitchFamily="34" charset="0"/>
              </a:rPr>
              <a:t>Sau khi phân tích từng tầng, rõ ràng việc triển khai các cơ chế bảo mật trên tầng mạng là hiệu quả nhất</a:t>
            </a:r>
          </a:p>
        </p:txBody>
      </p:sp>
    </p:spTree>
    <p:extLst>
      <p:ext uri="{BB962C8B-B14F-4D97-AF65-F5344CB8AC3E}">
        <p14:creationId xmlns:p14="http://schemas.microsoft.com/office/powerpoint/2010/main" val="2145400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A2150C-EFE1-4058-BB78-44DAB77FEB97}"/>
              </a:ext>
            </a:extLst>
          </p:cNvPr>
          <p:cNvSpPr>
            <a:spLocks noGrp="1"/>
          </p:cNvSpPr>
          <p:nvPr>
            <p:ph type="ctrTitle"/>
          </p:nvPr>
        </p:nvSpPr>
        <p:spPr>
          <a:xfrm>
            <a:off x="958542" y="1005839"/>
            <a:ext cx="6432313" cy="4805025"/>
          </a:xfrm>
        </p:spPr>
        <p:txBody>
          <a:bodyPr anchor="ctr">
            <a:normAutofit/>
          </a:bodyPr>
          <a:lstStyle/>
          <a:p>
            <a:pPr algn="r"/>
            <a:r>
              <a:rPr lang="en-US" sz="6000">
                <a:solidFill>
                  <a:schemeClr val="tx2"/>
                </a:solidFill>
                <a:latin typeface="iCiel Gotham Medium" pitchFamily="50" charset="0"/>
                <a:cs typeface="iCiel Gotham Medium" pitchFamily="50" charset="0"/>
              </a:rPr>
              <a:t>Giao thức</a:t>
            </a:r>
            <a:br>
              <a:rPr lang="en-US" sz="6000">
                <a:solidFill>
                  <a:schemeClr val="tx2"/>
                </a:solidFill>
                <a:latin typeface="iCiel Gotham Medium" pitchFamily="50" charset="0"/>
                <a:cs typeface="iCiel Gotham Medium" pitchFamily="50" charset="0"/>
              </a:rPr>
            </a:br>
            <a:r>
              <a:rPr lang="en-US" sz="6000">
                <a:solidFill>
                  <a:schemeClr val="tx2"/>
                </a:solidFill>
                <a:latin typeface="iCiel Gotham Medium" pitchFamily="50" charset="0"/>
                <a:cs typeface="iCiel Gotham Medium" pitchFamily="50" charset="0"/>
              </a:rPr>
              <a:t>IPSec</a:t>
            </a:r>
          </a:p>
        </p:txBody>
      </p:sp>
      <p:sp>
        <p:nvSpPr>
          <p:cNvPr id="10" name="Rectangle 9">
            <a:extLst>
              <a:ext uri="{FF2B5EF4-FFF2-40B4-BE49-F238E27FC236}">
                <a16:creationId xmlns:a16="http://schemas.microsoft.com/office/drawing/2014/main" id="{49B5AD54-1E68-4239-A6AF-FE0F49BB8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B396D4F8-D477-40FC-B9C8-08D94F7954DF}"/>
              </a:ext>
            </a:extLst>
          </p:cNvPr>
          <p:cNvSpPr>
            <a:spLocks noGrp="1"/>
          </p:cNvSpPr>
          <p:nvPr>
            <p:ph type="subTitle" idx="1"/>
          </p:nvPr>
        </p:nvSpPr>
        <p:spPr>
          <a:xfrm>
            <a:off x="8345391" y="1009397"/>
            <a:ext cx="3078342" cy="4801468"/>
          </a:xfrm>
        </p:spPr>
        <p:txBody>
          <a:bodyPr anchor="ctr">
            <a:normAutofit/>
          </a:bodyPr>
          <a:lstStyle/>
          <a:p>
            <a:pPr algn="ctr"/>
            <a:r>
              <a:rPr lang="en-US" sz="2400">
                <a:solidFill>
                  <a:srgbClr val="FFFFFF"/>
                </a:solidFill>
                <a:latin typeface="Roboto" panose="02000000000000000000" pitchFamily="2" charset="0"/>
                <a:ea typeface="Roboto" panose="02000000000000000000" pitchFamily="2" charset="0"/>
              </a:rPr>
              <a:t>Phần này bàn về cơ chế hoạt động của ipsec</a:t>
            </a:r>
          </a:p>
        </p:txBody>
      </p:sp>
    </p:spTree>
    <p:extLst>
      <p:ext uri="{BB962C8B-B14F-4D97-AF65-F5344CB8AC3E}">
        <p14:creationId xmlns:p14="http://schemas.microsoft.com/office/powerpoint/2010/main" val="2231301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picture containing web, outdoor object, spider&#10;&#10;Description automatically generated">
            <a:extLst>
              <a:ext uri="{FF2B5EF4-FFF2-40B4-BE49-F238E27FC236}">
                <a16:creationId xmlns:a16="http://schemas.microsoft.com/office/drawing/2014/main" id="{C34BD1C4-FC83-471C-AB4F-BD10D725463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4676430" y="1978088"/>
            <a:ext cx="7062196" cy="4510021"/>
          </a:xfrm>
          <a:prstGeom prst="rect">
            <a:avLst/>
          </a:prstGeom>
        </p:spPr>
      </p:pic>
      <p:sp>
        <p:nvSpPr>
          <p:cNvPr id="7" name="Rectangle 6">
            <a:extLst>
              <a:ext uri="{FF2B5EF4-FFF2-40B4-BE49-F238E27FC236}">
                <a16:creationId xmlns:a16="http://schemas.microsoft.com/office/drawing/2014/main" id="{1EE99022-333B-45CA-86F4-32A261313E33}"/>
              </a:ext>
            </a:extLst>
          </p:cNvPr>
          <p:cNvSpPr/>
          <p:nvPr/>
        </p:nvSpPr>
        <p:spPr>
          <a:xfrm>
            <a:off x="452658" y="1978090"/>
            <a:ext cx="4006659" cy="4397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A0E405-C09D-45CC-B2D5-083A2473271C}"/>
              </a:ext>
            </a:extLst>
          </p:cNvPr>
          <p:cNvSpPr>
            <a:spLocks noGrp="1"/>
          </p:cNvSpPr>
          <p:nvPr>
            <p:ph type="title"/>
          </p:nvPr>
        </p:nvSpPr>
        <p:spPr/>
        <p:txBody>
          <a:bodyPr/>
          <a:lstStyle/>
          <a:p>
            <a:r>
              <a:rPr lang="en-US">
                <a:latin typeface="iCiel Gotham Medium" pitchFamily="50" charset="0"/>
                <a:cs typeface="iCiel Gotham Medium" pitchFamily="50" charset="0"/>
              </a:rPr>
              <a:t>GIAO THỨC IPSEC</a:t>
            </a:r>
          </a:p>
        </p:txBody>
      </p:sp>
      <p:sp>
        <p:nvSpPr>
          <p:cNvPr id="3" name="Content Placeholder 2">
            <a:extLst>
              <a:ext uri="{FF2B5EF4-FFF2-40B4-BE49-F238E27FC236}">
                <a16:creationId xmlns:a16="http://schemas.microsoft.com/office/drawing/2014/main" id="{30C0FC5C-56AF-43D7-A42D-CEC427DECC75}"/>
              </a:ext>
            </a:extLst>
          </p:cNvPr>
          <p:cNvSpPr>
            <a:spLocks noGrp="1"/>
          </p:cNvSpPr>
          <p:nvPr>
            <p:ph idx="1"/>
          </p:nvPr>
        </p:nvSpPr>
        <p:spPr>
          <a:xfrm>
            <a:off x="581192" y="2034455"/>
            <a:ext cx="3813526" cy="4121389"/>
          </a:xfrm>
        </p:spPr>
        <p:txBody>
          <a:bodyPr>
            <a:normAutofit/>
          </a:bodyPr>
          <a:lstStyle/>
          <a:p>
            <a:r>
              <a:rPr lang="en-US" sz="1600">
                <a:solidFill>
                  <a:schemeClr val="bg1"/>
                </a:solidFill>
                <a:latin typeface="Roboto" panose="02000000000000000000" pitchFamily="2" charset="0"/>
                <a:ea typeface="Roboto" panose="02000000000000000000" pitchFamily="2" charset="0"/>
              </a:rPr>
              <a:t>IPSec là một tập các giao thức, tiêu chuẩn, thuật toán để đảm bảo tính riêng tư khi truyền thông qua một mạng không tin cậy</a:t>
            </a:r>
          </a:p>
          <a:p>
            <a:r>
              <a:rPr lang="en-US" sz="1600">
                <a:solidFill>
                  <a:schemeClr val="bg1"/>
                </a:solidFill>
                <a:latin typeface="Roboto" panose="02000000000000000000" pitchFamily="2" charset="0"/>
                <a:ea typeface="Roboto" panose="02000000000000000000" pitchFamily="2" charset="0"/>
              </a:rPr>
              <a:t>IPSec là một giao thức bảo mật trên tầng mạng, vì thế tất cả các gói tin IP đều sẽ được IPSec bảo vệ bất kể giao thức ở tầng trên là gì</a:t>
            </a:r>
          </a:p>
          <a:p>
            <a:r>
              <a:rPr lang="en-US" sz="1600">
                <a:solidFill>
                  <a:schemeClr val="bg1"/>
                </a:solidFill>
                <a:latin typeface="Roboto" panose="02000000000000000000" pitchFamily="2" charset="0"/>
                <a:ea typeface="Roboto" panose="02000000000000000000" pitchFamily="2" charset="0"/>
              </a:rPr>
              <a:t>Đặc biệt là việc sử dụng IPSec không yêu cầu cấu hình hay cài đặt lại ứng dụng gốc</a:t>
            </a:r>
          </a:p>
          <a:p>
            <a:r>
              <a:rPr lang="en-US" sz="1600">
                <a:solidFill>
                  <a:schemeClr val="bg1"/>
                </a:solidFill>
                <a:latin typeface="Roboto" panose="02000000000000000000" pitchFamily="2" charset="0"/>
                <a:ea typeface="Roboto" panose="02000000000000000000" pitchFamily="2" charset="0"/>
              </a:rPr>
              <a:t>IPSec là trong suốt với người sử dụng</a:t>
            </a:r>
          </a:p>
        </p:txBody>
      </p:sp>
    </p:spTree>
    <p:extLst>
      <p:ext uri="{BB962C8B-B14F-4D97-AF65-F5344CB8AC3E}">
        <p14:creationId xmlns:p14="http://schemas.microsoft.com/office/powerpoint/2010/main" val="3021798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84389-1D79-4290-802A-6138A87E6D7F}"/>
              </a:ext>
            </a:extLst>
          </p:cNvPr>
          <p:cNvSpPr>
            <a:spLocks noGrp="1"/>
          </p:cNvSpPr>
          <p:nvPr>
            <p:ph type="title"/>
          </p:nvPr>
        </p:nvSpPr>
        <p:spPr/>
        <p:txBody>
          <a:bodyPr/>
          <a:lstStyle/>
          <a:p>
            <a:r>
              <a:rPr lang="en-US">
                <a:latin typeface="iCiel Gotham Medium" pitchFamily="50" charset="0"/>
                <a:cs typeface="iCiel Gotham Medium" pitchFamily="50" charset="0"/>
              </a:rPr>
              <a:t>Các dịch vụ của IPSec</a:t>
            </a:r>
          </a:p>
        </p:txBody>
      </p:sp>
      <p:grpSp>
        <p:nvGrpSpPr>
          <p:cNvPr id="13" name="Group 12">
            <a:extLst>
              <a:ext uri="{FF2B5EF4-FFF2-40B4-BE49-F238E27FC236}">
                <a16:creationId xmlns:a16="http://schemas.microsoft.com/office/drawing/2014/main" id="{BA9305C7-CBE5-411A-B093-110154B6D50E}"/>
              </a:ext>
            </a:extLst>
          </p:cNvPr>
          <p:cNvGrpSpPr/>
          <p:nvPr/>
        </p:nvGrpSpPr>
        <p:grpSpPr>
          <a:xfrm>
            <a:off x="457200" y="2011680"/>
            <a:ext cx="1778000" cy="4439920"/>
            <a:chOff x="457200" y="2011680"/>
            <a:chExt cx="1940560" cy="4439920"/>
          </a:xfrm>
        </p:grpSpPr>
        <p:sp>
          <p:nvSpPr>
            <p:cNvPr id="10" name="Rectangle 9">
              <a:extLst>
                <a:ext uri="{FF2B5EF4-FFF2-40B4-BE49-F238E27FC236}">
                  <a16:creationId xmlns:a16="http://schemas.microsoft.com/office/drawing/2014/main" id="{FF71B362-09B1-4C99-AF41-C8041B3296AC}"/>
                </a:ext>
              </a:extLst>
            </p:cNvPr>
            <p:cNvSpPr/>
            <p:nvPr/>
          </p:nvSpPr>
          <p:spPr>
            <a:xfrm>
              <a:off x="457200" y="3098800"/>
              <a:ext cx="1940560" cy="3352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Roboto" panose="02000000000000000000" pitchFamily="2" charset="0"/>
                  <a:ea typeface="Roboto" panose="02000000000000000000" pitchFamily="2" charset="0"/>
                </a:rPr>
                <a:t>IPSec đảm bảo dữ liệu không thể đọc được bởi bên thứ 3 bằng cách mã hóa dữ liệu</a:t>
              </a:r>
            </a:p>
          </p:txBody>
        </p:sp>
        <p:sp>
          <p:nvSpPr>
            <p:cNvPr id="12" name="Rectangle 11">
              <a:extLst>
                <a:ext uri="{FF2B5EF4-FFF2-40B4-BE49-F238E27FC236}">
                  <a16:creationId xmlns:a16="http://schemas.microsoft.com/office/drawing/2014/main" id="{EF962B2D-B962-404B-A929-93B6CF933FFF}"/>
                </a:ext>
              </a:extLst>
            </p:cNvPr>
            <p:cNvSpPr/>
            <p:nvPr/>
          </p:nvSpPr>
          <p:spPr>
            <a:xfrm>
              <a:off x="457200" y="2011680"/>
              <a:ext cx="1940560" cy="1013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iCiel Gotham Medium" pitchFamily="50" charset="0"/>
                  <a:cs typeface="iCiel Gotham Medium" pitchFamily="50" charset="0"/>
                </a:rPr>
                <a:t>Bảo mật</a:t>
              </a:r>
            </a:p>
          </p:txBody>
        </p:sp>
      </p:grpSp>
      <p:grpSp>
        <p:nvGrpSpPr>
          <p:cNvPr id="21" name="Group 20">
            <a:extLst>
              <a:ext uri="{FF2B5EF4-FFF2-40B4-BE49-F238E27FC236}">
                <a16:creationId xmlns:a16="http://schemas.microsoft.com/office/drawing/2014/main" id="{C718EF14-81EF-4FF2-8C9B-55C06E8E6BF4}"/>
              </a:ext>
            </a:extLst>
          </p:cNvPr>
          <p:cNvGrpSpPr/>
          <p:nvPr/>
        </p:nvGrpSpPr>
        <p:grpSpPr>
          <a:xfrm>
            <a:off x="2346960" y="2011680"/>
            <a:ext cx="1778000" cy="4439920"/>
            <a:chOff x="457200" y="2011680"/>
            <a:chExt cx="1940560" cy="4439920"/>
          </a:xfrm>
        </p:grpSpPr>
        <p:sp>
          <p:nvSpPr>
            <p:cNvPr id="22" name="Rectangle 21">
              <a:extLst>
                <a:ext uri="{FF2B5EF4-FFF2-40B4-BE49-F238E27FC236}">
                  <a16:creationId xmlns:a16="http://schemas.microsoft.com/office/drawing/2014/main" id="{1FCB193E-1AE7-42D7-BE36-7829A5C73964}"/>
                </a:ext>
              </a:extLst>
            </p:cNvPr>
            <p:cNvSpPr/>
            <p:nvPr/>
          </p:nvSpPr>
          <p:spPr>
            <a:xfrm>
              <a:off x="457200" y="3098800"/>
              <a:ext cx="1940560" cy="3352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Roboto" panose="02000000000000000000" pitchFamily="2" charset="0"/>
                  <a:ea typeface="Roboto" panose="02000000000000000000" pitchFamily="2" charset="0"/>
                </a:rPr>
                <a:t>IPSec xác định được dữ liệu có bị thay đổi hay không bằng việc sử dụng một mã xác thực thông điệp có chức năng giống như checksum của dữ liệu</a:t>
              </a:r>
            </a:p>
          </p:txBody>
        </p:sp>
        <p:sp>
          <p:nvSpPr>
            <p:cNvPr id="23" name="Rectangle 22">
              <a:extLst>
                <a:ext uri="{FF2B5EF4-FFF2-40B4-BE49-F238E27FC236}">
                  <a16:creationId xmlns:a16="http://schemas.microsoft.com/office/drawing/2014/main" id="{B8CAB350-F7BE-458A-84A0-02E48E4AF888}"/>
                </a:ext>
              </a:extLst>
            </p:cNvPr>
            <p:cNvSpPr/>
            <p:nvPr/>
          </p:nvSpPr>
          <p:spPr>
            <a:xfrm>
              <a:off x="457200" y="2011680"/>
              <a:ext cx="1940560" cy="1013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iCiel Gotham Medium" pitchFamily="50" charset="0"/>
                  <a:cs typeface="iCiel Gotham Medium" pitchFamily="50" charset="0"/>
                </a:rPr>
                <a:t>Toàn vẹn dữ liệu</a:t>
              </a:r>
            </a:p>
          </p:txBody>
        </p:sp>
      </p:grpSp>
      <p:grpSp>
        <p:nvGrpSpPr>
          <p:cNvPr id="24" name="Group 23">
            <a:extLst>
              <a:ext uri="{FF2B5EF4-FFF2-40B4-BE49-F238E27FC236}">
                <a16:creationId xmlns:a16="http://schemas.microsoft.com/office/drawing/2014/main" id="{99370839-5888-4F16-A13C-8E34B710D342}"/>
              </a:ext>
            </a:extLst>
          </p:cNvPr>
          <p:cNvGrpSpPr/>
          <p:nvPr/>
        </p:nvGrpSpPr>
        <p:grpSpPr>
          <a:xfrm>
            <a:off x="4236720" y="2011680"/>
            <a:ext cx="1778000" cy="4439920"/>
            <a:chOff x="457200" y="2011680"/>
            <a:chExt cx="1940560" cy="4439920"/>
          </a:xfrm>
        </p:grpSpPr>
        <p:sp>
          <p:nvSpPr>
            <p:cNvPr id="25" name="Rectangle 24">
              <a:extLst>
                <a:ext uri="{FF2B5EF4-FFF2-40B4-BE49-F238E27FC236}">
                  <a16:creationId xmlns:a16="http://schemas.microsoft.com/office/drawing/2014/main" id="{612F007E-7802-4164-910E-334B37DA4447}"/>
                </a:ext>
              </a:extLst>
            </p:cNvPr>
            <p:cNvSpPr/>
            <p:nvPr/>
          </p:nvSpPr>
          <p:spPr>
            <a:xfrm>
              <a:off x="457200" y="3098800"/>
              <a:ext cx="1940560" cy="3352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Roboto" panose="02000000000000000000" pitchFamily="2" charset="0"/>
                  <a:ea typeface="Roboto" panose="02000000000000000000" pitchFamily="2" charset="0"/>
                </a:rPr>
                <a:t>Hai điểm đầu cuối trong kết nối IPSec sẽ được xác thực để đảm bảo nguồn của dữ liệu</a:t>
              </a:r>
            </a:p>
          </p:txBody>
        </p:sp>
        <p:sp>
          <p:nvSpPr>
            <p:cNvPr id="26" name="Rectangle 25">
              <a:extLst>
                <a:ext uri="{FF2B5EF4-FFF2-40B4-BE49-F238E27FC236}">
                  <a16:creationId xmlns:a16="http://schemas.microsoft.com/office/drawing/2014/main" id="{9C2244BC-28E8-41C2-A9C2-7FA1575F2D2F}"/>
                </a:ext>
              </a:extLst>
            </p:cNvPr>
            <p:cNvSpPr/>
            <p:nvPr/>
          </p:nvSpPr>
          <p:spPr>
            <a:xfrm>
              <a:off x="457200" y="2011680"/>
              <a:ext cx="1940560" cy="1013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iCiel Gotham Medium" pitchFamily="50" charset="0"/>
                  <a:cs typeface="iCiel Gotham Medium" pitchFamily="50" charset="0"/>
                </a:rPr>
                <a:t>Xác thực ngang hàng</a:t>
              </a:r>
            </a:p>
          </p:txBody>
        </p:sp>
      </p:grpSp>
      <p:grpSp>
        <p:nvGrpSpPr>
          <p:cNvPr id="27" name="Group 26">
            <a:extLst>
              <a:ext uri="{FF2B5EF4-FFF2-40B4-BE49-F238E27FC236}">
                <a16:creationId xmlns:a16="http://schemas.microsoft.com/office/drawing/2014/main" id="{EFF129A9-912E-459B-9B5B-30AB895A98F2}"/>
              </a:ext>
            </a:extLst>
          </p:cNvPr>
          <p:cNvGrpSpPr/>
          <p:nvPr/>
        </p:nvGrpSpPr>
        <p:grpSpPr>
          <a:xfrm>
            <a:off x="6177282" y="2011680"/>
            <a:ext cx="1778000" cy="4439920"/>
            <a:chOff x="457200" y="2011680"/>
            <a:chExt cx="1940560" cy="4439920"/>
          </a:xfrm>
        </p:grpSpPr>
        <p:sp>
          <p:nvSpPr>
            <p:cNvPr id="28" name="Rectangle 27">
              <a:extLst>
                <a:ext uri="{FF2B5EF4-FFF2-40B4-BE49-F238E27FC236}">
                  <a16:creationId xmlns:a16="http://schemas.microsoft.com/office/drawing/2014/main" id="{19A43F9D-B6EF-463F-8CDA-ACB998EB7938}"/>
                </a:ext>
              </a:extLst>
            </p:cNvPr>
            <p:cNvSpPr/>
            <p:nvPr/>
          </p:nvSpPr>
          <p:spPr>
            <a:xfrm>
              <a:off x="457200" y="3098800"/>
              <a:ext cx="1940560" cy="3352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Roboto" panose="02000000000000000000" pitchFamily="2" charset="0"/>
                  <a:ea typeface="Roboto" panose="02000000000000000000" pitchFamily="2" charset="0"/>
                </a:rPr>
                <a:t>IPSec cung cấp cho mỗi gói tin một số thứ tự duy nhất nhằm chống tấn công phát lại vào hệ thống</a:t>
              </a:r>
            </a:p>
          </p:txBody>
        </p:sp>
        <p:sp>
          <p:nvSpPr>
            <p:cNvPr id="29" name="Rectangle 28">
              <a:extLst>
                <a:ext uri="{FF2B5EF4-FFF2-40B4-BE49-F238E27FC236}">
                  <a16:creationId xmlns:a16="http://schemas.microsoft.com/office/drawing/2014/main" id="{89C9FA17-5BD4-4D62-9F97-37163C081616}"/>
                </a:ext>
              </a:extLst>
            </p:cNvPr>
            <p:cNvSpPr/>
            <p:nvPr/>
          </p:nvSpPr>
          <p:spPr>
            <a:xfrm>
              <a:off x="457200" y="2011680"/>
              <a:ext cx="1940560" cy="1013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iCiel Gotham Medium" pitchFamily="50" charset="0"/>
                  <a:cs typeface="iCiel Gotham Medium" pitchFamily="50" charset="0"/>
                </a:rPr>
                <a:t>Chống tấn công phát lại</a:t>
              </a:r>
            </a:p>
          </p:txBody>
        </p:sp>
      </p:grpSp>
      <p:grpSp>
        <p:nvGrpSpPr>
          <p:cNvPr id="30" name="Group 29">
            <a:extLst>
              <a:ext uri="{FF2B5EF4-FFF2-40B4-BE49-F238E27FC236}">
                <a16:creationId xmlns:a16="http://schemas.microsoft.com/office/drawing/2014/main" id="{6E4E8E4D-8262-475D-8FD4-4F065901DDC8}"/>
              </a:ext>
            </a:extLst>
          </p:cNvPr>
          <p:cNvGrpSpPr/>
          <p:nvPr/>
        </p:nvGrpSpPr>
        <p:grpSpPr>
          <a:xfrm>
            <a:off x="8067042" y="2011680"/>
            <a:ext cx="1778000" cy="4439920"/>
            <a:chOff x="457200" y="2011680"/>
            <a:chExt cx="1940560" cy="4439920"/>
          </a:xfrm>
        </p:grpSpPr>
        <p:sp>
          <p:nvSpPr>
            <p:cNvPr id="31" name="Rectangle 30">
              <a:extLst>
                <a:ext uri="{FF2B5EF4-FFF2-40B4-BE49-F238E27FC236}">
                  <a16:creationId xmlns:a16="http://schemas.microsoft.com/office/drawing/2014/main" id="{2984D371-9590-437C-9C7F-30DEBBE98852}"/>
                </a:ext>
              </a:extLst>
            </p:cNvPr>
            <p:cNvSpPr/>
            <p:nvPr/>
          </p:nvSpPr>
          <p:spPr>
            <a:xfrm>
              <a:off x="457200" y="3098800"/>
              <a:ext cx="1940560" cy="3352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Roboto" panose="02000000000000000000" pitchFamily="2" charset="0"/>
                  <a:ea typeface="Roboto" panose="02000000000000000000" pitchFamily="2" charset="0"/>
                </a:rPr>
                <a:t>Cơ chế này đảm bảo rằng một hacker theo dõi lưu lượng truy cập trên mạng không thể biết được nguồn, đích và lượng dữ liệu trao đổi giữa 2 bên</a:t>
              </a:r>
            </a:p>
          </p:txBody>
        </p:sp>
        <p:sp>
          <p:nvSpPr>
            <p:cNvPr id="32" name="Rectangle 31">
              <a:extLst>
                <a:ext uri="{FF2B5EF4-FFF2-40B4-BE49-F238E27FC236}">
                  <a16:creationId xmlns:a16="http://schemas.microsoft.com/office/drawing/2014/main" id="{771AC70B-C2EA-4787-85D5-C97495C8A99B}"/>
                </a:ext>
              </a:extLst>
            </p:cNvPr>
            <p:cNvSpPr/>
            <p:nvPr/>
          </p:nvSpPr>
          <p:spPr>
            <a:xfrm>
              <a:off x="457200" y="2011680"/>
              <a:ext cx="1940560" cy="1013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iCiel Gotham Medium" pitchFamily="50" charset="0"/>
                  <a:cs typeface="iCiel Gotham Medium" pitchFamily="50" charset="0"/>
                </a:rPr>
                <a:t>Chống tấn công phân tích</a:t>
              </a:r>
            </a:p>
          </p:txBody>
        </p:sp>
      </p:grpSp>
      <p:grpSp>
        <p:nvGrpSpPr>
          <p:cNvPr id="33" name="Group 32">
            <a:extLst>
              <a:ext uri="{FF2B5EF4-FFF2-40B4-BE49-F238E27FC236}">
                <a16:creationId xmlns:a16="http://schemas.microsoft.com/office/drawing/2014/main" id="{1EC29890-D290-4ABD-98E8-1B07A2ACF27E}"/>
              </a:ext>
            </a:extLst>
          </p:cNvPr>
          <p:cNvGrpSpPr/>
          <p:nvPr/>
        </p:nvGrpSpPr>
        <p:grpSpPr>
          <a:xfrm>
            <a:off x="9956800" y="2011680"/>
            <a:ext cx="1778000" cy="4439920"/>
            <a:chOff x="457200" y="2011680"/>
            <a:chExt cx="1940560" cy="4439920"/>
          </a:xfrm>
        </p:grpSpPr>
        <p:sp>
          <p:nvSpPr>
            <p:cNvPr id="34" name="Rectangle 33">
              <a:extLst>
                <a:ext uri="{FF2B5EF4-FFF2-40B4-BE49-F238E27FC236}">
                  <a16:creationId xmlns:a16="http://schemas.microsoft.com/office/drawing/2014/main" id="{3A9A0474-AD45-47B5-8E55-ADBEA9BC86C8}"/>
                </a:ext>
              </a:extLst>
            </p:cNvPr>
            <p:cNvSpPr/>
            <p:nvPr/>
          </p:nvSpPr>
          <p:spPr>
            <a:xfrm>
              <a:off x="457200" y="3098800"/>
              <a:ext cx="1940560" cy="3352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Roboto" panose="02000000000000000000" pitchFamily="2" charset="0"/>
                  <a:ea typeface="Roboto" panose="02000000000000000000" pitchFamily="2" charset="0"/>
                </a:rPr>
                <a:t>IPSec đảm bảo mỗi đối tượng chỉ được phép truy cập đến những phần nằm trong phạm vi quyền của đối tượng đó</a:t>
              </a:r>
            </a:p>
          </p:txBody>
        </p:sp>
        <p:sp>
          <p:nvSpPr>
            <p:cNvPr id="35" name="Rectangle 34">
              <a:extLst>
                <a:ext uri="{FF2B5EF4-FFF2-40B4-BE49-F238E27FC236}">
                  <a16:creationId xmlns:a16="http://schemas.microsoft.com/office/drawing/2014/main" id="{51BE74F6-81EC-484B-9174-C657E70B545B}"/>
                </a:ext>
              </a:extLst>
            </p:cNvPr>
            <p:cNvSpPr/>
            <p:nvPr/>
          </p:nvSpPr>
          <p:spPr>
            <a:xfrm>
              <a:off x="457200" y="2011680"/>
              <a:ext cx="1940560" cy="1013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iCiel Gotham Medium" pitchFamily="50" charset="0"/>
                  <a:cs typeface="iCiel Gotham Medium" pitchFamily="50" charset="0"/>
                </a:rPr>
                <a:t>Kiểm soát truy cập</a:t>
              </a:r>
            </a:p>
          </p:txBody>
        </p:sp>
      </p:grpSp>
    </p:spTree>
    <p:extLst>
      <p:ext uri="{BB962C8B-B14F-4D97-AF65-F5344CB8AC3E}">
        <p14:creationId xmlns:p14="http://schemas.microsoft.com/office/powerpoint/2010/main" val="215701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95D257-58AF-4A63-ABC3-E6131E6EE93D}"/>
              </a:ext>
            </a:extLst>
          </p:cNvPr>
          <p:cNvSpPr txBox="1"/>
          <p:nvPr/>
        </p:nvSpPr>
        <p:spPr>
          <a:xfrm>
            <a:off x="502765" y="559836"/>
            <a:ext cx="3574568" cy="830997"/>
          </a:xfrm>
          <a:prstGeom prst="rect">
            <a:avLst/>
          </a:prstGeom>
          <a:noFill/>
        </p:spPr>
        <p:txBody>
          <a:bodyPr wrap="none" rtlCol="0">
            <a:spAutoFit/>
          </a:bodyPr>
          <a:lstStyle/>
          <a:p>
            <a:r>
              <a:rPr lang="en-US" sz="4800">
                <a:solidFill>
                  <a:srgbClr val="1A3260"/>
                </a:solidFill>
                <a:latin typeface="iCiel Gotham Medium" pitchFamily="50" charset="0"/>
                <a:cs typeface="iCiel Gotham Medium" pitchFamily="50" charset="0"/>
              </a:rPr>
              <a:t>Conclusion</a:t>
            </a:r>
          </a:p>
        </p:txBody>
      </p:sp>
      <p:sp>
        <p:nvSpPr>
          <p:cNvPr id="4" name="TextBox 3">
            <a:extLst>
              <a:ext uri="{FF2B5EF4-FFF2-40B4-BE49-F238E27FC236}">
                <a16:creationId xmlns:a16="http://schemas.microsoft.com/office/drawing/2014/main" id="{5FFB56BA-77C1-4AB0-8AB4-EF93AB943CD9}"/>
              </a:ext>
            </a:extLst>
          </p:cNvPr>
          <p:cNvSpPr txBox="1"/>
          <p:nvPr/>
        </p:nvSpPr>
        <p:spPr>
          <a:xfrm>
            <a:off x="698708" y="2953892"/>
            <a:ext cx="10794583" cy="1938992"/>
          </a:xfrm>
          <a:prstGeom prst="rect">
            <a:avLst/>
          </a:prstGeom>
          <a:noFill/>
        </p:spPr>
        <p:txBody>
          <a:bodyPr wrap="square" rtlCol="0">
            <a:spAutoFit/>
          </a:bodyPr>
          <a:lstStyle/>
          <a:p>
            <a:pPr algn="ctr"/>
            <a:r>
              <a:rPr lang="en-US" sz="4000">
                <a:latin typeface="Calibri Light" panose="020F0302020204030204" pitchFamily="34" charset="0"/>
                <a:ea typeface="Roboto" panose="02000000000000000000" pitchFamily="2" charset="0"/>
                <a:cs typeface="Calibri Light" panose="020F0302020204030204" pitchFamily="34" charset="0"/>
              </a:rPr>
              <a:t>Tiếp theo, chúng ta sẽ phân tích cơ chế hoạt động của IPSec để hiểu được cách thức mà IPSec cung cấp những dịch vụ trên</a:t>
            </a:r>
          </a:p>
        </p:txBody>
      </p:sp>
    </p:spTree>
    <p:extLst>
      <p:ext uri="{BB962C8B-B14F-4D97-AF65-F5344CB8AC3E}">
        <p14:creationId xmlns:p14="http://schemas.microsoft.com/office/powerpoint/2010/main" val="14500682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500" y="-4229"/>
            <a:ext cx="12191980" cy="6857990"/>
          </a:xfrm>
          <a:prstGeom prst="rect">
            <a:avLst/>
          </a:prstGeom>
        </p:spPr>
      </p:pic>
      <p:grpSp>
        <p:nvGrpSpPr>
          <p:cNvPr id="15" name="Group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anchor="ctr">
            <a:normAutofit/>
          </a:bodyPr>
          <a:lstStyle/>
          <a:p>
            <a:pPr algn="ctr"/>
            <a:r>
              <a:rPr lang="en-US">
                <a:latin typeface="iCiel Gotham Medium" pitchFamily="50" charset="0"/>
                <a:cs typeface="iCiel Gotham Medium" pitchFamily="50" charset="0"/>
              </a:rPr>
              <a:t>Giao thức lõi của IPSec</a:t>
            </a:r>
            <a:endParaRPr lang="en-US" dirty="0">
              <a:latin typeface="iCiel Gotham Medium" pitchFamily="50" charset="0"/>
              <a:cs typeface="iCiel Gotham Medium" pitchFamily="50" charset="0"/>
            </a:endParaRPr>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2667188936"/>
              </p:ext>
            </p:extLst>
          </p:nvPr>
        </p:nvGraphicFramePr>
        <p:xfrm>
          <a:off x="719571" y="2198254"/>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0" name="Rectangle 9">
            <a:extLst>
              <a:ext uri="{FF2B5EF4-FFF2-40B4-BE49-F238E27FC236}">
                <a16:creationId xmlns:a16="http://schemas.microsoft.com/office/drawing/2014/main" id="{CE6065D5-9482-4F54-B8E5-BB18FBD58CF3}"/>
              </a:ext>
            </a:extLst>
          </p:cNvPr>
          <p:cNvSpPr/>
          <p:nvPr/>
        </p:nvSpPr>
        <p:spPr>
          <a:xfrm>
            <a:off x="8421794" y="430954"/>
            <a:ext cx="3332138" cy="5935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itle 2">
            <a:extLst>
              <a:ext uri="{FF2B5EF4-FFF2-40B4-BE49-F238E27FC236}">
                <a16:creationId xmlns:a16="http://schemas.microsoft.com/office/drawing/2014/main" id="{EE3ADBC3-D41C-4736-B5E2-2A8E6FBCF5F6}"/>
              </a:ext>
            </a:extLst>
          </p:cNvPr>
          <p:cNvSpPr txBox="1">
            <a:spLocks/>
          </p:cNvSpPr>
          <p:nvPr/>
        </p:nvSpPr>
        <p:spPr>
          <a:xfrm>
            <a:off x="8839200" y="822960"/>
            <a:ext cx="2540000" cy="5110480"/>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n-US" sz="2400">
                <a:solidFill>
                  <a:srgbClr val="FFFFFF"/>
                </a:solidFill>
                <a:latin typeface="Roboto" panose="02000000000000000000" pitchFamily="2" charset="0"/>
                <a:ea typeface="Roboto" panose="02000000000000000000" pitchFamily="2" charset="0"/>
              </a:rPr>
              <a:t>PHẦN NÀY SẼ BÀN SÂU HƠN VỀ CƠ CHẾ HOẠT ĐỘNG CỦA TỪNG GIAO THỨC</a:t>
            </a:r>
          </a:p>
        </p:txBody>
      </p:sp>
      <p:pic>
        <p:nvPicPr>
          <p:cNvPr id="4" name="Graphic 3" descr="Planet with solid fill">
            <a:extLst>
              <a:ext uri="{FF2B5EF4-FFF2-40B4-BE49-F238E27FC236}">
                <a16:creationId xmlns:a16="http://schemas.microsoft.com/office/drawing/2014/main" id="{85404552-76D5-4F26-BF9D-AFB07D94B07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03346" y="4275396"/>
            <a:ext cx="914400" cy="914400"/>
          </a:xfrm>
          <a:prstGeom prst="rect">
            <a:avLst/>
          </a:prstGeom>
        </p:spPr>
      </p:pic>
      <p:pic>
        <p:nvPicPr>
          <p:cNvPr id="19" name="Graphic 18" descr="Planet with solid fill">
            <a:extLst>
              <a:ext uri="{FF2B5EF4-FFF2-40B4-BE49-F238E27FC236}">
                <a16:creationId xmlns:a16="http://schemas.microsoft.com/office/drawing/2014/main" id="{97665182-42C1-4D0D-84B9-8EE15C9CF1A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03346" y="2779625"/>
            <a:ext cx="914400" cy="914400"/>
          </a:xfrm>
          <a:prstGeom prst="rect">
            <a:avLst/>
          </a:prstGeom>
        </p:spPr>
      </p:pic>
    </p:spTree>
    <p:extLst>
      <p:ext uri="{BB962C8B-B14F-4D97-AF65-F5344CB8AC3E}">
        <p14:creationId xmlns:p14="http://schemas.microsoft.com/office/powerpoint/2010/main" val="4209322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9EE33-E541-4B0E-B237-1253984040B5}"/>
              </a:ext>
            </a:extLst>
          </p:cNvPr>
          <p:cNvSpPr>
            <a:spLocks noGrp="1"/>
          </p:cNvSpPr>
          <p:nvPr>
            <p:ph type="title"/>
          </p:nvPr>
        </p:nvSpPr>
        <p:spPr/>
        <p:txBody>
          <a:bodyPr/>
          <a:lstStyle/>
          <a:p>
            <a:r>
              <a:rPr lang="en-US">
                <a:latin typeface="iCiel Gotham Medium" pitchFamily="50" charset="0"/>
                <a:cs typeface="iCiel Gotham Medium" pitchFamily="50" charset="0"/>
              </a:rPr>
              <a:t>Authentication header - ah</a:t>
            </a:r>
          </a:p>
        </p:txBody>
      </p:sp>
      <p:graphicFrame>
        <p:nvGraphicFramePr>
          <p:cNvPr id="5" name="Content Placeholder 2">
            <a:extLst>
              <a:ext uri="{FF2B5EF4-FFF2-40B4-BE49-F238E27FC236}">
                <a16:creationId xmlns:a16="http://schemas.microsoft.com/office/drawing/2014/main" id="{99990FB0-5432-478B-88D9-4252A0D7C2CE}"/>
              </a:ext>
            </a:extLst>
          </p:cNvPr>
          <p:cNvGraphicFramePr>
            <a:graphicFrameLocks noGrp="1"/>
          </p:cNvGraphicFramePr>
          <p:nvPr>
            <p:ph idx="1"/>
            <p:extLst>
              <p:ext uri="{D42A27DB-BD31-4B8C-83A1-F6EECF244321}">
                <p14:modId xmlns:p14="http://schemas.microsoft.com/office/powerpoint/2010/main" val="1978762220"/>
              </p:ext>
            </p:extLst>
          </p:nvPr>
        </p:nvGraphicFramePr>
        <p:xfrm>
          <a:off x="581192" y="2180496"/>
          <a:ext cx="11029615" cy="39753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127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078A52F-85EA-4C0B-962B-D9D9DD4DD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919797D5-5700-4683-B30A-5B4D56CB8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4856A7B9-9801-42EC-A4C9-7E22A56EF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AD54DB8-C150-4290-85D6-F5B0262BF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28D511D2-9CF1-40DE-BB88-A5A48A0E8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E708B189-DB78-43E8-A2D8-024F3E38DDAD}"/>
              </a:ext>
            </a:extLst>
          </p:cNvPr>
          <p:cNvPicPr>
            <a:picLocks noChangeAspect="1"/>
          </p:cNvPicPr>
          <p:nvPr/>
        </p:nvPicPr>
        <p:blipFill>
          <a:blip r:embed="rId2">
            <a:extLst>
              <a:ext uri="{837473B0-CC2E-450A-ABE3-18F120FF3D39}">
                <a1611:picAttrSrcUrl xmlns:a1611="http://schemas.microsoft.com/office/drawing/2016/11/main" r:id="rId3"/>
              </a:ext>
            </a:extLst>
          </a:blip>
          <a:srcRect l="3333" r="3333"/>
          <a:stretch/>
        </p:blipFill>
        <p:spPr>
          <a:xfrm>
            <a:off x="20" y="10"/>
            <a:ext cx="12191980" cy="6857990"/>
          </a:xfrm>
          <a:prstGeom prst="rect">
            <a:avLst/>
          </a:prstGeom>
        </p:spPr>
      </p:pic>
      <p:grpSp>
        <p:nvGrpSpPr>
          <p:cNvPr id="20" name="Group 19">
            <a:extLst>
              <a:ext uri="{FF2B5EF4-FFF2-40B4-BE49-F238E27FC236}">
                <a16:creationId xmlns:a16="http://schemas.microsoft.com/office/drawing/2014/main" id="{40ADCA80-A0B1-4379-94EC-0A1A73BE1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2"/>
            <a:chOff x="438068" y="457200"/>
            <a:chExt cx="3703320" cy="5935132"/>
          </a:xfrm>
        </p:grpSpPr>
        <p:sp>
          <p:nvSpPr>
            <p:cNvPr id="21" name="Rectangle 20">
              <a:extLst>
                <a:ext uri="{FF2B5EF4-FFF2-40B4-BE49-F238E27FC236}">
                  <a16:creationId xmlns:a16="http://schemas.microsoft.com/office/drawing/2014/main" id="{1EB4D79C-3A0E-4CB5-9A3D-BB816FD52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18067"/>
              <a:ext cx="3702134"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3839C3D0-536E-4C48-A1C1-D9B718A843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4D79EE33-E541-4B0E-B237-1253984040B5}"/>
              </a:ext>
            </a:extLst>
          </p:cNvPr>
          <p:cNvSpPr>
            <a:spLocks noGrp="1"/>
          </p:cNvSpPr>
          <p:nvPr>
            <p:ph type="title"/>
          </p:nvPr>
        </p:nvSpPr>
        <p:spPr>
          <a:xfrm>
            <a:off x="584200" y="567776"/>
            <a:ext cx="3412067" cy="1902955"/>
          </a:xfrm>
        </p:spPr>
        <p:txBody>
          <a:bodyPr vert="horz" lIns="91440" tIns="45720" rIns="91440" bIns="45720" rtlCol="0" anchor="b">
            <a:normAutofit/>
          </a:bodyPr>
          <a:lstStyle/>
          <a:p>
            <a:r>
              <a:rPr lang="en-US" sz="3600">
                <a:latin typeface="iCiel Gotham Medium" pitchFamily="50" charset="0"/>
                <a:cs typeface="iCiel Gotham Medium" pitchFamily="50" charset="0"/>
              </a:rPr>
              <a:t>Các chế độ làm việc của AH</a:t>
            </a:r>
          </a:p>
        </p:txBody>
      </p:sp>
      <p:sp>
        <p:nvSpPr>
          <p:cNvPr id="36" name="Rectangle 35">
            <a:extLst>
              <a:ext uri="{FF2B5EF4-FFF2-40B4-BE49-F238E27FC236}">
                <a16:creationId xmlns:a16="http://schemas.microsoft.com/office/drawing/2014/main" id="{DCEB75AA-08A3-42D1-9BB3-06FCAAA877FF}"/>
              </a:ext>
            </a:extLst>
          </p:cNvPr>
          <p:cNvSpPr/>
          <p:nvPr/>
        </p:nvSpPr>
        <p:spPr>
          <a:xfrm>
            <a:off x="5512305" y="1856871"/>
            <a:ext cx="6095493" cy="1323202"/>
          </a:xfrm>
          <a:prstGeom prst="rect">
            <a:avLst/>
          </a:prstGeom>
          <a:solidFill>
            <a:srgbClr val="1A32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Roboto" panose="02000000000000000000" pitchFamily="2" charset="0"/>
                <a:ea typeface="Roboto" panose="02000000000000000000" pitchFamily="2" charset="0"/>
              </a:rPr>
              <a:t>AH sử dụng header cũ của gói tin IP</a:t>
            </a:r>
          </a:p>
        </p:txBody>
      </p:sp>
      <p:sp>
        <p:nvSpPr>
          <p:cNvPr id="38" name="Rectangle 37">
            <a:extLst>
              <a:ext uri="{FF2B5EF4-FFF2-40B4-BE49-F238E27FC236}">
                <a16:creationId xmlns:a16="http://schemas.microsoft.com/office/drawing/2014/main" id="{C775AB7C-6ED1-4645-8AA9-3BD23CF05DF1}"/>
              </a:ext>
            </a:extLst>
          </p:cNvPr>
          <p:cNvSpPr/>
          <p:nvPr/>
        </p:nvSpPr>
        <p:spPr>
          <a:xfrm>
            <a:off x="5512307" y="4633967"/>
            <a:ext cx="6095490" cy="13355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Roboto" panose="02000000000000000000" pitchFamily="2" charset="0"/>
                <a:ea typeface="Roboto" panose="02000000000000000000" pitchFamily="2" charset="0"/>
              </a:rPr>
              <a:t>AH tạo ra header mới cho gói tin</a:t>
            </a:r>
          </a:p>
        </p:txBody>
      </p:sp>
      <p:sp>
        <p:nvSpPr>
          <p:cNvPr id="39" name="Rectangle 38">
            <a:extLst>
              <a:ext uri="{FF2B5EF4-FFF2-40B4-BE49-F238E27FC236}">
                <a16:creationId xmlns:a16="http://schemas.microsoft.com/office/drawing/2014/main" id="{A75AD63E-ED3B-41AB-992F-5FB8838F5770}"/>
              </a:ext>
            </a:extLst>
          </p:cNvPr>
          <p:cNvSpPr/>
          <p:nvPr/>
        </p:nvSpPr>
        <p:spPr>
          <a:xfrm rot="16200000">
            <a:off x="3933593" y="1779686"/>
            <a:ext cx="2174243" cy="6265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TRANSPORT MODE</a:t>
            </a:r>
          </a:p>
        </p:txBody>
      </p:sp>
      <p:sp>
        <p:nvSpPr>
          <p:cNvPr id="40" name="Rectangle 39">
            <a:extLst>
              <a:ext uri="{FF2B5EF4-FFF2-40B4-BE49-F238E27FC236}">
                <a16:creationId xmlns:a16="http://schemas.microsoft.com/office/drawing/2014/main" id="{0A8DC06B-BC43-4178-95CC-892BA0A4D335}"/>
              </a:ext>
            </a:extLst>
          </p:cNvPr>
          <p:cNvSpPr/>
          <p:nvPr/>
        </p:nvSpPr>
        <p:spPr>
          <a:xfrm rot="16200000">
            <a:off x="3942585" y="4569119"/>
            <a:ext cx="2174242" cy="6265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TUNNEL MODE</a:t>
            </a:r>
          </a:p>
        </p:txBody>
      </p:sp>
      <p:pic>
        <p:nvPicPr>
          <p:cNvPr id="43" name="Picture 1">
            <a:extLst>
              <a:ext uri="{FF2B5EF4-FFF2-40B4-BE49-F238E27FC236}">
                <a16:creationId xmlns:a16="http://schemas.microsoft.com/office/drawing/2014/main" id="{57764EA8-149E-401C-82BD-D1A9E1768F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8439" y="3812512"/>
            <a:ext cx="6095492" cy="672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1">
            <a:extLst>
              <a:ext uri="{FF2B5EF4-FFF2-40B4-BE49-F238E27FC236}">
                <a16:creationId xmlns:a16="http://schemas.microsoft.com/office/drawing/2014/main" id="{12DA49CA-2665-4565-8376-77BD7E0DEFE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12307" y="1009387"/>
            <a:ext cx="6095490" cy="663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TextBox 40">
            <a:extLst>
              <a:ext uri="{FF2B5EF4-FFF2-40B4-BE49-F238E27FC236}">
                <a16:creationId xmlns:a16="http://schemas.microsoft.com/office/drawing/2014/main" id="{69360CD7-5D7C-459F-BE22-409D0271E27D}"/>
              </a:ext>
            </a:extLst>
          </p:cNvPr>
          <p:cNvSpPr txBox="1"/>
          <p:nvPr/>
        </p:nvSpPr>
        <p:spPr>
          <a:xfrm>
            <a:off x="584200" y="2618330"/>
            <a:ext cx="3317240" cy="3277820"/>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600">
                <a:solidFill>
                  <a:schemeClr val="bg1"/>
                </a:solidFill>
                <a:latin typeface="Roboto" panose="02000000000000000000" pitchFamily="2" charset="0"/>
                <a:ea typeface="Roboto" panose="02000000000000000000" pitchFamily="2" charset="0"/>
              </a:rPr>
              <a:t>AH đính thêm một AH header vào trước phần payload của gói tin. </a:t>
            </a:r>
          </a:p>
          <a:p>
            <a:pPr marL="285750" indent="-285750">
              <a:spcAft>
                <a:spcPts val="600"/>
              </a:spcAft>
              <a:buFont typeface="Arial" panose="020B0604020202020204" pitchFamily="34" charset="0"/>
              <a:buChar char="•"/>
            </a:pPr>
            <a:r>
              <a:rPr lang="en-US" sz="1600">
                <a:solidFill>
                  <a:schemeClr val="bg1"/>
                </a:solidFill>
                <a:latin typeface="Roboto" panose="02000000000000000000" pitchFamily="2" charset="0"/>
                <a:ea typeface="Roboto" panose="02000000000000000000" pitchFamily="2" charset="0"/>
              </a:rPr>
              <a:t>Phần payload của gói tin có thể là phần payload của gói tin IP hoặc là toàn bộ gói tin IP (tùy theo chế độ)</a:t>
            </a:r>
          </a:p>
          <a:p>
            <a:pPr marL="285750" indent="-285750">
              <a:spcAft>
                <a:spcPts val="600"/>
              </a:spcAft>
              <a:buFont typeface="Arial" panose="020B0604020202020204" pitchFamily="34" charset="0"/>
              <a:buChar char="•"/>
            </a:pPr>
            <a:r>
              <a:rPr lang="en-US" sz="1600">
                <a:solidFill>
                  <a:schemeClr val="bg1"/>
                </a:solidFill>
                <a:latin typeface="Roboto" panose="02000000000000000000" pitchFamily="2" charset="0"/>
                <a:ea typeface="Roboto" panose="02000000000000000000" pitchFamily="2" charset="0"/>
              </a:rPr>
              <a:t>Trong cả 2 trường hợp thì AH đều đảm bảo tính toàn vẹn cho toàn bộ gói tin IP</a:t>
            </a:r>
          </a:p>
          <a:p>
            <a:pPr marL="285750" indent="-285750">
              <a:spcAft>
                <a:spcPts val="600"/>
              </a:spcAft>
              <a:buFont typeface="Arial" panose="020B0604020202020204" pitchFamily="34" charset="0"/>
              <a:buChar char="•"/>
            </a:pPr>
            <a:r>
              <a:rPr lang="en-US" sz="1600">
                <a:solidFill>
                  <a:schemeClr val="bg1"/>
                </a:solidFill>
                <a:latin typeface="Roboto" panose="02000000000000000000" pitchFamily="2" charset="0"/>
                <a:ea typeface="Roboto" panose="02000000000000000000" pitchFamily="2" charset="0"/>
              </a:rPr>
              <a:t>Transport mode chỉ có thể sử dụng cho mô hình host-to-host</a:t>
            </a:r>
          </a:p>
        </p:txBody>
      </p:sp>
      <p:sp>
        <p:nvSpPr>
          <p:cNvPr id="42" name="TextBox 41">
            <a:extLst>
              <a:ext uri="{FF2B5EF4-FFF2-40B4-BE49-F238E27FC236}">
                <a16:creationId xmlns:a16="http://schemas.microsoft.com/office/drawing/2014/main" id="{D7D20B8A-B2B4-46C0-9F1D-AC8B0C71A03A}"/>
              </a:ext>
            </a:extLst>
          </p:cNvPr>
          <p:cNvSpPr txBox="1"/>
          <p:nvPr/>
        </p:nvSpPr>
        <p:spPr>
          <a:xfrm>
            <a:off x="20" y="6858000"/>
            <a:ext cx="12191980" cy="230832"/>
          </a:xfrm>
          <a:prstGeom prst="rect">
            <a:avLst/>
          </a:prstGeom>
          <a:noFill/>
        </p:spPr>
        <p:txBody>
          <a:bodyPr wrap="square" rtlCol="0">
            <a:spAutoFit/>
          </a:bodyPr>
          <a:lstStyle/>
          <a:p>
            <a:r>
              <a:rPr lang="en-US" sz="900">
                <a:hlinkClick r:id="rId3" tooltip="https://www.privateinternetaccess.com/blog/private-internet-access-next-generation-network-comes-out-of-beta/"/>
              </a:rPr>
              <a:t>This Photo</a:t>
            </a:r>
            <a:r>
              <a:rPr lang="en-US" sz="900"/>
              <a:t> by Unknown Author is licensed under </a:t>
            </a:r>
            <a:r>
              <a:rPr lang="en-US" sz="900">
                <a:hlinkClick r:id="rId6" tooltip="https://creativecommons.org/licenses/by-sa/3.0/"/>
              </a:rPr>
              <a:t>CC BY-SA</a:t>
            </a:r>
            <a:endParaRPr lang="en-US" sz="900"/>
          </a:p>
        </p:txBody>
      </p:sp>
    </p:spTree>
    <p:extLst>
      <p:ext uri="{BB962C8B-B14F-4D97-AF65-F5344CB8AC3E}">
        <p14:creationId xmlns:p14="http://schemas.microsoft.com/office/powerpoint/2010/main" val="25171855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CDD14-F64F-43BD-B3EC-86F6EC4DA49F}"/>
              </a:ext>
            </a:extLst>
          </p:cNvPr>
          <p:cNvSpPr>
            <a:spLocks noGrp="1"/>
          </p:cNvSpPr>
          <p:nvPr>
            <p:ph type="title"/>
          </p:nvPr>
        </p:nvSpPr>
        <p:spPr/>
        <p:txBody>
          <a:bodyPr/>
          <a:lstStyle/>
          <a:p>
            <a:r>
              <a:rPr lang="en-US">
                <a:latin typeface="iCiel Gotham Medium" pitchFamily="50" charset="0"/>
                <a:cs typeface="iCiel Gotham Medium" pitchFamily="50" charset="0"/>
              </a:rPr>
              <a:t>Quá Trình bảo vệ tính toàn vẹn của dữ liệu</a:t>
            </a:r>
          </a:p>
        </p:txBody>
      </p:sp>
      <p:graphicFrame>
        <p:nvGraphicFramePr>
          <p:cNvPr id="4" name="Content Placeholder 3">
            <a:extLst>
              <a:ext uri="{FF2B5EF4-FFF2-40B4-BE49-F238E27FC236}">
                <a16:creationId xmlns:a16="http://schemas.microsoft.com/office/drawing/2014/main" id="{21A7D754-F1BF-4809-814D-AFCDA5420E69}"/>
              </a:ext>
            </a:extLst>
          </p:cNvPr>
          <p:cNvGraphicFramePr>
            <a:graphicFrameLocks noGrp="1"/>
          </p:cNvGraphicFramePr>
          <p:nvPr>
            <p:ph idx="1"/>
            <p:extLst>
              <p:ext uri="{D42A27DB-BD31-4B8C-83A1-F6EECF244321}">
                <p14:modId xmlns:p14="http://schemas.microsoft.com/office/powerpoint/2010/main" val="967299016"/>
              </p:ext>
            </p:extLst>
          </p:nvPr>
        </p:nvGraphicFramePr>
        <p:xfrm>
          <a:off x="581025" y="1859279"/>
          <a:ext cx="11029950" cy="19405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a:extLst>
              <a:ext uri="{FF2B5EF4-FFF2-40B4-BE49-F238E27FC236}">
                <a16:creationId xmlns:a16="http://schemas.microsoft.com/office/drawing/2014/main" id="{A6B21483-3F31-4137-B0E7-DAC6120A015E}"/>
              </a:ext>
            </a:extLst>
          </p:cNvPr>
          <p:cNvSpPr/>
          <p:nvPr/>
        </p:nvSpPr>
        <p:spPr>
          <a:xfrm>
            <a:off x="406400" y="3728720"/>
            <a:ext cx="11277600" cy="2712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E1E44B1-7542-44C0-9583-BCDFD0F7B2F0}"/>
              </a:ext>
            </a:extLst>
          </p:cNvPr>
          <p:cNvSpPr txBox="1"/>
          <p:nvPr/>
        </p:nvSpPr>
        <p:spPr>
          <a:xfrm>
            <a:off x="751840" y="4135755"/>
            <a:ext cx="10586720" cy="1969770"/>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600">
                <a:solidFill>
                  <a:schemeClr val="bg1"/>
                </a:solidFill>
                <a:latin typeface="Roboto" panose="02000000000000000000" pitchFamily="2" charset="0"/>
                <a:ea typeface="Roboto" panose="02000000000000000000" pitchFamily="2" charset="0"/>
              </a:rPr>
              <a:t>Mã băm được tạo ra bằng thuật toán HMAC. MAC hay mã xác thực thông điệp có thể hiểu là một thuật toán băm có khóa (khóa đã được trao đổi từ trước), và HMAC, nói một cách đơn giản là sẽ thực hiện hai mã xác thực thông điệp khác nhau</a:t>
            </a:r>
          </a:p>
          <a:p>
            <a:pPr marL="285750" indent="-285750">
              <a:spcAft>
                <a:spcPts val="600"/>
              </a:spcAft>
              <a:buFont typeface="Arial" panose="020B0604020202020204" pitchFamily="34" charset="0"/>
              <a:buChar char="•"/>
            </a:pPr>
            <a:r>
              <a:rPr lang="en-US" sz="1600">
                <a:solidFill>
                  <a:schemeClr val="bg1"/>
                </a:solidFill>
                <a:latin typeface="Roboto" panose="02000000000000000000" pitchFamily="2" charset="0"/>
                <a:ea typeface="Roboto" panose="02000000000000000000" pitchFamily="2" charset="0"/>
              </a:rPr>
              <a:t>Thực chất, AH sẽ không băm toàn bộ gói tin mà sẽ chừa lại một số trường có thể thay đổi một cách hợp lệ trong quá trình truyền. Ví dụ như trường Time To Live (TTL) và IP header checksum</a:t>
            </a:r>
          </a:p>
          <a:p>
            <a:pPr marL="285750" indent="-285750">
              <a:spcAft>
                <a:spcPts val="600"/>
              </a:spcAft>
              <a:buFont typeface="Arial" panose="020B0604020202020204" pitchFamily="34" charset="0"/>
              <a:buChar char="•"/>
            </a:pPr>
            <a:r>
              <a:rPr lang="en-US" sz="1600">
                <a:solidFill>
                  <a:schemeClr val="bg1"/>
                </a:solidFill>
                <a:latin typeface="Roboto" panose="02000000000000000000" pitchFamily="2" charset="0"/>
                <a:ea typeface="Roboto" panose="02000000000000000000" pitchFamily="2" charset="0"/>
              </a:rPr>
              <a:t>Một số thuật toán băm hay được sử dụng là HMAC-MD5, HMAC-SHA1 và một thuật toán khá phổ biến khác là AES Cypher Block Chaining MAC (AES-XCBC-MAC-96)</a:t>
            </a:r>
          </a:p>
        </p:txBody>
      </p:sp>
    </p:spTree>
    <p:extLst>
      <p:ext uri="{BB962C8B-B14F-4D97-AF65-F5344CB8AC3E}">
        <p14:creationId xmlns:p14="http://schemas.microsoft.com/office/powerpoint/2010/main" val="36442178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3" name="Rectangle 72">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74">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76">
            <a:extLst>
              <a:ext uri="{FF2B5EF4-FFF2-40B4-BE49-F238E27FC236}">
                <a16:creationId xmlns:a16="http://schemas.microsoft.com/office/drawing/2014/main" id="{90EB7086-616E-4D44-94BE-D0F763561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B84B87B-FB8F-4361-8688-30FC29419395}"/>
              </a:ext>
            </a:extLst>
          </p:cNvPr>
          <p:cNvSpPr>
            <a:spLocks noGrp="1"/>
          </p:cNvSpPr>
          <p:nvPr>
            <p:ph type="title"/>
          </p:nvPr>
        </p:nvSpPr>
        <p:spPr>
          <a:xfrm>
            <a:off x="581191" y="4610099"/>
            <a:ext cx="10993549" cy="1066801"/>
          </a:xfrm>
        </p:spPr>
        <p:txBody>
          <a:bodyPr vert="horz" lIns="91440" tIns="45720" rIns="91440" bIns="45720" rtlCol="0" anchor="b">
            <a:normAutofit/>
          </a:bodyPr>
          <a:lstStyle/>
          <a:p>
            <a:r>
              <a:rPr lang="en-US" sz="3600"/>
              <a:t>AH Header</a:t>
            </a:r>
          </a:p>
        </p:txBody>
      </p:sp>
      <p:sp useBgFill="1">
        <p:nvSpPr>
          <p:cNvPr id="79" name="Rectangle 78">
            <a:extLst>
              <a:ext uri="{FF2B5EF4-FFF2-40B4-BE49-F238E27FC236}">
                <a16:creationId xmlns:a16="http://schemas.microsoft.com/office/drawing/2014/main" id="{066AE2FE-036E-44DB-8A9A-8E3261C9F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1">
            <a:extLst>
              <a:ext uri="{FF2B5EF4-FFF2-40B4-BE49-F238E27FC236}">
                <a16:creationId xmlns:a16="http://schemas.microsoft.com/office/drawing/2014/main" id="{94E95695-0025-457B-B2CB-6E3DA763145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43883" y="1350419"/>
            <a:ext cx="11283519" cy="231312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9639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A2150C-EFE1-4058-BB78-44DAB77FEB97}"/>
              </a:ext>
            </a:extLst>
          </p:cNvPr>
          <p:cNvSpPr>
            <a:spLocks noGrp="1"/>
          </p:cNvSpPr>
          <p:nvPr>
            <p:ph type="ctrTitle"/>
          </p:nvPr>
        </p:nvSpPr>
        <p:spPr>
          <a:xfrm>
            <a:off x="4801143" y="1005839"/>
            <a:ext cx="6939304" cy="4805025"/>
          </a:xfrm>
        </p:spPr>
        <p:txBody>
          <a:bodyPr anchor="ctr">
            <a:normAutofit/>
          </a:bodyPr>
          <a:lstStyle/>
          <a:p>
            <a:r>
              <a:rPr lang="en-US" sz="6000">
                <a:solidFill>
                  <a:schemeClr val="tx2"/>
                </a:solidFill>
                <a:latin typeface="iCiel Gotham Medium" pitchFamily="50" charset="0"/>
                <a:cs typeface="iCiel Gotham Medium" pitchFamily="50" charset="0"/>
              </a:rPr>
              <a:t>Bảo mật trên tầng mạng</a:t>
            </a:r>
          </a:p>
        </p:txBody>
      </p:sp>
      <p:sp>
        <p:nvSpPr>
          <p:cNvPr id="10" name="Rectangle 9">
            <a:extLst>
              <a:ext uri="{FF2B5EF4-FFF2-40B4-BE49-F238E27FC236}">
                <a16:creationId xmlns:a16="http://schemas.microsoft.com/office/drawing/2014/main" id="{49B5AD54-1E68-4239-A6AF-FE0F49BB8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B396D4F8-D477-40FC-B9C8-08D94F7954DF}"/>
              </a:ext>
            </a:extLst>
          </p:cNvPr>
          <p:cNvSpPr>
            <a:spLocks noGrp="1"/>
          </p:cNvSpPr>
          <p:nvPr>
            <p:ph type="subTitle" idx="1"/>
          </p:nvPr>
        </p:nvSpPr>
        <p:spPr>
          <a:xfrm>
            <a:off x="768267" y="1009397"/>
            <a:ext cx="3078342" cy="4801468"/>
          </a:xfrm>
        </p:spPr>
        <p:txBody>
          <a:bodyPr anchor="ctr">
            <a:normAutofit/>
          </a:bodyPr>
          <a:lstStyle/>
          <a:p>
            <a:pPr algn="ctr"/>
            <a:r>
              <a:rPr lang="en-US" sz="2400">
                <a:solidFill>
                  <a:srgbClr val="FFFFFF"/>
                </a:solidFill>
                <a:latin typeface="Roboto" panose="02000000000000000000" pitchFamily="2" charset="0"/>
                <a:ea typeface="Roboto" panose="02000000000000000000" pitchFamily="2" charset="0"/>
              </a:rPr>
              <a:t>Phần này bàn về lý do tại sao nên đặt các cơ chế bảo mật trên tầng mạng</a:t>
            </a:r>
          </a:p>
        </p:txBody>
      </p:sp>
    </p:spTree>
    <p:extLst>
      <p:ext uri="{BB962C8B-B14F-4D97-AF65-F5344CB8AC3E}">
        <p14:creationId xmlns:p14="http://schemas.microsoft.com/office/powerpoint/2010/main" val="16117280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99023-40A1-4B31-9075-635FA0B58415}"/>
              </a:ext>
            </a:extLst>
          </p:cNvPr>
          <p:cNvSpPr>
            <a:spLocks noGrp="1"/>
          </p:cNvSpPr>
          <p:nvPr>
            <p:ph type="title"/>
          </p:nvPr>
        </p:nvSpPr>
        <p:spPr/>
        <p:txBody>
          <a:bodyPr/>
          <a:lstStyle/>
          <a:p>
            <a:r>
              <a:rPr lang="en-US">
                <a:latin typeface="iCiel Gotham Medium" pitchFamily="50" charset="0"/>
                <a:cs typeface="iCiel Gotham Medium" pitchFamily="50" charset="0"/>
              </a:rPr>
              <a:t>Các trường trong ah header</a:t>
            </a:r>
          </a:p>
        </p:txBody>
      </p:sp>
      <p:grpSp>
        <p:nvGrpSpPr>
          <p:cNvPr id="21" name="Group 20">
            <a:extLst>
              <a:ext uri="{FF2B5EF4-FFF2-40B4-BE49-F238E27FC236}">
                <a16:creationId xmlns:a16="http://schemas.microsoft.com/office/drawing/2014/main" id="{00701DE9-2544-4539-A109-49572B31A9C8}"/>
              </a:ext>
            </a:extLst>
          </p:cNvPr>
          <p:cNvGrpSpPr/>
          <p:nvPr/>
        </p:nvGrpSpPr>
        <p:grpSpPr>
          <a:xfrm>
            <a:off x="590083" y="2000863"/>
            <a:ext cx="5379461" cy="1466103"/>
            <a:chOff x="442219" y="2000863"/>
            <a:chExt cx="5379461" cy="1466103"/>
          </a:xfrm>
        </p:grpSpPr>
        <p:grpSp>
          <p:nvGrpSpPr>
            <p:cNvPr id="14" name="Group 13">
              <a:extLst>
                <a:ext uri="{FF2B5EF4-FFF2-40B4-BE49-F238E27FC236}">
                  <a16:creationId xmlns:a16="http://schemas.microsoft.com/office/drawing/2014/main" id="{8666BCF3-8E1E-4A4A-A2B5-14E55F5CD89B}"/>
                </a:ext>
              </a:extLst>
            </p:cNvPr>
            <p:cNvGrpSpPr/>
            <p:nvPr/>
          </p:nvGrpSpPr>
          <p:grpSpPr>
            <a:xfrm>
              <a:off x="442219" y="2000863"/>
              <a:ext cx="5379461" cy="1466103"/>
              <a:chOff x="442219" y="1883587"/>
              <a:chExt cx="5379461" cy="1466103"/>
            </a:xfrm>
          </p:grpSpPr>
          <p:sp>
            <p:nvSpPr>
              <p:cNvPr id="4" name="Rectangle 3">
                <a:extLst>
                  <a:ext uri="{FF2B5EF4-FFF2-40B4-BE49-F238E27FC236}">
                    <a16:creationId xmlns:a16="http://schemas.microsoft.com/office/drawing/2014/main" id="{1003B461-686C-448C-9DB6-FF0079D16D10}"/>
                  </a:ext>
                </a:extLst>
              </p:cNvPr>
              <p:cNvSpPr/>
              <p:nvPr/>
            </p:nvSpPr>
            <p:spPr>
              <a:xfrm rot="16200000">
                <a:off x="15239" y="2310568"/>
                <a:ext cx="1466102" cy="612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iCiel Gotham Medium" pitchFamily="50" charset="0"/>
                    <a:cs typeface="iCiel Gotham Medium" pitchFamily="50" charset="0"/>
                  </a:rPr>
                  <a:t>Next Header</a:t>
                </a:r>
              </a:p>
            </p:txBody>
          </p:sp>
          <p:sp>
            <p:nvSpPr>
              <p:cNvPr id="11" name="Rectangle 10">
                <a:extLst>
                  <a:ext uri="{FF2B5EF4-FFF2-40B4-BE49-F238E27FC236}">
                    <a16:creationId xmlns:a16="http://schemas.microsoft.com/office/drawing/2014/main" id="{27C11632-1080-4638-B818-272100072B8B}"/>
                  </a:ext>
                </a:extLst>
              </p:cNvPr>
              <p:cNvSpPr/>
              <p:nvPr/>
            </p:nvSpPr>
            <p:spPr>
              <a:xfrm>
                <a:off x="1130325" y="1883587"/>
                <a:ext cx="4691355" cy="14661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a:extLst>
                <a:ext uri="{FF2B5EF4-FFF2-40B4-BE49-F238E27FC236}">
                  <a16:creationId xmlns:a16="http://schemas.microsoft.com/office/drawing/2014/main" id="{9C0DE6D2-4435-4F2B-9DCE-FD0F5E10F51F}"/>
                </a:ext>
              </a:extLst>
            </p:cNvPr>
            <p:cNvSpPr txBox="1"/>
            <p:nvPr/>
          </p:nvSpPr>
          <p:spPr>
            <a:xfrm>
              <a:off x="1242060" y="2133234"/>
              <a:ext cx="4442460" cy="1200329"/>
            </a:xfrm>
            <a:prstGeom prst="rect">
              <a:avLst/>
            </a:prstGeom>
            <a:noFill/>
          </p:spPr>
          <p:txBody>
            <a:bodyPr wrap="square" rtlCol="0">
              <a:spAutoFit/>
            </a:bodyPr>
            <a:lstStyle/>
            <a:p>
              <a:r>
                <a:rPr lang="en-US">
                  <a:solidFill>
                    <a:schemeClr val="bg1"/>
                  </a:solidFill>
                </a:rPr>
                <a:t>Chứa giá trị IP protocol number cho phần payload của gói tin. Nếu như phần payload là một gói tin IP khác thì trường này có giá trị là 4, TCP là 6, UDP là 17</a:t>
              </a:r>
            </a:p>
          </p:txBody>
        </p:sp>
      </p:grpSp>
      <p:grpSp>
        <p:nvGrpSpPr>
          <p:cNvPr id="22" name="Group 21">
            <a:extLst>
              <a:ext uri="{FF2B5EF4-FFF2-40B4-BE49-F238E27FC236}">
                <a16:creationId xmlns:a16="http://schemas.microsoft.com/office/drawing/2014/main" id="{40B658C4-E83C-484B-9D72-04991D6DFEA0}"/>
              </a:ext>
            </a:extLst>
          </p:cNvPr>
          <p:cNvGrpSpPr/>
          <p:nvPr/>
        </p:nvGrpSpPr>
        <p:grpSpPr>
          <a:xfrm>
            <a:off x="590083" y="3582202"/>
            <a:ext cx="5379461" cy="1466103"/>
            <a:chOff x="442219" y="2000863"/>
            <a:chExt cx="5379461" cy="1466103"/>
          </a:xfrm>
        </p:grpSpPr>
        <p:grpSp>
          <p:nvGrpSpPr>
            <p:cNvPr id="23" name="Group 22">
              <a:extLst>
                <a:ext uri="{FF2B5EF4-FFF2-40B4-BE49-F238E27FC236}">
                  <a16:creationId xmlns:a16="http://schemas.microsoft.com/office/drawing/2014/main" id="{C6ECD3C5-D4ED-49F7-8FD1-E72CDC7D7BCB}"/>
                </a:ext>
              </a:extLst>
            </p:cNvPr>
            <p:cNvGrpSpPr/>
            <p:nvPr/>
          </p:nvGrpSpPr>
          <p:grpSpPr>
            <a:xfrm>
              <a:off x="442219" y="2000863"/>
              <a:ext cx="5379461" cy="1466103"/>
              <a:chOff x="442219" y="1883587"/>
              <a:chExt cx="5379461" cy="1466103"/>
            </a:xfrm>
          </p:grpSpPr>
          <p:sp>
            <p:nvSpPr>
              <p:cNvPr id="25" name="Rectangle 24">
                <a:extLst>
                  <a:ext uri="{FF2B5EF4-FFF2-40B4-BE49-F238E27FC236}">
                    <a16:creationId xmlns:a16="http://schemas.microsoft.com/office/drawing/2014/main" id="{FD575AEF-9808-4F52-8846-9356C7D88D01}"/>
                  </a:ext>
                </a:extLst>
              </p:cNvPr>
              <p:cNvSpPr/>
              <p:nvPr/>
            </p:nvSpPr>
            <p:spPr>
              <a:xfrm rot="16200000">
                <a:off x="15239" y="2310568"/>
                <a:ext cx="1466102" cy="612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iCiel Gotham Medium" pitchFamily="50" charset="0"/>
                    <a:cs typeface="iCiel Gotham Medium" pitchFamily="50" charset="0"/>
                  </a:rPr>
                  <a:t>Reserved</a:t>
                </a:r>
              </a:p>
            </p:txBody>
          </p:sp>
          <p:sp>
            <p:nvSpPr>
              <p:cNvPr id="26" name="Rectangle 25">
                <a:extLst>
                  <a:ext uri="{FF2B5EF4-FFF2-40B4-BE49-F238E27FC236}">
                    <a16:creationId xmlns:a16="http://schemas.microsoft.com/office/drawing/2014/main" id="{B113D54E-D13A-4FD4-8168-28AFF28B3552}"/>
                  </a:ext>
                </a:extLst>
              </p:cNvPr>
              <p:cNvSpPr/>
              <p:nvPr/>
            </p:nvSpPr>
            <p:spPr>
              <a:xfrm>
                <a:off x="1130325" y="1883587"/>
                <a:ext cx="4691355" cy="14661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TextBox 23">
              <a:extLst>
                <a:ext uri="{FF2B5EF4-FFF2-40B4-BE49-F238E27FC236}">
                  <a16:creationId xmlns:a16="http://schemas.microsoft.com/office/drawing/2014/main" id="{115F6991-926B-47E4-ACE4-2FF2B928E859}"/>
                </a:ext>
              </a:extLst>
            </p:cNvPr>
            <p:cNvSpPr txBox="1"/>
            <p:nvPr/>
          </p:nvSpPr>
          <p:spPr>
            <a:xfrm>
              <a:off x="1242060" y="2419112"/>
              <a:ext cx="4442460" cy="646331"/>
            </a:xfrm>
            <a:prstGeom prst="rect">
              <a:avLst/>
            </a:prstGeom>
            <a:noFill/>
          </p:spPr>
          <p:txBody>
            <a:bodyPr wrap="square" rtlCol="0">
              <a:spAutoFit/>
            </a:bodyPr>
            <a:lstStyle/>
            <a:p>
              <a:r>
                <a:rPr lang="en-US">
                  <a:solidFill>
                    <a:schemeClr val="bg1"/>
                  </a:solidFill>
                </a:rPr>
                <a:t>Phần này được để trống để sử dụng trong tương lai. Vì vậy nó sẽ được đặt bằng 0.</a:t>
              </a:r>
            </a:p>
          </p:txBody>
        </p:sp>
      </p:grpSp>
      <p:grpSp>
        <p:nvGrpSpPr>
          <p:cNvPr id="27" name="Group 26">
            <a:extLst>
              <a:ext uri="{FF2B5EF4-FFF2-40B4-BE49-F238E27FC236}">
                <a16:creationId xmlns:a16="http://schemas.microsoft.com/office/drawing/2014/main" id="{509A0F96-34FE-4EAC-880A-3772E74DECE2}"/>
              </a:ext>
            </a:extLst>
          </p:cNvPr>
          <p:cNvGrpSpPr/>
          <p:nvPr/>
        </p:nvGrpSpPr>
        <p:grpSpPr>
          <a:xfrm>
            <a:off x="598973" y="5164573"/>
            <a:ext cx="5379461" cy="1466103"/>
            <a:chOff x="442219" y="2000863"/>
            <a:chExt cx="5379461" cy="1466103"/>
          </a:xfrm>
        </p:grpSpPr>
        <p:grpSp>
          <p:nvGrpSpPr>
            <p:cNvPr id="28" name="Group 27">
              <a:extLst>
                <a:ext uri="{FF2B5EF4-FFF2-40B4-BE49-F238E27FC236}">
                  <a16:creationId xmlns:a16="http://schemas.microsoft.com/office/drawing/2014/main" id="{048DC9A1-6AE0-4011-BBD9-D4D260ADB0C1}"/>
                </a:ext>
              </a:extLst>
            </p:cNvPr>
            <p:cNvGrpSpPr/>
            <p:nvPr/>
          </p:nvGrpSpPr>
          <p:grpSpPr>
            <a:xfrm>
              <a:off x="442219" y="2000863"/>
              <a:ext cx="5379461" cy="1466103"/>
              <a:chOff x="442219" y="1883587"/>
              <a:chExt cx="5379461" cy="1466103"/>
            </a:xfrm>
          </p:grpSpPr>
          <p:sp>
            <p:nvSpPr>
              <p:cNvPr id="30" name="Rectangle 29">
                <a:extLst>
                  <a:ext uri="{FF2B5EF4-FFF2-40B4-BE49-F238E27FC236}">
                    <a16:creationId xmlns:a16="http://schemas.microsoft.com/office/drawing/2014/main" id="{3922AD04-37A6-413D-8BCD-6CCEA9FF49D1}"/>
                  </a:ext>
                </a:extLst>
              </p:cNvPr>
              <p:cNvSpPr/>
              <p:nvPr/>
            </p:nvSpPr>
            <p:spPr>
              <a:xfrm rot="16200000">
                <a:off x="15239" y="2310568"/>
                <a:ext cx="1466102" cy="612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iCiel Gotham Medium" pitchFamily="50" charset="0"/>
                    <a:cs typeface="iCiel Gotham Medium" pitchFamily="50" charset="0"/>
                  </a:rPr>
                  <a:t>Sequence Number</a:t>
                </a:r>
              </a:p>
            </p:txBody>
          </p:sp>
          <p:sp>
            <p:nvSpPr>
              <p:cNvPr id="31" name="Rectangle 30">
                <a:extLst>
                  <a:ext uri="{FF2B5EF4-FFF2-40B4-BE49-F238E27FC236}">
                    <a16:creationId xmlns:a16="http://schemas.microsoft.com/office/drawing/2014/main" id="{0ED65964-0882-44E3-B341-666C92B3F8EE}"/>
                  </a:ext>
                </a:extLst>
              </p:cNvPr>
              <p:cNvSpPr/>
              <p:nvPr/>
            </p:nvSpPr>
            <p:spPr>
              <a:xfrm>
                <a:off x="1130325" y="1883587"/>
                <a:ext cx="4691355" cy="14661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TextBox 28">
              <a:extLst>
                <a:ext uri="{FF2B5EF4-FFF2-40B4-BE49-F238E27FC236}">
                  <a16:creationId xmlns:a16="http://schemas.microsoft.com/office/drawing/2014/main" id="{6E73E2B1-5B68-4E2D-8A00-9EA3E6A92D76}"/>
                </a:ext>
              </a:extLst>
            </p:cNvPr>
            <p:cNvSpPr txBox="1"/>
            <p:nvPr/>
          </p:nvSpPr>
          <p:spPr>
            <a:xfrm>
              <a:off x="1242060" y="2133749"/>
              <a:ext cx="4442460" cy="1200329"/>
            </a:xfrm>
            <a:prstGeom prst="rect">
              <a:avLst/>
            </a:prstGeom>
            <a:noFill/>
          </p:spPr>
          <p:txBody>
            <a:bodyPr wrap="square" rtlCol="0">
              <a:spAutoFit/>
            </a:bodyPr>
            <a:lstStyle/>
            <a:p>
              <a:r>
                <a:rPr lang="en-US">
                  <a:solidFill>
                    <a:schemeClr val="bg1"/>
                  </a:solidFill>
                </a:rPr>
                <a:t>Mỗi gói tin sẽ được đánh một số thứ tự tuần tự, và chỉ có gói tin nằm trong cửa sổ trượt của số thứ tự đó mới được chấp nhận. Đây là một cơ chế mạnh chống lại replay attack.</a:t>
              </a:r>
            </a:p>
          </p:txBody>
        </p:sp>
      </p:grpSp>
      <p:grpSp>
        <p:nvGrpSpPr>
          <p:cNvPr id="37" name="Group 36">
            <a:extLst>
              <a:ext uri="{FF2B5EF4-FFF2-40B4-BE49-F238E27FC236}">
                <a16:creationId xmlns:a16="http://schemas.microsoft.com/office/drawing/2014/main" id="{70627A9C-F321-45F2-B709-6947AA16C3C2}"/>
              </a:ext>
            </a:extLst>
          </p:cNvPr>
          <p:cNvGrpSpPr/>
          <p:nvPr/>
        </p:nvGrpSpPr>
        <p:grpSpPr>
          <a:xfrm>
            <a:off x="6222457" y="2000863"/>
            <a:ext cx="5379461" cy="1466103"/>
            <a:chOff x="442219" y="2000863"/>
            <a:chExt cx="5379461" cy="1466103"/>
          </a:xfrm>
        </p:grpSpPr>
        <p:grpSp>
          <p:nvGrpSpPr>
            <p:cNvPr id="38" name="Group 37">
              <a:extLst>
                <a:ext uri="{FF2B5EF4-FFF2-40B4-BE49-F238E27FC236}">
                  <a16:creationId xmlns:a16="http://schemas.microsoft.com/office/drawing/2014/main" id="{997DC4C7-8CAC-4CE5-94A9-7BD099E1B6C2}"/>
                </a:ext>
              </a:extLst>
            </p:cNvPr>
            <p:cNvGrpSpPr/>
            <p:nvPr/>
          </p:nvGrpSpPr>
          <p:grpSpPr>
            <a:xfrm>
              <a:off x="442219" y="2000863"/>
              <a:ext cx="5379461" cy="1466103"/>
              <a:chOff x="442219" y="1883587"/>
              <a:chExt cx="5379461" cy="1466103"/>
            </a:xfrm>
          </p:grpSpPr>
          <p:sp>
            <p:nvSpPr>
              <p:cNvPr id="40" name="Rectangle 39">
                <a:extLst>
                  <a:ext uri="{FF2B5EF4-FFF2-40B4-BE49-F238E27FC236}">
                    <a16:creationId xmlns:a16="http://schemas.microsoft.com/office/drawing/2014/main" id="{FFA534A8-0657-479D-BF4F-318B84077966}"/>
                  </a:ext>
                </a:extLst>
              </p:cNvPr>
              <p:cNvSpPr/>
              <p:nvPr/>
            </p:nvSpPr>
            <p:spPr>
              <a:xfrm rot="16200000">
                <a:off x="15239" y="2310568"/>
                <a:ext cx="1466102" cy="612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iCiel Gotham Medium" pitchFamily="50" charset="0"/>
                    <a:cs typeface="iCiel Gotham Medium" pitchFamily="50" charset="0"/>
                  </a:rPr>
                  <a:t>Payload Length</a:t>
                </a:r>
              </a:p>
            </p:txBody>
          </p:sp>
          <p:sp>
            <p:nvSpPr>
              <p:cNvPr id="41" name="Rectangle 40">
                <a:extLst>
                  <a:ext uri="{FF2B5EF4-FFF2-40B4-BE49-F238E27FC236}">
                    <a16:creationId xmlns:a16="http://schemas.microsoft.com/office/drawing/2014/main" id="{5ABEEBEF-4C0B-4281-9550-B23C16EBDE81}"/>
                  </a:ext>
                </a:extLst>
              </p:cNvPr>
              <p:cNvSpPr/>
              <p:nvPr/>
            </p:nvSpPr>
            <p:spPr>
              <a:xfrm>
                <a:off x="1130325" y="1883587"/>
                <a:ext cx="4691355" cy="14661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TextBox 38">
              <a:extLst>
                <a:ext uri="{FF2B5EF4-FFF2-40B4-BE49-F238E27FC236}">
                  <a16:creationId xmlns:a16="http://schemas.microsoft.com/office/drawing/2014/main" id="{91CF0652-0746-40F8-BC6F-0CD077C73813}"/>
                </a:ext>
              </a:extLst>
            </p:cNvPr>
            <p:cNvSpPr txBox="1"/>
            <p:nvPr/>
          </p:nvSpPr>
          <p:spPr>
            <a:xfrm>
              <a:off x="1242060" y="2272100"/>
              <a:ext cx="4442460" cy="923330"/>
            </a:xfrm>
            <a:prstGeom prst="rect">
              <a:avLst/>
            </a:prstGeom>
            <a:noFill/>
          </p:spPr>
          <p:txBody>
            <a:bodyPr wrap="square" rtlCol="0">
              <a:spAutoFit/>
            </a:bodyPr>
            <a:lstStyle/>
            <a:p>
              <a:r>
                <a:rPr lang="en-US">
                  <a:solidFill>
                    <a:schemeClr val="bg1"/>
                  </a:solidFill>
                </a:rPr>
                <a:t>Phần này chứa độ dài phần payload theo đơn vị là bytes với gia số là 4 bytes và bỏ đi 2 byte cuối</a:t>
              </a:r>
            </a:p>
          </p:txBody>
        </p:sp>
      </p:grpSp>
      <p:grpSp>
        <p:nvGrpSpPr>
          <p:cNvPr id="42" name="Group 41">
            <a:extLst>
              <a:ext uri="{FF2B5EF4-FFF2-40B4-BE49-F238E27FC236}">
                <a16:creationId xmlns:a16="http://schemas.microsoft.com/office/drawing/2014/main" id="{B7A852D0-89AF-49A7-9F1C-73E6B28E5568}"/>
              </a:ext>
            </a:extLst>
          </p:cNvPr>
          <p:cNvGrpSpPr/>
          <p:nvPr/>
        </p:nvGrpSpPr>
        <p:grpSpPr>
          <a:xfrm>
            <a:off x="6222457" y="3582202"/>
            <a:ext cx="5379461" cy="1466103"/>
            <a:chOff x="442219" y="2000863"/>
            <a:chExt cx="5379461" cy="1466103"/>
          </a:xfrm>
        </p:grpSpPr>
        <p:grpSp>
          <p:nvGrpSpPr>
            <p:cNvPr id="43" name="Group 42">
              <a:extLst>
                <a:ext uri="{FF2B5EF4-FFF2-40B4-BE49-F238E27FC236}">
                  <a16:creationId xmlns:a16="http://schemas.microsoft.com/office/drawing/2014/main" id="{CE2AAB95-2B57-4F52-B3CB-43193A248267}"/>
                </a:ext>
              </a:extLst>
            </p:cNvPr>
            <p:cNvGrpSpPr/>
            <p:nvPr/>
          </p:nvGrpSpPr>
          <p:grpSpPr>
            <a:xfrm>
              <a:off x="442219" y="2000863"/>
              <a:ext cx="5379461" cy="1466103"/>
              <a:chOff x="442219" y="1883587"/>
              <a:chExt cx="5379461" cy="1466103"/>
            </a:xfrm>
          </p:grpSpPr>
          <p:sp>
            <p:nvSpPr>
              <p:cNvPr id="45" name="Rectangle 44">
                <a:extLst>
                  <a:ext uri="{FF2B5EF4-FFF2-40B4-BE49-F238E27FC236}">
                    <a16:creationId xmlns:a16="http://schemas.microsoft.com/office/drawing/2014/main" id="{908E2FE9-3EEC-4C69-B9DC-D038B07A568B}"/>
                  </a:ext>
                </a:extLst>
              </p:cNvPr>
              <p:cNvSpPr/>
              <p:nvPr/>
            </p:nvSpPr>
            <p:spPr>
              <a:xfrm rot="16200000">
                <a:off x="15239" y="2310568"/>
                <a:ext cx="1466102" cy="612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iCiel Gotham Medium" pitchFamily="50" charset="0"/>
                    <a:cs typeface="iCiel Gotham Medium" pitchFamily="50" charset="0"/>
                  </a:rPr>
                  <a:t>Secure Param Index</a:t>
                </a:r>
              </a:p>
            </p:txBody>
          </p:sp>
          <p:sp>
            <p:nvSpPr>
              <p:cNvPr id="46" name="Rectangle 45">
                <a:extLst>
                  <a:ext uri="{FF2B5EF4-FFF2-40B4-BE49-F238E27FC236}">
                    <a16:creationId xmlns:a16="http://schemas.microsoft.com/office/drawing/2014/main" id="{0B50AE56-E230-4C57-BA77-AFF09801FD8B}"/>
                  </a:ext>
                </a:extLst>
              </p:cNvPr>
              <p:cNvSpPr/>
              <p:nvPr/>
            </p:nvSpPr>
            <p:spPr>
              <a:xfrm>
                <a:off x="1130325" y="1883587"/>
                <a:ext cx="4691355" cy="14661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TextBox 43">
              <a:extLst>
                <a:ext uri="{FF2B5EF4-FFF2-40B4-BE49-F238E27FC236}">
                  <a16:creationId xmlns:a16="http://schemas.microsoft.com/office/drawing/2014/main" id="{0430C285-5435-482A-ABBE-63ACFE4A80AE}"/>
                </a:ext>
              </a:extLst>
            </p:cNvPr>
            <p:cNvSpPr txBox="1"/>
            <p:nvPr/>
          </p:nvSpPr>
          <p:spPr>
            <a:xfrm>
              <a:off x="1242060" y="2142112"/>
              <a:ext cx="4442460" cy="1200329"/>
            </a:xfrm>
            <a:prstGeom prst="rect">
              <a:avLst/>
            </a:prstGeom>
            <a:noFill/>
          </p:spPr>
          <p:txBody>
            <a:bodyPr wrap="square" rtlCol="0">
              <a:spAutoFit/>
            </a:bodyPr>
            <a:lstStyle/>
            <a:p>
              <a:r>
                <a:rPr lang="en-US">
                  <a:solidFill>
                    <a:schemeClr val="bg1"/>
                  </a:solidFill>
                </a:rPr>
                <a:t>Trường SPI là một giá trị do người sử dụng tùy chọn. Bên nhận sử dụng SPI kết hợp với IP đích và giao thức IPSec để xác định duy nhất thuật toán kết nối IPSec đang sử dụng</a:t>
              </a:r>
            </a:p>
          </p:txBody>
        </p:sp>
      </p:grpSp>
      <p:grpSp>
        <p:nvGrpSpPr>
          <p:cNvPr id="47" name="Group 46">
            <a:extLst>
              <a:ext uri="{FF2B5EF4-FFF2-40B4-BE49-F238E27FC236}">
                <a16:creationId xmlns:a16="http://schemas.microsoft.com/office/drawing/2014/main" id="{C401AD96-C55C-4A74-A162-4A4753043AF7}"/>
              </a:ext>
            </a:extLst>
          </p:cNvPr>
          <p:cNvGrpSpPr/>
          <p:nvPr/>
        </p:nvGrpSpPr>
        <p:grpSpPr>
          <a:xfrm>
            <a:off x="6231347" y="5164573"/>
            <a:ext cx="5379461" cy="1466103"/>
            <a:chOff x="442219" y="2000863"/>
            <a:chExt cx="5379461" cy="1466103"/>
          </a:xfrm>
        </p:grpSpPr>
        <p:grpSp>
          <p:nvGrpSpPr>
            <p:cNvPr id="48" name="Group 47">
              <a:extLst>
                <a:ext uri="{FF2B5EF4-FFF2-40B4-BE49-F238E27FC236}">
                  <a16:creationId xmlns:a16="http://schemas.microsoft.com/office/drawing/2014/main" id="{7E1502AF-5615-47E6-93BF-79544DBB8DA0}"/>
                </a:ext>
              </a:extLst>
            </p:cNvPr>
            <p:cNvGrpSpPr/>
            <p:nvPr/>
          </p:nvGrpSpPr>
          <p:grpSpPr>
            <a:xfrm>
              <a:off x="442219" y="2000863"/>
              <a:ext cx="5379461" cy="1466103"/>
              <a:chOff x="442219" y="1883587"/>
              <a:chExt cx="5379461" cy="1466103"/>
            </a:xfrm>
          </p:grpSpPr>
          <p:sp>
            <p:nvSpPr>
              <p:cNvPr id="50" name="Rectangle 49">
                <a:extLst>
                  <a:ext uri="{FF2B5EF4-FFF2-40B4-BE49-F238E27FC236}">
                    <a16:creationId xmlns:a16="http://schemas.microsoft.com/office/drawing/2014/main" id="{6D04B2D8-5355-47DD-972C-38BB5997596F}"/>
                  </a:ext>
                </a:extLst>
              </p:cNvPr>
              <p:cNvSpPr/>
              <p:nvPr/>
            </p:nvSpPr>
            <p:spPr>
              <a:xfrm rot="16200000">
                <a:off x="15239" y="2310568"/>
                <a:ext cx="1466102" cy="612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iCiel Gotham Medium" pitchFamily="50" charset="0"/>
                    <a:cs typeface="iCiel Gotham Medium" pitchFamily="50" charset="0"/>
                  </a:rPr>
                  <a:t>Authen Info</a:t>
                </a:r>
              </a:p>
            </p:txBody>
          </p:sp>
          <p:sp>
            <p:nvSpPr>
              <p:cNvPr id="51" name="Rectangle 50">
                <a:extLst>
                  <a:ext uri="{FF2B5EF4-FFF2-40B4-BE49-F238E27FC236}">
                    <a16:creationId xmlns:a16="http://schemas.microsoft.com/office/drawing/2014/main" id="{E1F297AD-3ADE-40E8-95EC-F6AD6401F84C}"/>
                  </a:ext>
                </a:extLst>
              </p:cNvPr>
              <p:cNvSpPr/>
              <p:nvPr/>
            </p:nvSpPr>
            <p:spPr>
              <a:xfrm>
                <a:off x="1130325" y="1883587"/>
                <a:ext cx="4691355" cy="14661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TextBox 48">
              <a:extLst>
                <a:ext uri="{FF2B5EF4-FFF2-40B4-BE49-F238E27FC236}">
                  <a16:creationId xmlns:a16="http://schemas.microsoft.com/office/drawing/2014/main" id="{E9D38527-E096-4A20-ABE2-7016B4D852EA}"/>
                </a:ext>
              </a:extLst>
            </p:cNvPr>
            <p:cNvSpPr txBox="1"/>
            <p:nvPr/>
          </p:nvSpPr>
          <p:spPr>
            <a:xfrm>
              <a:off x="1242060" y="2411586"/>
              <a:ext cx="4442460" cy="646331"/>
            </a:xfrm>
            <a:prstGeom prst="rect">
              <a:avLst/>
            </a:prstGeom>
            <a:noFill/>
          </p:spPr>
          <p:txBody>
            <a:bodyPr wrap="square" rtlCol="0">
              <a:spAutoFit/>
            </a:bodyPr>
            <a:lstStyle/>
            <a:p>
              <a:r>
                <a:rPr lang="en-US">
                  <a:solidFill>
                    <a:schemeClr val="bg1"/>
                  </a:solidFill>
                </a:rPr>
                <a:t>Trường này chứa mã MAC. Đây là trường đảm bảo tính toàn vẹn dữ liệu cho gói tin</a:t>
              </a:r>
            </a:p>
          </p:txBody>
        </p:sp>
      </p:grpSp>
    </p:spTree>
    <p:extLst>
      <p:ext uri="{BB962C8B-B14F-4D97-AF65-F5344CB8AC3E}">
        <p14:creationId xmlns:p14="http://schemas.microsoft.com/office/powerpoint/2010/main" val="24707068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7" name="Rectangle 136">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9" name="Rectangle 138">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1" name="Rectangle 140">
            <a:extLst>
              <a:ext uri="{FF2B5EF4-FFF2-40B4-BE49-F238E27FC236}">
                <a16:creationId xmlns:a16="http://schemas.microsoft.com/office/drawing/2014/main" id="{90EB7086-616E-4D44-94BE-D0F763561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43" name="Rectangle 142">
            <a:extLst>
              <a:ext uri="{FF2B5EF4-FFF2-40B4-BE49-F238E27FC236}">
                <a16:creationId xmlns:a16="http://schemas.microsoft.com/office/drawing/2014/main" id="{A56981F2-287B-4FF9-ADF9-BA62CF2D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F14CA2-6823-4A93-BB15-EAE7FAB9BFDA}"/>
              </a:ext>
            </a:extLst>
          </p:cNvPr>
          <p:cNvSpPr>
            <a:spLocks noGrp="1"/>
          </p:cNvSpPr>
          <p:nvPr>
            <p:ph type="title"/>
          </p:nvPr>
        </p:nvSpPr>
        <p:spPr>
          <a:xfrm>
            <a:off x="581191" y="723901"/>
            <a:ext cx="10993549" cy="1428750"/>
          </a:xfrm>
        </p:spPr>
        <p:txBody>
          <a:bodyPr vert="horz" lIns="91440" tIns="45720" rIns="91440" bIns="45720" rtlCol="0" anchor="b">
            <a:normAutofit/>
          </a:bodyPr>
          <a:lstStyle/>
          <a:p>
            <a:r>
              <a:rPr lang="en-US" sz="3600">
                <a:solidFill>
                  <a:schemeClr val="accent1"/>
                </a:solidFill>
              </a:rPr>
              <a:t>AH PACKET SAMPLE</a:t>
            </a:r>
          </a:p>
        </p:txBody>
      </p:sp>
      <p:sp>
        <p:nvSpPr>
          <p:cNvPr id="3" name="Content Placeholder 2">
            <a:extLst>
              <a:ext uri="{FF2B5EF4-FFF2-40B4-BE49-F238E27FC236}">
                <a16:creationId xmlns:a16="http://schemas.microsoft.com/office/drawing/2014/main" id="{2FB9884D-3A6E-4E80-8DD7-FDDA21885DCF}"/>
              </a:ext>
            </a:extLst>
          </p:cNvPr>
          <p:cNvSpPr>
            <a:spLocks noGrp="1"/>
          </p:cNvSpPr>
          <p:nvPr>
            <p:ph idx="1"/>
          </p:nvPr>
        </p:nvSpPr>
        <p:spPr>
          <a:xfrm>
            <a:off x="581194" y="2172965"/>
            <a:ext cx="10993546" cy="525565"/>
          </a:xfrm>
        </p:spPr>
        <p:txBody>
          <a:bodyPr vert="horz" lIns="91440" tIns="45720" rIns="91440" bIns="45720" rtlCol="0" anchor="t">
            <a:normAutofit/>
          </a:bodyPr>
          <a:lstStyle/>
          <a:p>
            <a:pPr marL="0" indent="0">
              <a:buNone/>
            </a:pPr>
            <a:r>
              <a:rPr lang="en-US" sz="1600" cap="all">
                <a:solidFill>
                  <a:schemeClr val="accent2"/>
                </a:solidFill>
              </a:rPr>
              <a:t>ICMP echo request</a:t>
            </a:r>
          </a:p>
        </p:txBody>
      </p:sp>
      <p:pic>
        <p:nvPicPr>
          <p:cNvPr id="3074" name="Picture 1">
            <a:extLst>
              <a:ext uri="{FF2B5EF4-FFF2-40B4-BE49-F238E27FC236}">
                <a16:creationId xmlns:a16="http://schemas.microsoft.com/office/drawing/2014/main" id="{A460B523-744A-4CC9-A9DC-F408C122730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993585" y="1114026"/>
            <a:ext cx="6715815" cy="179647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73F723CD-DFD6-465F-BF4D-AE5E2EA26528}"/>
              </a:ext>
            </a:extLst>
          </p:cNvPr>
          <p:cNvSpPr/>
          <p:nvPr/>
        </p:nvSpPr>
        <p:spPr>
          <a:xfrm>
            <a:off x="782307" y="3573823"/>
            <a:ext cx="10627386" cy="259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80BA552-D61A-42C8-BF42-8BBD66EAB8BC}"/>
              </a:ext>
            </a:extLst>
          </p:cNvPr>
          <p:cNvSpPr txBox="1"/>
          <p:nvPr/>
        </p:nvSpPr>
        <p:spPr>
          <a:xfrm>
            <a:off x="1177524" y="3974600"/>
            <a:ext cx="9836951" cy="1615827"/>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600">
                <a:solidFill>
                  <a:schemeClr val="bg1"/>
                </a:solidFill>
                <a:latin typeface="Roboto" panose="02000000000000000000" pitchFamily="2" charset="0"/>
                <a:ea typeface="Roboto" panose="02000000000000000000" pitchFamily="2" charset="0"/>
              </a:rPr>
              <a:t>Bên trái là gói tin trong hệ 16, còn bên phải là gói tin đã được dịch bằng mã ASCII cho từng byte, những ký hiệu không thể hiển thị được thay thế bằng dấu chấm</a:t>
            </a:r>
          </a:p>
          <a:p>
            <a:pPr marL="285750" indent="-285750">
              <a:spcAft>
                <a:spcPts val="600"/>
              </a:spcAft>
              <a:buFont typeface="Arial" panose="020B0604020202020204" pitchFamily="34" charset="0"/>
              <a:buChar char="•"/>
            </a:pPr>
            <a:r>
              <a:rPr lang="en-US" sz="1600">
                <a:solidFill>
                  <a:schemeClr val="bg1"/>
                </a:solidFill>
                <a:latin typeface="Roboto" panose="02000000000000000000" pitchFamily="2" charset="0"/>
                <a:ea typeface="Roboto" panose="02000000000000000000" pitchFamily="2" charset="0"/>
              </a:rPr>
              <a:t>Gói tin gồm 4 phần: Ethernet Header, IP Header, AH Header và Payload</a:t>
            </a:r>
          </a:p>
          <a:p>
            <a:pPr marL="285750" indent="-285750">
              <a:spcAft>
                <a:spcPts val="600"/>
              </a:spcAft>
              <a:buFont typeface="Arial" panose="020B0604020202020204" pitchFamily="34" charset="0"/>
              <a:buChar char="•"/>
            </a:pPr>
            <a:r>
              <a:rPr lang="en-US" sz="1600">
                <a:solidFill>
                  <a:schemeClr val="bg1"/>
                </a:solidFill>
                <a:latin typeface="Roboto" panose="02000000000000000000" pitchFamily="2" charset="0"/>
                <a:ea typeface="Roboto" panose="02000000000000000000" pitchFamily="2" charset="0"/>
              </a:rPr>
              <a:t>Do gói tin chỉ có 1 IP Header nên đây là transport mode</a:t>
            </a:r>
          </a:p>
          <a:p>
            <a:pPr marL="285750" indent="-285750">
              <a:spcAft>
                <a:spcPts val="600"/>
              </a:spcAft>
              <a:buFont typeface="Arial" panose="020B0604020202020204" pitchFamily="34" charset="0"/>
              <a:buChar char="•"/>
            </a:pPr>
            <a:r>
              <a:rPr lang="en-US" sz="1600">
                <a:solidFill>
                  <a:schemeClr val="bg1"/>
                </a:solidFill>
                <a:latin typeface="Roboto" panose="02000000000000000000" pitchFamily="2" charset="0"/>
                <a:ea typeface="Roboto" panose="02000000000000000000" pitchFamily="2" charset="0"/>
              </a:rPr>
              <a:t>Do gói tin không được mã hóa nên ta có thể đọc được nội dung gói tin (đây là một lệnh ping)</a:t>
            </a:r>
          </a:p>
        </p:txBody>
      </p:sp>
    </p:spTree>
    <p:extLst>
      <p:ext uri="{BB962C8B-B14F-4D97-AF65-F5344CB8AC3E}">
        <p14:creationId xmlns:p14="http://schemas.microsoft.com/office/powerpoint/2010/main" val="19373256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078A52F-85EA-4C0B-962B-D9D9DD4DD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3" name="Rectangle 72">
            <a:extLst>
              <a:ext uri="{FF2B5EF4-FFF2-40B4-BE49-F238E27FC236}">
                <a16:creationId xmlns:a16="http://schemas.microsoft.com/office/drawing/2014/main" id="{919797D5-5700-4683-B30A-5B4D56CB8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74">
            <a:extLst>
              <a:ext uri="{FF2B5EF4-FFF2-40B4-BE49-F238E27FC236}">
                <a16:creationId xmlns:a16="http://schemas.microsoft.com/office/drawing/2014/main" id="{4856A7B9-9801-42EC-A4C9-7E22A56EF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76">
            <a:extLst>
              <a:ext uri="{FF2B5EF4-FFF2-40B4-BE49-F238E27FC236}">
                <a16:creationId xmlns:a16="http://schemas.microsoft.com/office/drawing/2014/main" id="{8AD54DB8-C150-4290-85D6-F5B0262BF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79" name="Rectangle 78">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1">
            <a:extLst>
              <a:ext uri="{FF2B5EF4-FFF2-40B4-BE49-F238E27FC236}">
                <a16:creationId xmlns:a16="http://schemas.microsoft.com/office/drawing/2014/main" id="{1CF9DE6B-7875-44CB-B376-D1A899A1F3D0}"/>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4699" b="-4699"/>
          <a:stretch/>
        </p:blipFill>
        <p:spPr bwMode="auto">
          <a:xfrm>
            <a:off x="446534" y="723899"/>
            <a:ext cx="7498616" cy="567690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Rectangle 80">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D9EAE00-3DAD-4C81-AF91-DA0FD7E4E390}"/>
              </a:ext>
            </a:extLst>
          </p:cNvPr>
          <p:cNvSpPr>
            <a:spLocks noGrp="1"/>
          </p:cNvSpPr>
          <p:nvPr>
            <p:ph type="title"/>
          </p:nvPr>
        </p:nvSpPr>
        <p:spPr>
          <a:xfrm>
            <a:off x="8339324" y="22618"/>
            <a:ext cx="3081576" cy="2085869"/>
          </a:xfrm>
        </p:spPr>
        <p:txBody>
          <a:bodyPr vert="horz" lIns="91440" tIns="45720" rIns="91440" bIns="45720" rtlCol="0" anchor="b">
            <a:normAutofit/>
          </a:bodyPr>
          <a:lstStyle/>
          <a:p>
            <a:r>
              <a:rPr lang="en-US" sz="3600">
                <a:solidFill>
                  <a:srgbClr val="FFFFFF"/>
                </a:solidFill>
                <a:latin typeface="iCiel Gotham Medium" pitchFamily="50" charset="0"/>
                <a:cs typeface="iCiel Gotham Medium" pitchFamily="50" charset="0"/>
              </a:rPr>
              <a:t>AH HEADER SAMPLE</a:t>
            </a:r>
          </a:p>
        </p:txBody>
      </p:sp>
      <p:grpSp>
        <p:nvGrpSpPr>
          <p:cNvPr id="83" name="Group 82">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84" name="Rectangle 83">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5" name="Rectangle 84">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86" name="Rectangle 85">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Box 3">
            <a:extLst>
              <a:ext uri="{FF2B5EF4-FFF2-40B4-BE49-F238E27FC236}">
                <a16:creationId xmlns:a16="http://schemas.microsoft.com/office/drawing/2014/main" id="{FD1095F8-9CFF-4486-945C-3B318315EEA6}"/>
              </a:ext>
            </a:extLst>
          </p:cNvPr>
          <p:cNvSpPr txBox="1"/>
          <p:nvPr/>
        </p:nvSpPr>
        <p:spPr>
          <a:xfrm>
            <a:off x="8348126" y="1999939"/>
            <a:ext cx="3091361" cy="369332"/>
          </a:xfrm>
          <a:prstGeom prst="rect">
            <a:avLst/>
          </a:prstGeom>
          <a:noFill/>
        </p:spPr>
        <p:txBody>
          <a:bodyPr wrap="square" rtlCol="0">
            <a:spAutoFit/>
          </a:bodyPr>
          <a:lstStyle/>
          <a:p>
            <a:r>
              <a:rPr lang="en-US">
                <a:solidFill>
                  <a:schemeClr val="bg1"/>
                </a:solidFill>
                <a:latin typeface="Calibri Light" panose="020F0302020204030204" pitchFamily="34" charset="0"/>
                <a:ea typeface="Roboto" panose="02000000000000000000" pitchFamily="2" charset="0"/>
                <a:cs typeface="Calibri Light" panose="020F0302020204030204" pitchFamily="34" charset="0"/>
              </a:rPr>
              <a:t>PHIÊN LÀM VIỆC GIỮA A VÀ B</a:t>
            </a:r>
          </a:p>
        </p:txBody>
      </p:sp>
      <p:sp>
        <p:nvSpPr>
          <p:cNvPr id="5" name="TextBox 4">
            <a:extLst>
              <a:ext uri="{FF2B5EF4-FFF2-40B4-BE49-F238E27FC236}">
                <a16:creationId xmlns:a16="http://schemas.microsoft.com/office/drawing/2014/main" id="{DB38759A-50F6-45B1-A35C-33F32B7F756A}"/>
              </a:ext>
            </a:extLst>
          </p:cNvPr>
          <p:cNvSpPr txBox="1"/>
          <p:nvPr/>
        </p:nvSpPr>
        <p:spPr>
          <a:xfrm>
            <a:off x="8392160" y="2618329"/>
            <a:ext cx="2985691" cy="3108543"/>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600">
                <a:solidFill>
                  <a:schemeClr val="bg1"/>
                </a:solidFill>
              </a:rPr>
              <a:t>A chọn SPI là cdb59934</a:t>
            </a:r>
          </a:p>
          <a:p>
            <a:pPr marL="285750" indent="-285750">
              <a:spcAft>
                <a:spcPts val="600"/>
              </a:spcAft>
              <a:buFont typeface="Arial" panose="020B0604020202020204" pitchFamily="34" charset="0"/>
              <a:buChar char="•"/>
            </a:pPr>
            <a:r>
              <a:rPr lang="en-US" sz="1600">
                <a:solidFill>
                  <a:schemeClr val="bg1"/>
                </a:solidFill>
              </a:rPr>
              <a:t>B chọn SPI là a6be2c00</a:t>
            </a:r>
          </a:p>
          <a:p>
            <a:pPr marL="285750" indent="-285750">
              <a:spcAft>
                <a:spcPts val="600"/>
              </a:spcAft>
              <a:buFont typeface="Arial" panose="020B0604020202020204" pitchFamily="34" charset="0"/>
              <a:buChar char="•"/>
            </a:pPr>
            <a:r>
              <a:rPr lang="en-US" sz="1600">
                <a:solidFill>
                  <a:schemeClr val="bg1"/>
                </a:solidFill>
              </a:rPr>
              <a:t>SPI khác nhau chứng tỏ kết nối AH là tổ hợp của 2 kết nối một chiều</a:t>
            </a:r>
          </a:p>
          <a:p>
            <a:pPr marL="285750" indent="-285750">
              <a:spcAft>
                <a:spcPts val="600"/>
              </a:spcAft>
              <a:buFont typeface="Arial" panose="020B0604020202020204" pitchFamily="34" charset="0"/>
              <a:buChar char="•"/>
            </a:pPr>
            <a:r>
              <a:rPr lang="en-US" sz="1600">
                <a:solidFill>
                  <a:schemeClr val="bg1"/>
                </a:solidFill>
              </a:rPr>
              <a:t>Cả A và B đều chọn sequence number bắt đầu bằng 1 và tăng lên bằng 2 ở gói tin tiếp theo</a:t>
            </a:r>
          </a:p>
          <a:p>
            <a:pPr marL="285750" indent="-285750">
              <a:spcAft>
                <a:spcPts val="600"/>
              </a:spcAft>
              <a:buFont typeface="Arial" panose="020B0604020202020204" pitchFamily="34" charset="0"/>
              <a:buChar char="•"/>
            </a:pPr>
            <a:r>
              <a:rPr lang="en-US" sz="1600">
                <a:solidFill>
                  <a:schemeClr val="bg1"/>
                </a:solidFill>
              </a:rPr>
              <a:t>Phần MAC là khác nhau giữa các gói tin</a:t>
            </a:r>
          </a:p>
        </p:txBody>
      </p:sp>
    </p:spTree>
    <p:extLst>
      <p:ext uri="{BB962C8B-B14F-4D97-AF65-F5344CB8AC3E}">
        <p14:creationId xmlns:p14="http://schemas.microsoft.com/office/powerpoint/2010/main" val="4575315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95D257-58AF-4A63-ABC3-E6131E6EE93D}"/>
              </a:ext>
            </a:extLst>
          </p:cNvPr>
          <p:cNvSpPr txBox="1"/>
          <p:nvPr/>
        </p:nvSpPr>
        <p:spPr>
          <a:xfrm>
            <a:off x="502765" y="559836"/>
            <a:ext cx="3574568" cy="830997"/>
          </a:xfrm>
          <a:prstGeom prst="rect">
            <a:avLst/>
          </a:prstGeom>
          <a:noFill/>
        </p:spPr>
        <p:txBody>
          <a:bodyPr wrap="none" rtlCol="0">
            <a:spAutoFit/>
          </a:bodyPr>
          <a:lstStyle/>
          <a:p>
            <a:r>
              <a:rPr lang="en-US" sz="4800">
                <a:solidFill>
                  <a:srgbClr val="1A3260"/>
                </a:solidFill>
                <a:latin typeface="iCiel Gotham Medium" pitchFamily="50" charset="0"/>
                <a:cs typeface="iCiel Gotham Medium" pitchFamily="50" charset="0"/>
              </a:rPr>
              <a:t>Conclusion</a:t>
            </a:r>
          </a:p>
        </p:txBody>
      </p:sp>
      <p:sp>
        <p:nvSpPr>
          <p:cNvPr id="4" name="TextBox 3">
            <a:extLst>
              <a:ext uri="{FF2B5EF4-FFF2-40B4-BE49-F238E27FC236}">
                <a16:creationId xmlns:a16="http://schemas.microsoft.com/office/drawing/2014/main" id="{5FFB56BA-77C1-4AB0-8AB4-EF93AB943CD9}"/>
              </a:ext>
            </a:extLst>
          </p:cNvPr>
          <p:cNvSpPr txBox="1"/>
          <p:nvPr/>
        </p:nvSpPr>
        <p:spPr>
          <a:xfrm>
            <a:off x="1164769" y="2027666"/>
            <a:ext cx="9862457" cy="3801041"/>
          </a:xfrm>
          <a:prstGeom prst="rect">
            <a:avLst/>
          </a:prstGeom>
          <a:noFill/>
        </p:spPr>
        <p:txBody>
          <a:bodyPr wrap="square" rtlCol="0">
            <a:spAutoFit/>
          </a:bodyPr>
          <a:lstStyle/>
          <a:p>
            <a:pPr lvl="0">
              <a:spcAft>
                <a:spcPts val="1800"/>
              </a:spcAft>
            </a:pPr>
            <a:r>
              <a:rPr lang="en-US" sz="2800">
                <a:latin typeface="Calibri Light" panose="020F0302020204030204" pitchFamily="34" charset="0"/>
                <a:ea typeface="Roboto" panose="02000000000000000000" pitchFamily="2" charset="0"/>
                <a:cs typeface="Calibri Light" panose="020F0302020204030204" pitchFamily="34" charset="0"/>
              </a:rPr>
              <a:t>1. AH cung cấp cơ chế bảo vệ dữ liệu một cách toàn diện cho cả phần header và phần payload của gói tin</a:t>
            </a:r>
          </a:p>
          <a:p>
            <a:pPr lvl="0">
              <a:spcAft>
                <a:spcPts val="1800"/>
              </a:spcAft>
            </a:pPr>
            <a:r>
              <a:rPr lang="en-US" sz="2800">
                <a:latin typeface="Calibri Light" panose="020F0302020204030204" pitchFamily="34" charset="0"/>
                <a:ea typeface="Roboto" panose="02000000000000000000" pitchFamily="2" charset="0"/>
                <a:cs typeface="Calibri Light" panose="020F0302020204030204" pitchFamily="34" charset="0"/>
              </a:rPr>
              <a:t>2. AH không tương thích với NAT</a:t>
            </a:r>
          </a:p>
          <a:p>
            <a:pPr lvl="0">
              <a:spcAft>
                <a:spcPts val="1800"/>
              </a:spcAft>
            </a:pPr>
            <a:r>
              <a:rPr lang="en-US" sz="2800">
                <a:latin typeface="Calibri Light" panose="020F0302020204030204" pitchFamily="34" charset="0"/>
                <a:ea typeface="Roboto" panose="02000000000000000000" pitchFamily="2" charset="0"/>
                <a:cs typeface="Calibri Light" panose="020F0302020204030204" pitchFamily="34" charset="0"/>
              </a:rPr>
              <a:t>3. AH ngày càng ít được sử dụng do ESP trong những phiên bản mới của IPSec có những cơ chế bảo mật rất toàn diện và mạnh mẽ</a:t>
            </a:r>
          </a:p>
          <a:p>
            <a:pPr lvl="0">
              <a:spcAft>
                <a:spcPts val="1800"/>
              </a:spcAft>
            </a:pPr>
            <a:r>
              <a:rPr lang="en-US" sz="2800">
                <a:latin typeface="Calibri Light" panose="020F0302020204030204" pitchFamily="34" charset="0"/>
                <a:ea typeface="Roboto" panose="02000000000000000000" pitchFamily="2" charset="0"/>
                <a:cs typeface="Calibri Light" panose="020F0302020204030204" pitchFamily="34" charset="0"/>
              </a:rPr>
              <a:t>4. AH vẫn có một khả năng mà ESP không thể có được đó là bảo vệ phần được phần header của gói tin</a:t>
            </a:r>
          </a:p>
        </p:txBody>
      </p:sp>
      <p:sp>
        <p:nvSpPr>
          <p:cNvPr id="7" name="Freeform: Shape 6">
            <a:extLst>
              <a:ext uri="{FF2B5EF4-FFF2-40B4-BE49-F238E27FC236}">
                <a16:creationId xmlns:a16="http://schemas.microsoft.com/office/drawing/2014/main" id="{96EDA9D4-762A-42E0-9D04-E1231F2D93B7}"/>
              </a:ext>
            </a:extLst>
          </p:cNvPr>
          <p:cNvSpPr/>
          <p:nvPr/>
        </p:nvSpPr>
        <p:spPr>
          <a:xfrm>
            <a:off x="693574" y="1688841"/>
            <a:ext cx="10804849" cy="4478693"/>
          </a:xfrm>
          <a:custGeom>
            <a:avLst/>
            <a:gdLst>
              <a:gd name="connsiteX0" fmla="*/ 76321 w 10804849"/>
              <a:gd name="connsiteY0" fmla="*/ 102637 h 4525347"/>
              <a:gd name="connsiteX1" fmla="*/ 76321 w 10804849"/>
              <a:gd name="connsiteY1" fmla="*/ 4460032 h 4525347"/>
              <a:gd name="connsiteX2" fmla="*/ 10728527 w 10804849"/>
              <a:gd name="connsiteY2" fmla="*/ 4460032 h 4525347"/>
              <a:gd name="connsiteX3" fmla="*/ 10728527 w 10804849"/>
              <a:gd name="connsiteY3" fmla="*/ 102637 h 4525347"/>
              <a:gd name="connsiteX4" fmla="*/ 0 w 10804849"/>
              <a:gd name="connsiteY4" fmla="*/ 0 h 4525347"/>
              <a:gd name="connsiteX5" fmla="*/ 10804849 w 10804849"/>
              <a:gd name="connsiteY5" fmla="*/ 0 h 4525347"/>
              <a:gd name="connsiteX6" fmla="*/ 10804849 w 10804849"/>
              <a:gd name="connsiteY6" fmla="*/ 4525347 h 4525347"/>
              <a:gd name="connsiteX7" fmla="*/ 0 w 10804849"/>
              <a:gd name="connsiteY7" fmla="*/ 4525347 h 4525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04849" h="4525347">
                <a:moveTo>
                  <a:pt x="76321" y="102637"/>
                </a:moveTo>
                <a:lnTo>
                  <a:pt x="76321" y="4460032"/>
                </a:lnTo>
                <a:lnTo>
                  <a:pt x="10728527" y="4460032"/>
                </a:lnTo>
                <a:lnTo>
                  <a:pt x="10728527" y="102637"/>
                </a:lnTo>
                <a:close/>
                <a:moveTo>
                  <a:pt x="0" y="0"/>
                </a:moveTo>
                <a:lnTo>
                  <a:pt x="10804849" y="0"/>
                </a:lnTo>
                <a:lnTo>
                  <a:pt x="10804849" y="4525347"/>
                </a:lnTo>
                <a:lnTo>
                  <a:pt x="0" y="4525347"/>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3377133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37707-1B7A-4022-B114-C45CEAC5E94A}"/>
              </a:ext>
            </a:extLst>
          </p:cNvPr>
          <p:cNvSpPr>
            <a:spLocks noGrp="1"/>
          </p:cNvSpPr>
          <p:nvPr>
            <p:ph type="title"/>
          </p:nvPr>
        </p:nvSpPr>
        <p:spPr/>
        <p:txBody>
          <a:bodyPr/>
          <a:lstStyle/>
          <a:p>
            <a:r>
              <a:rPr lang="en-US">
                <a:latin typeface="iCiel Gotham Medium" pitchFamily="50" charset="0"/>
                <a:ea typeface="Roboto" panose="02000000000000000000" pitchFamily="2" charset="0"/>
                <a:cs typeface="iCiel Gotham Medium" pitchFamily="50" charset="0"/>
              </a:rPr>
              <a:t>Encapsulation security payload - esp</a:t>
            </a:r>
          </a:p>
        </p:txBody>
      </p:sp>
      <p:graphicFrame>
        <p:nvGraphicFramePr>
          <p:cNvPr id="5" name="Content Placeholder 2">
            <a:extLst>
              <a:ext uri="{FF2B5EF4-FFF2-40B4-BE49-F238E27FC236}">
                <a16:creationId xmlns:a16="http://schemas.microsoft.com/office/drawing/2014/main" id="{C138CAE1-9274-4E73-A0F1-ED089400E4BC}"/>
              </a:ext>
            </a:extLst>
          </p:cNvPr>
          <p:cNvGraphicFramePr>
            <a:graphicFrameLocks noGrp="1"/>
          </p:cNvGraphicFramePr>
          <p:nvPr>
            <p:ph idx="1"/>
            <p:extLst>
              <p:ext uri="{D42A27DB-BD31-4B8C-83A1-F6EECF244321}">
                <p14:modId xmlns:p14="http://schemas.microsoft.com/office/powerpoint/2010/main" val="2352067086"/>
              </p:ext>
            </p:extLst>
          </p:nvPr>
        </p:nvGraphicFramePr>
        <p:xfrm>
          <a:off x="581192" y="2180496"/>
          <a:ext cx="1102961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481158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708B189-DB78-43E8-A2D8-024F3E38DDAD}"/>
              </a:ext>
            </a:extLst>
          </p:cNvPr>
          <p:cNvPicPr>
            <a:picLocks noChangeAspect="1"/>
          </p:cNvPicPr>
          <p:nvPr/>
        </p:nvPicPr>
        <p:blipFill>
          <a:blip r:embed="rId2">
            <a:extLst>
              <a:ext uri="{837473B0-CC2E-450A-ABE3-18F120FF3D39}">
                <a1611:picAttrSrcUrl xmlns:a1611="http://schemas.microsoft.com/office/drawing/2016/11/main" r:id="rId3"/>
              </a:ext>
            </a:extLst>
          </a:blip>
          <a:srcRect l="3333" r="3333"/>
          <a:stretch/>
        </p:blipFill>
        <p:spPr>
          <a:xfrm>
            <a:off x="20" y="10"/>
            <a:ext cx="12191980" cy="6857990"/>
          </a:xfrm>
          <a:prstGeom prst="rect">
            <a:avLst/>
          </a:prstGeom>
        </p:spPr>
      </p:pic>
      <p:sp>
        <p:nvSpPr>
          <p:cNvPr id="3" name="Rectangle 2">
            <a:extLst>
              <a:ext uri="{FF2B5EF4-FFF2-40B4-BE49-F238E27FC236}">
                <a16:creationId xmlns:a16="http://schemas.microsoft.com/office/drawing/2014/main" id="{9FA2C6FE-9BE5-42A2-A13D-188898E4769B}"/>
              </a:ext>
            </a:extLst>
          </p:cNvPr>
          <p:cNvSpPr/>
          <p:nvPr/>
        </p:nvSpPr>
        <p:spPr>
          <a:xfrm>
            <a:off x="449816" y="482670"/>
            <a:ext cx="3902042" cy="5975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79EE33-E541-4B0E-B237-1253984040B5}"/>
              </a:ext>
            </a:extLst>
          </p:cNvPr>
          <p:cNvSpPr>
            <a:spLocks noGrp="1"/>
          </p:cNvSpPr>
          <p:nvPr>
            <p:ph type="title"/>
          </p:nvPr>
        </p:nvSpPr>
        <p:spPr>
          <a:xfrm>
            <a:off x="584200" y="567776"/>
            <a:ext cx="3412067" cy="1902955"/>
          </a:xfrm>
        </p:spPr>
        <p:txBody>
          <a:bodyPr vert="horz" lIns="91440" tIns="45720" rIns="91440" bIns="45720" rtlCol="0" anchor="b">
            <a:normAutofit/>
          </a:bodyPr>
          <a:lstStyle/>
          <a:p>
            <a:r>
              <a:rPr lang="en-US" sz="3600">
                <a:latin typeface="iCiel Gotham Medium" pitchFamily="50" charset="0"/>
                <a:cs typeface="iCiel Gotham Medium" pitchFamily="50" charset="0"/>
              </a:rPr>
              <a:t>Các chế độ làm việc của ESP</a:t>
            </a:r>
          </a:p>
        </p:txBody>
      </p:sp>
      <p:sp>
        <p:nvSpPr>
          <p:cNvPr id="36" name="Rectangle 35">
            <a:extLst>
              <a:ext uri="{FF2B5EF4-FFF2-40B4-BE49-F238E27FC236}">
                <a16:creationId xmlns:a16="http://schemas.microsoft.com/office/drawing/2014/main" id="{DCEB75AA-08A3-42D1-9BB3-06FCAAA877FF}"/>
              </a:ext>
            </a:extLst>
          </p:cNvPr>
          <p:cNvSpPr/>
          <p:nvPr/>
        </p:nvSpPr>
        <p:spPr>
          <a:xfrm>
            <a:off x="5512305" y="2192624"/>
            <a:ext cx="6095493" cy="987449"/>
          </a:xfrm>
          <a:prstGeom prst="rect">
            <a:avLst/>
          </a:prstGeom>
          <a:solidFill>
            <a:srgbClr val="1A32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Roboto" panose="02000000000000000000" pitchFamily="2" charset="0"/>
                <a:ea typeface="Roboto" panose="02000000000000000000" pitchFamily="2" charset="0"/>
              </a:rPr>
              <a:t>ESP sử dụng header cũ của gói tin IP</a:t>
            </a:r>
          </a:p>
        </p:txBody>
      </p:sp>
      <p:sp>
        <p:nvSpPr>
          <p:cNvPr id="38" name="Rectangle 37">
            <a:extLst>
              <a:ext uri="{FF2B5EF4-FFF2-40B4-BE49-F238E27FC236}">
                <a16:creationId xmlns:a16="http://schemas.microsoft.com/office/drawing/2014/main" id="{C775AB7C-6ED1-4645-8AA9-3BD23CF05DF1}"/>
              </a:ext>
            </a:extLst>
          </p:cNvPr>
          <p:cNvSpPr/>
          <p:nvPr/>
        </p:nvSpPr>
        <p:spPr>
          <a:xfrm>
            <a:off x="5512307" y="4944981"/>
            <a:ext cx="6095490" cy="10245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Roboto" panose="02000000000000000000" pitchFamily="2" charset="0"/>
                <a:ea typeface="Roboto" panose="02000000000000000000" pitchFamily="2" charset="0"/>
              </a:rPr>
              <a:t>ESP tạo ra header mới cho gói tin</a:t>
            </a:r>
          </a:p>
        </p:txBody>
      </p:sp>
      <p:sp>
        <p:nvSpPr>
          <p:cNvPr id="39" name="Rectangle 38">
            <a:extLst>
              <a:ext uri="{FF2B5EF4-FFF2-40B4-BE49-F238E27FC236}">
                <a16:creationId xmlns:a16="http://schemas.microsoft.com/office/drawing/2014/main" id="{A75AD63E-ED3B-41AB-992F-5FB8838F5770}"/>
              </a:ext>
            </a:extLst>
          </p:cNvPr>
          <p:cNvSpPr/>
          <p:nvPr/>
        </p:nvSpPr>
        <p:spPr>
          <a:xfrm rot="16200000">
            <a:off x="3933593" y="1779686"/>
            <a:ext cx="2174243" cy="6265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TRANSPORT MODE</a:t>
            </a:r>
          </a:p>
        </p:txBody>
      </p:sp>
      <p:sp>
        <p:nvSpPr>
          <p:cNvPr id="40" name="Rectangle 39">
            <a:extLst>
              <a:ext uri="{FF2B5EF4-FFF2-40B4-BE49-F238E27FC236}">
                <a16:creationId xmlns:a16="http://schemas.microsoft.com/office/drawing/2014/main" id="{0A8DC06B-BC43-4178-95CC-892BA0A4D335}"/>
              </a:ext>
            </a:extLst>
          </p:cNvPr>
          <p:cNvSpPr/>
          <p:nvPr/>
        </p:nvSpPr>
        <p:spPr>
          <a:xfrm rot="16200000">
            <a:off x="3942585" y="4569119"/>
            <a:ext cx="2174242" cy="6265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TUNNEL MODE</a:t>
            </a:r>
          </a:p>
        </p:txBody>
      </p:sp>
      <p:pic>
        <p:nvPicPr>
          <p:cNvPr id="43" name="Picture 1">
            <a:extLst>
              <a:ext uri="{FF2B5EF4-FFF2-40B4-BE49-F238E27FC236}">
                <a16:creationId xmlns:a16="http://schemas.microsoft.com/office/drawing/2014/main" id="{57764EA8-149E-401C-82BD-D1A9E1768FD1}"/>
              </a:ext>
            </a:extLst>
          </p:cNvPr>
          <p:cNvPicPr>
            <a:picLocks noChangeAspect="1" noChangeArrowheads="1"/>
          </p:cNvPicPr>
          <p:nvPr/>
        </p:nvPicPr>
        <p:blipFill>
          <a:blip r:embed="rId4"/>
          <a:srcRect/>
          <a:stretch/>
        </p:blipFill>
        <p:spPr bwMode="auto">
          <a:xfrm>
            <a:off x="5516747" y="3808312"/>
            <a:ext cx="6094490" cy="1037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1">
            <a:extLst>
              <a:ext uri="{FF2B5EF4-FFF2-40B4-BE49-F238E27FC236}">
                <a16:creationId xmlns:a16="http://schemas.microsoft.com/office/drawing/2014/main" id="{12DA49CA-2665-4565-8376-77BD7E0DEFEF}"/>
              </a:ext>
            </a:extLst>
          </p:cNvPr>
          <p:cNvPicPr>
            <a:picLocks noChangeAspect="1" noChangeArrowheads="1"/>
          </p:cNvPicPr>
          <p:nvPr/>
        </p:nvPicPr>
        <p:blipFill>
          <a:blip r:embed="rId5"/>
          <a:srcRect/>
          <a:stretch/>
        </p:blipFill>
        <p:spPr bwMode="auto">
          <a:xfrm>
            <a:off x="5512305" y="1046913"/>
            <a:ext cx="6094491" cy="955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TextBox 40">
            <a:extLst>
              <a:ext uri="{FF2B5EF4-FFF2-40B4-BE49-F238E27FC236}">
                <a16:creationId xmlns:a16="http://schemas.microsoft.com/office/drawing/2014/main" id="{69360CD7-5D7C-459F-BE22-409D0271E27D}"/>
              </a:ext>
            </a:extLst>
          </p:cNvPr>
          <p:cNvSpPr txBox="1"/>
          <p:nvPr/>
        </p:nvSpPr>
        <p:spPr>
          <a:xfrm>
            <a:off x="631314" y="2660906"/>
            <a:ext cx="3539046" cy="3308598"/>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600">
                <a:solidFill>
                  <a:schemeClr val="bg1"/>
                </a:solidFill>
                <a:latin typeface="Roboto" panose="02000000000000000000" pitchFamily="2" charset="0"/>
                <a:ea typeface="Roboto" panose="02000000000000000000" pitchFamily="2" charset="0"/>
              </a:rPr>
              <a:t>ESP đính thêm một ESP header vào trước và ESP trailer vào sau phần payload của gói tin. </a:t>
            </a:r>
          </a:p>
          <a:p>
            <a:pPr marL="285750" indent="-285750">
              <a:spcAft>
                <a:spcPts val="600"/>
              </a:spcAft>
              <a:buFont typeface="Arial" panose="020B0604020202020204" pitchFamily="34" charset="0"/>
              <a:buChar char="•"/>
            </a:pPr>
            <a:r>
              <a:rPr lang="en-US" sz="1600">
                <a:solidFill>
                  <a:schemeClr val="bg1"/>
                </a:solidFill>
                <a:latin typeface="Roboto" panose="02000000000000000000" pitchFamily="2" charset="0"/>
                <a:ea typeface="Roboto" panose="02000000000000000000" pitchFamily="2" charset="0"/>
              </a:rPr>
              <a:t>Trong tunnel mode thì ESP sẽ tạo ra một ESP header mới còn trong tunnel thì ESP sẽ sử dụng IP Header cũ của gói tin</a:t>
            </a:r>
          </a:p>
          <a:p>
            <a:pPr marL="285750" indent="-285750">
              <a:spcAft>
                <a:spcPts val="600"/>
              </a:spcAft>
              <a:buFont typeface="Arial" panose="020B0604020202020204" pitchFamily="34" charset="0"/>
              <a:buChar char="•"/>
            </a:pPr>
            <a:r>
              <a:rPr lang="en-US" sz="1600">
                <a:solidFill>
                  <a:schemeClr val="bg1"/>
                </a:solidFill>
                <a:latin typeface="Roboto" panose="02000000000000000000" pitchFamily="2" charset="0"/>
                <a:ea typeface="Roboto" panose="02000000000000000000" pitchFamily="2" charset="0"/>
              </a:rPr>
              <a:t>Trong cả 2 chế độ, ESP sẽ mã hóa phần payload và ESP trailer, và bảo vệ tính toàn vẹn từ ESP header tới ESP trailer</a:t>
            </a:r>
          </a:p>
          <a:p>
            <a:pPr marL="285750" indent="-285750">
              <a:spcAft>
                <a:spcPts val="600"/>
              </a:spcAft>
              <a:buFont typeface="Arial" panose="020B0604020202020204" pitchFamily="34" charset="0"/>
              <a:buChar char="•"/>
            </a:pPr>
            <a:endParaRPr lang="en-US" sz="1600">
              <a:solidFill>
                <a:schemeClr val="bg1"/>
              </a:solidFill>
              <a:latin typeface="Roboto" panose="02000000000000000000" pitchFamily="2" charset="0"/>
              <a:ea typeface="Roboto" panose="02000000000000000000" pitchFamily="2" charset="0"/>
            </a:endParaRPr>
          </a:p>
        </p:txBody>
      </p:sp>
      <p:sp>
        <p:nvSpPr>
          <p:cNvPr id="42" name="TextBox 41">
            <a:extLst>
              <a:ext uri="{FF2B5EF4-FFF2-40B4-BE49-F238E27FC236}">
                <a16:creationId xmlns:a16="http://schemas.microsoft.com/office/drawing/2014/main" id="{D7D20B8A-B2B4-46C0-9F1D-AC8B0C71A03A}"/>
              </a:ext>
            </a:extLst>
          </p:cNvPr>
          <p:cNvSpPr txBox="1"/>
          <p:nvPr/>
        </p:nvSpPr>
        <p:spPr>
          <a:xfrm>
            <a:off x="20" y="6858000"/>
            <a:ext cx="12191980" cy="230832"/>
          </a:xfrm>
          <a:prstGeom prst="rect">
            <a:avLst/>
          </a:prstGeom>
          <a:noFill/>
        </p:spPr>
        <p:txBody>
          <a:bodyPr wrap="square" rtlCol="0">
            <a:spAutoFit/>
          </a:bodyPr>
          <a:lstStyle/>
          <a:p>
            <a:r>
              <a:rPr lang="en-US" sz="900">
                <a:hlinkClick r:id="rId3" tooltip="https://www.privateinternetaccess.com/blog/private-internet-access-next-generation-network-comes-out-of-beta/"/>
              </a:rPr>
              <a:t>This Photo</a:t>
            </a:r>
            <a:r>
              <a:rPr lang="en-US" sz="900"/>
              <a:t> by Unknown Author is licensed under </a:t>
            </a:r>
            <a:r>
              <a:rPr lang="en-US" sz="900">
                <a:hlinkClick r:id="rId6" tooltip="https://creativecommons.org/licenses/by-sa/3.0/"/>
              </a:rPr>
              <a:t>CC BY-SA</a:t>
            </a:r>
            <a:endParaRPr lang="en-US" sz="900"/>
          </a:p>
        </p:txBody>
      </p:sp>
      <p:sp>
        <p:nvSpPr>
          <p:cNvPr id="4" name="Rectangle 3">
            <a:extLst>
              <a:ext uri="{FF2B5EF4-FFF2-40B4-BE49-F238E27FC236}">
                <a16:creationId xmlns:a16="http://schemas.microsoft.com/office/drawing/2014/main" id="{C06326E9-AECB-4BA4-96BE-6B26B720C675}"/>
              </a:ext>
            </a:extLst>
          </p:cNvPr>
          <p:cNvSpPr/>
          <p:nvPr/>
        </p:nvSpPr>
        <p:spPr>
          <a:xfrm>
            <a:off x="449816" y="336944"/>
            <a:ext cx="3902042" cy="979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5752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708B189-DB78-43E8-A2D8-024F3E38DDAD}"/>
              </a:ext>
            </a:extLst>
          </p:cNvPr>
          <p:cNvPicPr>
            <a:picLocks noChangeAspect="1"/>
          </p:cNvPicPr>
          <p:nvPr/>
        </p:nvPicPr>
        <p:blipFill>
          <a:blip r:embed="rId2">
            <a:extLst>
              <a:ext uri="{837473B0-CC2E-450A-ABE3-18F120FF3D39}">
                <a1611:picAttrSrcUrl xmlns:a1611="http://schemas.microsoft.com/office/drawing/2016/11/main" r:id="rId3"/>
              </a:ext>
            </a:extLst>
          </a:blip>
          <a:srcRect l="3333" r="3333"/>
          <a:stretch/>
        </p:blipFill>
        <p:spPr>
          <a:xfrm>
            <a:off x="20" y="10"/>
            <a:ext cx="12191980" cy="6857990"/>
          </a:xfrm>
          <a:prstGeom prst="rect">
            <a:avLst/>
          </a:prstGeom>
        </p:spPr>
      </p:pic>
      <p:sp>
        <p:nvSpPr>
          <p:cNvPr id="3" name="Rectangle 2">
            <a:extLst>
              <a:ext uri="{FF2B5EF4-FFF2-40B4-BE49-F238E27FC236}">
                <a16:creationId xmlns:a16="http://schemas.microsoft.com/office/drawing/2014/main" id="{9FA2C6FE-9BE5-42A2-A13D-188898E4769B}"/>
              </a:ext>
            </a:extLst>
          </p:cNvPr>
          <p:cNvSpPr/>
          <p:nvPr/>
        </p:nvSpPr>
        <p:spPr>
          <a:xfrm>
            <a:off x="449815" y="482670"/>
            <a:ext cx="2881213" cy="59752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79EE33-E541-4B0E-B237-1253984040B5}"/>
              </a:ext>
            </a:extLst>
          </p:cNvPr>
          <p:cNvSpPr>
            <a:spLocks noGrp="1"/>
          </p:cNvSpPr>
          <p:nvPr>
            <p:ph type="title"/>
          </p:nvPr>
        </p:nvSpPr>
        <p:spPr>
          <a:xfrm>
            <a:off x="680208" y="1564145"/>
            <a:ext cx="2420425" cy="1902955"/>
          </a:xfrm>
        </p:spPr>
        <p:txBody>
          <a:bodyPr vert="horz" lIns="91440" tIns="45720" rIns="91440" bIns="45720" rtlCol="0" anchor="b">
            <a:normAutofit/>
          </a:bodyPr>
          <a:lstStyle/>
          <a:p>
            <a:pPr algn="r"/>
            <a:r>
              <a:rPr lang="en-US" sz="3600">
                <a:latin typeface="iCiel Gotham Medium" pitchFamily="50" charset="0"/>
                <a:cs typeface="iCiel Gotham Medium" pitchFamily="50" charset="0"/>
              </a:rPr>
              <a:t>ESP</a:t>
            </a:r>
            <a:br>
              <a:rPr lang="en-US" sz="3600">
                <a:latin typeface="iCiel Gotham Medium" pitchFamily="50" charset="0"/>
                <a:cs typeface="iCiel Gotham Medium" pitchFamily="50" charset="0"/>
              </a:rPr>
            </a:br>
            <a:r>
              <a:rPr lang="en-US" sz="3600">
                <a:latin typeface="iCiel Gotham Medium" pitchFamily="50" charset="0"/>
                <a:cs typeface="iCiel Gotham Medium" pitchFamily="50" charset="0"/>
              </a:rPr>
              <a:t>TUNNEL</a:t>
            </a:r>
            <a:br>
              <a:rPr lang="en-US" sz="3600">
                <a:latin typeface="iCiel Gotham Medium" pitchFamily="50" charset="0"/>
                <a:cs typeface="iCiel Gotham Medium" pitchFamily="50" charset="0"/>
              </a:rPr>
            </a:br>
            <a:r>
              <a:rPr lang="en-US" sz="3600">
                <a:latin typeface="iCiel Gotham Medium" pitchFamily="50" charset="0"/>
                <a:cs typeface="iCiel Gotham Medium" pitchFamily="50" charset="0"/>
              </a:rPr>
              <a:t>mode</a:t>
            </a:r>
          </a:p>
        </p:txBody>
      </p:sp>
      <p:sp>
        <p:nvSpPr>
          <p:cNvPr id="38" name="Rectangle 37">
            <a:extLst>
              <a:ext uri="{FF2B5EF4-FFF2-40B4-BE49-F238E27FC236}">
                <a16:creationId xmlns:a16="http://schemas.microsoft.com/office/drawing/2014/main" id="{C775AB7C-6ED1-4645-8AA9-3BD23CF05DF1}"/>
              </a:ext>
            </a:extLst>
          </p:cNvPr>
          <p:cNvSpPr/>
          <p:nvPr/>
        </p:nvSpPr>
        <p:spPr>
          <a:xfrm>
            <a:off x="4385389" y="1763919"/>
            <a:ext cx="7355029" cy="46329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40" name="Rectangle 39">
            <a:extLst>
              <a:ext uri="{FF2B5EF4-FFF2-40B4-BE49-F238E27FC236}">
                <a16:creationId xmlns:a16="http://schemas.microsoft.com/office/drawing/2014/main" id="{0A8DC06B-BC43-4178-95CC-892BA0A4D335}"/>
              </a:ext>
            </a:extLst>
          </p:cNvPr>
          <p:cNvSpPr/>
          <p:nvPr/>
        </p:nvSpPr>
        <p:spPr>
          <a:xfrm rot="16200000">
            <a:off x="860138" y="3030800"/>
            <a:ext cx="6105679" cy="6265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TUNNEL MODE</a:t>
            </a:r>
          </a:p>
        </p:txBody>
      </p:sp>
      <p:pic>
        <p:nvPicPr>
          <p:cNvPr id="43" name="Picture 1">
            <a:extLst>
              <a:ext uri="{FF2B5EF4-FFF2-40B4-BE49-F238E27FC236}">
                <a16:creationId xmlns:a16="http://schemas.microsoft.com/office/drawing/2014/main" id="{57764EA8-149E-401C-82BD-D1A9E1768FD1}"/>
              </a:ext>
            </a:extLst>
          </p:cNvPr>
          <p:cNvPicPr>
            <a:picLocks noChangeAspect="1" noChangeArrowheads="1"/>
          </p:cNvPicPr>
          <p:nvPr/>
        </p:nvPicPr>
        <p:blipFill>
          <a:blip r:embed="rId4"/>
          <a:srcRect/>
          <a:stretch/>
        </p:blipFill>
        <p:spPr bwMode="auto">
          <a:xfrm>
            <a:off x="4385389" y="374247"/>
            <a:ext cx="7356794" cy="1252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C06326E9-AECB-4BA4-96BE-6B26B720C675}"/>
              </a:ext>
            </a:extLst>
          </p:cNvPr>
          <p:cNvSpPr/>
          <p:nvPr/>
        </p:nvSpPr>
        <p:spPr>
          <a:xfrm flipV="1">
            <a:off x="449816" y="291225"/>
            <a:ext cx="2881212" cy="108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AEC6942-BBF8-454E-B48A-B8CF12BC971D}"/>
              </a:ext>
            </a:extLst>
          </p:cNvPr>
          <p:cNvSpPr txBox="1"/>
          <p:nvPr/>
        </p:nvSpPr>
        <p:spPr>
          <a:xfrm>
            <a:off x="4769197" y="2515622"/>
            <a:ext cx="6587412" cy="3108543"/>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600">
                <a:solidFill>
                  <a:schemeClr val="bg1"/>
                </a:solidFill>
              </a:rPr>
              <a:t>IP Header mới được thêm vào sẽ lấy 2 điểm cuối đường hầm (ví dụ như 2 gateway) để làm địa chỉ IP nguồn và IP đích.  Vì vậy, ESP tunnel mode có thể sử dụng trong cả 3 kiến trúc host-to-host, host-to-gateway, gateway-to-gateway</a:t>
            </a:r>
          </a:p>
          <a:p>
            <a:pPr marL="285750" indent="-285750">
              <a:spcAft>
                <a:spcPts val="600"/>
              </a:spcAft>
              <a:buFont typeface="Arial" panose="020B0604020202020204" pitchFamily="34" charset="0"/>
              <a:buChar char="•"/>
            </a:pPr>
            <a:r>
              <a:rPr lang="en-US" sz="1600">
                <a:solidFill>
                  <a:schemeClr val="bg1"/>
                </a:solidFill>
              </a:rPr>
              <a:t>ESP tunnel mode bảo vệ tính toàn vẹn cho cả thông tin IP và dữ liệu gốc của mỗi gói tin. </a:t>
            </a:r>
          </a:p>
          <a:p>
            <a:pPr marL="285750" indent="-285750">
              <a:spcAft>
                <a:spcPts val="600"/>
              </a:spcAft>
              <a:buFont typeface="Arial" panose="020B0604020202020204" pitchFamily="34" charset="0"/>
              <a:buChar char="•"/>
            </a:pPr>
            <a:r>
              <a:rPr lang="en-US" sz="1600">
                <a:solidFill>
                  <a:schemeClr val="bg1"/>
                </a:solidFill>
              </a:rPr>
              <a:t>ESP mã hóa phần IP header để che giấu đi bản chất của cuộc trò chuyện (IP nguồn, IP đích, …)</a:t>
            </a:r>
          </a:p>
          <a:p>
            <a:pPr marL="285750" indent="-285750">
              <a:spcAft>
                <a:spcPts val="600"/>
              </a:spcAft>
              <a:buFont typeface="Arial" panose="020B0604020202020204" pitchFamily="34" charset="0"/>
              <a:buChar char="•"/>
            </a:pPr>
            <a:r>
              <a:rPr lang="en-US" sz="1600">
                <a:solidFill>
                  <a:schemeClr val="bg1"/>
                </a:solidFill>
              </a:rPr>
              <a:t>Phần ESP Authentication là tùy chọn với mục đích cung cấp dịch vụ xác thực cho phần payload của cả gói tin</a:t>
            </a:r>
          </a:p>
          <a:p>
            <a:pPr marL="285750" indent="-285750">
              <a:spcAft>
                <a:spcPts val="600"/>
              </a:spcAft>
              <a:buFont typeface="Arial" panose="020B0604020202020204" pitchFamily="34" charset="0"/>
              <a:buChar char="•"/>
            </a:pPr>
            <a:endParaRPr lang="en-US" sz="1600">
              <a:solidFill>
                <a:schemeClr val="bg1"/>
              </a:solidFill>
            </a:endParaRPr>
          </a:p>
        </p:txBody>
      </p:sp>
    </p:spTree>
    <p:extLst>
      <p:ext uri="{BB962C8B-B14F-4D97-AF65-F5344CB8AC3E}">
        <p14:creationId xmlns:p14="http://schemas.microsoft.com/office/powerpoint/2010/main" val="25645788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708B189-DB78-43E8-A2D8-024F3E38DDAD}"/>
              </a:ext>
            </a:extLst>
          </p:cNvPr>
          <p:cNvPicPr>
            <a:picLocks noChangeAspect="1"/>
          </p:cNvPicPr>
          <p:nvPr/>
        </p:nvPicPr>
        <p:blipFill>
          <a:blip r:embed="rId2">
            <a:extLst>
              <a:ext uri="{837473B0-CC2E-450A-ABE3-18F120FF3D39}">
                <a1611:picAttrSrcUrl xmlns:a1611="http://schemas.microsoft.com/office/drawing/2016/11/main" r:id="rId3"/>
              </a:ext>
            </a:extLst>
          </a:blip>
          <a:srcRect l="3333" r="3333"/>
          <a:stretch/>
        </p:blipFill>
        <p:spPr>
          <a:xfrm>
            <a:off x="20" y="10"/>
            <a:ext cx="12191980" cy="6857990"/>
          </a:xfrm>
          <a:prstGeom prst="rect">
            <a:avLst/>
          </a:prstGeom>
        </p:spPr>
      </p:pic>
      <p:sp>
        <p:nvSpPr>
          <p:cNvPr id="3" name="Rectangle 2">
            <a:extLst>
              <a:ext uri="{FF2B5EF4-FFF2-40B4-BE49-F238E27FC236}">
                <a16:creationId xmlns:a16="http://schemas.microsoft.com/office/drawing/2014/main" id="{9FA2C6FE-9BE5-42A2-A13D-188898E4769B}"/>
              </a:ext>
            </a:extLst>
          </p:cNvPr>
          <p:cNvSpPr/>
          <p:nvPr/>
        </p:nvSpPr>
        <p:spPr>
          <a:xfrm>
            <a:off x="449815" y="482670"/>
            <a:ext cx="2990751" cy="59752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79EE33-E541-4B0E-B237-1253984040B5}"/>
              </a:ext>
            </a:extLst>
          </p:cNvPr>
          <p:cNvSpPr>
            <a:spLocks noGrp="1"/>
          </p:cNvSpPr>
          <p:nvPr>
            <p:ph type="title"/>
          </p:nvPr>
        </p:nvSpPr>
        <p:spPr>
          <a:xfrm>
            <a:off x="340277" y="1526045"/>
            <a:ext cx="2990751" cy="1902955"/>
          </a:xfrm>
        </p:spPr>
        <p:txBody>
          <a:bodyPr vert="horz" lIns="91440" tIns="45720" rIns="91440" bIns="45720" rtlCol="0" anchor="b">
            <a:normAutofit fontScale="90000"/>
          </a:bodyPr>
          <a:lstStyle/>
          <a:p>
            <a:pPr algn="r"/>
            <a:r>
              <a:rPr lang="en-US" sz="3600">
                <a:latin typeface="iCiel Gotham Medium" pitchFamily="50" charset="0"/>
                <a:cs typeface="iCiel Gotham Medium" pitchFamily="50" charset="0"/>
              </a:rPr>
              <a:t>ESP</a:t>
            </a:r>
            <a:br>
              <a:rPr lang="en-US" sz="3600">
                <a:latin typeface="iCiel Gotham Medium" pitchFamily="50" charset="0"/>
                <a:cs typeface="iCiel Gotham Medium" pitchFamily="50" charset="0"/>
              </a:rPr>
            </a:br>
            <a:r>
              <a:rPr lang="en-US" sz="3600">
                <a:latin typeface="iCiel Gotham Medium" pitchFamily="50" charset="0"/>
                <a:cs typeface="iCiel Gotham Medium" pitchFamily="50" charset="0"/>
              </a:rPr>
              <a:t>Transport</a:t>
            </a:r>
            <a:br>
              <a:rPr lang="en-US" sz="3600">
                <a:latin typeface="iCiel Gotham Medium" pitchFamily="50" charset="0"/>
                <a:cs typeface="iCiel Gotham Medium" pitchFamily="50" charset="0"/>
              </a:rPr>
            </a:br>
            <a:r>
              <a:rPr lang="en-US" sz="3600">
                <a:latin typeface="iCiel Gotham Medium" pitchFamily="50" charset="0"/>
                <a:cs typeface="iCiel Gotham Medium" pitchFamily="50" charset="0"/>
              </a:rPr>
              <a:t>mode</a:t>
            </a:r>
          </a:p>
        </p:txBody>
      </p:sp>
      <p:sp>
        <p:nvSpPr>
          <p:cNvPr id="38" name="Rectangle 37">
            <a:extLst>
              <a:ext uri="{FF2B5EF4-FFF2-40B4-BE49-F238E27FC236}">
                <a16:creationId xmlns:a16="http://schemas.microsoft.com/office/drawing/2014/main" id="{C775AB7C-6ED1-4645-8AA9-3BD23CF05DF1}"/>
              </a:ext>
            </a:extLst>
          </p:cNvPr>
          <p:cNvSpPr/>
          <p:nvPr/>
        </p:nvSpPr>
        <p:spPr>
          <a:xfrm>
            <a:off x="4385389" y="1763919"/>
            <a:ext cx="7355029" cy="46329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40" name="Rectangle 39">
            <a:extLst>
              <a:ext uri="{FF2B5EF4-FFF2-40B4-BE49-F238E27FC236}">
                <a16:creationId xmlns:a16="http://schemas.microsoft.com/office/drawing/2014/main" id="{0A8DC06B-BC43-4178-95CC-892BA0A4D335}"/>
              </a:ext>
            </a:extLst>
          </p:cNvPr>
          <p:cNvSpPr/>
          <p:nvPr/>
        </p:nvSpPr>
        <p:spPr>
          <a:xfrm rot="16200000">
            <a:off x="931710" y="3030800"/>
            <a:ext cx="6105679" cy="6265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TRANSPORT MODE</a:t>
            </a:r>
          </a:p>
        </p:txBody>
      </p:sp>
      <p:pic>
        <p:nvPicPr>
          <p:cNvPr id="43" name="Picture 1">
            <a:extLst>
              <a:ext uri="{FF2B5EF4-FFF2-40B4-BE49-F238E27FC236}">
                <a16:creationId xmlns:a16="http://schemas.microsoft.com/office/drawing/2014/main" id="{57764EA8-149E-401C-82BD-D1A9E1768FD1}"/>
              </a:ext>
            </a:extLst>
          </p:cNvPr>
          <p:cNvPicPr>
            <a:picLocks noChangeAspect="1" noChangeArrowheads="1"/>
          </p:cNvPicPr>
          <p:nvPr/>
        </p:nvPicPr>
        <p:blipFill>
          <a:blip r:embed="rId4"/>
          <a:srcRect/>
          <a:stretch/>
        </p:blipFill>
        <p:spPr bwMode="auto">
          <a:xfrm>
            <a:off x="4385389" y="423840"/>
            <a:ext cx="7356794" cy="1153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C06326E9-AECB-4BA4-96BE-6B26B720C675}"/>
              </a:ext>
            </a:extLst>
          </p:cNvPr>
          <p:cNvSpPr/>
          <p:nvPr/>
        </p:nvSpPr>
        <p:spPr>
          <a:xfrm flipV="1">
            <a:off x="449816" y="291225"/>
            <a:ext cx="2881212" cy="108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AEC6942-BBF8-454E-B48A-B8CF12BC971D}"/>
              </a:ext>
            </a:extLst>
          </p:cNvPr>
          <p:cNvSpPr txBox="1"/>
          <p:nvPr/>
        </p:nvSpPr>
        <p:spPr>
          <a:xfrm>
            <a:off x="4769197" y="2727160"/>
            <a:ext cx="6587412" cy="2816156"/>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600">
                <a:solidFill>
                  <a:schemeClr val="bg1"/>
                </a:solidFill>
              </a:rPr>
              <a:t>ESP transport mode chỉ bảo vệ dữ liệu cho phần payload thay vì toàn bộ gói tin IP</a:t>
            </a:r>
          </a:p>
          <a:p>
            <a:pPr marL="285750" indent="-285750">
              <a:spcAft>
                <a:spcPts val="600"/>
              </a:spcAft>
              <a:buFont typeface="Arial" panose="020B0604020202020204" pitchFamily="34" charset="0"/>
              <a:buChar char="•"/>
            </a:pPr>
            <a:r>
              <a:rPr lang="en-US" sz="1600">
                <a:solidFill>
                  <a:schemeClr val="bg1"/>
                </a:solidFill>
              </a:rPr>
              <a:t>Giống như AH, ESP transport mode cũng chỉ được sử dụng với kiến trúc host-to-host</a:t>
            </a:r>
          </a:p>
          <a:p>
            <a:pPr marL="285750" indent="-285750">
              <a:spcAft>
                <a:spcPts val="600"/>
              </a:spcAft>
              <a:buFont typeface="Arial" panose="020B0604020202020204" pitchFamily="34" charset="0"/>
              <a:buChar char="•"/>
            </a:pPr>
            <a:r>
              <a:rPr lang="en-US" sz="1600">
                <a:solidFill>
                  <a:schemeClr val="bg1"/>
                </a:solidFill>
              </a:rPr>
              <a:t>Transport mode không tương thích với NAT. Bởi vì khi đi ra khỏi mạng thì NAT sẽ thay thế địa chỉ IP của máy (có thể thay thế cả địa chỉ cổng) dẫn đến việc TCP checksum phải tính lại. Trong khi đó toàn bộ phần TCP header đã bị mã hóa, nên NAT không thể tính lại giá trị checksum cho TCP được</a:t>
            </a:r>
          </a:p>
          <a:p>
            <a:pPr marL="285750" indent="-285750">
              <a:spcAft>
                <a:spcPts val="600"/>
              </a:spcAft>
              <a:buFont typeface="Arial" panose="020B0604020202020204" pitchFamily="34" charset="0"/>
              <a:buChar char="•"/>
            </a:pPr>
            <a:endParaRPr lang="en-US" sz="1600">
              <a:solidFill>
                <a:schemeClr val="bg1"/>
              </a:solidFill>
            </a:endParaRPr>
          </a:p>
        </p:txBody>
      </p:sp>
    </p:spTree>
    <p:extLst>
      <p:ext uri="{BB962C8B-B14F-4D97-AF65-F5344CB8AC3E}">
        <p14:creationId xmlns:p14="http://schemas.microsoft.com/office/powerpoint/2010/main" val="11349070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CDD14-F64F-43BD-B3EC-86F6EC4DA49F}"/>
              </a:ext>
            </a:extLst>
          </p:cNvPr>
          <p:cNvSpPr>
            <a:spLocks noGrp="1"/>
          </p:cNvSpPr>
          <p:nvPr>
            <p:ph type="title"/>
          </p:nvPr>
        </p:nvSpPr>
        <p:spPr/>
        <p:txBody>
          <a:bodyPr/>
          <a:lstStyle/>
          <a:p>
            <a:r>
              <a:rPr lang="en-US">
                <a:latin typeface="iCiel Gotham Medium" pitchFamily="50" charset="0"/>
                <a:cs typeface="iCiel Gotham Medium" pitchFamily="50" charset="0"/>
              </a:rPr>
              <a:t>Quá Trình MÃ hóa dữ liệu</a:t>
            </a:r>
          </a:p>
        </p:txBody>
      </p:sp>
      <p:graphicFrame>
        <p:nvGraphicFramePr>
          <p:cNvPr id="4" name="Content Placeholder 3">
            <a:extLst>
              <a:ext uri="{FF2B5EF4-FFF2-40B4-BE49-F238E27FC236}">
                <a16:creationId xmlns:a16="http://schemas.microsoft.com/office/drawing/2014/main" id="{21A7D754-F1BF-4809-814D-AFCDA5420E69}"/>
              </a:ext>
            </a:extLst>
          </p:cNvPr>
          <p:cNvGraphicFramePr>
            <a:graphicFrameLocks noGrp="1"/>
          </p:cNvGraphicFramePr>
          <p:nvPr>
            <p:ph idx="1"/>
            <p:extLst>
              <p:ext uri="{D42A27DB-BD31-4B8C-83A1-F6EECF244321}">
                <p14:modId xmlns:p14="http://schemas.microsoft.com/office/powerpoint/2010/main" val="3948879687"/>
              </p:ext>
            </p:extLst>
          </p:nvPr>
        </p:nvGraphicFramePr>
        <p:xfrm>
          <a:off x="581025" y="1859279"/>
          <a:ext cx="11029950" cy="19405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a:extLst>
              <a:ext uri="{FF2B5EF4-FFF2-40B4-BE49-F238E27FC236}">
                <a16:creationId xmlns:a16="http://schemas.microsoft.com/office/drawing/2014/main" id="{A6B21483-3F31-4137-B0E7-DAC6120A015E}"/>
              </a:ext>
            </a:extLst>
          </p:cNvPr>
          <p:cNvSpPr/>
          <p:nvPr/>
        </p:nvSpPr>
        <p:spPr>
          <a:xfrm>
            <a:off x="406400" y="3728720"/>
            <a:ext cx="11277600" cy="2712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E1E44B1-7542-44C0-9583-BCDFD0F7B2F0}"/>
              </a:ext>
            </a:extLst>
          </p:cNvPr>
          <p:cNvSpPr txBox="1"/>
          <p:nvPr/>
        </p:nvSpPr>
        <p:spPr>
          <a:xfrm>
            <a:off x="751840" y="4140764"/>
            <a:ext cx="10586720" cy="1231106"/>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600">
                <a:solidFill>
                  <a:schemeClr val="bg1"/>
                </a:solidFill>
              </a:rPr>
              <a:t>ESP sử dụng mật mã đối xứng để mã hóa cho gói tin</a:t>
            </a:r>
          </a:p>
          <a:p>
            <a:pPr marL="285750" indent="-285750">
              <a:spcAft>
                <a:spcPts val="600"/>
              </a:spcAft>
              <a:buFont typeface="Arial" panose="020B0604020202020204" pitchFamily="34" charset="0"/>
              <a:buChar char="•"/>
            </a:pPr>
            <a:r>
              <a:rPr lang="en-US" sz="1600">
                <a:solidFill>
                  <a:schemeClr val="bg1"/>
                </a:solidFill>
              </a:rPr>
              <a:t>ESP sử dụng phương pháp mã hóa khối (với AES thì kích thước khối là 128 bit)</a:t>
            </a:r>
          </a:p>
          <a:p>
            <a:pPr marL="285750" indent="-285750">
              <a:spcAft>
                <a:spcPts val="600"/>
              </a:spcAft>
              <a:buFont typeface="Arial" panose="020B0604020202020204" pitchFamily="34" charset="0"/>
              <a:buChar char="•"/>
            </a:pPr>
            <a:r>
              <a:rPr lang="en-US" sz="1600">
                <a:solidFill>
                  <a:schemeClr val="bg1"/>
                </a:solidFill>
              </a:rPr>
              <a:t>Một số thuật toán được sử dụng trong ESP là AES Cipher Block Chaining (AES-CBC), AES Counter Mode (AES-CTR) và Triple DES (3DES) </a:t>
            </a:r>
          </a:p>
        </p:txBody>
      </p:sp>
    </p:spTree>
    <p:extLst>
      <p:ext uri="{BB962C8B-B14F-4D97-AF65-F5344CB8AC3E}">
        <p14:creationId xmlns:p14="http://schemas.microsoft.com/office/powerpoint/2010/main" val="29437658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2" name="Rectangle 191">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3" name="Rectangle 192">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94" name="Rectangle 193">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5" name="Rectangle 194">
            <a:extLst>
              <a:ext uri="{FF2B5EF4-FFF2-40B4-BE49-F238E27FC236}">
                <a16:creationId xmlns:a16="http://schemas.microsoft.com/office/drawing/2014/main" id="{90EB7086-616E-4D44-94BE-D0F763561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B84B87B-FB8F-4361-8688-30FC29419395}"/>
              </a:ext>
            </a:extLst>
          </p:cNvPr>
          <p:cNvSpPr>
            <a:spLocks noGrp="1"/>
          </p:cNvSpPr>
          <p:nvPr>
            <p:ph type="title"/>
          </p:nvPr>
        </p:nvSpPr>
        <p:spPr>
          <a:xfrm>
            <a:off x="677341" y="4610099"/>
            <a:ext cx="10993549" cy="1066801"/>
          </a:xfrm>
        </p:spPr>
        <p:txBody>
          <a:bodyPr vert="horz" lIns="91440" tIns="45720" rIns="91440" bIns="45720" rtlCol="0" anchor="b">
            <a:normAutofit/>
          </a:bodyPr>
          <a:lstStyle/>
          <a:p>
            <a:r>
              <a:rPr lang="en-US" sz="3600"/>
              <a:t>ESP PACKET</a:t>
            </a:r>
          </a:p>
        </p:txBody>
      </p:sp>
      <p:sp useBgFill="1">
        <p:nvSpPr>
          <p:cNvPr id="196" name="Rectangle 195">
            <a:extLst>
              <a:ext uri="{FF2B5EF4-FFF2-40B4-BE49-F238E27FC236}">
                <a16:creationId xmlns:a16="http://schemas.microsoft.com/office/drawing/2014/main" id="{066AE2FE-036E-44DB-8A9A-8E3261C9F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1">
            <a:extLst>
              <a:ext uri="{FF2B5EF4-FFF2-40B4-BE49-F238E27FC236}">
                <a16:creationId xmlns:a16="http://schemas.microsoft.com/office/drawing/2014/main" id="{94E95695-0025-457B-B2CB-6E3DA763145C}"/>
              </a:ext>
            </a:extLst>
          </p:cNvPr>
          <p:cNvPicPr>
            <a:picLocks noGrp="1" noChangeAspect="1" noChangeArrowheads="1"/>
          </p:cNvPicPr>
          <p:nvPr>
            <p:ph idx="1"/>
          </p:nvPr>
        </p:nvPicPr>
        <p:blipFill>
          <a:blip r:embed="rId2"/>
          <a:stretch/>
        </p:blipFill>
        <p:spPr bwMode="auto">
          <a:xfrm>
            <a:off x="1608197" y="863426"/>
            <a:ext cx="8975606" cy="345560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7726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6677"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5F0035-8597-4EB1-9AA6-644DDB051A89}"/>
              </a:ext>
            </a:extLst>
          </p:cNvPr>
          <p:cNvSpPr>
            <a:spLocks noGrp="1"/>
          </p:cNvSpPr>
          <p:nvPr>
            <p:ph type="title"/>
          </p:nvPr>
        </p:nvSpPr>
        <p:spPr>
          <a:xfrm>
            <a:off x="7963094" y="1113764"/>
            <a:ext cx="3269749" cy="4624327"/>
          </a:xfrm>
        </p:spPr>
        <p:txBody>
          <a:bodyPr anchor="ctr">
            <a:normAutofit/>
          </a:bodyPr>
          <a:lstStyle/>
          <a:p>
            <a:r>
              <a:rPr lang="en-US" sz="3200">
                <a:solidFill>
                  <a:srgbClr val="FFFFFF"/>
                </a:solidFill>
                <a:latin typeface="iCiel Gotham Medium" pitchFamily="50" charset="0"/>
                <a:ea typeface="Roboto" panose="02000000000000000000" pitchFamily="2" charset="0"/>
                <a:cs typeface="iCiel Gotham Medium" pitchFamily="50" charset="0"/>
              </a:rPr>
              <a:t>Mô hình TCP/IP</a:t>
            </a:r>
          </a:p>
        </p:txBody>
      </p:sp>
      <p:pic>
        <p:nvPicPr>
          <p:cNvPr id="5" name="Content Placeholder 4" descr="Diagram&#10;&#10;Description automatically generated">
            <a:extLst>
              <a:ext uri="{FF2B5EF4-FFF2-40B4-BE49-F238E27FC236}">
                <a16:creationId xmlns:a16="http://schemas.microsoft.com/office/drawing/2014/main" id="{DEC0EF38-D602-4530-ACB5-B7C7F78C3197}"/>
              </a:ext>
            </a:extLst>
          </p:cNvPr>
          <p:cNvPicPr>
            <a:picLocks noGrp="1" noChangeAspect="1"/>
          </p:cNvPicPr>
          <p:nvPr>
            <p:ph idx="1"/>
          </p:nvPr>
        </p:nvPicPr>
        <p:blipFill>
          <a:blip r:embed="rId2"/>
          <a:stretch>
            <a:fillRect/>
          </a:stretch>
        </p:blipFill>
        <p:spPr>
          <a:xfrm>
            <a:off x="825910" y="788121"/>
            <a:ext cx="6314326" cy="5278382"/>
          </a:xfrm>
        </p:spPr>
      </p:pic>
    </p:spTree>
    <p:extLst>
      <p:ext uri="{BB962C8B-B14F-4D97-AF65-F5344CB8AC3E}">
        <p14:creationId xmlns:p14="http://schemas.microsoft.com/office/powerpoint/2010/main" val="33006338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99023-40A1-4B31-9075-635FA0B58415}"/>
              </a:ext>
            </a:extLst>
          </p:cNvPr>
          <p:cNvSpPr>
            <a:spLocks noGrp="1"/>
          </p:cNvSpPr>
          <p:nvPr>
            <p:ph type="title"/>
          </p:nvPr>
        </p:nvSpPr>
        <p:spPr/>
        <p:txBody>
          <a:bodyPr/>
          <a:lstStyle/>
          <a:p>
            <a:r>
              <a:rPr lang="en-US">
                <a:latin typeface="iCiel Gotham Medium" pitchFamily="50" charset="0"/>
                <a:cs typeface="iCiel Gotham Medium" pitchFamily="50" charset="0"/>
              </a:rPr>
              <a:t>Các trường trong ESP PACKET</a:t>
            </a:r>
          </a:p>
        </p:txBody>
      </p:sp>
      <p:grpSp>
        <p:nvGrpSpPr>
          <p:cNvPr id="21" name="Group 20">
            <a:extLst>
              <a:ext uri="{FF2B5EF4-FFF2-40B4-BE49-F238E27FC236}">
                <a16:creationId xmlns:a16="http://schemas.microsoft.com/office/drawing/2014/main" id="{00701DE9-2544-4539-A109-49572B31A9C8}"/>
              </a:ext>
            </a:extLst>
          </p:cNvPr>
          <p:cNvGrpSpPr/>
          <p:nvPr/>
        </p:nvGrpSpPr>
        <p:grpSpPr>
          <a:xfrm>
            <a:off x="6231347" y="3582201"/>
            <a:ext cx="5379461" cy="1466103"/>
            <a:chOff x="442220" y="2000863"/>
            <a:chExt cx="5379460" cy="1466103"/>
          </a:xfrm>
        </p:grpSpPr>
        <p:grpSp>
          <p:nvGrpSpPr>
            <p:cNvPr id="14" name="Group 13">
              <a:extLst>
                <a:ext uri="{FF2B5EF4-FFF2-40B4-BE49-F238E27FC236}">
                  <a16:creationId xmlns:a16="http://schemas.microsoft.com/office/drawing/2014/main" id="{8666BCF3-8E1E-4A4A-A2B5-14E55F5CD89B}"/>
                </a:ext>
              </a:extLst>
            </p:cNvPr>
            <p:cNvGrpSpPr/>
            <p:nvPr/>
          </p:nvGrpSpPr>
          <p:grpSpPr>
            <a:xfrm>
              <a:off x="442220" y="2000863"/>
              <a:ext cx="5379460" cy="1466103"/>
              <a:chOff x="442220" y="1883587"/>
              <a:chExt cx="5379460" cy="1466103"/>
            </a:xfrm>
          </p:grpSpPr>
          <p:sp>
            <p:nvSpPr>
              <p:cNvPr id="4" name="Rectangle 3">
                <a:extLst>
                  <a:ext uri="{FF2B5EF4-FFF2-40B4-BE49-F238E27FC236}">
                    <a16:creationId xmlns:a16="http://schemas.microsoft.com/office/drawing/2014/main" id="{1003B461-686C-448C-9DB6-FF0079D16D10}"/>
                  </a:ext>
                </a:extLst>
              </p:cNvPr>
              <p:cNvSpPr/>
              <p:nvPr/>
            </p:nvSpPr>
            <p:spPr>
              <a:xfrm rot="16200000">
                <a:off x="15240" y="2310568"/>
                <a:ext cx="1466102" cy="612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iCiel Gotham Medium" pitchFamily="50" charset="0"/>
                    <a:cs typeface="iCiel Gotham Medium" pitchFamily="50" charset="0"/>
                  </a:rPr>
                  <a:t>Padding Length</a:t>
                </a:r>
              </a:p>
            </p:txBody>
          </p:sp>
          <p:sp>
            <p:nvSpPr>
              <p:cNvPr id="11" name="Rectangle 10">
                <a:extLst>
                  <a:ext uri="{FF2B5EF4-FFF2-40B4-BE49-F238E27FC236}">
                    <a16:creationId xmlns:a16="http://schemas.microsoft.com/office/drawing/2014/main" id="{27C11632-1080-4638-B818-272100072B8B}"/>
                  </a:ext>
                </a:extLst>
              </p:cNvPr>
              <p:cNvSpPr/>
              <p:nvPr/>
            </p:nvSpPr>
            <p:spPr>
              <a:xfrm>
                <a:off x="1130325" y="1883587"/>
                <a:ext cx="4691355" cy="14661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a:extLst>
                <a:ext uri="{FF2B5EF4-FFF2-40B4-BE49-F238E27FC236}">
                  <a16:creationId xmlns:a16="http://schemas.microsoft.com/office/drawing/2014/main" id="{9C0DE6D2-4435-4F2B-9DCE-FD0F5E10F51F}"/>
                </a:ext>
              </a:extLst>
            </p:cNvPr>
            <p:cNvSpPr txBox="1"/>
            <p:nvPr/>
          </p:nvSpPr>
          <p:spPr>
            <a:xfrm>
              <a:off x="1242060" y="2133234"/>
              <a:ext cx="4442460" cy="646331"/>
            </a:xfrm>
            <a:prstGeom prst="rect">
              <a:avLst/>
            </a:prstGeom>
            <a:noFill/>
          </p:spPr>
          <p:txBody>
            <a:bodyPr wrap="square" rtlCol="0">
              <a:spAutoFit/>
            </a:bodyPr>
            <a:lstStyle/>
            <a:p>
              <a:r>
                <a:rPr lang="en-US">
                  <a:solidFill>
                    <a:schemeClr val="bg1"/>
                  </a:solidFill>
                </a:rPr>
                <a:t>Chứa độ dài phần padding theo đơn vị byte.</a:t>
              </a:r>
            </a:p>
            <a:p>
              <a:r>
                <a:rPr lang="en-US">
                  <a:solidFill>
                    <a:schemeClr val="bg1"/>
                  </a:solidFill>
                </a:rPr>
                <a:t>Phần này là bắt buộc.</a:t>
              </a:r>
            </a:p>
          </p:txBody>
        </p:sp>
      </p:grpSp>
      <p:grpSp>
        <p:nvGrpSpPr>
          <p:cNvPr id="22" name="Group 21">
            <a:extLst>
              <a:ext uri="{FF2B5EF4-FFF2-40B4-BE49-F238E27FC236}">
                <a16:creationId xmlns:a16="http://schemas.microsoft.com/office/drawing/2014/main" id="{40B658C4-E83C-484B-9D72-04991D6DFEA0}"/>
              </a:ext>
            </a:extLst>
          </p:cNvPr>
          <p:cNvGrpSpPr/>
          <p:nvPr/>
        </p:nvGrpSpPr>
        <p:grpSpPr>
          <a:xfrm>
            <a:off x="590083" y="3581511"/>
            <a:ext cx="5379461" cy="1477328"/>
            <a:chOff x="442219" y="2000172"/>
            <a:chExt cx="5379461" cy="1477328"/>
          </a:xfrm>
        </p:grpSpPr>
        <p:grpSp>
          <p:nvGrpSpPr>
            <p:cNvPr id="23" name="Group 22">
              <a:extLst>
                <a:ext uri="{FF2B5EF4-FFF2-40B4-BE49-F238E27FC236}">
                  <a16:creationId xmlns:a16="http://schemas.microsoft.com/office/drawing/2014/main" id="{C6ECD3C5-D4ED-49F7-8FD1-E72CDC7D7BCB}"/>
                </a:ext>
              </a:extLst>
            </p:cNvPr>
            <p:cNvGrpSpPr/>
            <p:nvPr/>
          </p:nvGrpSpPr>
          <p:grpSpPr>
            <a:xfrm>
              <a:off x="442219" y="2000863"/>
              <a:ext cx="5379461" cy="1466103"/>
              <a:chOff x="442219" y="1883587"/>
              <a:chExt cx="5379461" cy="1466103"/>
            </a:xfrm>
          </p:grpSpPr>
          <p:sp>
            <p:nvSpPr>
              <p:cNvPr id="25" name="Rectangle 24">
                <a:extLst>
                  <a:ext uri="{FF2B5EF4-FFF2-40B4-BE49-F238E27FC236}">
                    <a16:creationId xmlns:a16="http://schemas.microsoft.com/office/drawing/2014/main" id="{FD575AEF-9808-4F52-8846-9356C7D88D01}"/>
                  </a:ext>
                </a:extLst>
              </p:cNvPr>
              <p:cNvSpPr/>
              <p:nvPr/>
            </p:nvSpPr>
            <p:spPr>
              <a:xfrm rot="16200000">
                <a:off x="15239" y="2310568"/>
                <a:ext cx="1466102" cy="612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iCiel Gotham Medium" pitchFamily="50" charset="0"/>
                    <a:cs typeface="iCiel Gotham Medium" pitchFamily="50" charset="0"/>
                  </a:rPr>
                  <a:t>Padding</a:t>
                </a:r>
              </a:p>
            </p:txBody>
          </p:sp>
          <p:sp>
            <p:nvSpPr>
              <p:cNvPr id="26" name="Rectangle 25">
                <a:extLst>
                  <a:ext uri="{FF2B5EF4-FFF2-40B4-BE49-F238E27FC236}">
                    <a16:creationId xmlns:a16="http://schemas.microsoft.com/office/drawing/2014/main" id="{B113D54E-D13A-4FD4-8168-28AFF28B3552}"/>
                  </a:ext>
                </a:extLst>
              </p:cNvPr>
              <p:cNvSpPr/>
              <p:nvPr/>
            </p:nvSpPr>
            <p:spPr>
              <a:xfrm>
                <a:off x="1130325" y="1883587"/>
                <a:ext cx="4691355" cy="14661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TextBox 23">
              <a:extLst>
                <a:ext uri="{FF2B5EF4-FFF2-40B4-BE49-F238E27FC236}">
                  <a16:creationId xmlns:a16="http://schemas.microsoft.com/office/drawing/2014/main" id="{115F6991-926B-47E4-ACE4-2FF2B928E859}"/>
                </a:ext>
              </a:extLst>
            </p:cNvPr>
            <p:cNvSpPr txBox="1"/>
            <p:nvPr/>
          </p:nvSpPr>
          <p:spPr>
            <a:xfrm>
              <a:off x="1242286" y="2000172"/>
              <a:ext cx="4442460" cy="1477328"/>
            </a:xfrm>
            <a:prstGeom prst="rect">
              <a:avLst/>
            </a:prstGeom>
            <a:noFill/>
          </p:spPr>
          <p:txBody>
            <a:bodyPr wrap="square" rtlCol="0">
              <a:spAutoFit/>
            </a:bodyPr>
            <a:lstStyle/>
            <a:p>
              <a:r>
                <a:rPr lang="en-US">
                  <a:solidFill>
                    <a:schemeClr val="bg1"/>
                  </a:solidFill>
                </a:rPr>
                <a:t>Phần này là tùy chọn. Đây là phần được them vào gói tin làm gói tin lớn hơn để điều chỉnh kích thước khối hoặc che giấu kích thước thực của gói tin. Đây là một cơ chế chống tấn công phân tích</a:t>
              </a:r>
            </a:p>
          </p:txBody>
        </p:sp>
      </p:grpSp>
      <p:grpSp>
        <p:nvGrpSpPr>
          <p:cNvPr id="27" name="Group 26">
            <a:extLst>
              <a:ext uri="{FF2B5EF4-FFF2-40B4-BE49-F238E27FC236}">
                <a16:creationId xmlns:a16="http://schemas.microsoft.com/office/drawing/2014/main" id="{509A0F96-34FE-4EAC-880A-3772E74DECE2}"/>
              </a:ext>
            </a:extLst>
          </p:cNvPr>
          <p:cNvGrpSpPr/>
          <p:nvPr/>
        </p:nvGrpSpPr>
        <p:grpSpPr>
          <a:xfrm>
            <a:off x="6213566" y="1974157"/>
            <a:ext cx="5379461" cy="1466103"/>
            <a:chOff x="442219" y="2000863"/>
            <a:chExt cx="5379461" cy="1466103"/>
          </a:xfrm>
        </p:grpSpPr>
        <p:grpSp>
          <p:nvGrpSpPr>
            <p:cNvPr id="28" name="Group 27">
              <a:extLst>
                <a:ext uri="{FF2B5EF4-FFF2-40B4-BE49-F238E27FC236}">
                  <a16:creationId xmlns:a16="http://schemas.microsoft.com/office/drawing/2014/main" id="{048DC9A1-6AE0-4011-BBD9-D4D260ADB0C1}"/>
                </a:ext>
              </a:extLst>
            </p:cNvPr>
            <p:cNvGrpSpPr/>
            <p:nvPr/>
          </p:nvGrpSpPr>
          <p:grpSpPr>
            <a:xfrm>
              <a:off x="442219" y="2000863"/>
              <a:ext cx="5379461" cy="1466103"/>
              <a:chOff x="442219" y="1883587"/>
              <a:chExt cx="5379461" cy="1466103"/>
            </a:xfrm>
          </p:grpSpPr>
          <p:sp>
            <p:nvSpPr>
              <p:cNvPr id="30" name="Rectangle 29">
                <a:extLst>
                  <a:ext uri="{FF2B5EF4-FFF2-40B4-BE49-F238E27FC236}">
                    <a16:creationId xmlns:a16="http://schemas.microsoft.com/office/drawing/2014/main" id="{3922AD04-37A6-413D-8BCD-6CCEA9FF49D1}"/>
                  </a:ext>
                </a:extLst>
              </p:cNvPr>
              <p:cNvSpPr/>
              <p:nvPr/>
            </p:nvSpPr>
            <p:spPr>
              <a:xfrm rot="16200000">
                <a:off x="15239" y="2310568"/>
                <a:ext cx="1466102" cy="612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iCiel Gotham Medium" pitchFamily="50" charset="0"/>
                    <a:cs typeface="iCiel Gotham Medium" pitchFamily="50" charset="0"/>
                  </a:rPr>
                  <a:t>Sequence Number</a:t>
                </a:r>
              </a:p>
            </p:txBody>
          </p:sp>
          <p:sp>
            <p:nvSpPr>
              <p:cNvPr id="31" name="Rectangle 30">
                <a:extLst>
                  <a:ext uri="{FF2B5EF4-FFF2-40B4-BE49-F238E27FC236}">
                    <a16:creationId xmlns:a16="http://schemas.microsoft.com/office/drawing/2014/main" id="{0ED65964-0882-44E3-B341-666C92B3F8EE}"/>
                  </a:ext>
                </a:extLst>
              </p:cNvPr>
              <p:cNvSpPr/>
              <p:nvPr/>
            </p:nvSpPr>
            <p:spPr>
              <a:xfrm>
                <a:off x="1130325" y="1883587"/>
                <a:ext cx="4691355" cy="14661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TextBox 28">
              <a:extLst>
                <a:ext uri="{FF2B5EF4-FFF2-40B4-BE49-F238E27FC236}">
                  <a16:creationId xmlns:a16="http://schemas.microsoft.com/office/drawing/2014/main" id="{6E73E2B1-5B68-4E2D-8A00-9EA3E6A92D76}"/>
                </a:ext>
              </a:extLst>
            </p:cNvPr>
            <p:cNvSpPr txBox="1"/>
            <p:nvPr/>
          </p:nvSpPr>
          <p:spPr>
            <a:xfrm>
              <a:off x="1242060" y="2133749"/>
              <a:ext cx="4442460" cy="1200329"/>
            </a:xfrm>
            <a:prstGeom prst="rect">
              <a:avLst/>
            </a:prstGeom>
            <a:noFill/>
          </p:spPr>
          <p:txBody>
            <a:bodyPr wrap="square" rtlCol="0">
              <a:spAutoFit/>
            </a:bodyPr>
            <a:lstStyle/>
            <a:p>
              <a:r>
                <a:rPr lang="en-US">
                  <a:solidFill>
                    <a:schemeClr val="bg1"/>
                  </a:solidFill>
                </a:rPr>
                <a:t>Mỗi gói tin sẽ được đánh một số thứ tự tuần tự, và chỉ có gói tin nằm trong cửa sổ trượt của số thứ tự đó mới được chấp nhận. Đây là một cơ chế mạnh chống lại replay attack.</a:t>
              </a:r>
            </a:p>
          </p:txBody>
        </p:sp>
      </p:grpSp>
      <p:grpSp>
        <p:nvGrpSpPr>
          <p:cNvPr id="37" name="Group 36">
            <a:extLst>
              <a:ext uri="{FF2B5EF4-FFF2-40B4-BE49-F238E27FC236}">
                <a16:creationId xmlns:a16="http://schemas.microsoft.com/office/drawing/2014/main" id="{70627A9C-F321-45F2-B709-6947AA16C3C2}"/>
              </a:ext>
            </a:extLst>
          </p:cNvPr>
          <p:cNvGrpSpPr/>
          <p:nvPr/>
        </p:nvGrpSpPr>
        <p:grpSpPr>
          <a:xfrm>
            <a:off x="598973" y="5191035"/>
            <a:ext cx="5379461" cy="1466103"/>
            <a:chOff x="442219" y="2000863"/>
            <a:chExt cx="5379461" cy="1466103"/>
          </a:xfrm>
        </p:grpSpPr>
        <p:grpSp>
          <p:nvGrpSpPr>
            <p:cNvPr id="38" name="Group 37">
              <a:extLst>
                <a:ext uri="{FF2B5EF4-FFF2-40B4-BE49-F238E27FC236}">
                  <a16:creationId xmlns:a16="http://schemas.microsoft.com/office/drawing/2014/main" id="{997DC4C7-8CAC-4CE5-94A9-7BD099E1B6C2}"/>
                </a:ext>
              </a:extLst>
            </p:cNvPr>
            <p:cNvGrpSpPr/>
            <p:nvPr/>
          </p:nvGrpSpPr>
          <p:grpSpPr>
            <a:xfrm>
              <a:off x="442219" y="2000863"/>
              <a:ext cx="5379461" cy="1466103"/>
              <a:chOff x="442219" y="1883587"/>
              <a:chExt cx="5379461" cy="1466103"/>
            </a:xfrm>
          </p:grpSpPr>
          <p:sp>
            <p:nvSpPr>
              <p:cNvPr id="40" name="Rectangle 39">
                <a:extLst>
                  <a:ext uri="{FF2B5EF4-FFF2-40B4-BE49-F238E27FC236}">
                    <a16:creationId xmlns:a16="http://schemas.microsoft.com/office/drawing/2014/main" id="{FFA534A8-0657-479D-BF4F-318B84077966}"/>
                  </a:ext>
                </a:extLst>
              </p:cNvPr>
              <p:cNvSpPr/>
              <p:nvPr/>
            </p:nvSpPr>
            <p:spPr>
              <a:xfrm rot="16200000">
                <a:off x="15239" y="2310568"/>
                <a:ext cx="1466102" cy="612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iCiel Gotham Medium" pitchFamily="50" charset="0"/>
                    <a:cs typeface="iCiel Gotham Medium" pitchFamily="50" charset="0"/>
                  </a:rPr>
                  <a:t>Next Header</a:t>
                </a:r>
              </a:p>
            </p:txBody>
          </p:sp>
          <p:sp>
            <p:nvSpPr>
              <p:cNvPr id="41" name="Rectangle 40">
                <a:extLst>
                  <a:ext uri="{FF2B5EF4-FFF2-40B4-BE49-F238E27FC236}">
                    <a16:creationId xmlns:a16="http://schemas.microsoft.com/office/drawing/2014/main" id="{5ABEEBEF-4C0B-4281-9550-B23C16EBDE81}"/>
                  </a:ext>
                </a:extLst>
              </p:cNvPr>
              <p:cNvSpPr/>
              <p:nvPr/>
            </p:nvSpPr>
            <p:spPr>
              <a:xfrm>
                <a:off x="1130325" y="1883587"/>
                <a:ext cx="4691355" cy="14661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TextBox 38">
              <a:extLst>
                <a:ext uri="{FF2B5EF4-FFF2-40B4-BE49-F238E27FC236}">
                  <a16:creationId xmlns:a16="http://schemas.microsoft.com/office/drawing/2014/main" id="{91CF0652-0746-40F8-BC6F-0CD077C73813}"/>
                </a:ext>
              </a:extLst>
            </p:cNvPr>
            <p:cNvSpPr txBox="1"/>
            <p:nvPr/>
          </p:nvSpPr>
          <p:spPr>
            <a:xfrm>
              <a:off x="1242060" y="2133749"/>
              <a:ext cx="4442460" cy="1200329"/>
            </a:xfrm>
            <a:prstGeom prst="rect">
              <a:avLst/>
            </a:prstGeom>
            <a:noFill/>
          </p:spPr>
          <p:txBody>
            <a:bodyPr wrap="square" rtlCol="0">
              <a:spAutoFit/>
            </a:bodyPr>
            <a:lstStyle/>
            <a:p>
              <a:r>
                <a:rPr lang="en-US">
                  <a:solidFill>
                    <a:schemeClr val="bg1"/>
                  </a:solidFill>
                </a:rPr>
                <a:t>Chứa giá trị IP protocol number cho phần payload của gói tin. Nếu như phần payload là một gói tin IP khác thì trường này có giá trị là 4, TCP là 6, UDP là 17</a:t>
              </a:r>
            </a:p>
          </p:txBody>
        </p:sp>
      </p:grpSp>
      <p:grpSp>
        <p:nvGrpSpPr>
          <p:cNvPr id="42" name="Group 41">
            <a:extLst>
              <a:ext uri="{FF2B5EF4-FFF2-40B4-BE49-F238E27FC236}">
                <a16:creationId xmlns:a16="http://schemas.microsoft.com/office/drawing/2014/main" id="{B7A852D0-89AF-49A7-9F1C-73E6B28E5568}"/>
              </a:ext>
            </a:extLst>
          </p:cNvPr>
          <p:cNvGrpSpPr/>
          <p:nvPr/>
        </p:nvGrpSpPr>
        <p:grpSpPr>
          <a:xfrm>
            <a:off x="598973" y="1983211"/>
            <a:ext cx="5370571" cy="1466103"/>
            <a:chOff x="442219" y="2000863"/>
            <a:chExt cx="5379461" cy="1466103"/>
          </a:xfrm>
        </p:grpSpPr>
        <p:grpSp>
          <p:nvGrpSpPr>
            <p:cNvPr id="43" name="Group 42">
              <a:extLst>
                <a:ext uri="{FF2B5EF4-FFF2-40B4-BE49-F238E27FC236}">
                  <a16:creationId xmlns:a16="http://schemas.microsoft.com/office/drawing/2014/main" id="{CE2AAB95-2B57-4F52-B3CB-43193A248267}"/>
                </a:ext>
              </a:extLst>
            </p:cNvPr>
            <p:cNvGrpSpPr/>
            <p:nvPr/>
          </p:nvGrpSpPr>
          <p:grpSpPr>
            <a:xfrm>
              <a:off x="442219" y="2000863"/>
              <a:ext cx="5379461" cy="1466103"/>
              <a:chOff x="442219" y="1883587"/>
              <a:chExt cx="5379461" cy="1466103"/>
            </a:xfrm>
          </p:grpSpPr>
          <p:sp>
            <p:nvSpPr>
              <p:cNvPr id="45" name="Rectangle 44">
                <a:extLst>
                  <a:ext uri="{FF2B5EF4-FFF2-40B4-BE49-F238E27FC236}">
                    <a16:creationId xmlns:a16="http://schemas.microsoft.com/office/drawing/2014/main" id="{908E2FE9-3EEC-4C69-B9DC-D038B07A568B}"/>
                  </a:ext>
                </a:extLst>
              </p:cNvPr>
              <p:cNvSpPr/>
              <p:nvPr/>
            </p:nvSpPr>
            <p:spPr>
              <a:xfrm rot="16200000">
                <a:off x="15239" y="2310568"/>
                <a:ext cx="1466102" cy="612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iCiel Gotham Medium" pitchFamily="50" charset="0"/>
                    <a:cs typeface="iCiel Gotham Medium" pitchFamily="50" charset="0"/>
                  </a:rPr>
                  <a:t>Secure Param Index</a:t>
                </a:r>
              </a:p>
            </p:txBody>
          </p:sp>
          <p:sp>
            <p:nvSpPr>
              <p:cNvPr id="46" name="Rectangle 45">
                <a:extLst>
                  <a:ext uri="{FF2B5EF4-FFF2-40B4-BE49-F238E27FC236}">
                    <a16:creationId xmlns:a16="http://schemas.microsoft.com/office/drawing/2014/main" id="{0B50AE56-E230-4C57-BA77-AFF09801FD8B}"/>
                  </a:ext>
                </a:extLst>
              </p:cNvPr>
              <p:cNvSpPr/>
              <p:nvPr/>
            </p:nvSpPr>
            <p:spPr>
              <a:xfrm>
                <a:off x="1130325" y="1883587"/>
                <a:ext cx="4691355" cy="14661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TextBox 43">
              <a:extLst>
                <a:ext uri="{FF2B5EF4-FFF2-40B4-BE49-F238E27FC236}">
                  <a16:creationId xmlns:a16="http://schemas.microsoft.com/office/drawing/2014/main" id="{0430C285-5435-482A-ABBE-63ACFE4A80AE}"/>
                </a:ext>
              </a:extLst>
            </p:cNvPr>
            <p:cNvSpPr txBox="1"/>
            <p:nvPr/>
          </p:nvSpPr>
          <p:spPr>
            <a:xfrm>
              <a:off x="1242060" y="2142112"/>
              <a:ext cx="4442460" cy="1200329"/>
            </a:xfrm>
            <a:prstGeom prst="rect">
              <a:avLst/>
            </a:prstGeom>
            <a:noFill/>
          </p:spPr>
          <p:txBody>
            <a:bodyPr wrap="square" rtlCol="0">
              <a:spAutoFit/>
            </a:bodyPr>
            <a:lstStyle/>
            <a:p>
              <a:r>
                <a:rPr lang="en-US">
                  <a:solidFill>
                    <a:schemeClr val="bg1"/>
                  </a:solidFill>
                </a:rPr>
                <a:t>Trường SPI là một giá trị do người sử dụng tùy chọn. Bên nhận sử dụng SPI kết hợp với IP đích và giao thức IPSec để xác định duy nhất thuật toán kết nối IPSec đang sử dụng</a:t>
              </a:r>
            </a:p>
          </p:txBody>
        </p:sp>
      </p:grpSp>
      <p:grpSp>
        <p:nvGrpSpPr>
          <p:cNvPr id="47" name="Group 46">
            <a:extLst>
              <a:ext uri="{FF2B5EF4-FFF2-40B4-BE49-F238E27FC236}">
                <a16:creationId xmlns:a16="http://schemas.microsoft.com/office/drawing/2014/main" id="{C401AD96-C55C-4A74-A162-4A4753043AF7}"/>
              </a:ext>
            </a:extLst>
          </p:cNvPr>
          <p:cNvGrpSpPr/>
          <p:nvPr/>
        </p:nvGrpSpPr>
        <p:grpSpPr>
          <a:xfrm>
            <a:off x="6231347" y="5164573"/>
            <a:ext cx="5379461" cy="1466103"/>
            <a:chOff x="442219" y="2000863"/>
            <a:chExt cx="5379461" cy="1466103"/>
          </a:xfrm>
        </p:grpSpPr>
        <p:grpSp>
          <p:nvGrpSpPr>
            <p:cNvPr id="48" name="Group 47">
              <a:extLst>
                <a:ext uri="{FF2B5EF4-FFF2-40B4-BE49-F238E27FC236}">
                  <a16:creationId xmlns:a16="http://schemas.microsoft.com/office/drawing/2014/main" id="{7E1502AF-5615-47E6-93BF-79544DBB8DA0}"/>
                </a:ext>
              </a:extLst>
            </p:cNvPr>
            <p:cNvGrpSpPr/>
            <p:nvPr/>
          </p:nvGrpSpPr>
          <p:grpSpPr>
            <a:xfrm>
              <a:off x="442219" y="2000863"/>
              <a:ext cx="5379461" cy="1466103"/>
              <a:chOff x="442219" y="1883587"/>
              <a:chExt cx="5379461" cy="1466103"/>
            </a:xfrm>
          </p:grpSpPr>
          <p:sp>
            <p:nvSpPr>
              <p:cNvPr id="50" name="Rectangle 49">
                <a:extLst>
                  <a:ext uri="{FF2B5EF4-FFF2-40B4-BE49-F238E27FC236}">
                    <a16:creationId xmlns:a16="http://schemas.microsoft.com/office/drawing/2014/main" id="{6D04B2D8-5355-47DD-972C-38BB5997596F}"/>
                  </a:ext>
                </a:extLst>
              </p:cNvPr>
              <p:cNvSpPr/>
              <p:nvPr/>
            </p:nvSpPr>
            <p:spPr>
              <a:xfrm rot="16200000">
                <a:off x="15239" y="2310568"/>
                <a:ext cx="1466102" cy="612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iCiel Gotham Medium" pitchFamily="50" charset="0"/>
                    <a:cs typeface="iCiel Gotham Medium" pitchFamily="50" charset="0"/>
                  </a:rPr>
                  <a:t>Initialization Vector</a:t>
                </a:r>
              </a:p>
            </p:txBody>
          </p:sp>
          <p:sp>
            <p:nvSpPr>
              <p:cNvPr id="51" name="Rectangle 50">
                <a:extLst>
                  <a:ext uri="{FF2B5EF4-FFF2-40B4-BE49-F238E27FC236}">
                    <a16:creationId xmlns:a16="http://schemas.microsoft.com/office/drawing/2014/main" id="{E1F297AD-3ADE-40E8-95EC-F6AD6401F84C}"/>
                  </a:ext>
                </a:extLst>
              </p:cNvPr>
              <p:cNvSpPr/>
              <p:nvPr/>
            </p:nvSpPr>
            <p:spPr>
              <a:xfrm>
                <a:off x="1130325" y="1883587"/>
                <a:ext cx="4691355" cy="14661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TextBox 48">
              <a:extLst>
                <a:ext uri="{FF2B5EF4-FFF2-40B4-BE49-F238E27FC236}">
                  <a16:creationId xmlns:a16="http://schemas.microsoft.com/office/drawing/2014/main" id="{E9D38527-E096-4A20-ABE2-7016B4D852EA}"/>
                </a:ext>
              </a:extLst>
            </p:cNvPr>
            <p:cNvSpPr txBox="1"/>
            <p:nvPr/>
          </p:nvSpPr>
          <p:spPr>
            <a:xfrm>
              <a:off x="1242060" y="2272249"/>
              <a:ext cx="4442460" cy="923330"/>
            </a:xfrm>
            <a:prstGeom prst="rect">
              <a:avLst/>
            </a:prstGeom>
            <a:noFill/>
          </p:spPr>
          <p:txBody>
            <a:bodyPr wrap="square" rtlCol="0">
              <a:spAutoFit/>
            </a:bodyPr>
            <a:lstStyle/>
            <a:p>
              <a:r>
                <a:rPr lang="en-US">
                  <a:solidFill>
                    <a:schemeClr val="bg1"/>
                  </a:solidFill>
                </a:rPr>
                <a:t>Phần này làm trong phần payload của gói tin. IV của các gói tin khác nhau, phần này giúp tăng tính nhập nhằng cho bản tin.</a:t>
              </a:r>
            </a:p>
          </p:txBody>
        </p:sp>
      </p:grpSp>
    </p:spTree>
    <p:extLst>
      <p:ext uri="{BB962C8B-B14F-4D97-AF65-F5344CB8AC3E}">
        <p14:creationId xmlns:p14="http://schemas.microsoft.com/office/powerpoint/2010/main" val="32851968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078A52F-85EA-4C0B-962B-D9D9DD4DD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3" name="Rectangle 72">
            <a:extLst>
              <a:ext uri="{FF2B5EF4-FFF2-40B4-BE49-F238E27FC236}">
                <a16:creationId xmlns:a16="http://schemas.microsoft.com/office/drawing/2014/main" id="{919797D5-5700-4683-B30A-5B4D56CB8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74">
            <a:extLst>
              <a:ext uri="{FF2B5EF4-FFF2-40B4-BE49-F238E27FC236}">
                <a16:creationId xmlns:a16="http://schemas.microsoft.com/office/drawing/2014/main" id="{4856A7B9-9801-42EC-A4C9-7E22A56EF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76">
            <a:extLst>
              <a:ext uri="{FF2B5EF4-FFF2-40B4-BE49-F238E27FC236}">
                <a16:creationId xmlns:a16="http://schemas.microsoft.com/office/drawing/2014/main" id="{8AD54DB8-C150-4290-85D6-F5B0262BF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79" name="Rectangle 78">
            <a:extLst>
              <a:ext uri="{FF2B5EF4-FFF2-40B4-BE49-F238E27FC236}">
                <a16:creationId xmlns:a16="http://schemas.microsoft.com/office/drawing/2014/main" id="{DA1C4F03-C870-4FE9-AE32-BA54F64762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F14CA2-6823-4A93-BB15-EAE7FAB9BFDA}"/>
              </a:ext>
            </a:extLst>
          </p:cNvPr>
          <p:cNvSpPr>
            <a:spLocks noGrp="1"/>
          </p:cNvSpPr>
          <p:nvPr>
            <p:ph type="title"/>
          </p:nvPr>
        </p:nvSpPr>
        <p:spPr>
          <a:xfrm>
            <a:off x="581191" y="1020431"/>
            <a:ext cx="10993549" cy="1475013"/>
          </a:xfrm>
        </p:spPr>
        <p:txBody>
          <a:bodyPr vert="horz" lIns="91440" tIns="45720" rIns="91440" bIns="45720" rtlCol="0" anchor="b">
            <a:normAutofit/>
          </a:bodyPr>
          <a:lstStyle/>
          <a:p>
            <a:r>
              <a:rPr lang="en-US" sz="3600">
                <a:solidFill>
                  <a:schemeClr val="accent1"/>
                </a:solidFill>
              </a:rPr>
              <a:t>ESP PACKET SAMPLE</a:t>
            </a:r>
          </a:p>
        </p:txBody>
      </p:sp>
      <p:sp>
        <p:nvSpPr>
          <p:cNvPr id="3" name="Content Placeholder 2">
            <a:extLst>
              <a:ext uri="{FF2B5EF4-FFF2-40B4-BE49-F238E27FC236}">
                <a16:creationId xmlns:a16="http://schemas.microsoft.com/office/drawing/2014/main" id="{2FB9884D-3A6E-4E80-8DD7-FDDA21885DCF}"/>
              </a:ext>
            </a:extLst>
          </p:cNvPr>
          <p:cNvSpPr>
            <a:spLocks noGrp="1"/>
          </p:cNvSpPr>
          <p:nvPr>
            <p:ph idx="1"/>
          </p:nvPr>
        </p:nvSpPr>
        <p:spPr>
          <a:xfrm>
            <a:off x="581194" y="2495445"/>
            <a:ext cx="10993546" cy="590321"/>
          </a:xfrm>
        </p:spPr>
        <p:txBody>
          <a:bodyPr vert="horz" lIns="91440" tIns="45720" rIns="91440" bIns="45720" rtlCol="0" anchor="t">
            <a:normAutofit/>
          </a:bodyPr>
          <a:lstStyle/>
          <a:p>
            <a:pPr marL="0" indent="0">
              <a:buNone/>
            </a:pPr>
            <a:r>
              <a:rPr lang="en-US" sz="1600" cap="all">
                <a:solidFill>
                  <a:schemeClr val="accent2"/>
                </a:solidFill>
              </a:rPr>
              <a:t>ICMP echo request</a:t>
            </a:r>
          </a:p>
        </p:txBody>
      </p:sp>
      <p:grpSp>
        <p:nvGrpSpPr>
          <p:cNvPr id="81" name="Group 80">
            <a:extLst>
              <a:ext uri="{FF2B5EF4-FFF2-40B4-BE49-F238E27FC236}">
                <a16:creationId xmlns:a16="http://schemas.microsoft.com/office/drawing/2014/main" id="{DBA45CAF-12D0-42B6-817E-7D5FD9B36E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82" name="Rectangle 81">
              <a:extLst>
                <a:ext uri="{FF2B5EF4-FFF2-40B4-BE49-F238E27FC236}">
                  <a16:creationId xmlns:a16="http://schemas.microsoft.com/office/drawing/2014/main" id="{0BCC664D-E045-4A96-B7C0-6D791171D6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3" name="Rectangle 82">
              <a:extLst>
                <a:ext uri="{FF2B5EF4-FFF2-40B4-BE49-F238E27FC236}">
                  <a16:creationId xmlns:a16="http://schemas.microsoft.com/office/drawing/2014/main" id="{92476F54-DC50-4814-BE0A-4655F401E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84" name="Rectangle 83">
              <a:extLst>
                <a:ext uri="{FF2B5EF4-FFF2-40B4-BE49-F238E27FC236}">
                  <a16:creationId xmlns:a16="http://schemas.microsoft.com/office/drawing/2014/main" id="{0C8889AC-6FD2-45AE-B1B8-822C91C2E5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pic>
        <p:nvPicPr>
          <p:cNvPr id="3074" name="Picture 1">
            <a:extLst>
              <a:ext uri="{FF2B5EF4-FFF2-40B4-BE49-F238E27FC236}">
                <a16:creationId xmlns:a16="http://schemas.microsoft.com/office/drawing/2014/main" id="{A460B523-744A-4CC9-A9DC-F408C1227305}"/>
              </a:ext>
            </a:extLst>
          </p:cNvPr>
          <p:cNvPicPr>
            <a:picLocks noChangeAspect="1" noChangeArrowheads="1"/>
          </p:cNvPicPr>
          <p:nvPr/>
        </p:nvPicPr>
        <p:blipFill>
          <a:blip r:embed="rId2"/>
          <a:srcRect t="1137" b="1137"/>
          <a:stretch/>
        </p:blipFill>
        <p:spPr bwMode="auto">
          <a:xfrm>
            <a:off x="5290106" y="1025358"/>
            <a:ext cx="6593264" cy="193832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a:extLst>
              <a:ext uri="{FF2B5EF4-FFF2-40B4-BE49-F238E27FC236}">
                <a16:creationId xmlns:a16="http://schemas.microsoft.com/office/drawing/2014/main" id="{D1B79702-7690-49EB-BB0F-D14166913040}"/>
              </a:ext>
            </a:extLst>
          </p:cNvPr>
          <p:cNvSpPr/>
          <p:nvPr/>
        </p:nvSpPr>
        <p:spPr>
          <a:xfrm>
            <a:off x="782307" y="3573823"/>
            <a:ext cx="10627386" cy="28167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97946A97-62F8-4496-926E-6AD1FE25BC80}"/>
              </a:ext>
            </a:extLst>
          </p:cNvPr>
          <p:cNvSpPr txBox="1"/>
          <p:nvPr/>
        </p:nvSpPr>
        <p:spPr>
          <a:xfrm>
            <a:off x="1177524" y="3904976"/>
            <a:ext cx="9836951" cy="2154436"/>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600">
                <a:solidFill>
                  <a:schemeClr val="bg1"/>
                </a:solidFill>
                <a:latin typeface="Roboto" panose="02000000000000000000" pitchFamily="2" charset="0"/>
                <a:ea typeface="Roboto" panose="02000000000000000000" pitchFamily="2" charset="0"/>
              </a:rPr>
              <a:t>Bên trái là gói tin trong hệ 16, còn bên phải là gói tin đã được dịch bằng mã ASCII cho từng byte, những ký hiệu không thể hiển thị được thay thế bằng dấu chấm</a:t>
            </a:r>
          </a:p>
          <a:p>
            <a:pPr marL="285750" indent="-285750">
              <a:spcAft>
                <a:spcPts val="600"/>
              </a:spcAft>
              <a:buFont typeface="Arial" panose="020B0604020202020204" pitchFamily="34" charset="0"/>
              <a:buChar char="•"/>
            </a:pPr>
            <a:r>
              <a:rPr lang="en-US" sz="1600">
                <a:solidFill>
                  <a:schemeClr val="bg1"/>
                </a:solidFill>
                <a:latin typeface="Roboto" panose="02000000000000000000" pitchFamily="2" charset="0"/>
                <a:ea typeface="Roboto" panose="02000000000000000000" pitchFamily="2" charset="0"/>
              </a:rPr>
              <a:t>Gói tin gồm 4 phần: Ethernet Header, IP Header, ESP Header và Payload</a:t>
            </a:r>
          </a:p>
          <a:p>
            <a:pPr marL="285750" indent="-285750">
              <a:spcAft>
                <a:spcPts val="600"/>
              </a:spcAft>
              <a:buFont typeface="Arial" panose="020B0604020202020204" pitchFamily="34" charset="0"/>
              <a:buChar char="•"/>
            </a:pPr>
            <a:r>
              <a:rPr lang="en-US" sz="1600">
                <a:solidFill>
                  <a:schemeClr val="bg1"/>
                </a:solidFill>
                <a:latin typeface="Roboto" panose="02000000000000000000" pitchFamily="2" charset="0"/>
                <a:ea typeface="Roboto" panose="02000000000000000000" pitchFamily="2" charset="0"/>
              </a:rPr>
              <a:t>Dựa vào IP Header, ta có thể xác định được giao thức được sử dụng là ESP</a:t>
            </a:r>
          </a:p>
          <a:p>
            <a:pPr marL="285750" indent="-285750">
              <a:spcAft>
                <a:spcPts val="600"/>
              </a:spcAft>
              <a:buFont typeface="Arial" panose="020B0604020202020204" pitchFamily="34" charset="0"/>
              <a:buChar char="•"/>
            </a:pPr>
            <a:r>
              <a:rPr lang="en-US" sz="1600">
                <a:solidFill>
                  <a:schemeClr val="bg1"/>
                </a:solidFill>
                <a:latin typeface="Roboto" panose="02000000000000000000" pitchFamily="2" charset="0"/>
                <a:ea typeface="Roboto" panose="02000000000000000000" pitchFamily="2" charset="0"/>
              </a:rPr>
              <a:t>Gói tin trong transport mode và tunnel có định dạng như nhau sau khi được mã hóa nên không thể xác định được chế độ làm việc của ESP</a:t>
            </a:r>
          </a:p>
          <a:p>
            <a:pPr marL="285750" indent="-285750">
              <a:spcAft>
                <a:spcPts val="600"/>
              </a:spcAft>
              <a:buFont typeface="Arial" panose="020B0604020202020204" pitchFamily="34" charset="0"/>
              <a:buChar char="•"/>
            </a:pPr>
            <a:r>
              <a:rPr lang="en-US" sz="1600">
                <a:solidFill>
                  <a:schemeClr val="bg1"/>
                </a:solidFill>
                <a:latin typeface="Roboto" panose="02000000000000000000" pitchFamily="2" charset="0"/>
                <a:ea typeface="Roboto" panose="02000000000000000000" pitchFamily="2" charset="0"/>
              </a:rPr>
              <a:t>Do gói tin được mã hóa nên ta không thể đọc được nội dung gói tin (payload và ESP trailer)</a:t>
            </a:r>
          </a:p>
        </p:txBody>
      </p:sp>
    </p:spTree>
    <p:extLst>
      <p:ext uri="{BB962C8B-B14F-4D97-AF65-F5344CB8AC3E}">
        <p14:creationId xmlns:p14="http://schemas.microsoft.com/office/powerpoint/2010/main" val="3835517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3074"/>
                                        </p:tgtEl>
                                        <p:attrNameLst>
                                          <p:attrName>style.visibility</p:attrName>
                                        </p:attrNameLst>
                                      </p:cBhvr>
                                      <p:to>
                                        <p:strVal val="visible"/>
                                      </p:to>
                                    </p:set>
                                    <p:animEffect transition="in" filter="fade">
                                      <p:cBhvr>
                                        <p:cTn id="7" dur="700"/>
                                        <p:tgtEl>
                                          <p:spTgt spid="3074"/>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3" name="Rectangle 72">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74">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76">
            <a:extLst>
              <a:ext uri="{FF2B5EF4-FFF2-40B4-BE49-F238E27FC236}">
                <a16:creationId xmlns:a16="http://schemas.microsoft.com/office/drawing/2014/main" id="{90EB7086-616E-4D44-94BE-D0F763561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79" name="Rectangle 78">
            <a:extLst>
              <a:ext uri="{FF2B5EF4-FFF2-40B4-BE49-F238E27FC236}">
                <a16:creationId xmlns:a16="http://schemas.microsoft.com/office/drawing/2014/main" id="{A56981F2-287B-4FF9-ADF9-BA62CF2D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9EAE00-3DAD-4C81-AF91-DA0FD7E4E390}"/>
              </a:ext>
            </a:extLst>
          </p:cNvPr>
          <p:cNvSpPr>
            <a:spLocks noGrp="1"/>
          </p:cNvSpPr>
          <p:nvPr>
            <p:ph type="title"/>
          </p:nvPr>
        </p:nvSpPr>
        <p:spPr>
          <a:xfrm>
            <a:off x="986820" y="723901"/>
            <a:ext cx="10993549" cy="1428750"/>
          </a:xfrm>
        </p:spPr>
        <p:txBody>
          <a:bodyPr vert="horz" lIns="91440" tIns="45720" rIns="91440" bIns="45720" rtlCol="0" anchor="b">
            <a:normAutofit/>
          </a:bodyPr>
          <a:lstStyle/>
          <a:p>
            <a:r>
              <a:rPr lang="en-US" sz="3600">
                <a:solidFill>
                  <a:schemeClr val="accent1"/>
                </a:solidFill>
              </a:rPr>
              <a:t>ESP Header sample</a:t>
            </a:r>
          </a:p>
        </p:txBody>
      </p:sp>
      <p:pic>
        <p:nvPicPr>
          <p:cNvPr id="4098" name="Picture 1">
            <a:extLst>
              <a:ext uri="{FF2B5EF4-FFF2-40B4-BE49-F238E27FC236}">
                <a16:creationId xmlns:a16="http://schemas.microsoft.com/office/drawing/2014/main" id="{1CF9DE6B-7875-44CB-B376-D1A899A1F3D0}"/>
              </a:ext>
            </a:extLst>
          </p:cNvPr>
          <p:cNvPicPr>
            <a:picLocks noGrp="1" noChangeAspect="1" noChangeArrowheads="1"/>
          </p:cNvPicPr>
          <p:nvPr>
            <p:ph idx="1"/>
          </p:nvPr>
        </p:nvPicPr>
        <p:blipFill rotWithShape="1">
          <a:blip r:embed="rId2"/>
          <a:srcRect l="13090" t="-649" r="16402" b="3568"/>
          <a:stretch/>
        </p:blipFill>
        <p:spPr bwMode="auto">
          <a:xfrm>
            <a:off x="680046" y="3184690"/>
            <a:ext cx="5415954" cy="22930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67231177-A466-48F4-9F92-2CAFCA3930FB}"/>
              </a:ext>
            </a:extLst>
          </p:cNvPr>
          <p:cNvSpPr/>
          <p:nvPr/>
        </p:nvSpPr>
        <p:spPr>
          <a:xfrm>
            <a:off x="7035282" y="1150374"/>
            <a:ext cx="4575527" cy="53476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6" name="TextBox 5">
            <a:extLst>
              <a:ext uri="{FF2B5EF4-FFF2-40B4-BE49-F238E27FC236}">
                <a16:creationId xmlns:a16="http://schemas.microsoft.com/office/drawing/2014/main" id="{F61B8964-EF8D-4F2F-8725-54512B219929}"/>
              </a:ext>
            </a:extLst>
          </p:cNvPr>
          <p:cNvSpPr txBox="1"/>
          <p:nvPr/>
        </p:nvSpPr>
        <p:spPr>
          <a:xfrm>
            <a:off x="7504454" y="1511559"/>
            <a:ext cx="3732245" cy="369332"/>
          </a:xfrm>
          <a:prstGeom prst="rect">
            <a:avLst/>
          </a:prstGeom>
          <a:noFill/>
        </p:spPr>
        <p:txBody>
          <a:bodyPr wrap="square" rtlCol="0">
            <a:spAutoFit/>
          </a:bodyPr>
          <a:lstStyle/>
          <a:p>
            <a:pPr algn="ctr"/>
            <a:r>
              <a:rPr lang="en-US">
                <a:solidFill>
                  <a:schemeClr val="bg1"/>
                </a:solidFill>
                <a:latin typeface="iCiel Gotham Medium" pitchFamily="50" charset="0"/>
                <a:cs typeface="iCiel Gotham Medium" pitchFamily="50" charset="0"/>
              </a:rPr>
              <a:t>PHIÊN LÀM VIỆC CỦA A VÀ B</a:t>
            </a:r>
          </a:p>
        </p:txBody>
      </p:sp>
      <p:sp>
        <p:nvSpPr>
          <p:cNvPr id="7" name="TextBox 6">
            <a:extLst>
              <a:ext uri="{FF2B5EF4-FFF2-40B4-BE49-F238E27FC236}">
                <a16:creationId xmlns:a16="http://schemas.microsoft.com/office/drawing/2014/main" id="{132C73FD-D712-4DE2-ABC3-DEACFE57EF3C}"/>
              </a:ext>
            </a:extLst>
          </p:cNvPr>
          <p:cNvSpPr txBox="1"/>
          <p:nvPr/>
        </p:nvSpPr>
        <p:spPr>
          <a:xfrm>
            <a:off x="7504454" y="2152651"/>
            <a:ext cx="3700726" cy="3447098"/>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a:solidFill>
                  <a:schemeClr val="bg1"/>
                </a:solidFill>
              </a:rPr>
              <a:t>Về cơ bản, chúng ta chỉ có thông tin về SPI và sequence number của A và B</a:t>
            </a:r>
          </a:p>
          <a:p>
            <a:pPr marL="285750" indent="-285750">
              <a:spcAft>
                <a:spcPts val="600"/>
              </a:spcAft>
              <a:buFont typeface="Arial" panose="020B0604020202020204" pitchFamily="34" charset="0"/>
              <a:buChar char="•"/>
            </a:pPr>
            <a:r>
              <a:rPr lang="en-US">
                <a:solidFill>
                  <a:schemeClr val="bg1"/>
                </a:solidFill>
              </a:rPr>
              <a:t>SPI của A là df30dee3c</a:t>
            </a:r>
          </a:p>
          <a:p>
            <a:pPr marL="285750" indent="-285750">
              <a:spcAft>
                <a:spcPts val="600"/>
              </a:spcAft>
              <a:buFont typeface="Arial" panose="020B0604020202020204" pitchFamily="34" charset="0"/>
              <a:buChar char="•"/>
            </a:pPr>
            <a:r>
              <a:rPr lang="en-US">
                <a:solidFill>
                  <a:schemeClr val="bg1"/>
                </a:solidFill>
              </a:rPr>
              <a:t>SPI của B là d964ce53</a:t>
            </a:r>
          </a:p>
          <a:p>
            <a:pPr marL="285750" indent="-285750">
              <a:spcAft>
                <a:spcPts val="600"/>
              </a:spcAft>
              <a:buFont typeface="Arial" panose="020B0604020202020204" pitchFamily="34" charset="0"/>
              <a:buChar char="•"/>
            </a:pPr>
            <a:r>
              <a:rPr lang="en-US">
                <a:solidFill>
                  <a:schemeClr val="bg1"/>
                </a:solidFill>
              </a:rPr>
              <a:t>SPI của hai bên là khác nhau chứng tỏ kết nối EPS cũng là tổ hợp của hai kết nối 1 chiều</a:t>
            </a:r>
          </a:p>
          <a:p>
            <a:pPr marL="285750" indent="-285750">
              <a:spcAft>
                <a:spcPts val="600"/>
              </a:spcAft>
              <a:buFont typeface="Arial" panose="020B0604020202020204" pitchFamily="34" charset="0"/>
              <a:buChar char="•"/>
            </a:pPr>
            <a:r>
              <a:rPr lang="en-US">
                <a:solidFill>
                  <a:schemeClr val="bg1"/>
                </a:solidFill>
              </a:rPr>
              <a:t>A và B đều chọn sequence number bắt đầu từ 1 và tăng lên 2 ở gói tin tiếp theo</a:t>
            </a:r>
          </a:p>
        </p:txBody>
      </p:sp>
    </p:spTree>
    <p:extLst>
      <p:ext uri="{BB962C8B-B14F-4D97-AF65-F5344CB8AC3E}">
        <p14:creationId xmlns:p14="http://schemas.microsoft.com/office/powerpoint/2010/main" val="37651468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95D257-58AF-4A63-ABC3-E6131E6EE93D}"/>
              </a:ext>
            </a:extLst>
          </p:cNvPr>
          <p:cNvSpPr txBox="1"/>
          <p:nvPr/>
        </p:nvSpPr>
        <p:spPr>
          <a:xfrm>
            <a:off x="502765" y="559836"/>
            <a:ext cx="3574568" cy="830997"/>
          </a:xfrm>
          <a:prstGeom prst="rect">
            <a:avLst/>
          </a:prstGeom>
          <a:noFill/>
        </p:spPr>
        <p:txBody>
          <a:bodyPr wrap="none" rtlCol="0">
            <a:spAutoFit/>
          </a:bodyPr>
          <a:lstStyle/>
          <a:p>
            <a:r>
              <a:rPr lang="en-US" sz="4800">
                <a:solidFill>
                  <a:srgbClr val="1A3260"/>
                </a:solidFill>
                <a:latin typeface="iCiel Gotham Medium" pitchFamily="50" charset="0"/>
                <a:cs typeface="iCiel Gotham Medium" pitchFamily="50" charset="0"/>
              </a:rPr>
              <a:t>Conclusion</a:t>
            </a:r>
          </a:p>
        </p:txBody>
      </p:sp>
      <p:sp>
        <p:nvSpPr>
          <p:cNvPr id="4" name="TextBox 3">
            <a:extLst>
              <a:ext uri="{FF2B5EF4-FFF2-40B4-BE49-F238E27FC236}">
                <a16:creationId xmlns:a16="http://schemas.microsoft.com/office/drawing/2014/main" id="{5FFB56BA-77C1-4AB0-8AB4-EF93AB943CD9}"/>
              </a:ext>
            </a:extLst>
          </p:cNvPr>
          <p:cNvSpPr txBox="1"/>
          <p:nvPr/>
        </p:nvSpPr>
        <p:spPr>
          <a:xfrm>
            <a:off x="1164769" y="2358526"/>
            <a:ext cx="9862457" cy="3139321"/>
          </a:xfrm>
          <a:prstGeom prst="rect">
            <a:avLst/>
          </a:prstGeom>
          <a:noFill/>
        </p:spPr>
        <p:txBody>
          <a:bodyPr wrap="square" rtlCol="0">
            <a:spAutoFit/>
          </a:bodyPr>
          <a:lstStyle/>
          <a:p>
            <a:pPr lvl="0">
              <a:spcAft>
                <a:spcPts val="1800"/>
              </a:spcAft>
            </a:pPr>
            <a:r>
              <a:rPr lang="en-US" sz="2800">
                <a:latin typeface="Calibri Light" panose="020F0302020204030204" pitchFamily="34" charset="0"/>
                <a:ea typeface="Roboto" panose="02000000000000000000" pitchFamily="2" charset="0"/>
                <a:cs typeface="Calibri Light" panose="020F0302020204030204" pitchFamily="34" charset="0"/>
              </a:rPr>
              <a:t>1. ESP cung cấp khả năng mã hóa và bảo vệ tính toàn vẹn dữ liệu</a:t>
            </a:r>
          </a:p>
          <a:p>
            <a:pPr lvl="0">
              <a:spcAft>
                <a:spcPts val="1800"/>
              </a:spcAft>
            </a:pPr>
            <a:r>
              <a:rPr lang="en-US" sz="2800">
                <a:latin typeface="Calibri Light" panose="020F0302020204030204" pitchFamily="34" charset="0"/>
                <a:ea typeface="Roboto" panose="02000000000000000000" pitchFamily="2" charset="0"/>
                <a:cs typeface="Calibri Light" panose="020F0302020204030204" pitchFamily="34" charset="0"/>
              </a:rPr>
              <a:t>2. ESP tunnel mode tương thích với NAT trong khi ESP transport mode thì không</a:t>
            </a:r>
          </a:p>
          <a:p>
            <a:pPr lvl="0">
              <a:spcAft>
                <a:spcPts val="1800"/>
              </a:spcAft>
            </a:pPr>
            <a:r>
              <a:rPr lang="en-US" sz="2800">
                <a:latin typeface="Calibri Light" panose="020F0302020204030204" pitchFamily="34" charset="0"/>
                <a:ea typeface="Roboto" panose="02000000000000000000" pitchFamily="2" charset="0"/>
                <a:cs typeface="Calibri Light" panose="020F0302020204030204" pitchFamily="34" charset="0"/>
              </a:rPr>
              <a:t>3. ESP tunnel mode là giao thức được sử dụng phổ biến nhất trong IPSec bởi vì nó cung cấp nhiều cơ chế bảo mật mềm dẻo và mạnh mẽ</a:t>
            </a:r>
          </a:p>
        </p:txBody>
      </p:sp>
      <p:sp>
        <p:nvSpPr>
          <p:cNvPr id="7" name="Freeform: Shape 6">
            <a:extLst>
              <a:ext uri="{FF2B5EF4-FFF2-40B4-BE49-F238E27FC236}">
                <a16:creationId xmlns:a16="http://schemas.microsoft.com/office/drawing/2014/main" id="{96EDA9D4-762A-42E0-9D04-E1231F2D93B7}"/>
              </a:ext>
            </a:extLst>
          </p:cNvPr>
          <p:cNvSpPr/>
          <p:nvPr/>
        </p:nvSpPr>
        <p:spPr>
          <a:xfrm>
            <a:off x="693574" y="1688841"/>
            <a:ext cx="10804849" cy="4478693"/>
          </a:xfrm>
          <a:custGeom>
            <a:avLst/>
            <a:gdLst>
              <a:gd name="connsiteX0" fmla="*/ 76321 w 10804849"/>
              <a:gd name="connsiteY0" fmla="*/ 102637 h 4525347"/>
              <a:gd name="connsiteX1" fmla="*/ 76321 w 10804849"/>
              <a:gd name="connsiteY1" fmla="*/ 4460032 h 4525347"/>
              <a:gd name="connsiteX2" fmla="*/ 10728527 w 10804849"/>
              <a:gd name="connsiteY2" fmla="*/ 4460032 h 4525347"/>
              <a:gd name="connsiteX3" fmla="*/ 10728527 w 10804849"/>
              <a:gd name="connsiteY3" fmla="*/ 102637 h 4525347"/>
              <a:gd name="connsiteX4" fmla="*/ 0 w 10804849"/>
              <a:gd name="connsiteY4" fmla="*/ 0 h 4525347"/>
              <a:gd name="connsiteX5" fmla="*/ 10804849 w 10804849"/>
              <a:gd name="connsiteY5" fmla="*/ 0 h 4525347"/>
              <a:gd name="connsiteX6" fmla="*/ 10804849 w 10804849"/>
              <a:gd name="connsiteY6" fmla="*/ 4525347 h 4525347"/>
              <a:gd name="connsiteX7" fmla="*/ 0 w 10804849"/>
              <a:gd name="connsiteY7" fmla="*/ 4525347 h 4525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04849" h="4525347">
                <a:moveTo>
                  <a:pt x="76321" y="102637"/>
                </a:moveTo>
                <a:lnTo>
                  <a:pt x="76321" y="4460032"/>
                </a:lnTo>
                <a:lnTo>
                  <a:pt x="10728527" y="4460032"/>
                </a:lnTo>
                <a:lnTo>
                  <a:pt x="10728527" y="102637"/>
                </a:lnTo>
                <a:close/>
                <a:moveTo>
                  <a:pt x="0" y="0"/>
                </a:moveTo>
                <a:lnTo>
                  <a:pt x="10804849" y="0"/>
                </a:lnTo>
                <a:lnTo>
                  <a:pt x="10804849" y="4525347"/>
                </a:lnTo>
                <a:lnTo>
                  <a:pt x="0" y="4525347"/>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513830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10" name="Rectangle 9">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489847-259A-4E0E-9B36-4E3053205CFC}"/>
              </a:ext>
            </a:extLst>
          </p:cNvPr>
          <p:cNvSpPr>
            <a:spLocks noGrp="1"/>
          </p:cNvSpPr>
          <p:nvPr>
            <p:ph type="title"/>
          </p:nvPr>
        </p:nvSpPr>
        <p:spPr>
          <a:xfrm>
            <a:off x="643468" y="1033389"/>
            <a:ext cx="4826256" cy="4825409"/>
          </a:xfrm>
        </p:spPr>
        <p:txBody>
          <a:bodyPr anchor="ctr">
            <a:normAutofit/>
          </a:bodyPr>
          <a:lstStyle/>
          <a:p>
            <a:pPr algn="r"/>
            <a:r>
              <a:rPr lang="en-US" sz="4800">
                <a:solidFill>
                  <a:srgbClr val="FFFFFF"/>
                </a:solidFill>
                <a:latin typeface="iCiel Gotham Medium" pitchFamily="50" charset="0"/>
                <a:cs typeface="iCiel Gotham Medium" pitchFamily="50" charset="0"/>
              </a:rPr>
              <a:t>Internet key</a:t>
            </a:r>
            <a:br>
              <a:rPr lang="en-US" sz="4800">
                <a:solidFill>
                  <a:srgbClr val="FFFFFF"/>
                </a:solidFill>
                <a:latin typeface="iCiel Gotham Medium" pitchFamily="50" charset="0"/>
                <a:cs typeface="iCiel Gotham Medium" pitchFamily="50" charset="0"/>
              </a:rPr>
            </a:br>
            <a:r>
              <a:rPr lang="en-US" sz="4800">
                <a:solidFill>
                  <a:srgbClr val="FFFFFF"/>
                </a:solidFill>
                <a:latin typeface="iCiel Gotham Medium" pitchFamily="50" charset="0"/>
                <a:cs typeface="iCiel Gotham Medium" pitchFamily="50" charset="0"/>
              </a:rPr>
              <a:t>exchange</a:t>
            </a:r>
            <a:br>
              <a:rPr lang="en-US" sz="4800">
                <a:solidFill>
                  <a:srgbClr val="FFFFFF"/>
                </a:solidFill>
                <a:latin typeface="iCiel Gotham Medium" pitchFamily="50" charset="0"/>
                <a:cs typeface="iCiel Gotham Medium" pitchFamily="50" charset="0"/>
              </a:rPr>
            </a:br>
            <a:r>
              <a:rPr lang="en-US" sz="4800">
                <a:solidFill>
                  <a:srgbClr val="FFFFFF"/>
                </a:solidFill>
                <a:latin typeface="iCiel Gotham Medium" pitchFamily="50" charset="0"/>
                <a:cs typeface="iCiel Gotham Medium" pitchFamily="50" charset="0"/>
              </a:rPr>
              <a:t>- ike -</a:t>
            </a:r>
          </a:p>
        </p:txBody>
      </p:sp>
      <p:sp>
        <p:nvSpPr>
          <p:cNvPr id="12" name="Rectangle 11">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7D3453D-51EE-4CA4-BB8B-92823A0C3DC7}"/>
              </a:ext>
            </a:extLst>
          </p:cNvPr>
          <p:cNvSpPr>
            <a:spLocks noGrp="1"/>
          </p:cNvSpPr>
          <p:nvPr>
            <p:ph idx="1"/>
          </p:nvPr>
        </p:nvSpPr>
        <p:spPr>
          <a:xfrm>
            <a:off x="6755769" y="1033390"/>
            <a:ext cx="4855037" cy="5363742"/>
          </a:xfrm>
          <a:ln w="57150">
            <a:noFill/>
          </a:ln>
        </p:spPr>
        <p:txBody>
          <a:bodyPr anchor="ctr">
            <a:normAutofit/>
          </a:bodyPr>
          <a:lstStyle/>
          <a:p>
            <a:r>
              <a:rPr lang="en-US" sz="2000">
                <a:solidFill>
                  <a:schemeClr val="accent2">
                    <a:lumMod val="50000"/>
                  </a:schemeClr>
                </a:solidFill>
                <a:latin typeface="Minion Pro" panose="02040503050306020203" pitchFamily="18" charset="0"/>
              </a:rPr>
              <a:t>Mục đích chính của giao thức IKE là để đàm phán, tạo và quản lý các Security Association (SA)</a:t>
            </a:r>
          </a:p>
          <a:p>
            <a:r>
              <a:rPr lang="en-US" sz="2000">
                <a:solidFill>
                  <a:schemeClr val="accent2">
                    <a:lumMod val="50000"/>
                  </a:schemeClr>
                </a:solidFill>
                <a:latin typeface="Minion Pro" panose="02040503050306020203" pitchFamily="18" charset="0"/>
              </a:rPr>
              <a:t>SA là một tập điều khoản chứa các giá trị để định nghĩa các đặc tính và phương thức bảo mật được sử dụng cho một kết nối IPSec</a:t>
            </a:r>
          </a:p>
          <a:p>
            <a:r>
              <a:rPr lang="en-US" sz="2000">
                <a:solidFill>
                  <a:schemeClr val="accent2">
                    <a:lumMod val="50000"/>
                  </a:schemeClr>
                </a:solidFill>
                <a:latin typeface="Minion Pro" panose="02040503050306020203" pitchFamily="18" charset="0"/>
              </a:rPr>
              <a:t>Các SA không chỉnh sửa được và phương pháp này không phù hợp để sử dụng cho các mạng VPN lớn (vì số lượng SA lưu trữ rất lớn)</a:t>
            </a:r>
          </a:p>
          <a:p>
            <a:r>
              <a:rPr lang="en-US" sz="2000">
                <a:solidFill>
                  <a:schemeClr val="accent2">
                    <a:lumMod val="50000"/>
                  </a:schemeClr>
                </a:solidFill>
                <a:latin typeface="Minion Pro" panose="02040503050306020203" pitchFamily="18" charset="0"/>
              </a:rPr>
              <a:t>Trong IPSec, IKE được sử dụng để bảo mật cho việc thiết lập kết nối</a:t>
            </a:r>
          </a:p>
          <a:p>
            <a:r>
              <a:rPr lang="en-US" sz="2000">
                <a:solidFill>
                  <a:schemeClr val="accent2">
                    <a:lumMod val="50000"/>
                  </a:schemeClr>
                </a:solidFill>
                <a:latin typeface="Minion Pro" panose="02040503050306020203" pitchFamily="18" charset="0"/>
              </a:rPr>
              <a:t>Quá trình thiết lập kết nối được chia thành 2 pha với 5 kiểu trao đổi khác nhau</a:t>
            </a:r>
          </a:p>
        </p:txBody>
      </p:sp>
    </p:spTree>
    <p:extLst>
      <p:ext uri="{BB962C8B-B14F-4D97-AF65-F5344CB8AC3E}">
        <p14:creationId xmlns:p14="http://schemas.microsoft.com/office/powerpoint/2010/main" val="4601782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0EA0CE-82CF-4661-86CB-9E2758E2685D}"/>
              </a:ext>
            </a:extLst>
          </p:cNvPr>
          <p:cNvSpPr>
            <a:spLocks noGrp="1"/>
          </p:cNvSpPr>
          <p:nvPr>
            <p:ph type="title"/>
          </p:nvPr>
        </p:nvSpPr>
        <p:spPr>
          <a:xfrm>
            <a:off x="959157" y="1113764"/>
            <a:ext cx="3269749" cy="4624327"/>
          </a:xfrm>
        </p:spPr>
        <p:txBody>
          <a:bodyPr anchor="ctr">
            <a:normAutofit/>
          </a:bodyPr>
          <a:lstStyle/>
          <a:p>
            <a:pPr algn="r"/>
            <a:r>
              <a:rPr lang="en-US" sz="4400">
                <a:solidFill>
                  <a:srgbClr val="FFFFFF"/>
                </a:solidFill>
                <a:latin typeface="iCiel Gotham Medium" pitchFamily="50" charset="0"/>
                <a:cs typeface="iCiel Gotham Medium" pitchFamily="50" charset="0"/>
              </a:rPr>
              <a:t>IKE </a:t>
            </a:r>
            <a:br>
              <a:rPr lang="en-US" sz="4400">
                <a:solidFill>
                  <a:srgbClr val="FFFFFF"/>
                </a:solidFill>
                <a:latin typeface="iCiel Gotham Medium" pitchFamily="50" charset="0"/>
                <a:cs typeface="iCiel Gotham Medium" pitchFamily="50" charset="0"/>
              </a:rPr>
            </a:br>
            <a:r>
              <a:rPr lang="en-US" sz="4400">
                <a:solidFill>
                  <a:srgbClr val="FFFFFF"/>
                </a:solidFill>
                <a:latin typeface="iCiel Gotham Medium" pitchFamily="50" charset="0"/>
                <a:cs typeface="iCiel Gotham Medium" pitchFamily="50" charset="0"/>
              </a:rPr>
              <a:t>PHASE 1</a:t>
            </a:r>
          </a:p>
        </p:txBody>
      </p:sp>
      <p:sp>
        <p:nvSpPr>
          <p:cNvPr id="3" name="Content Placeholder 2">
            <a:extLst>
              <a:ext uri="{FF2B5EF4-FFF2-40B4-BE49-F238E27FC236}">
                <a16:creationId xmlns:a16="http://schemas.microsoft.com/office/drawing/2014/main" id="{C5C596D3-70A8-405A-9395-72135C6C61FE}"/>
              </a:ext>
            </a:extLst>
          </p:cNvPr>
          <p:cNvSpPr>
            <a:spLocks noGrp="1"/>
          </p:cNvSpPr>
          <p:nvPr>
            <p:ph idx="1"/>
          </p:nvPr>
        </p:nvSpPr>
        <p:spPr>
          <a:xfrm>
            <a:off x="5155905" y="1113764"/>
            <a:ext cx="6108179" cy="4624327"/>
          </a:xfrm>
        </p:spPr>
        <p:txBody>
          <a:bodyPr anchor="ctr">
            <a:normAutofit/>
          </a:bodyPr>
          <a:lstStyle/>
          <a:p>
            <a:r>
              <a:rPr lang="en-US">
                <a:latin typeface="Minion Pro" panose="02040503050306020203" pitchFamily="18" charset="0"/>
              </a:rPr>
              <a:t>Mục đích của pha một là để đàm phán, thiết lập một kết nối an toàn. Kết nối này sẽ được sử dụng để đàm phán tiếp trong pha sau.</a:t>
            </a:r>
          </a:p>
          <a:p>
            <a:r>
              <a:rPr lang="en-US">
                <a:latin typeface="Minion Pro" panose="02040503050306020203" pitchFamily="18" charset="0"/>
              </a:rPr>
              <a:t>Kênh an toàn được tạo trong pha 1 này được gọi là IKE SA.</a:t>
            </a:r>
          </a:p>
          <a:p>
            <a:r>
              <a:rPr lang="en-US">
                <a:latin typeface="Minion Pro" panose="02040503050306020203" pitchFamily="18" charset="0"/>
              </a:rPr>
              <a:t>Mục đích của IKE SA là để cung cấp một cơ chế xác thực và bảo vệ 2 chiều cho các trao đổi IKE khác.</a:t>
            </a:r>
          </a:p>
          <a:p>
            <a:r>
              <a:rPr lang="en-US">
                <a:latin typeface="Minion Pro" panose="02040503050306020203" pitchFamily="18" charset="0"/>
              </a:rPr>
              <a:t>Pha một có 2 chế độ làm việc là main mode và aggressive mode.</a:t>
            </a:r>
          </a:p>
        </p:txBody>
      </p:sp>
    </p:spTree>
    <p:extLst>
      <p:ext uri="{BB962C8B-B14F-4D97-AF65-F5344CB8AC3E}">
        <p14:creationId xmlns:p14="http://schemas.microsoft.com/office/powerpoint/2010/main" val="28980721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DD1621-6B12-4E5D-9BF6-8A9444EC4CFF}"/>
              </a:ext>
            </a:extLst>
          </p:cNvPr>
          <p:cNvSpPr>
            <a:spLocks noGrp="1"/>
          </p:cNvSpPr>
          <p:nvPr>
            <p:ph type="title"/>
          </p:nvPr>
        </p:nvSpPr>
        <p:spPr>
          <a:xfrm>
            <a:off x="943077" y="799722"/>
            <a:ext cx="3269749" cy="1116252"/>
          </a:xfrm>
        </p:spPr>
        <p:txBody>
          <a:bodyPr anchor="ctr">
            <a:normAutofit/>
          </a:bodyPr>
          <a:lstStyle/>
          <a:p>
            <a:pPr algn="ctr"/>
            <a:r>
              <a:rPr lang="en-US" sz="3600">
                <a:solidFill>
                  <a:srgbClr val="FFFFFF"/>
                </a:solidFill>
                <a:latin typeface="iCiel Gotham Medium" pitchFamily="50" charset="0"/>
                <a:cs typeface="iCiel Gotham Medium" pitchFamily="50" charset="0"/>
              </a:rPr>
              <a:t>main mode</a:t>
            </a:r>
            <a:br>
              <a:rPr lang="en-US" sz="3600">
                <a:solidFill>
                  <a:srgbClr val="FFFFFF"/>
                </a:solidFill>
                <a:latin typeface="iCiel Gotham Medium" pitchFamily="50" charset="0"/>
                <a:cs typeface="iCiel Gotham Medium" pitchFamily="50" charset="0"/>
              </a:rPr>
            </a:br>
            <a:r>
              <a:rPr lang="en-US" sz="2000">
                <a:solidFill>
                  <a:schemeClr val="accent2">
                    <a:lumMod val="60000"/>
                    <a:lumOff val="40000"/>
                  </a:schemeClr>
                </a:solidFill>
                <a:latin typeface="iCiel Gotham Medium" pitchFamily="50" charset="0"/>
                <a:cs typeface="iCiel Gotham Medium" pitchFamily="50" charset="0"/>
              </a:rPr>
              <a:t>First pair</a:t>
            </a:r>
            <a:endParaRPr lang="en-US" sz="3600">
              <a:solidFill>
                <a:schemeClr val="accent2">
                  <a:lumMod val="60000"/>
                  <a:lumOff val="40000"/>
                </a:schemeClr>
              </a:solidFill>
              <a:latin typeface="iCiel Gotham Medium" pitchFamily="50" charset="0"/>
              <a:cs typeface="iCiel Gotham Medium" pitchFamily="50" charset="0"/>
            </a:endParaRPr>
          </a:p>
        </p:txBody>
      </p:sp>
      <p:sp>
        <p:nvSpPr>
          <p:cNvPr id="3" name="Content Placeholder 2">
            <a:extLst>
              <a:ext uri="{FF2B5EF4-FFF2-40B4-BE49-F238E27FC236}">
                <a16:creationId xmlns:a16="http://schemas.microsoft.com/office/drawing/2014/main" id="{ADDC3FF4-B711-42C5-A358-64A4ECD0B605}"/>
              </a:ext>
            </a:extLst>
          </p:cNvPr>
          <p:cNvSpPr>
            <a:spLocks noGrp="1"/>
          </p:cNvSpPr>
          <p:nvPr>
            <p:ph idx="1"/>
          </p:nvPr>
        </p:nvSpPr>
        <p:spPr>
          <a:xfrm>
            <a:off x="959158" y="2230017"/>
            <a:ext cx="3269748" cy="3676261"/>
          </a:xfrm>
        </p:spPr>
        <p:txBody>
          <a:bodyPr anchor="ctr">
            <a:normAutofit/>
          </a:bodyPr>
          <a:lstStyle/>
          <a:p>
            <a:r>
              <a:rPr lang="en-US">
                <a:solidFill>
                  <a:schemeClr val="bg1"/>
                </a:solidFill>
                <a:latin typeface="Minion Pro" panose="02040503050306020203" pitchFamily="18" charset="0"/>
              </a:rPr>
              <a:t>Pha một đàm phán việc thiết lập một IKE SA thông qua 3 cặp thông điệp.</a:t>
            </a:r>
          </a:p>
          <a:p>
            <a:r>
              <a:rPr lang="en-US">
                <a:solidFill>
                  <a:schemeClr val="bg1"/>
                </a:solidFill>
                <a:latin typeface="Minion Pro" panose="02040503050306020203" pitchFamily="18" charset="0"/>
              </a:rPr>
              <a:t> Cặp thông điệp thứ nhất nhằm đề xuất các tham số được sử dụng trong SA</a:t>
            </a:r>
          </a:p>
          <a:p>
            <a:r>
              <a:rPr lang="en-US">
                <a:solidFill>
                  <a:schemeClr val="bg1"/>
                </a:solidFill>
                <a:latin typeface="Minion Pro" panose="02040503050306020203" pitchFamily="18" charset="0"/>
              </a:rPr>
              <a:t>Trong đó có 4 tham số là bắt buộc, được gọi là bộ bảo vệ (protection suite)</a:t>
            </a:r>
          </a:p>
        </p:txBody>
      </p:sp>
      <p:grpSp>
        <p:nvGrpSpPr>
          <p:cNvPr id="6" name="Group 5">
            <a:extLst>
              <a:ext uri="{FF2B5EF4-FFF2-40B4-BE49-F238E27FC236}">
                <a16:creationId xmlns:a16="http://schemas.microsoft.com/office/drawing/2014/main" id="{91604561-2870-473B-8F71-B7F46225E4E9}"/>
              </a:ext>
            </a:extLst>
          </p:cNvPr>
          <p:cNvGrpSpPr/>
          <p:nvPr/>
        </p:nvGrpSpPr>
        <p:grpSpPr>
          <a:xfrm>
            <a:off x="5085253" y="485678"/>
            <a:ext cx="6751437" cy="1430297"/>
            <a:chOff x="448466" y="2000862"/>
            <a:chExt cx="5373214" cy="1466104"/>
          </a:xfrm>
        </p:grpSpPr>
        <p:grpSp>
          <p:nvGrpSpPr>
            <p:cNvPr id="7" name="Group 6">
              <a:extLst>
                <a:ext uri="{FF2B5EF4-FFF2-40B4-BE49-F238E27FC236}">
                  <a16:creationId xmlns:a16="http://schemas.microsoft.com/office/drawing/2014/main" id="{B50B5CBC-0FB3-42B4-A9F7-7AD36611BD2D}"/>
                </a:ext>
              </a:extLst>
            </p:cNvPr>
            <p:cNvGrpSpPr/>
            <p:nvPr/>
          </p:nvGrpSpPr>
          <p:grpSpPr>
            <a:xfrm>
              <a:off x="448466" y="2000862"/>
              <a:ext cx="5373214" cy="1466104"/>
              <a:chOff x="448466" y="1883586"/>
              <a:chExt cx="5373214" cy="1466104"/>
            </a:xfrm>
          </p:grpSpPr>
          <p:sp>
            <p:nvSpPr>
              <p:cNvPr id="11" name="Rectangle 10">
                <a:extLst>
                  <a:ext uri="{FF2B5EF4-FFF2-40B4-BE49-F238E27FC236}">
                    <a16:creationId xmlns:a16="http://schemas.microsoft.com/office/drawing/2014/main" id="{8C24BDC1-C6EA-4340-824E-2BB28C1A9559}"/>
                  </a:ext>
                </a:extLst>
              </p:cNvPr>
              <p:cNvSpPr/>
              <p:nvPr/>
            </p:nvSpPr>
            <p:spPr>
              <a:xfrm rot="16200000">
                <a:off x="18363" y="2313689"/>
                <a:ext cx="1466102" cy="6058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iCiel Gotham Medium" pitchFamily="50" charset="0"/>
                    <a:cs typeface="iCiel Gotham Medium" pitchFamily="50" charset="0"/>
                  </a:rPr>
                  <a:t>Encryption Algorithm</a:t>
                </a:r>
              </a:p>
            </p:txBody>
          </p:sp>
          <p:sp>
            <p:nvSpPr>
              <p:cNvPr id="12" name="Rectangle 11">
                <a:extLst>
                  <a:ext uri="{FF2B5EF4-FFF2-40B4-BE49-F238E27FC236}">
                    <a16:creationId xmlns:a16="http://schemas.microsoft.com/office/drawing/2014/main" id="{828447EF-D962-4181-9127-1CE28696FFF8}"/>
                  </a:ext>
                </a:extLst>
              </p:cNvPr>
              <p:cNvSpPr/>
              <p:nvPr/>
            </p:nvSpPr>
            <p:spPr>
              <a:xfrm>
                <a:off x="1130325" y="1883587"/>
                <a:ext cx="4691355" cy="14661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id="{49B22CEF-167F-49BA-9233-0C11FA4479C7}"/>
                </a:ext>
              </a:extLst>
            </p:cNvPr>
            <p:cNvSpPr txBox="1"/>
            <p:nvPr/>
          </p:nvSpPr>
          <p:spPr>
            <a:xfrm>
              <a:off x="1242060" y="2216814"/>
              <a:ext cx="4442460" cy="946445"/>
            </a:xfrm>
            <a:prstGeom prst="rect">
              <a:avLst/>
            </a:prstGeom>
            <a:noFill/>
          </p:spPr>
          <p:txBody>
            <a:bodyPr wrap="square" rtlCol="0">
              <a:spAutoFit/>
            </a:bodyPr>
            <a:lstStyle/>
            <a:p>
              <a:r>
                <a:rPr lang="en-US">
                  <a:solidFill>
                    <a:schemeClr val="bg1"/>
                  </a:solidFill>
                  <a:latin typeface="Minion Pro" panose="02040503050306020203" pitchFamily="18" charset="0"/>
                  <a:ea typeface="Roboto" panose="02000000000000000000" pitchFamily="2" charset="0"/>
                </a:rPr>
                <a:t>Thuật toán được sử dụng để mã hóa dữ liệu. Một số thuật toán phổ biến như DES, 3DES, CAST, RC5, IDEA, Blowfish và AES</a:t>
              </a:r>
            </a:p>
          </p:txBody>
        </p:sp>
      </p:grpSp>
      <p:grpSp>
        <p:nvGrpSpPr>
          <p:cNvPr id="28" name="Group 27">
            <a:extLst>
              <a:ext uri="{FF2B5EF4-FFF2-40B4-BE49-F238E27FC236}">
                <a16:creationId xmlns:a16="http://schemas.microsoft.com/office/drawing/2014/main" id="{987709FB-488C-4E68-9382-12B4FFE09560}"/>
              </a:ext>
            </a:extLst>
          </p:cNvPr>
          <p:cNvGrpSpPr/>
          <p:nvPr/>
        </p:nvGrpSpPr>
        <p:grpSpPr>
          <a:xfrm>
            <a:off x="5085253" y="1971127"/>
            <a:ext cx="6751437" cy="1430297"/>
            <a:chOff x="448466" y="2000862"/>
            <a:chExt cx="5373214" cy="1466104"/>
          </a:xfrm>
        </p:grpSpPr>
        <p:grpSp>
          <p:nvGrpSpPr>
            <p:cNvPr id="29" name="Group 28">
              <a:extLst>
                <a:ext uri="{FF2B5EF4-FFF2-40B4-BE49-F238E27FC236}">
                  <a16:creationId xmlns:a16="http://schemas.microsoft.com/office/drawing/2014/main" id="{E0B22630-2B5E-47EC-ACB7-151193BD43B7}"/>
                </a:ext>
              </a:extLst>
            </p:cNvPr>
            <p:cNvGrpSpPr/>
            <p:nvPr/>
          </p:nvGrpSpPr>
          <p:grpSpPr>
            <a:xfrm>
              <a:off x="448466" y="2000862"/>
              <a:ext cx="5373214" cy="1466104"/>
              <a:chOff x="448466" y="1883586"/>
              <a:chExt cx="5373214" cy="1466104"/>
            </a:xfrm>
          </p:grpSpPr>
          <p:sp>
            <p:nvSpPr>
              <p:cNvPr id="31" name="Rectangle 30">
                <a:extLst>
                  <a:ext uri="{FF2B5EF4-FFF2-40B4-BE49-F238E27FC236}">
                    <a16:creationId xmlns:a16="http://schemas.microsoft.com/office/drawing/2014/main" id="{70D94CBD-7CEC-4060-96B4-50D867499094}"/>
                  </a:ext>
                </a:extLst>
              </p:cNvPr>
              <p:cNvSpPr/>
              <p:nvPr/>
            </p:nvSpPr>
            <p:spPr>
              <a:xfrm rot="16200000">
                <a:off x="18363" y="2313689"/>
                <a:ext cx="1466102" cy="6058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iCiel Gotham Medium" pitchFamily="50" charset="0"/>
                    <a:cs typeface="iCiel Gotham Medium" pitchFamily="50" charset="0"/>
                  </a:rPr>
                  <a:t>Integrity Protection Algorithm</a:t>
                </a:r>
              </a:p>
            </p:txBody>
          </p:sp>
          <p:sp>
            <p:nvSpPr>
              <p:cNvPr id="32" name="Rectangle 31">
                <a:extLst>
                  <a:ext uri="{FF2B5EF4-FFF2-40B4-BE49-F238E27FC236}">
                    <a16:creationId xmlns:a16="http://schemas.microsoft.com/office/drawing/2014/main" id="{0D8EEE89-7303-44A6-88CE-CF3608078CC5}"/>
                  </a:ext>
                </a:extLst>
              </p:cNvPr>
              <p:cNvSpPr/>
              <p:nvPr/>
            </p:nvSpPr>
            <p:spPr>
              <a:xfrm>
                <a:off x="1130325" y="1883587"/>
                <a:ext cx="4691355" cy="14661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TextBox 29">
              <a:extLst>
                <a:ext uri="{FF2B5EF4-FFF2-40B4-BE49-F238E27FC236}">
                  <a16:creationId xmlns:a16="http://schemas.microsoft.com/office/drawing/2014/main" id="{604DA4D2-7BE2-4EF8-8C83-E7A551450980}"/>
                </a:ext>
              </a:extLst>
            </p:cNvPr>
            <p:cNvSpPr txBox="1"/>
            <p:nvPr/>
          </p:nvSpPr>
          <p:spPr>
            <a:xfrm>
              <a:off x="1242060" y="2260690"/>
              <a:ext cx="4442460" cy="946445"/>
            </a:xfrm>
            <a:prstGeom prst="rect">
              <a:avLst/>
            </a:prstGeom>
            <a:noFill/>
          </p:spPr>
          <p:txBody>
            <a:bodyPr wrap="square" rtlCol="0">
              <a:spAutoFit/>
            </a:bodyPr>
            <a:lstStyle/>
            <a:p>
              <a:r>
                <a:rPr lang="en-US">
                  <a:solidFill>
                    <a:schemeClr val="bg1"/>
                  </a:solidFill>
                  <a:latin typeface="Minion Pro" panose="02040503050306020203" pitchFamily="18" charset="0"/>
                </a:rPr>
                <a:t>Thuật toán MAC được sử dụng để bảo vệ tính toàn vẹn. Hai thuật toán thường được sử dụng trong phần này là HMAC-DM5 và HMAC-SHA1</a:t>
              </a:r>
            </a:p>
          </p:txBody>
        </p:sp>
      </p:grpSp>
      <p:grpSp>
        <p:nvGrpSpPr>
          <p:cNvPr id="33" name="Group 32">
            <a:extLst>
              <a:ext uri="{FF2B5EF4-FFF2-40B4-BE49-F238E27FC236}">
                <a16:creationId xmlns:a16="http://schemas.microsoft.com/office/drawing/2014/main" id="{6F248032-F084-49C6-8677-B98AD19D5C01}"/>
              </a:ext>
            </a:extLst>
          </p:cNvPr>
          <p:cNvGrpSpPr/>
          <p:nvPr/>
        </p:nvGrpSpPr>
        <p:grpSpPr>
          <a:xfrm>
            <a:off x="5085253" y="3456576"/>
            <a:ext cx="6751437" cy="1430297"/>
            <a:chOff x="448466" y="2000862"/>
            <a:chExt cx="5373214" cy="1466104"/>
          </a:xfrm>
        </p:grpSpPr>
        <p:grpSp>
          <p:nvGrpSpPr>
            <p:cNvPr id="34" name="Group 33">
              <a:extLst>
                <a:ext uri="{FF2B5EF4-FFF2-40B4-BE49-F238E27FC236}">
                  <a16:creationId xmlns:a16="http://schemas.microsoft.com/office/drawing/2014/main" id="{509806B2-64A8-4796-84E3-4706472B2948}"/>
                </a:ext>
              </a:extLst>
            </p:cNvPr>
            <p:cNvGrpSpPr/>
            <p:nvPr/>
          </p:nvGrpSpPr>
          <p:grpSpPr>
            <a:xfrm>
              <a:off x="448466" y="2000862"/>
              <a:ext cx="5373214" cy="1466104"/>
              <a:chOff x="448466" y="1883586"/>
              <a:chExt cx="5373214" cy="1466104"/>
            </a:xfrm>
          </p:grpSpPr>
          <p:sp>
            <p:nvSpPr>
              <p:cNvPr id="36" name="Rectangle 35">
                <a:extLst>
                  <a:ext uri="{FF2B5EF4-FFF2-40B4-BE49-F238E27FC236}">
                    <a16:creationId xmlns:a16="http://schemas.microsoft.com/office/drawing/2014/main" id="{CF4358C0-A595-4878-A64F-F3816B28F383}"/>
                  </a:ext>
                </a:extLst>
              </p:cNvPr>
              <p:cNvSpPr/>
              <p:nvPr/>
            </p:nvSpPr>
            <p:spPr>
              <a:xfrm rot="16200000">
                <a:off x="18363" y="2313689"/>
                <a:ext cx="1466102" cy="6058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iCiel Gotham Medium" pitchFamily="50" charset="0"/>
                    <a:cs typeface="iCiel Gotham Medium" pitchFamily="50" charset="0"/>
                  </a:rPr>
                  <a:t>Authen</a:t>
                </a:r>
              </a:p>
              <a:p>
                <a:pPr algn="ctr"/>
                <a:r>
                  <a:rPr lang="en-US" sz="1600">
                    <a:latin typeface="iCiel Gotham Medium" pitchFamily="50" charset="0"/>
                    <a:cs typeface="iCiel Gotham Medium" pitchFamily="50" charset="0"/>
                  </a:rPr>
                  <a:t>Method</a:t>
                </a:r>
              </a:p>
            </p:txBody>
          </p:sp>
          <p:sp>
            <p:nvSpPr>
              <p:cNvPr id="37" name="Rectangle 36">
                <a:extLst>
                  <a:ext uri="{FF2B5EF4-FFF2-40B4-BE49-F238E27FC236}">
                    <a16:creationId xmlns:a16="http://schemas.microsoft.com/office/drawing/2014/main" id="{323A44DE-21F0-4180-88C7-9DD9E5C42E01}"/>
                  </a:ext>
                </a:extLst>
              </p:cNvPr>
              <p:cNvSpPr/>
              <p:nvPr/>
            </p:nvSpPr>
            <p:spPr>
              <a:xfrm>
                <a:off x="1130325" y="1883587"/>
                <a:ext cx="4691355" cy="14661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TextBox 34">
              <a:extLst>
                <a:ext uri="{FF2B5EF4-FFF2-40B4-BE49-F238E27FC236}">
                  <a16:creationId xmlns:a16="http://schemas.microsoft.com/office/drawing/2014/main" id="{6F112B8F-0116-4AAE-8487-3A4AD1082667}"/>
                </a:ext>
              </a:extLst>
            </p:cNvPr>
            <p:cNvSpPr txBox="1"/>
            <p:nvPr/>
          </p:nvSpPr>
          <p:spPr>
            <a:xfrm>
              <a:off x="1242060" y="2296218"/>
              <a:ext cx="4442460" cy="946445"/>
            </a:xfrm>
            <a:prstGeom prst="rect">
              <a:avLst/>
            </a:prstGeom>
            <a:noFill/>
          </p:spPr>
          <p:txBody>
            <a:bodyPr wrap="square" rtlCol="0">
              <a:spAutoFit/>
            </a:bodyPr>
            <a:lstStyle/>
            <a:p>
              <a:r>
                <a:rPr lang="en-US">
                  <a:solidFill>
                    <a:schemeClr val="bg1"/>
                  </a:solidFill>
                  <a:latin typeface="Minion Pro" panose="02040503050306020203" pitchFamily="18" charset="0"/>
                </a:rPr>
                <a:t>Phương thức xác thực. Một số phương thức như pre-shared key, digital signature, public key encryption, external authentication</a:t>
              </a:r>
            </a:p>
          </p:txBody>
        </p:sp>
      </p:grpSp>
      <p:grpSp>
        <p:nvGrpSpPr>
          <p:cNvPr id="38" name="Group 37">
            <a:extLst>
              <a:ext uri="{FF2B5EF4-FFF2-40B4-BE49-F238E27FC236}">
                <a16:creationId xmlns:a16="http://schemas.microsoft.com/office/drawing/2014/main" id="{AE71CF5D-8E35-4D4D-A7F2-9265ABDC4629}"/>
              </a:ext>
            </a:extLst>
          </p:cNvPr>
          <p:cNvGrpSpPr/>
          <p:nvPr/>
        </p:nvGrpSpPr>
        <p:grpSpPr>
          <a:xfrm>
            <a:off x="5085253" y="4942024"/>
            <a:ext cx="6751437" cy="1430297"/>
            <a:chOff x="448466" y="2000862"/>
            <a:chExt cx="5373214" cy="1466104"/>
          </a:xfrm>
        </p:grpSpPr>
        <p:grpSp>
          <p:nvGrpSpPr>
            <p:cNvPr id="39" name="Group 38">
              <a:extLst>
                <a:ext uri="{FF2B5EF4-FFF2-40B4-BE49-F238E27FC236}">
                  <a16:creationId xmlns:a16="http://schemas.microsoft.com/office/drawing/2014/main" id="{9A4A8F10-7F0F-4ADA-8FCC-E9A93582597B}"/>
                </a:ext>
              </a:extLst>
            </p:cNvPr>
            <p:cNvGrpSpPr/>
            <p:nvPr/>
          </p:nvGrpSpPr>
          <p:grpSpPr>
            <a:xfrm>
              <a:off x="448466" y="2000862"/>
              <a:ext cx="5373214" cy="1466104"/>
              <a:chOff x="448466" y="1883586"/>
              <a:chExt cx="5373214" cy="1466104"/>
            </a:xfrm>
          </p:grpSpPr>
          <p:sp>
            <p:nvSpPr>
              <p:cNvPr id="41" name="Rectangle 40">
                <a:extLst>
                  <a:ext uri="{FF2B5EF4-FFF2-40B4-BE49-F238E27FC236}">
                    <a16:creationId xmlns:a16="http://schemas.microsoft.com/office/drawing/2014/main" id="{3A2C69AF-DD24-4DBF-BF30-3842D213FB31}"/>
                  </a:ext>
                </a:extLst>
              </p:cNvPr>
              <p:cNvSpPr/>
              <p:nvPr/>
            </p:nvSpPr>
            <p:spPr>
              <a:xfrm rot="16200000">
                <a:off x="18363" y="2313689"/>
                <a:ext cx="1466102" cy="6058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iCiel Gotham Medium" pitchFamily="50" charset="0"/>
                    <a:cs typeface="iCiel Gotham Medium" pitchFamily="50" charset="0"/>
                  </a:rPr>
                  <a:t>D-H Group</a:t>
                </a:r>
              </a:p>
            </p:txBody>
          </p:sp>
          <p:sp>
            <p:nvSpPr>
              <p:cNvPr id="42" name="Rectangle 41">
                <a:extLst>
                  <a:ext uri="{FF2B5EF4-FFF2-40B4-BE49-F238E27FC236}">
                    <a16:creationId xmlns:a16="http://schemas.microsoft.com/office/drawing/2014/main" id="{571BEC79-8A7E-4B37-9E18-92792EAFAD57}"/>
                  </a:ext>
                </a:extLst>
              </p:cNvPr>
              <p:cNvSpPr/>
              <p:nvPr/>
            </p:nvSpPr>
            <p:spPr>
              <a:xfrm>
                <a:off x="1130325" y="1883587"/>
                <a:ext cx="4691355" cy="14661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TextBox 39">
              <a:extLst>
                <a:ext uri="{FF2B5EF4-FFF2-40B4-BE49-F238E27FC236}">
                  <a16:creationId xmlns:a16="http://schemas.microsoft.com/office/drawing/2014/main" id="{CCFBFACE-1B4E-4398-B400-77C498220EC3}"/>
                </a:ext>
              </a:extLst>
            </p:cNvPr>
            <p:cNvSpPr txBox="1"/>
            <p:nvPr/>
          </p:nvSpPr>
          <p:spPr>
            <a:xfrm>
              <a:off x="1252881" y="2390130"/>
              <a:ext cx="4442460" cy="662512"/>
            </a:xfrm>
            <a:prstGeom prst="rect">
              <a:avLst/>
            </a:prstGeom>
            <a:noFill/>
          </p:spPr>
          <p:txBody>
            <a:bodyPr wrap="square" rtlCol="0">
              <a:spAutoFit/>
            </a:bodyPr>
            <a:lstStyle/>
            <a:p>
              <a:r>
                <a:rPr lang="en-US">
                  <a:solidFill>
                    <a:schemeClr val="bg1"/>
                  </a:solidFill>
                  <a:latin typeface="Minion Pro" panose="02040503050306020203" pitchFamily="18" charset="0"/>
                </a:rPr>
                <a:t>Nhóm Diffie-Hellman được sử dụng. Mỗi nhóm có một bộ tạo mã và một độ dài trường dữ liệu khác nhau</a:t>
              </a:r>
            </a:p>
          </p:txBody>
        </p:sp>
      </p:grpSp>
    </p:spTree>
    <p:extLst>
      <p:ext uri="{BB962C8B-B14F-4D97-AF65-F5344CB8AC3E}">
        <p14:creationId xmlns:p14="http://schemas.microsoft.com/office/powerpoint/2010/main" val="37227921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B8DE01-B4DF-4312-AFF7-94CBF10F4A69}"/>
              </a:ext>
            </a:extLst>
          </p:cNvPr>
          <p:cNvSpPr>
            <a:spLocks noGrp="1"/>
          </p:cNvSpPr>
          <p:nvPr>
            <p:ph type="title"/>
          </p:nvPr>
        </p:nvSpPr>
        <p:spPr>
          <a:xfrm>
            <a:off x="959157" y="1113764"/>
            <a:ext cx="3269749" cy="4624327"/>
          </a:xfrm>
        </p:spPr>
        <p:txBody>
          <a:bodyPr anchor="ctr">
            <a:normAutofit/>
          </a:bodyPr>
          <a:lstStyle/>
          <a:p>
            <a:pPr algn="r"/>
            <a:r>
              <a:rPr lang="en-US" sz="3600">
                <a:solidFill>
                  <a:srgbClr val="FFFFFF"/>
                </a:solidFill>
                <a:latin typeface="iCiel Gotham Medium" pitchFamily="50" charset="0"/>
                <a:cs typeface="iCiel Gotham Medium" pitchFamily="50" charset="0"/>
              </a:rPr>
              <a:t>Authen</a:t>
            </a:r>
            <a:br>
              <a:rPr lang="en-US" sz="3600">
                <a:solidFill>
                  <a:srgbClr val="FFFFFF"/>
                </a:solidFill>
                <a:latin typeface="iCiel Gotham Medium" pitchFamily="50" charset="0"/>
                <a:cs typeface="iCiel Gotham Medium" pitchFamily="50" charset="0"/>
              </a:rPr>
            </a:br>
            <a:r>
              <a:rPr lang="en-US" sz="3600">
                <a:solidFill>
                  <a:srgbClr val="FFFFFF"/>
                </a:solidFill>
                <a:latin typeface="iCiel Gotham Medium" pitchFamily="50" charset="0"/>
                <a:cs typeface="iCiel Gotham Medium" pitchFamily="50" charset="0"/>
              </a:rPr>
              <a:t>MEthod</a:t>
            </a:r>
          </a:p>
        </p:txBody>
      </p:sp>
      <p:sp>
        <p:nvSpPr>
          <p:cNvPr id="3" name="Content Placeholder 2">
            <a:extLst>
              <a:ext uri="{FF2B5EF4-FFF2-40B4-BE49-F238E27FC236}">
                <a16:creationId xmlns:a16="http://schemas.microsoft.com/office/drawing/2014/main" id="{AABFADCA-6213-491A-91E6-A18A41EA863F}"/>
              </a:ext>
            </a:extLst>
          </p:cNvPr>
          <p:cNvSpPr>
            <a:spLocks noGrp="1"/>
          </p:cNvSpPr>
          <p:nvPr>
            <p:ph idx="1"/>
          </p:nvPr>
        </p:nvSpPr>
        <p:spPr>
          <a:xfrm>
            <a:off x="5155905" y="793102"/>
            <a:ext cx="6108179" cy="5243804"/>
          </a:xfrm>
        </p:spPr>
        <p:txBody>
          <a:bodyPr anchor="ctr">
            <a:normAutofit lnSpcReduction="10000"/>
          </a:bodyPr>
          <a:lstStyle/>
          <a:p>
            <a:r>
              <a:rPr lang="en-US" b="1">
                <a:latin typeface="Minion Pro" panose="02040503050306020203" pitchFamily="18" charset="0"/>
              </a:rPr>
              <a:t>Pre-shared key. </a:t>
            </a:r>
            <a:r>
              <a:rPr lang="en-US">
                <a:latin typeface="Minion Pro" panose="02040503050306020203" pitchFamily="18" charset="0"/>
              </a:rPr>
              <a:t>Hai bên được cấp cùng một khóa bí mật từ trước. Sau đó, mỗi bên sử dụng khóa để sinh một giá trị và giá trị này sẽ được dùng để tạo khóa. Khóa này sẽ được sử dụng để bảo vệ thông tin trao đổi trong cả 2 pha.</a:t>
            </a:r>
          </a:p>
          <a:p>
            <a:r>
              <a:rPr lang="en-US" b="1">
                <a:latin typeface="Minion Pro" panose="02040503050306020203" pitchFamily="18" charset="0"/>
              </a:rPr>
              <a:t>Digital Signature. </a:t>
            </a:r>
            <a:r>
              <a:rPr lang="en-US">
                <a:latin typeface="Minion Pro" panose="02040503050306020203" pitchFamily="18" charset="0"/>
              </a:rPr>
              <a:t>Mỗi bên có một chứng thư số của riêng mình, trong đó chứa khóa công khai của mỗi bên. Trước khi gửi thì người dùng sẽ dùng khóa mật của mình để ký lên dữ liệu, bên nhận sử dụng khóa công khai của bên gửi để xác minh. Thuật toán thường sử dụng là RSA và DSS.</a:t>
            </a:r>
          </a:p>
          <a:p>
            <a:r>
              <a:rPr lang="en-US" b="1">
                <a:latin typeface="Minion Pro" panose="02040503050306020203" pitchFamily="18" charset="0"/>
              </a:rPr>
              <a:t>Public Key Encryption.</a:t>
            </a:r>
            <a:r>
              <a:rPr lang="en-US">
                <a:latin typeface="Minion Pro" panose="02040503050306020203" pitchFamily="18" charset="0"/>
              </a:rPr>
              <a:t> Mỗi bên sử dụng khóa mật của mình để mã hóa dữ liệu và dùng khóa công khai của bên còn lại để giải mã. Phương pháp này phụ thuộc chặt chẽ vào cơ sở hạ tầng khóa công khai (PKI) và việc cấp chứng thư số.</a:t>
            </a:r>
          </a:p>
          <a:p>
            <a:r>
              <a:rPr lang="en-US" b="1">
                <a:latin typeface="Minion Pro" panose="02040503050306020203" pitchFamily="18" charset="0"/>
              </a:rPr>
              <a:t>External Authentication. </a:t>
            </a:r>
            <a:r>
              <a:rPr lang="en-US">
                <a:latin typeface="Minion Pro" panose="02040503050306020203" pitchFamily="18" charset="0"/>
              </a:rPr>
              <a:t>Sử dụng hệ thống và dịch vụ xác thực bên ngoài như là Kerberos v5. Kerberos server duy trì mọi khóa của mọi thiết bị trong nội vùng của nó và nó được sử dụng để xác thực người dùng. Tuy nhiên tính bảo mật của phương pháp này không cao.</a:t>
            </a:r>
            <a:endParaRPr lang="en-US" b="1">
              <a:latin typeface="Minion Pro" panose="02040503050306020203" pitchFamily="18" charset="0"/>
            </a:endParaRPr>
          </a:p>
        </p:txBody>
      </p:sp>
    </p:spTree>
    <p:extLst>
      <p:ext uri="{BB962C8B-B14F-4D97-AF65-F5344CB8AC3E}">
        <p14:creationId xmlns:p14="http://schemas.microsoft.com/office/powerpoint/2010/main" val="17704660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90EB7086-616E-4D44-94BE-D0F763561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33" name="Rectangle 32">
            <a:extLst>
              <a:ext uri="{FF2B5EF4-FFF2-40B4-BE49-F238E27FC236}">
                <a16:creationId xmlns:a16="http://schemas.microsoft.com/office/drawing/2014/main" id="{F115DB35-53D7-4EDC-A965-A434929617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D83A7915-F8FD-4348-A740-1DC1EF8F35B8}"/>
              </a:ext>
            </a:extLst>
          </p:cNvPr>
          <p:cNvPicPr>
            <a:picLocks noGrp="1" noChangeAspect="1"/>
          </p:cNvPicPr>
          <p:nvPr>
            <p:ph idx="1"/>
          </p:nvPr>
        </p:nvPicPr>
        <p:blipFill rotWithShape="1">
          <a:blip r:embed="rId2"/>
          <a:srcRect l="7888" t="1451" r="8854" b="2543"/>
          <a:stretch/>
        </p:blipFill>
        <p:spPr>
          <a:xfrm>
            <a:off x="931166" y="1959927"/>
            <a:ext cx="6518800" cy="3232276"/>
          </a:xfrm>
          <a:prstGeom prst="rect">
            <a:avLst/>
          </a:prstGeom>
        </p:spPr>
      </p:pic>
      <p:sp>
        <p:nvSpPr>
          <p:cNvPr id="35" name="Rectangle 34">
            <a:extLst>
              <a:ext uri="{FF2B5EF4-FFF2-40B4-BE49-F238E27FC236}">
                <a16:creationId xmlns:a16="http://schemas.microsoft.com/office/drawing/2014/main" id="{4B610F9C-62FE-46FC-8607-C35030B63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A93806A-2DDF-40C0-8301-EAF35EF03297}"/>
              </a:ext>
            </a:extLst>
          </p:cNvPr>
          <p:cNvSpPr>
            <a:spLocks noGrp="1"/>
          </p:cNvSpPr>
          <p:nvPr>
            <p:ph type="title"/>
          </p:nvPr>
        </p:nvSpPr>
        <p:spPr>
          <a:xfrm>
            <a:off x="8353019" y="2510685"/>
            <a:ext cx="3081576" cy="978204"/>
          </a:xfrm>
        </p:spPr>
        <p:txBody>
          <a:bodyPr vert="horz" lIns="91440" tIns="45720" rIns="91440" bIns="45720" rtlCol="0" anchor="b">
            <a:normAutofit fontScale="90000"/>
          </a:bodyPr>
          <a:lstStyle/>
          <a:p>
            <a:pPr algn="ctr"/>
            <a:r>
              <a:rPr lang="en-US" sz="3600">
                <a:solidFill>
                  <a:srgbClr val="FFFFFF"/>
                </a:solidFill>
                <a:latin typeface="iCiel Gotham Medium" pitchFamily="50" charset="0"/>
                <a:cs typeface="iCiel Gotham Medium" pitchFamily="50" charset="0"/>
              </a:rPr>
              <a:t>D-H groups</a:t>
            </a:r>
          </a:p>
        </p:txBody>
      </p:sp>
      <p:sp>
        <p:nvSpPr>
          <p:cNvPr id="6" name="TextBox 5">
            <a:extLst>
              <a:ext uri="{FF2B5EF4-FFF2-40B4-BE49-F238E27FC236}">
                <a16:creationId xmlns:a16="http://schemas.microsoft.com/office/drawing/2014/main" id="{45D488F3-865B-44B3-B87E-3DD274B38E25}"/>
              </a:ext>
            </a:extLst>
          </p:cNvPr>
          <p:cNvSpPr txBox="1"/>
          <p:nvPr/>
        </p:nvSpPr>
        <p:spPr>
          <a:xfrm>
            <a:off x="8413088" y="3795445"/>
            <a:ext cx="2961438" cy="1200329"/>
          </a:xfrm>
          <a:prstGeom prst="rect">
            <a:avLst/>
          </a:prstGeom>
          <a:noFill/>
        </p:spPr>
        <p:txBody>
          <a:bodyPr wrap="square" rtlCol="0">
            <a:spAutoFit/>
          </a:bodyPr>
          <a:lstStyle/>
          <a:p>
            <a:r>
              <a:rPr lang="en-US">
                <a:solidFill>
                  <a:schemeClr val="bg1"/>
                </a:solidFill>
                <a:latin typeface="Minion Pro" panose="02040503050306020203" pitchFamily="18" charset="0"/>
              </a:rPr>
              <a:t>Bộ tạo mã sử dụng modun nguyên tố (MODP) hoặc sử dụng đường cong eliptic (EC2N)</a:t>
            </a:r>
          </a:p>
        </p:txBody>
      </p:sp>
    </p:spTree>
    <p:extLst>
      <p:ext uri="{BB962C8B-B14F-4D97-AF65-F5344CB8AC3E}">
        <p14:creationId xmlns:p14="http://schemas.microsoft.com/office/powerpoint/2010/main" val="453136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078A52F-85EA-4C0B-962B-D9D9DD4DD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919797D5-5700-4683-B30A-5B4D56CB8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4856A7B9-9801-42EC-A4C9-7E22A56EF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8AD54DB8-C150-4290-85D6-F5B0262BF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4" name="Rectangle 23">
            <a:extLst>
              <a:ext uri="{FF2B5EF4-FFF2-40B4-BE49-F238E27FC236}">
                <a16:creationId xmlns:a16="http://schemas.microsoft.com/office/drawing/2014/main" id="{28D511D2-9CF1-40DE-BB88-A5A48A0E8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C6B23121-AC72-41C9-BD33-D9C33DEF83F5}"/>
              </a:ext>
            </a:extLst>
          </p:cNvPr>
          <p:cNvPicPr>
            <a:picLocks noChangeAspect="1"/>
          </p:cNvPicPr>
          <p:nvPr/>
        </p:nvPicPr>
        <p:blipFill>
          <a:blip r:embed="rId2">
            <a:extLst>
              <a:ext uri="{837473B0-CC2E-450A-ABE3-18F120FF3D39}">
                <a1611:picAttrSrcUrl xmlns:a1611="http://schemas.microsoft.com/office/drawing/2016/11/main" r:id="rId3"/>
              </a:ext>
            </a:extLst>
          </a:blip>
          <a:srcRect l="3333" r="3333"/>
          <a:stretch/>
        </p:blipFill>
        <p:spPr>
          <a:xfrm>
            <a:off x="20" y="10"/>
            <a:ext cx="12191980" cy="6857990"/>
          </a:xfrm>
          <a:prstGeom prst="rect">
            <a:avLst/>
          </a:prstGeom>
        </p:spPr>
      </p:pic>
      <p:grpSp>
        <p:nvGrpSpPr>
          <p:cNvPr id="26" name="Group 25">
            <a:extLst>
              <a:ext uri="{FF2B5EF4-FFF2-40B4-BE49-F238E27FC236}">
                <a16:creationId xmlns:a16="http://schemas.microsoft.com/office/drawing/2014/main" id="{40ADCA80-A0B1-4379-94EC-0A1A73BE1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2"/>
            <a:chOff x="438068" y="457200"/>
            <a:chExt cx="3703320" cy="5935132"/>
          </a:xfrm>
        </p:grpSpPr>
        <p:sp>
          <p:nvSpPr>
            <p:cNvPr id="27" name="Rectangle 26">
              <a:extLst>
                <a:ext uri="{FF2B5EF4-FFF2-40B4-BE49-F238E27FC236}">
                  <a16:creationId xmlns:a16="http://schemas.microsoft.com/office/drawing/2014/main" id="{1EB4D79C-3A0E-4CB5-9A3D-BB816FD52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18067"/>
              <a:ext cx="3702134"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3839C3D0-536E-4C48-A1C1-D9B718A843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4AB42018-41AD-4737-A097-58F6DFF7544E}"/>
              </a:ext>
            </a:extLst>
          </p:cNvPr>
          <p:cNvSpPr>
            <a:spLocks noGrp="1"/>
          </p:cNvSpPr>
          <p:nvPr>
            <p:ph type="title"/>
          </p:nvPr>
        </p:nvSpPr>
        <p:spPr>
          <a:xfrm>
            <a:off x="584200" y="670405"/>
            <a:ext cx="3412067" cy="787674"/>
          </a:xfrm>
        </p:spPr>
        <p:txBody>
          <a:bodyPr vert="horz" lIns="91440" tIns="45720" rIns="91440" bIns="45720" rtlCol="0" anchor="b">
            <a:normAutofit/>
          </a:bodyPr>
          <a:lstStyle/>
          <a:p>
            <a:pPr algn="ctr"/>
            <a:r>
              <a:rPr lang="en-US" sz="3600"/>
              <a:t>COOKies</a:t>
            </a:r>
          </a:p>
        </p:txBody>
      </p:sp>
      <p:sp>
        <p:nvSpPr>
          <p:cNvPr id="4" name="TextBox 3">
            <a:extLst>
              <a:ext uri="{FF2B5EF4-FFF2-40B4-BE49-F238E27FC236}">
                <a16:creationId xmlns:a16="http://schemas.microsoft.com/office/drawing/2014/main" id="{BE0619D2-FAF3-41A9-8B59-ED44F8D83E89}"/>
              </a:ext>
            </a:extLst>
          </p:cNvPr>
          <p:cNvSpPr txBox="1"/>
          <p:nvPr/>
        </p:nvSpPr>
        <p:spPr>
          <a:xfrm>
            <a:off x="20" y="6858000"/>
            <a:ext cx="12191980" cy="230832"/>
          </a:xfrm>
          <a:prstGeom prst="rect">
            <a:avLst/>
          </a:prstGeom>
          <a:noFill/>
        </p:spPr>
        <p:txBody>
          <a:bodyPr wrap="square" rtlCol="0">
            <a:spAutoFit/>
          </a:bodyPr>
          <a:lstStyle/>
          <a:p>
            <a:r>
              <a:rPr lang="en-US" sz="900">
                <a:hlinkClick r:id="rId3" tooltip="http://cocinaros.blogspot.com.es/2014/03/triple-chocolate-cookies.html?utm_source=feedburner&amp;utm_medium=email&amp;utm_campaign=Feed:+Cocinaros+(cocinaros)"/>
              </a:rPr>
              <a:t>This Photo</a:t>
            </a:r>
            <a:r>
              <a:rPr lang="en-US" sz="900"/>
              <a:t> by Unknown Author is licensed under </a:t>
            </a:r>
            <a:r>
              <a:rPr lang="en-US" sz="900">
                <a:hlinkClick r:id="rId4" tooltip="https://creativecommons.org/licenses/by-nc-nd/3.0/"/>
              </a:rPr>
              <a:t>CC BY-NC-ND</a:t>
            </a:r>
            <a:endParaRPr lang="en-US" sz="900"/>
          </a:p>
        </p:txBody>
      </p:sp>
      <p:sp>
        <p:nvSpPr>
          <p:cNvPr id="5" name="TextBox 4">
            <a:extLst>
              <a:ext uri="{FF2B5EF4-FFF2-40B4-BE49-F238E27FC236}">
                <a16:creationId xmlns:a16="http://schemas.microsoft.com/office/drawing/2014/main" id="{27D0A9C0-2CD3-46EC-A2E3-566AB45B2892}"/>
              </a:ext>
            </a:extLst>
          </p:cNvPr>
          <p:cNvSpPr txBox="1"/>
          <p:nvPr/>
        </p:nvSpPr>
        <p:spPr>
          <a:xfrm>
            <a:off x="933060" y="1800808"/>
            <a:ext cx="2752531" cy="3693319"/>
          </a:xfrm>
          <a:prstGeom prst="rect">
            <a:avLst/>
          </a:prstGeom>
          <a:noFill/>
        </p:spPr>
        <p:txBody>
          <a:bodyPr wrap="square" rtlCol="0">
            <a:spAutoFit/>
          </a:bodyPr>
          <a:lstStyle/>
          <a:p>
            <a:r>
              <a:rPr lang="en-US">
                <a:solidFill>
                  <a:schemeClr val="bg1"/>
                </a:solidFill>
                <a:latin typeface="Minion Pro" panose="02040503050306020203" pitchFamily="18" charset="0"/>
                <a:ea typeface="Roboto" panose="02000000000000000000" pitchFamily="2" charset="0"/>
              </a:rPr>
              <a:t>Bên cạnh việc trao đổi các tham số thì cặp thông điệp thứ nhất còn trao đổi cookies của 2 bên. Cookies phần nào dựa vào địa chỉ IP của bên còn lại và một bộ đếm thời gian. Bởi vì cookies diễn ra trước các hoạt động mật mã trong các bước tiếp theo nên nó cung cấp một cơ chế chống kiểu tấn công từ chối dịch vụ (deny of service)</a:t>
            </a:r>
          </a:p>
        </p:txBody>
      </p:sp>
    </p:spTree>
    <p:extLst>
      <p:ext uri="{BB962C8B-B14F-4D97-AF65-F5344CB8AC3E}">
        <p14:creationId xmlns:p14="http://schemas.microsoft.com/office/powerpoint/2010/main" val="2913038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E15E636-2C9E-42CB-B482-436AA81BF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Close-up of a server network panel with lights and cables">
            <a:extLst>
              <a:ext uri="{FF2B5EF4-FFF2-40B4-BE49-F238E27FC236}">
                <a16:creationId xmlns:a16="http://schemas.microsoft.com/office/drawing/2014/main" id="{852CEFC1-ED96-425B-82B6-FFD41BEE391B}"/>
              </a:ext>
            </a:extLst>
          </p:cNvPr>
          <p:cNvPicPr>
            <a:picLocks noChangeAspect="1"/>
          </p:cNvPicPr>
          <p:nvPr/>
        </p:nvPicPr>
        <p:blipFill rotWithShape="1">
          <a:blip r:embed="rId2"/>
          <a:srcRect t="3453" b="12278"/>
          <a:stretch/>
        </p:blipFill>
        <p:spPr>
          <a:xfrm>
            <a:off x="20" y="10"/>
            <a:ext cx="12191980" cy="6857990"/>
          </a:xfrm>
          <a:prstGeom prst="rect">
            <a:avLst/>
          </a:prstGeom>
        </p:spPr>
      </p:pic>
      <p:grpSp>
        <p:nvGrpSpPr>
          <p:cNvPr id="18" name="Group 17">
            <a:extLst>
              <a:ext uri="{FF2B5EF4-FFF2-40B4-BE49-F238E27FC236}">
                <a16:creationId xmlns:a16="http://schemas.microsoft.com/office/drawing/2014/main" id="{01D4AEDF-0CF9-4271-ABB7-3D3489BB42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2"/>
            <a:chOff x="438068" y="457200"/>
            <a:chExt cx="3703320" cy="5935132"/>
          </a:xfrm>
        </p:grpSpPr>
        <p:sp>
          <p:nvSpPr>
            <p:cNvPr id="19" name="Rectangle 18">
              <a:extLst>
                <a:ext uri="{FF2B5EF4-FFF2-40B4-BE49-F238E27FC236}">
                  <a16:creationId xmlns:a16="http://schemas.microsoft.com/office/drawing/2014/main" id="{55CA534D-375A-405E-B686-06B63E6630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18067"/>
              <a:ext cx="3702134"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AA2342F7-EF54-4210-9029-E977C9D57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D75F0035-8597-4EB1-9AA6-644DDB051A89}"/>
              </a:ext>
            </a:extLst>
          </p:cNvPr>
          <p:cNvSpPr>
            <a:spLocks noGrp="1"/>
          </p:cNvSpPr>
          <p:nvPr>
            <p:ph type="title"/>
          </p:nvPr>
        </p:nvSpPr>
        <p:spPr>
          <a:xfrm>
            <a:off x="584200" y="1006956"/>
            <a:ext cx="3412067" cy="1372177"/>
          </a:xfrm>
        </p:spPr>
        <p:txBody>
          <a:bodyPr anchor="ctr">
            <a:normAutofit/>
          </a:bodyPr>
          <a:lstStyle/>
          <a:p>
            <a:r>
              <a:rPr lang="en-US">
                <a:latin typeface="iCiel Gotham Medium" pitchFamily="50" charset="0"/>
                <a:ea typeface="Roboto" panose="02000000000000000000" pitchFamily="2" charset="0"/>
                <a:cs typeface="iCiel Gotham Medium" pitchFamily="50" charset="0"/>
              </a:rPr>
              <a:t>Cơ chế hoạt động của mạng tcp/ip</a:t>
            </a:r>
          </a:p>
        </p:txBody>
      </p:sp>
      <p:sp>
        <p:nvSpPr>
          <p:cNvPr id="3" name="Content Placeholder 2">
            <a:extLst>
              <a:ext uri="{FF2B5EF4-FFF2-40B4-BE49-F238E27FC236}">
                <a16:creationId xmlns:a16="http://schemas.microsoft.com/office/drawing/2014/main" id="{EE05F0FB-10A5-427B-80F3-7EEBF5B3456C}"/>
              </a:ext>
            </a:extLst>
          </p:cNvPr>
          <p:cNvSpPr>
            <a:spLocks noGrp="1"/>
          </p:cNvSpPr>
          <p:nvPr>
            <p:ph idx="1"/>
          </p:nvPr>
        </p:nvSpPr>
        <p:spPr>
          <a:xfrm>
            <a:off x="581193" y="2438399"/>
            <a:ext cx="3415074" cy="3564467"/>
          </a:xfrm>
        </p:spPr>
        <p:txBody>
          <a:bodyPr>
            <a:normAutofit/>
          </a:bodyPr>
          <a:lstStyle/>
          <a:p>
            <a:r>
              <a:rPr lang="en-US">
                <a:solidFill>
                  <a:schemeClr val="bg1"/>
                </a:solidFill>
                <a:latin typeface="Roboto" panose="02000000000000000000" pitchFamily="2" charset="0"/>
                <a:ea typeface="Roboto" panose="02000000000000000000" pitchFamily="2" charset="0"/>
              </a:rPr>
              <a:t>Dữ liệu được truyền từ tầng cao nhất tới tầng thấp nhất</a:t>
            </a:r>
          </a:p>
          <a:p>
            <a:r>
              <a:rPr lang="en-US">
                <a:solidFill>
                  <a:schemeClr val="bg1"/>
                </a:solidFill>
                <a:latin typeface="Roboto" panose="02000000000000000000" pitchFamily="2" charset="0"/>
                <a:ea typeface="Roboto" panose="02000000000000000000" pitchFamily="2" charset="0"/>
              </a:rPr>
              <a:t>Qua mỗi tầng, dữ liệu sẽ được gắn thêm phần dữ liệu điều khiển của tầng đó</a:t>
            </a:r>
          </a:p>
          <a:p>
            <a:r>
              <a:rPr lang="en-US">
                <a:solidFill>
                  <a:schemeClr val="bg1"/>
                </a:solidFill>
                <a:latin typeface="Roboto" panose="02000000000000000000" pitchFamily="2" charset="0"/>
                <a:ea typeface="Roboto" panose="02000000000000000000" pitchFamily="2" charset="0"/>
              </a:rPr>
              <a:t>Các giao thức ở tầng trên không thể bảo vệ dữ liệu được them vào ở tầng dưới</a:t>
            </a:r>
          </a:p>
          <a:p>
            <a:endParaRPr lang="en-US">
              <a:solidFill>
                <a:schemeClr val="bg1"/>
              </a:solidFill>
              <a:latin typeface="Roboto" panose="02000000000000000000" pitchFamily="2" charset="0"/>
              <a:ea typeface="Roboto" panose="02000000000000000000" pitchFamily="2" charset="0"/>
            </a:endParaRPr>
          </a:p>
        </p:txBody>
      </p:sp>
      <p:pic>
        <p:nvPicPr>
          <p:cNvPr id="11" name="Content Placeholder 4" descr="Diagram&#10;&#10;Description automatically generated">
            <a:extLst>
              <a:ext uri="{FF2B5EF4-FFF2-40B4-BE49-F238E27FC236}">
                <a16:creationId xmlns:a16="http://schemas.microsoft.com/office/drawing/2014/main" id="{206FA4EB-5FD3-496B-B850-0085C9D835F5}"/>
              </a:ext>
            </a:extLst>
          </p:cNvPr>
          <p:cNvPicPr>
            <a:picLocks noChangeAspect="1"/>
          </p:cNvPicPr>
          <p:nvPr/>
        </p:nvPicPr>
        <p:blipFill>
          <a:blip r:embed="rId3"/>
          <a:stretch>
            <a:fillRect/>
          </a:stretch>
        </p:blipFill>
        <p:spPr>
          <a:xfrm>
            <a:off x="4496750" y="457200"/>
            <a:ext cx="7099970" cy="5935132"/>
          </a:xfrm>
          <a:prstGeom prst="rect">
            <a:avLst/>
          </a:prstGeom>
        </p:spPr>
      </p:pic>
    </p:spTree>
    <p:extLst>
      <p:ext uri="{BB962C8B-B14F-4D97-AF65-F5344CB8AC3E}">
        <p14:creationId xmlns:p14="http://schemas.microsoft.com/office/powerpoint/2010/main" val="26262019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9">
            <a:extLst>
              <a:ext uri="{FF2B5EF4-FFF2-40B4-BE49-F238E27FC236}">
                <a16:creationId xmlns:a16="http://schemas.microsoft.com/office/drawing/2014/main" id="{A078A52F-85EA-4C0B-962B-D9D9DD4DD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11">
            <a:extLst>
              <a:ext uri="{FF2B5EF4-FFF2-40B4-BE49-F238E27FC236}">
                <a16:creationId xmlns:a16="http://schemas.microsoft.com/office/drawing/2014/main" id="{919797D5-5700-4683-B30A-5B4D56CB8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13">
            <a:extLst>
              <a:ext uri="{FF2B5EF4-FFF2-40B4-BE49-F238E27FC236}">
                <a16:creationId xmlns:a16="http://schemas.microsoft.com/office/drawing/2014/main" id="{4856A7B9-9801-42EC-A4C9-7E22A56EF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15">
            <a:extLst>
              <a:ext uri="{FF2B5EF4-FFF2-40B4-BE49-F238E27FC236}">
                <a16:creationId xmlns:a16="http://schemas.microsoft.com/office/drawing/2014/main" id="{8AD54DB8-C150-4290-85D6-F5B0262BF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31" name="Rectangle 17">
            <a:extLst>
              <a:ext uri="{FF2B5EF4-FFF2-40B4-BE49-F238E27FC236}">
                <a16:creationId xmlns:a16="http://schemas.microsoft.com/office/drawing/2014/main" id="{202E9D7B-AC8A-4860-BD41-E04FC6559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Rectangle 19">
            <a:extLst>
              <a:ext uri="{FF2B5EF4-FFF2-40B4-BE49-F238E27FC236}">
                <a16:creationId xmlns:a16="http://schemas.microsoft.com/office/drawing/2014/main" id="{697B8C9C-91DF-4F8D-94A0-2C0C66030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B086E8B9-1C9E-420E-8BF1-C55CCAE8A7A5}"/>
              </a:ext>
            </a:extLst>
          </p:cNvPr>
          <p:cNvPicPr>
            <a:picLocks noGrp="1" noChangeAspect="1"/>
          </p:cNvPicPr>
          <p:nvPr>
            <p:ph idx="1"/>
          </p:nvPr>
        </p:nvPicPr>
        <p:blipFill rotWithShape="1">
          <a:blip r:embed="rId2"/>
          <a:srcRect r="14074" b="2"/>
          <a:stretch/>
        </p:blipFill>
        <p:spPr>
          <a:xfrm>
            <a:off x="410467" y="734134"/>
            <a:ext cx="6202841" cy="5666666"/>
          </a:xfrm>
          <a:prstGeom prst="rect">
            <a:avLst/>
          </a:prstGeom>
        </p:spPr>
      </p:pic>
      <p:sp>
        <p:nvSpPr>
          <p:cNvPr id="22" name="Rectangle 21">
            <a:extLst>
              <a:ext uri="{FF2B5EF4-FFF2-40B4-BE49-F238E27FC236}">
                <a16:creationId xmlns:a16="http://schemas.microsoft.com/office/drawing/2014/main" id="{54D43BDD-ED29-4BE9-AEA1-6D0AE5A061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6079" y="723899"/>
            <a:ext cx="5009388"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396BC71-01B8-46AD-BDC1-2D1B4090579E}"/>
              </a:ext>
            </a:extLst>
          </p:cNvPr>
          <p:cNvSpPr>
            <a:spLocks noGrp="1"/>
          </p:cNvSpPr>
          <p:nvPr>
            <p:ph type="title"/>
          </p:nvPr>
        </p:nvSpPr>
        <p:spPr>
          <a:xfrm>
            <a:off x="7182814" y="256464"/>
            <a:ext cx="4115917" cy="2085869"/>
          </a:xfrm>
        </p:spPr>
        <p:txBody>
          <a:bodyPr vert="horz" lIns="91440" tIns="45720" rIns="91440" bIns="45720" rtlCol="0" anchor="b">
            <a:normAutofit/>
          </a:bodyPr>
          <a:lstStyle/>
          <a:p>
            <a:pPr algn="ctr"/>
            <a:r>
              <a:rPr lang="en-US" sz="3600">
                <a:solidFill>
                  <a:srgbClr val="FFFFFF"/>
                </a:solidFill>
                <a:latin typeface="iCiel Gotham Medium" pitchFamily="50" charset="0"/>
                <a:cs typeface="iCiel Gotham Medium" pitchFamily="50" charset="0"/>
              </a:rPr>
              <a:t>First pair sample</a:t>
            </a:r>
          </a:p>
        </p:txBody>
      </p:sp>
      <p:grpSp>
        <p:nvGrpSpPr>
          <p:cNvPr id="24" name="Group 23">
            <a:extLst>
              <a:ext uri="{FF2B5EF4-FFF2-40B4-BE49-F238E27FC236}">
                <a16:creationId xmlns:a16="http://schemas.microsoft.com/office/drawing/2014/main" id="{D87A5CD2-E3CD-4870-957C-173AD2C873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25" name="Rectangle 24">
              <a:extLst>
                <a:ext uri="{FF2B5EF4-FFF2-40B4-BE49-F238E27FC236}">
                  <a16:creationId xmlns:a16="http://schemas.microsoft.com/office/drawing/2014/main" id="{00BF2A26-F7CA-4E8B-BC24-1AF436CD5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5B21A4B9-14CF-4CA1-9ECF-0DE52B291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id="{C6DADA72-F9FE-48F9-9DAD-B379AE2BC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8" name="TextBox 7">
            <a:extLst>
              <a:ext uri="{FF2B5EF4-FFF2-40B4-BE49-F238E27FC236}">
                <a16:creationId xmlns:a16="http://schemas.microsoft.com/office/drawing/2014/main" id="{7BB1CFCF-2980-45DD-961A-F3A37A4B222F}"/>
              </a:ext>
            </a:extLst>
          </p:cNvPr>
          <p:cNvSpPr txBox="1"/>
          <p:nvPr/>
        </p:nvSpPr>
        <p:spPr>
          <a:xfrm>
            <a:off x="7182814" y="2910506"/>
            <a:ext cx="4115917" cy="2185214"/>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a:solidFill>
                  <a:schemeClr val="bg1"/>
                </a:solidFill>
                <a:latin typeface="Minion Pro" panose="02040503050306020203" pitchFamily="18" charset="0"/>
              </a:rPr>
              <a:t>Do hai thông điệp trong cặp đầu tiên có định dạng giống nhau nên ta chỉ xét thông điệp đầu tiên</a:t>
            </a:r>
          </a:p>
          <a:p>
            <a:pPr marL="285750" indent="-285750">
              <a:spcAft>
                <a:spcPts val="1200"/>
              </a:spcAft>
              <a:buFont typeface="Arial" panose="020B0604020202020204" pitchFamily="34" charset="0"/>
              <a:buChar char="•"/>
            </a:pPr>
            <a:r>
              <a:rPr lang="en-US">
                <a:solidFill>
                  <a:schemeClr val="bg1"/>
                </a:solidFill>
                <a:latin typeface="Minion Pro" panose="02040503050306020203" pitchFamily="18" charset="0"/>
              </a:rPr>
              <a:t>Ngoài thông tin về cookies thì còn có các thông tin đáng quan tâm khác như main mode, thuật toán mã hóa và băm, phương pháp xác thực (pre-shared key)</a:t>
            </a:r>
          </a:p>
        </p:txBody>
      </p:sp>
    </p:spTree>
    <p:extLst>
      <p:ext uri="{BB962C8B-B14F-4D97-AF65-F5344CB8AC3E}">
        <p14:creationId xmlns:p14="http://schemas.microsoft.com/office/powerpoint/2010/main" val="38931903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1C45BB7-FFE1-4E0B-A91C-6B63A660647F}"/>
              </a:ext>
            </a:extLst>
          </p:cNvPr>
          <p:cNvSpPr>
            <a:spLocks noGrp="1"/>
          </p:cNvSpPr>
          <p:nvPr>
            <p:ph type="title"/>
          </p:nvPr>
        </p:nvSpPr>
        <p:spPr>
          <a:xfrm>
            <a:off x="601255" y="702156"/>
            <a:ext cx="3409783" cy="1013800"/>
          </a:xfrm>
        </p:spPr>
        <p:txBody>
          <a:bodyPr vert="horz" lIns="91440" tIns="45720" rIns="91440" bIns="45720" rtlCol="0" anchor="b">
            <a:normAutofit/>
          </a:bodyPr>
          <a:lstStyle/>
          <a:p>
            <a:pPr algn="ctr"/>
            <a:r>
              <a:rPr lang="en-US" sz="4000"/>
              <a:t>MAIN mode</a:t>
            </a:r>
            <a:br>
              <a:rPr lang="en-US"/>
            </a:br>
            <a:r>
              <a:rPr lang="en-US" sz="2000">
                <a:solidFill>
                  <a:srgbClr val="4590B8"/>
                </a:solidFill>
              </a:rPr>
              <a:t>Second pair</a:t>
            </a:r>
            <a:endParaRPr lang="en-US">
              <a:solidFill>
                <a:srgbClr val="4590B8"/>
              </a:solidFill>
            </a:endParaRPr>
          </a:p>
        </p:txBody>
      </p:sp>
      <p:sp>
        <p:nvSpPr>
          <p:cNvPr id="5" name="TextBox 4">
            <a:extLst>
              <a:ext uri="{FF2B5EF4-FFF2-40B4-BE49-F238E27FC236}">
                <a16:creationId xmlns:a16="http://schemas.microsoft.com/office/drawing/2014/main" id="{1CDE9A28-CA93-4B33-B497-0553BD1A7136}"/>
              </a:ext>
            </a:extLst>
          </p:cNvPr>
          <p:cNvSpPr txBox="1"/>
          <p:nvPr/>
        </p:nvSpPr>
        <p:spPr>
          <a:xfrm>
            <a:off x="601255" y="1964168"/>
            <a:ext cx="3409782" cy="4036582"/>
          </a:xfrm>
          <a:prstGeom prst="rect">
            <a:avLst/>
          </a:prstGeom>
        </p:spPr>
        <p:txBody>
          <a:bodyPr vert="horz" lIns="91440" tIns="45720" rIns="91440" bIns="45720" rtlCol="0" anchor="ctr">
            <a:normAutofit/>
          </a:bodyPr>
          <a:lstStyle/>
          <a:p>
            <a:pPr marL="285750" indent="-285750">
              <a:lnSpc>
                <a:spcPct val="90000"/>
              </a:lnSpc>
              <a:spcBef>
                <a:spcPct val="20000"/>
              </a:spcBef>
              <a:spcAft>
                <a:spcPts val="600"/>
              </a:spcAft>
              <a:buClr>
                <a:schemeClr val="accent2"/>
              </a:buClr>
              <a:buSzPct val="92000"/>
              <a:buFont typeface="Wingdings 2" panose="05020102010507070707" pitchFamily="18" charset="2"/>
              <a:buChar char=""/>
            </a:pPr>
            <a:r>
              <a:rPr lang="en-US">
                <a:solidFill>
                  <a:schemeClr val="bg1"/>
                </a:solidFill>
              </a:rPr>
              <a:t>Cặp thông điệp thứ 2 thực hiện trao đổi khóa bằng Diffie-Hellman bằng cách sử dụng những tham số đã được đàm phán ở cặp thông điệp trước đó</a:t>
            </a:r>
          </a:p>
          <a:p>
            <a:pPr marL="285750" indent="-285750">
              <a:lnSpc>
                <a:spcPct val="90000"/>
              </a:lnSpc>
              <a:spcBef>
                <a:spcPct val="20000"/>
              </a:spcBef>
              <a:spcAft>
                <a:spcPts val="600"/>
              </a:spcAft>
              <a:buClr>
                <a:schemeClr val="accent2"/>
              </a:buClr>
              <a:buSzPct val="92000"/>
              <a:buFont typeface="Wingdings 2" panose="05020102010507070707" pitchFamily="18" charset="2"/>
              <a:buChar char=""/>
            </a:pPr>
            <a:r>
              <a:rPr lang="en-US">
                <a:solidFill>
                  <a:schemeClr val="bg1"/>
                </a:solidFill>
              </a:rPr>
              <a:t>Phần lớn gói tin là phần dữ liệu của khóa và nonce</a:t>
            </a:r>
          </a:p>
          <a:p>
            <a:pPr marL="285750" indent="-285750">
              <a:lnSpc>
                <a:spcPct val="90000"/>
              </a:lnSpc>
              <a:spcBef>
                <a:spcPct val="20000"/>
              </a:spcBef>
              <a:spcAft>
                <a:spcPts val="600"/>
              </a:spcAft>
              <a:buClr>
                <a:schemeClr val="accent2"/>
              </a:buClr>
              <a:buSzPct val="92000"/>
              <a:buFont typeface="Wingdings 2" panose="05020102010507070707" pitchFamily="18" charset="2"/>
              <a:buChar char=""/>
            </a:pPr>
            <a:r>
              <a:rPr lang="en-US">
                <a:solidFill>
                  <a:schemeClr val="bg1"/>
                </a:solidFill>
              </a:rPr>
              <a:t>Nội dung của cặp thông điệp thứ 2 phụ thuộc vào phương thức xác thực đã được đàm phán trước đó</a:t>
            </a:r>
          </a:p>
          <a:p>
            <a:pPr marL="285750" indent="-285750">
              <a:lnSpc>
                <a:spcPct val="90000"/>
              </a:lnSpc>
              <a:spcBef>
                <a:spcPct val="20000"/>
              </a:spcBef>
              <a:spcAft>
                <a:spcPts val="600"/>
              </a:spcAft>
              <a:buClr>
                <a:schemeClr val="accent2"/>
              </a:buClr>
              <a:buSzPct val="92000"/>
              <a:buFont typeface="Wingdings 2" panose="05020102010507070707" pitchFamily="18" charset="2"/>
              <a:buChar char=""/>
            </a:pPr>
            <a:r>
              <a:rPr lang="en-US">
                <a:solidFill>
                  <a:schemeClr val="bg1"/>
                </a:solidFill>
              </a:rPr>
              <a:t>Ví dụ trên sử dụng phương thức xác thực pre-shard key</a:t>
            </a:r>
          </a:p>
        </p:txBody>
      </p:sp>
      <p:pic>
        <p:nvPicPr>
          <p:cNvPr id="7" name="Content Placeholder 6">
            <a:extLst>
              <a:ext uri="{FF2B5EF4-FFF2-40B4-BE49-F238E27FC236}">
                <a16:creationId xmlns:a16="http://schemas.microsoft.com/office/drawing/2014/main" id="{E35BCB58-AF8A-451C-9EDF-C181B793BF4D}"/>
              </a:ext>
            </a:extLst>
          </p:cNvPr>
          <p:cNvPicPr>
            <a:picLocks noGrp="1" noChangeAspect="1"/>
          </p:cNvPicPr>
          <p:nvPr>
            <p:ph idx="1"/>
          </p:nvPr>
        </p:nvPicPr>
        <p:blipFill>
          <a:blip r:embed="rId2"/>
          <a:stretch/>
        </p:blipFill>
        <p:spPr>
          <a:xfrm>
            <a:off x="4405289" y="1749675"/>
            <a:ext cx="7185456" cy="3341236"/>
          </a:xfrm>
          <a:prstGeom prst="rect">
            <a:avLst/>
          </a:prstGeom>
        </p:spPr>
      </p:pic>
    </p:spTree>
    <p:extLst>
      <p:ext uri="{BB962C8B-B14F-4D97-AF65-F5344CB8AC3E}">
        <p14:creationId xmlns:p14="http://schemas.microsoft.com/office/powerpoint/2010/main" val="13233795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1C45BB7-FFE1-4E0B-A91C-6B63A660647F}"/>
              </a:ext>
            </a:extLst>
          </p:cNvPr>
          <p:cNvSpPr>
            <a:spLocks noGrp="1"/>
          </p:cNvSpPr>
          <p:nvPr>
            <p:ph type="title"/>
          </p:nvPr>
        </p:nvSpPr>
        <p:spPr>
          <a:xfrm>
            <a:off x="601255" y="702156"/>
            <a:ext cx="3409783" cy="1013800"/>
          </a:xfrm>
        </p:spPr>
        <p:txBody>
          <a:bodyPr vert="horz" lIns="91440" tIns="45720" rIns="91440" bIns="45720" rtlCol="0" anchor="b">
            <a:normAutofit fontScale="90000"/>
          </a:bodyPr>
          <a:lstStyle/>
          <a:p>
            <a:pPr algn="ctr"/>
            <a:r>
              <a:rPr lang="en-US" sz="4000">
                <a:latin typeface="iCiel Gotham Medium" pitchFamily="50" charset="0"/>
                <a:cs typeface="iCiel Gotham Medium" pitchFamily="50" charset="0"/>
              </a:rPr>
              <a:t>MAIN mode</a:t>
            </a:r>
            <a:br>
              <a:rPr lang="en-US"/>
            </a:br>
            <a:r>
              <a:rPr lang="en-US" sz="2200">
                <a:solidFill>
                  <a:srgbClr val="4590B8"/>
                </a:solidFill>
                <a:latin typeface="iCiel Gotham Medium" pitchFamily="50" charset="0"/>
                <a:cs typeface="iCiel Gotham Medium" pitchFamily="50" charset="0"/>
              </a:rPr>
              <a:t>third pair</a:t>
            </a:r>
            <a:endParaRPr lang="en-US">
              <a:solidFill>
                <a:srgbClr val="4590B8"/>
              </a:solidFill>
              <a:latin typeface="iCiel Gotham Medium" pitchFamily="50" charset="0"/>
              <a:cs typeface="iCiel Gotham Medium" pitchFamily="50" charset="0"/>
            </a:endParaRPr>
          </a:p>
        </p:txBody>
      </p:sp>
      <p:sp>
        <p:nvSpPr>
          <p:cNvPr id="5" name="TextBox 4">
            <a:extLst>
              <a:ext uri="{FF2B5EF4-FFF2-40B4-BE49-F238E27FC236}">
                <a16:creationId xmlns:a16="http://schemas.microsoft.com/office/drawing/2014/main" id="{1CDE9A28-CA93-4B33-B497-0553BD1A7136}"/>
              </a:ext>
            </a:extLst>
          </p:cNvPr>
          <p:cNvSpPr txBox="1"/>
          <p:nvPr/>
        </p:nvSpPr>
        <p:spPr>
          <a:xfrm>
            <a:off x="601255" y="1952776"/>
            <a:ext cx="3409782" cy="4036582"/>
          </a:xfrm>
          <a:prstGeom prst="rect">
            <a:avLst/>
          </a:prstGeom>
        </p:spPr>
        <p:txBody>
          <a:bodyPr vert="horz" lIns="91440" tIns="45720" rIns="91440" bIns="45720" rtlCol="0" anchor="ctr">
            <a:normAutofit/>
          </a:bodyPr>
          <a:lstStyle/>
          <a:p>
            <a:pPr marL="285750" indent="-285750">
              <a:lnSpc>
                <a:spcPct val="90000"/>
              </a:lnSpc>
              <a:spcBef>
                <a:spcPct val="20000"/>
              </a:spcBef>
              <a:spcAft>
                <a:spcPts val="600"/>
              </a:spcAft>
              <a:buClr>
                <a:schemeClr val="accent2"/>
              </a:buClr>
              <a:buSzPct val="92000"/>
              <a:buFont typeface="Wingdings 2" panose="05020102010507070707" pitchFamily="18" charset="2"/>
              <a:buChar char=""/>
            </a:pPr>
            <a:r>
              <a:rPr lang="en-US">
                <a:solidFill>
                  <a:schemeClr val="bg1"/>
                </a:solidFill>
                <a:latin typeface="Minion Pro" panose="02040503050306020203" pitchFamily="18" charset="0"/>
              </a:rPr>
              <a:t>Cặp thông điệp thứ 3 thực hiện xác thực ngang hang</a:t>
            </a:r>
          </a:p>
          <a:p>
            <a:pPr marL="285750" indent="-285750">
              <a:lnSpc>
                <a:spcPct val="90000"/>
              </a:lnSpc>
              <a:spcBef>
                <a:spcPct val="20000"/>
              </a:spcBef>
              <a:spcAft>
                <a:spcPts val="600"/>
              </a:spcAft>
              <a:buClr>
                <a:schemeClr val="accent2"/>
              </a:buClr>
              <a:buSzPct val="92000"/>
              <a:buFont typeface="Wingdings 2" panose="05020102010507070707" pitchFamily="18" charset="2"/>
              <a:buChar char=""/>
            </a:pPr>
            <a:r>
              <a:rPr lang="en-US">
                <a:solidFill>
                  <a:schemeClr val="bg1"/>
                </a:solidFill>
                <a:latin typeface="Minion Pro" panose="02040503050306020203" pitchFamily="18" charset="0"/>
              </a:rPr>
              <a:t>Phương thức xác thực phụ thuộc vào phương thức xác thực đã được đàm phán trước đó</a:t>
            </a:r>
          </a:p>
          <a:p>
            <a:pPr marL="285750" indent="-285750">
              <a:lnSpc>
                <a:spcPct val="90000"/>
              </a:lnSpc>
              <a:spcBef>
                <a:spcPct val="20000"/>
              </a:spcBef>
              <a:spcAft>
                <a:spcPts val="600"/>
              </a:spcAft>
              <a:buClr>
                <a:schemeClr val="accent2"/>
              </a:buClr>
              <a:buSzPct val="92000"/>
              <a:buFont typeface="Wingdings 2" panose="05020102010507070707" pitchFamily="18" charset="2"/>
              <a:buChar char=""/>
            </a:pPr>
            <a:r>
              <a:rPr lang="en-US">
                <a:solidFill>
                  <a:schemeClr val="bg1"/>
                </a:solidFill>
                <a:latin typeface="Minion Pro" panose="02040503050306020203" pitchFamily="18" charset="0"/>
              </a:rPr>
              <a:t>Ngoài thông tin trong phần IKE header thì phần dữ liệu còn lại đã bị mã hóa dựa theo thông tin đã được trao đổi trong cặp thông điệp thứ 2</a:t>
            </a:r>
          </a:p>
        </p:txBody>
      </p:sp>
      <p:pic>
        <p:nvPicPr>
          <p:cNvPr id="7" name="Content Placeholder 6">
            <a:extLst>
              <a:ext uri="{FF2B5EF4-FFF2-40B4-BE49-F238E27FC236}">
                <a16:creationId xmlns:a16="http://schemas.microsoft.com/office/drawing/2014/main" id="{E35BCB58-AF8A-451C-9EDF-C181B793BF4D}"/>
              </a:ext>
            </a:extLst>
          </p:cNvPr>
          <p:cNvPicPr>
            <a:picLocks noGrp="1" noChangeAspect="1"/>
          </p:cNvPicPr>
          <p:nvPr>
            <p:ph idx="1"/>
          </p:nvPr>
        </p:nvPicPr>
        <p:blipFill>
          <a:blip r:embed="rId2"/>
          <a:srcRect/>
          <a:stretch/>
        </p:blipFill>
        <p:spPr>
          <a:xfrm>
            <a:off x="4392120" y="2268891"/>
            <a:ext cx="7198625" cy="2320218"/>
          </a:xfrm>
          <a:prstGeom prst="rect">
            <a:avLst/>
          </a:prstGeom>
        </p:spPr>
      </p:pic>
    </p:spTree>
    <p:extLst>
      <p:ext uri="{BB962C8B-B14F-4D97-AF65-F5344CB8AC3E}">
        <p14:creationId xmlns:p14="http://schemas.microsoft.com/office/powerpoint/2010/main" val="40449909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95D257-58AF-4A63-ABC3-E6131E6EE93D}"/>
              </a:ext>
            </a:extLst>
          </p:cNvPr>
          <p:cNvSpPr txBox="1"/>
          <p:nvPr/>
        </p:nvSpPr>
        <p:spPr>
          <a:xfrm>
            <a:off x="502765" y="559836"/>
            <a:ext cx="3574568" cy="830997"/>
          </a:xfrm>
          <a:prstGeom prst="rect">
            <a:avLst/>
          </a:prstGeom>
          <a:noFill/>
        </p:spPr>
        <p:txBody>
          <a:bodyPr wrap="none" rtlCol="0">
            <a:spAutoFit/>
          </a:bodyPr>
          <a:lstStyle/>
          <a:p>
            <a:r>
              <a:rPr lang="en-US" sz="4800">
                <a:solidFill>
                  <a:srgbClr val="1A3260"/>
                </a:solidFill>
                <a:latin typeface="iCiel Gotham Medium" pitchFamily="50" charset="0"/>
                <a:cs typeface="iCiel Gotham Medium" pitchFamily="50" charset="0"/>
              </a:rPr>
              <a:t>Conclusion</a:t>
            </a:r>
          </a:p>
        </p:txBody>
      </p:sp>
      <p:sp>
        <p:nvSpPr>
          <p:cNvPr id="4" name="TextBox 3">
            <a:extLst>
              <a:ext uri="{FF2B5EF4-FFF2-40B4-BE49-F238E27FC236}">
                <a16:creationId xmlns:a16="http://schemas.microsoft.com/office/drawing/2014/main" id="{5FFB56BA-77C1-4AB0-8AB4-EF93AB943CD9}"/>
              </a:ext>
            </a:extLst>
          </p:cNvPr>
          <p:cNvSpPr txBox="1"/>
          <p:nvPr/>
        </p:nvSpPr>
        <p:spPr>
          <a:xfrm>
            <a:off x="1164771" y="2142129"/>
            <a:ext cx="9862457" cy="3339376"/>
          </a:xfrm>
          <a:prstGeom prst="rect">
            <a:avLst/>
          </a:prstGeom>
          <a:noFill/>
        </p:spPr>
        <p:txBody>
          <a:bodyPr wrap="square" rtlCol="0">
            <a:spAutoFit/>
          </a:bodyPr>
          <a:lstStyle/>
          <a:p>
            <a:pPr marL="514350" indent="-514350">
              <a:spcAft>
                <a:spcPts val="1800"/>
              </a:spcAft>
              <a:buAutoNum type="arabicPeriod"/>
            </a:pPr>
            <a:r>
              <a:rPr lang="en-US" sz="2800">
                <a:solidFill>
                  <a:srgbClr val="1A3260"/>
                </a:solidFill>
                <a:latin typeface="Calibri Light" panose="020F0302020204030204" pitchFamily="34" charset="0"/>
                <a:ea typeface="Roboto" panose="02000000000000000000" pitchFamily="2" charset="0"/>
                <a:cs typeface="Calibri Light" panose="020F0302020204030204" pitchFamily="34" charset="0"/>
              </a:rPr>
              <a:t>Bất kể cặp thông điệp nào cũng chứa vendor ID, đây là một giá trị để xác định nhà cung cấp dịch vụ IPSec của người gửi. Dựa vào vendor ID, bên nhận có thể xác định được một số đặc điểm và quyền ưu tiên của bên gửi.</a:t>
            </a:r>
          </a:p>
          <a:p>
            <a:pPr marL="514350" indent="-514350">
              <a:spcAft>
                <a:spcPts val="1800"/>
              </a:spcAft>
              <a:buAutoNum type="arabicPeriod"/>
            </a:pPr>
            <a:r>
              <a:rPr lang="en-US" sz="2800">
                <a:solidFill>
                  <a:srgbClr val="1A3260"/>
                </a:solidFill>
                <a:latin typeface="Calibri Light" panose="020F0302020204030204" pitchFamily="34" charset="0"/>
                <a:ea typeface="Roboto" panose="02000000000000000000" pitchFamily="2" charset="0"/>
                <a:cs typeface="Calibri Light" panose="020F0302020204030204" pitchFamily="34" charset="0"/>
              </a:rPr>
              <a:t>Tóm lại, pha một có 3 cặp thông điệp và mỗi cặp có một chức năng riêng. Cặp thứ nhất đàm phán về tham số cho IKE SA, cặp thứ 2 trao đổi khóa và cặp thứ 3 tiến hành trao đổi ngang hàng.</a:t>
            </a:r>
          </a:p>
        </p:txBody>
      </p:sp>
      <p:sp>
        <p:nvSpPr>
          <p:cNvPr id="7" name="Freeform: Shape 6">
            <a:extLst>
              <a:ext uri="{FF2B5EF4-FFF2-40B4-BE49-F238E27FC236}">
                <a16:creationId xmlns:a16="http://schemas.microsoft.com/office/drawing/2014/main" id="{96EDA9D4-762A-42E0-9D04-E1231F2D93B7}"/>
              </a:ext>
            </a:extLst>
          </p:cNvPr>
          <p:cNvSpPr/>
          <p:nvPr/>
        </p:nvSpPr>
        <p:spPr>
          <a:xfrm>
            <a:off x="693574" y="1688842"/>
            <a:ext cx="10804849" cy="4283012"/>
          </a:xfrm>
          <a:custGeom>
            <a:avLst/>
            <a:gdLst>
              <a:gd name="connsiteX0" fmla="*/ 76321 w 10804849"/>
              <a:gd name="connsiteY0" fmla="*/ 102637 h 4525347"/>
              <a:gd name="connsiteX1" fmla="*/ 76321 w 10804849"/>
              <a:gd name="connsiteY1" fmla="*/ 4460032 h 4525347"/>
              <a:gd name="connsiteX2" fmla="*/ 10728527 w 10804849"/>
              <a:gd name="connsiteY2" fmla="*/ 4460032 h 4525347"/>
              <a:gd name="connsiteX3" fmla="*/ 10728527 w 10804849"/>
              <a:gd name="connsiteY3" fmla="*/ 102637 h 4525347"/>
              <a:gd name="connsiteX4" fmla="*/ 0 w 10804849"/>
              <a:gd name="connsiteY4" fmla="*/ 0 h 4525347"/>
              <a:gd name="connsiteX5" fmla="*/ 10804849 w 10804849"/>
              <a:gd name="connsiteY5" fmla="*/ 0 h 4525347"/>
              <a:gd name="connsiteX6" fmla="*/ 10804849 w 10804849"/>
              <a:gd name="connsiteY6" fmla="*/ 4525347 h 4525347"/>
              <a:gd name="connsiteX7" fmla="*/ 0 w 10804849"/>
              <a:gd name="connsiteY7" fmla="*/ 4525347 h 4525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04849" h="4525347">
                <a:moveTo>
                  <a:pt x="76321" y="102637"/>
                </a:moveTo>
                <a:lnTo>
                  <a:pt x="76321" y="4460032"/>
                </a:lnTo>
                <a:lnTo>
                  <a:pt x="10728527" y="4460032"/>
                </a:lnTo>
                <a:lnTo>
                  <a:pt x="10728527" y="102637"/>
                </a:lnTo>
                <a:close/>
                <a:moveTo>
                  <a:pt x="0" y="0"/>
                </a:moveTo>
                <a:lnTo>
                  <a:pt x="10804849" y="0"/>
                </a:lnTo>
                <a:lnTo>
                  <a:pt x="10804849" y="4525347"/>
                </a:lnTo>
                <a:lnTo>
                  <a:pt x="0" y="4525347"/>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4840891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B8DE01-B4DF-4312-AFF7-94CBF10F4A69}"/>
              </a:ext>
            </a:extLst>
          </p:cNvPr>
          <p:cNvSpPr>
            <a:spLocks noGrp="1"/>
          </p:cNvSpPr>
          <p:nvPr>
            <p:ph type="title"/>
          </p:nvPr>
        </p:nvSpPr>
        <p:spPr>
          <a:xfrm>
            <a:off x="959157" y="1113764"/>
            <a:ext cx="3269749" cy="4624327"/>
          </a:xfrm>
        </p:spPr>
        <p:txBody>
          <a:bodyPr anchor="ctr">
            <a:normAutofit/>
          </a:bodyPr>
          <a:lstStyle/>
          <a:p>
            <a:pPr algn="r"/>
            <a:r>
              <a:rPr lang="en-US" sz="3200">
                <a:solidFill>
                  <a:srgbClr val="FFFFFF"/>
                </a:solidFill>
                <a:latin typeface="iCiel Gotham Medium" pitchFamily="50" charset="0"/>
                <a:cs typeface="iCiel Gotham Medium" pitchFamily="50" charset="0"/>
              </a:rPr>
              <a:t>Aggressive mode</a:t>
            </a:r>
          </a:p>
        </p:txBody>
      </p:sp>
      <p:sp>
        <p:nvSpPr>
          <p:cNvPr id="3" name="Content Placeholder 2">
            <a:extLst>
              <a:ext uri="{FF2B5EF4-FFF2-40B4-BE49-F238E27FC236}">
                <a16:creationId xmlns:a16="http://schemas.microsoft.com/office/drawing/2014/main" id="{AABFADCA-6213-491A-91E6-A18A41EA863F}"/>
              </a:ext>
            </a:extLst>
          </p:cNvPr>
          <p:cNvSpPr>
            <a:spLocks noGrp="1"/>
          </p:cNvSpPr>
          <p:nvPr>
            <p:ph idx="1"/>
          </p:nvPr>
        </p:nvSpPr>
        <p:spPr>
          <a:xfrm>
            <a:off x="5155905" y="1113764"/>
            <a:ext cx="6108179" cy="4624327"/>
          </a:xfrm>
        </p:spPr>
        <p:txBody>
          <a:bodyPr anchor="ctr">
            <a:normAutofit/>
          </a:bodyPr>
          <a:lstStyle/>
          <a:p>
            <a:pPr>
              <a:lnSpc>
                <a:spcPct val="90000"/>
              </a:lnSpc>
            </a:pPr>
            <a:r>
              <a:rPr lang="en-US">
                <a:latin typeface="Minion Pro" panose="02040503050306020203" pitchFamily="18" charset="0"/>
              </a:rPr>
              <a:t>Aggressive mode là một chế độ hoạt động có tốc độ nhanh hơn main mode. Nó đàm phán IKE SA thông qua 3 thông điệp thay vì 3 cặp thông điệp như main mode. Ví dụ:</a:t>
            </a:r>
          </a:p>
          <a:p>
            <a:pPr lvl="1">
              <a:lnSpc>
                <a:spcPct val="90000"/>
              </a:lnSpc>
            </a:pPr>
            <a:r>
              <a:rPr lang="en-US">
                <a:latin typeface="Minion Pro" panose="02040503050306020203" pitchFamily="18" charset="0"/>
              </a:rPr>
              <a:t>Trong thông điệp thứ nhất, A gửi tất cả tham số của bộ bảo vệ, một phần D-H key, nonce và ID của nó.</a:t>
            </a:r>
          </a:p>
          <a:p>
            <a:pPr lvl="1">
              <a:lnSpc>
                <a:spcPct val="90000"/>
              </a:lnSpc>
            </a:pPr>
            <a:r>
              <a:rPr lang="en-US">
                <a:latin typeface="Minion Pro" panose="02040503050306020203" pitchFamily="18" charset="0"/>
              </a:rPr>
              <a:t>Trong thông điệp thứ hai, B gửi khóa, nonce, và những lựa chọn về tham số của IPSec SA và mã băm để xác thực.</a:t>
            </a:r>
          </a:p>
          <a:p>
            <a:pPr lvl="1">
              <a:lnSpc>
                <a:spcPct val="90000"/>
              </a:lnSpc>
            </a:pPr>
            <a:r>
              <a:rPr lang="en-US">
                <a:latin typeface="Minion Pro" panose="02040503050306020203" pitchFamily="18" charset="0"/>
              </a:rPr>
              <a:t>Trong thông điệp thứ ba, A gửi một mã băm để xác thực.</a:t>
            </a:r>
          </a:p>
          <a:p>
            <a:pPr>
              <a:lnSpc>
                <a:spcPct val="90000"/>
              </a:lnSpc>
            </a:pPr>
            <a:r>
              <a:rPr lang="en-US">
                <a:latin typeface="Minion Pro" panose="02040503050306020203" pitchFamily="18" charset="0"/>
              </a:rPr>
              <a:t>Tất cả tham số trong aggressive mode đều giống các tham số trong main mode, chỉ là ít thông điệp hơn.</a:t>
            </a:r>
          </a:p>
          <a:p>
            <a:pPr>
              <a:lnSpc>
                <a:spcPct val="90000"/>
              </a:lnSpc>
            </a:pPr>
            <a:r>
              <a:rPr lang="en-US">
                <a:latin typeface="Minion Pro" panose="02040503050306020203" pitchFamily="18" charset="0"/>
              </a:rPr>
              <a:t>Đổi lại tốc độ thì aggressive mode bảo mật kém hơn và ít mềm dẻo hơn so với main mode.</a:t>
            </a:r>
          </a:p>
          <a:p>
            <a:pPr>
              <a:lnSpc>
                <a:spcPct val="90000"/>
              </a:lnSpc>
            </a:pPr>
            <a:r>
              <a:rPr lang="en-US">
                <a:latin typeface="Minion Pro" panose="02040503050306020203" pitchFamily="18" charset="0"/>
              </a:rPr>
              <a:t>Nên sử dụng main mode nếu không có yêu cầu đặc biệt về tốc độ</a:t>
            </a:r>
          </a:p>
        </p:txBody>
      </p:sp>
    </p:spTree>
    <p:extLst>
      <p:ext uri="{BB962C8B-B14F-4D97-AF65-F5344CB8AC3E}">
        <p14:creationId xmlns:p14="http://schemas.microsoft.com/office/powerpoint/2010/main" val="16743626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24" name="Rectangle 23">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0EA0CE-82CF-4661-86CB-9E2758E2685D}"/>
              </a:ext>
            </a:extLst>
          </p:cNvPr>
          <p:cNvSpPr>
            <a:spLocks noGrp="1"/>
          </p:cNvSpPr>
          <p:nvPr>
            <p:ph type="title"/>
          </p:nvPr>
        </p:nvSpPr>
        <p:spPr>
          <a:xfrm>
            <a:off x="642579" y="807080"/>
            <a:ext cx="4826256" cy="1860129"/>
          </a:xfrm>
        </p:spPr>
        <p:txBody>
          <a:bodyPr anchor="ctr">
            <a:normAutofit/>
          </a:bodyPr>
          <a:lstStyle/>
          <a:p>
            <a:r>
              <a:rPr lang="en-US" sz="5400">
                <a:solidFill>
                  <a:srgbClr val="FFFFFF"/>
                </a:solidFill>
                <a:latin typeface="iCiel Gotham Medium" pitchFamily="50" charset="0"/>
                <a:cs typeface="iCiel Gotham Medium" pitchFamily="50" charset="0"/>
              </a:rPr>
              <a:t>IKE </a:t>
            </a:r>
            <a:br>
              <a:rPr lang="en-US" sz="5400">
                <a:solidFill>
                  <a:srgbClr val="FFFFFF"/>
                </a:solidFill>
                <a:latin typeface="iCiel Gotham Medium" pitchFamily="50" charset="0"/>
                <a:cs typeface="iCiel Gotham Medium" pitchFamily="50" charset="0"/>
              </a:rPr>
            </a:br>
            <a:r>
              <a:rPr lang="en-US" sz="5400">
                <a:solidFill>
                  <a:srgbClr val="FFFFFF"/>
                </a:solidFill>
                <a:latin typeface="iCiel Gotham Medium" pitchFamily="50" charset="0"/>
                <a:cs typeface="iCiel Gotham Medium" pitchFamily="50" charset="0"/>
              </a:rPr>
              <a:t>PHASE 2</a:t>
            </a:r>
          </a:p>
        </p:txBody>
      </p:sp>
      <p:sp>
        <p:nvSpPr>
          <p:cNvPr id="26" name="Rectangle 25">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5C596D3-70A8-405A-9395-72135C6C61FE}"/>
              </a:ext>
            </a:extLst>
          </p:cNvPr>
          <p:cNvSpPr>
            <a:spLocks noGrp="1"/>
          </p:cNvSpPr>
          <p:nvPr>
            <p:ph idx="1"/>
          </p:nvPr>
        </p:nvSpPr>
        <p:spPr>
          <a:xfrm>
            <a:off x="6755769" y="807080"/>
            <a:ext cx="4855037" cy="5733679"/>
          </a:xfrm>
          <a:ln w="57150">
            <a:noFill/>
          </a:ln>
        </p:spPr>
        <p:txBody>
          <a:bodyPr anchor="ctr">
            <a:normAutofit/>
          </a:bodyPr>
          <a:lstStyle/>
          <a:p>
            <a:pPr>
              <a:lnSpc>
                <a:spcPct val="90000"/>
              </a:lnSpc>
            </a:pPr>
            <a:r>
              <a:rPr lang="en-US" sz="1400">
                <a:solidFill>
                  <a:schemeClr val="accent2">
                    <a:lumMod val="50000"/>
                  </a:schemeClr>
                </a:solidFill>
                <a:latin typeface="Minion Pro" panose="02040503050306020203" pitchFamily="18" charset="0"/>
              </a:rPr>
              <a:t>Mục đích của pha hai là đàm phán một SA để thiết lập một kết nối IPSec hoàn chỉnh. SA này được gọi là IPSec SA.</a:t>
            </a:r>
          </a:p>
          <a:p>
            <a:pPr>
              <a:lnSpc>
                <a:spcPct val="90000"/>
              </a:lnSpc>
            </a:pPr>
            <a:r>
              <a:rPr lang="en-US" sz="1400">
                <a:solidFill>
                  <a:schemeClr val="accent2">
                    <a:lumMod val="50000"/>
                  </a:schemeClr>
                </a:solidFill>
                <a:latin typeface="Minion Pro" panose="02040503050306020203" pitchFamily="18" charset="0"/>
              </a:rPr>
              <a:t>Không giống như IKE SA, IPSec SA là kết nối một chiều vì thế IPSec SA cần có một cặp SA.</a:t>
            </a:r>
          </a:p>
          <a:p>
            <a:pPr>
              <a:lnSpc>
                <a:spcPct val="90000"/>
              </a:lnSpc>
            </a:pPr>
            <a:r>
              <a:rPr lang="en-US" sz="1400">
                <a:solidFill>
                  <a:schemeClr val="accent2">
                    <a:lumMod val="50000"/>
                  </a:schemeClr>
                </a:solidFill>
                <a:latin typeface="Minion Pro" panose="02040503050306020203" pitchFamily="18" charset="0"/>
              </a:rPr>
              <a:t>Cặp SA được tạo ra thông qua một chế độ duy nhất là quick mode. Quick mode sử dụng 3 thông điệp để thiết lập IPSec SA. Ví dụ:</a:t>
            </a:r>
          </a:p>
          <a:p>
            <a:pPr lvl="1">
              <a:lnSpc>
                <a:spcPct val="90000"/>
              </a:lnSpc>
            </a:pPr>
            <a:r>
              <a:rPr lang="en-US" sz="1400">
                <a:solidFill>
                  <a:schemeClr val="accent2">
                    <a:lumMod val="50000"/>
                  </a:schemeClr>
                </a:solidFill>
                <a:latin typeface="Minion Pro" panose="02040503050306020203" pitchFamily="18" charset="0"/>
              </a:rPr>
              <a:t>Thông điệp một, A gửi khóa, nonce, và đề xuất về tham số của IPSec SA</a:t>
            </a:r>
          </a:p>
          <a:p>
            <a:pPr lvl="1">
              <a:lnSpc>
                <a:spcPct val="90000"/>
              </a:lnSpc>
            </a:pPr>
            <a:r>
              <a:rPr lang="en-US" sz="1400">
                <a:solidFill>
                  <a:schemeClr val="accent2">
                    <a:lumMod val="50000"/>
                  </a:schemeClr>
                </a:solidFill>
                <a:latin typeface="Minion Pro" panose="02040503050306020203" pitchFamily="18" charset="0"/>
              </a:rPr>
              <a:t>Thông điệp hai, B gửi khóa, nonce và lựa chọn tham số của IPSec SA cùng với một mã băm để xác thực</a:t>
            </a:r>
          </a:p>
          <a:p>
            <a:pPr lvl="1">
              <a:lnSpc>
                <a:spcPct val="90000"/>
              </a:lnSpc>
            </a:pPr>
            <a:r>
              <a:rPr lang="en-US" sz="1400">
                <a:solidFill>
                  <a:schemeClr val="accent2">
                    <a:lumMod val="50000"/>
                  </a:schemeClr>
                </a:solidFill>
                <a:latin typeface="Minion Pro" panose="02040503050306020203" pitchFamily="18" charset="0"/>
              </a:rPr>
              <a:t>Thông điệp ba, A gửi một mã băm để xác thực</a:t>
            </a:r>
          </a:p>
          <a:p>
            <a:pPr>
              <a:lnSpc>
                <a:spcPct val="90000"/>
              </a:lnSpc>
            </a:pPr>
            <a:r>
              <a:rPr lang="en-US" sz="1400">
                <a:solidFill>
                  <a:schemeClr val="accent2">
                    <a:lumMod val="50000"/>
                  </a:schemeClr>
                </a:solidFill>
                <a:latin typeface="Minion Pro" panose="02040503050306020203" pitchFamily="18" charset="0"/>
              </a:rPr>
              <a:t>Giao tiếp trong quick mode được mã hóa bằng những phương pháp được đàm phán ở trong IKE SA.</a:t>
            </a:r>
          </a:p>
          <a:p>
            <a:pPr>
              <a:lnSpc>
                <a:spcPct val="90000"/>
              </a:lnSpc>
            </a:pPr>
            <a:r>
              <a:rPr lang="en-US" sz="1400">
                <a:solidFill>
                  <a:schemeClr val="accent2">
                    <a:lumMod val="50000"/>
                  </a:schemeClr>
                </a:solidFill>
                <a:latin typeface="Minion Pro" panose="02040503050306020203" pitchFamily="18" charset="0"/>
              </a:rPr>
              <a:t>Sau khi thông điệp thứ ba được xác nhận thì kết nối IPSec SA đã được thiết lập</a:t>
            </a:r>
          </a:p>
        </p:txBody>
      </p:sp>
      <p:pic>
        <p:nvPicPr>
          <p:cNvPr id="1026" name="Picture 1">
            <a:extLst>
              <a:ext uri="{FF2B5EF4-FFF2-40B4-BE49-F238E27FC236}">
                <a16:creationId xmlns:a16="http://schemas.microsoft.com/office/drawing/2014/main" id="{E3438708-5B76-4BF6-875B-5F67763010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776" y="3670029"/>
            <a:ext cx="5757862" cy="180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603914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10" name="Rectangle 9">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6A3FFA-9009-445B-96FA-62B9D193E0C1}"/>
              </a:ext>
            </a:extLst>
          </p:cNvPr>
          <p:cNvSpPr>
            <a:spLocks noGrp="1"/>
          </p:cNvSpPr>
          <p:nvPr>
            <p:ph type="title"/>
          </p:nvPr>
        </p:nvSpPr>
        <p:spPr>
          <a:xfrm>
            <a:off x="643468" y="1033389"/>
            <a:ext cx="4826256" cy="4825409"/>
          </a:xfrm>
        </p:spPr>
        <p:txBody>
          <a:bodyPr anchor="ctr">
            <a:normAutofit/>
          </a:bodyPr>
          <a:lstStyle/>
          <a:p>
            <a:pPr algn="r"/>
            <a:r>
              <a:rPr lang="en-US" sz="4800">
                <a:solidFill>
                  <a:srgbClr val="FFFFFF"/>
                </a:solidFill>
                <a:latin typeface="iCiel Gotham Medium" pitchFamily="50" charset="0"/>
                <a:cs typeface="iCiel Gotham Medium" pitchFamily="50" charset="0"/>
              </a:rPr>
              <a:t>Security Association database </a:t>
            </a:r>
          </a:p>
        </p:txBody>
      </p:sp>
      <p:sp>
        <p:nvSpPr>
          <p:cNvPr id="12" name="Rectangle 11">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A23B23F2-ED1B-4D36-844B-2D4F8D754AEE}"/>
              </a:ext>
            </a:extLst>
          </p:cNvPr>
          <p:cNvSpPr>
            <a:spLocks noGrp="1"/>
          </p:cNvSpPr>
          <p:nvPr>
            <p:ph idx="1"/>
          </p:nvPr>
        </p:nvSpPr>
        <p:spPr>
          <a:xfrm>
            <a:off x="6755769" y="1033390"/>
            <a:ext cx="4855037" cy="4825409"/>
          </a:xfrm>
          <a:ln w="57150">
            <a:noFill/>
          </a:ln>
        </p:spPr>
        <p:txBody>
          <a:bodyPr anchor="ctr">
            <a:normAutofit fontScale="77500" lnSpcReduction="20000"/>
          </a:bodyPr>
          <a:lstStyle/>
          <a:p>
            <a:r>
              <a:rPr lang="en-US" sz="2000">
                <a:solidFill>
                  <a:schemeClr val="accent2">
                    <a:lumMod val="50000"/>
                  </a:schemeClr>
                </a:solidFill>
                <a:latin typeface="Minion Pro" panose="02040503050306020203" pitchFamily="18" charset="0"/>
              </a:rPr>
              <a:t>Tất cả các SA còn hoạt động sẽ được lưu trong một cơ sở dữ liệu tên là SAD.</a:t>
            </a:r>
          </a:p>
          <a:p>
            <a:r>
              <a:rPr lang="en-US" sz="2000">
                <a:solidFill>
                  <a:schemeClr val="accent2">
                    <a:lumMod val="50000"/>
                  </a:schemeClr>
                </a:solidFill>
                <a:latin typeface="Minion Pro" panose="02040503050306020203" pitchFamily="18" charset="0"/>
              </a:rPr>
              <a:t>Những thông tin được lưu bao gồm</a:t>
            </a:r>
          </a:p>
          <a:p>
            <a:pPr lvl="1"/>
            <a:r>
              <a:rPr lang="en-US" sz="1800">
                <a:solidFill>
                  <a:schemeClr val="accent2">
                    <a:lumMod val="50000"/>
                  </a:schemeClr>
                </a:solidFill>
                <a:latin typeface="Minion Pro" panose="02040503050306020203" pitchFamily="18" charset="0"/>
              </a:rPr>
              <a:t>IP nguồn</a:t>
            </a:r>
          </a:p>
          <a:p>
            <a:pPr lvl="1"/>
            <a:r>
              <a:rPr lang="en-US" sz="1800">
                <a:solidFill>
                  <a:schemeClr val="accent2">
                    <a:lumMod val="50000"/>
                  </a:schemeClr>
                </a:solidFill>
                <a:latin typeface="Minion Pro" panose="02040503050306020203" pitchFamily="18" charset="0"/>
              </a:rPr>
              <a:t>IP đích</a:t>
            </a:r>
          </a:p>
          <a:p>
            <a:pPr lvl="1"/>
            <a:r>
              <a:rPr lang="en-US" sz="1800">
                <a:solidFill>
                  <a:schemeClr val="accent2">
                    <a:lumMod val="50000"/>
                  </a:schemeClr>
                </a:solidFill>
                <a:latin typeface="Minion Pro" panose="02040503050306020203" pitchFamily="18" charset="0"/>
              </a:rPr>
              <a:t>SPI</a:t>
            </a:r>
          </a:p>
          <a:p>
            <a:pPr lvl="1"/>
            <a:r>
              <a:rPr lang="en-US" sz="1800">
                <a:solidFill>
                  <a:schemeClr val="accent2">
                    <a:lumMod val="50000"/>
                  </a:schemeClr>
                </a:solidFill>
                <a:latin typeface="Minion Pro" panose="02040503050306020203" pitchFamily="18" charset="0"/>
              </a:rPr>
              <a:t>Giao thức IPSec</a:t>
            </a:r>
          </a:p>
          <a:p>
            <a:pPr lvl="1"/>
            <a:r>
              <a:rPr lang="en-US" sz="1800">
                <a:solidFill>
                  <a:schemeClr val="accent2">
                    <a:lumMod val="50000"/>
                  </a:schemeClr>
                </a:solidFill>
                <a:latin typeface="Minion Pro" panose="02040503050306020203" pitchFamily="18" charset="0"/>
              </a:rPr>
              <a:t>Chế độ</a:t>
            </a:r>
          </a:p>
          <a:p>
            <a:pPr lvl="1"/>
            <a:r>
              <a:rPr lang="en-US" sz="1800">
                <a:solidFill>
                  <a:schemeClr val="accent2">
                    <a:lumMod val="50000"/>
                  </a:schemeClr>
                </a:solidFill>
                <a:latin typeface="Minion Pro" panose="02040503050306020203" pitchFamily="18" charset="0"/>
              </a:rPr>
              <a:t>Thuật toán mã hóa</a:t>
            </a:r>
          </a:p>
          <a:p>
            <a:pPr lvl="1"/>
            <a:r>
              <a:rPr lang="en-US" sz="1800">
                <a:solidFill>
                  <a:schemeClr val="accent2">
                    <a:lumMod val="50000"/>
                  </a:schemeClr>
                </a:solidFill>
                <a:latin typeface="Minion Pro" panose="02040503050306020203" pitchFamily="18" charset="0"/>
              </a:rPr>
              <a:t>Thuật toán toàn vẹn dữ liệu</a:t>
            </a:r>
          </a:p>
          <a:p>
            <a:pPr lvl="1"/>
            <a:r>
              <a:rPr lang="en-US" sz="1800">
                <a:solidFill>
                  <a:schemeClr val="accent2">
                    <a:lumMod val="50000"/>
                  </a:schemeClr>
                </a:solidFill>
                <a:latin typeface="Minion Pro" panose="02040503050306020203" pitchFamily="18" charset="0"/>
              </a:rPr>
              <a:t>Khóa mật của các thuật toán đã chọn</a:t>
            </a:r>
          </a:p>
          <a:p>
            <a:pPr lvl="1"/>
            <a:r>
              <a:rPr lang="en-US" sz="1800">
                <a:solidFill>
                  <a:schemeClr val="accent2">
                    <a:lumMod val="50000"/>
                  </a:schemeClr>
                </a:solidFill>
                <a:latin typeface="Minion Pro" panose="02040503050306020203" pitchFamily="18" charset="0"/>
              </a:rPr>
              <a:t>Độ dài khóa nếu thuật toán sử dụng nhiều kích thước khóa</a:t>
            </a:r>
          </a:p>
          <a:p>
            <a:pPr lvl="1"/>
            <a:r>
              <a:rPr lang="en-US" sz="1800">
                <a:solidFill>
                  <a:schemeClr val="accent2">
                    <a:lumMod val="50000"/>
                  </a:schemeClr>
                </a:solidFill>
                <a:latin typeface="Minion Pro" panose="02040503050306020203" pitchFamily="18" charset="0"/>
              </a:rPr>
              <a:t>Hiệu lực SA</a:t>
            </a:r>
          </a:p>
          <a:p>
            <a:pPr lvl="1"/>
            <a:r>
              <a:rPr lang="en-US" sz="1800">
                <a:solidFill>
                  <a:schemeClr val="accent2">
                    <a:lumMod val="50000"/>
                  </a:schemeClr>
                </a:solidFill>
                <a:latin typeface="Minion Pro" panose="02040503050306020203" pitchFamily="18" charset="0"/>
              </a:rPr>
              <a:t>Thông tin về sequence number</a:t>
            </a:r>
          </a:p>
          <a:p>
            <a:pPr lvl="1"/>
            <a:r>
              <a:rPr lang="en-US" sz="1800">
                <a:solidFill>
                  <a:schemeClr val="accent2">
                    <a:lumMod val="50000"/>
                  </a:schemeClr>
                </a:solidFill>
                <a:latin typeface="Minion Pro" panose="02040503050306020203" pitchFamily="18" charset="0"/>
              </a:rPr>
              <a:t>Thông tin về anti-replay</a:t>
            </a:r>
          </a:p>
          <a:p>
            <a:pPr lvl="1"/>
            <a:r>
              <a:rPr lang="en-US" sz="1800">
                <a:solidFill>
                  <a:schemeClr val="accent2">
                    <a:lumMod val="50000"/>
                  </a:schemeClr>
                </a:solidFill>
                <a:latin typeface="Minion Pro" panose="02040503050306020203" pitchFamily="18" charset="0"/>
              </a:rPr>
              <a:t>Loại traffic áp dụng (cổng và giao thức nào) </a:t>
            </a:r>
          </a:p>
        </p:txBody>
      </p:sp>
    </p:spTree>
    <p:extLst>
      <p:ext uri="{BB962C8B-B14F-4D97-AF65-F5344CB8AC3E}">
        <p14:creationId xmlns:p14="http://schemas.microsoft.com/office/powerpoint/2010/main" val="127575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10" name="Rectangle 9">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6A3FFA-9009-445B-96FA-62B9D193E0C1}"/>
              </a:ext>
            </a:extLst>
          </p:cNvPr>
          <p:cNvSpPr>
            <a:spLocks noGrp="1"/>
          </p:cNvSpPr>
          <p:nvPr>
            <p:ph type="title"/>
          </p:nvPr>
        </p:nvSpPr>
        <p:spPr>
          <a:xfrm>
            <a:off x="643468" y="1033389"/>
            <a:ext cx="4826256" cy="4825409"/>
          </a:xfrm>
        </p:spPr>
        <p:txBody>
          <a:bodyPr anchor="ctr">
            <a:normAutofit/>
          </a:bodyPr>
          <a:lstStyle/>
          <a:p>
            <a:pPr algn="r"/>
            <a:r>
              <a:rPr lang="en-US" sz="5400">
                <a:solidFill>
                  <a:srgbClr val="FFFFFF"/>
                </a:solidFill>
                <a:latin typeface="iCiel Gotham Medium" pitchFamily="50" charset="0"/>
                <a:cs typeface="iCiel Gotham Medium" pitchFamily="50" charset="0"/>
              </a:rPr>
              <a:t>Security Policy database </a:t>
            </a:r>
          </a:p>
        </p:txBody>
      </p:sp>
      <p:sp>
        <p:nvSpPr>
          <p:cNvPr id="12" name="Rectangle 11">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A23B23F2-ED1B-4D36-844B-2D4F8D754AEE}"/>
              </a:ext>
            </a:extLst>
          </p:cNvPr>
          <p:cNvSpPr>
            <a:spLocks noGrp="1"/>
          </p:cNvSpPr>
          <p:nvPr>
            <p:ph idx="1"/>
          </p:nvPr>
        </p:nvSpPr>
        <p:spPr>
          <a:xfrm>
            <a:off x="6755769" y="1033390"/>
            <a:ext cx="4855037" cy="4825409"/>
          </a:xfrm>
          <a:ln w="57150">
            <a:noFill/>
          </a:ln>
        </p:spPr>
        <p:txBody>
          <a:bodyPr anchor="ctr">
            <a:normAutofit/>
          </a:bodyPr>
          <a:lstStyle/>
          <a:p>
            <a:pPr>
              <a:lnSpc>
                <a:spcPct val="90000"/>
              </a:lnSpc>
            </a:pPr>
            <a:r>
              <a:rPr lang="en-US" sz="1400">
                <a:solidFill>
                  <a:schemeClr val="accent2">
                    <a:lumMod val="50000"/>
                  </a:schemeClr>
                </a:solidFill>
                <a:latin typeface="Minion Pro" panose="02040503050306020203" pitchFamily="18" charset="0"/>
              </a:rPr>
              <a:t>SA chỉ mô tả thông tin kết nối IPSec chứ không mô tả đầy đủ loại traffic nào nên được bảo vệ và bảo vệ trong trường hợp nào. Những thông tin đó sẽ được lưu trong một cơ sở dữ liệu khác gọi là SPD.</a:t>
            </a:r>
          </a:p>
          <a:p>
            <a:pPr>
              <a:lnSpc>
                <a:spcPct val="90000"/>
              </a:lnSpc>
            </a:pPr>
            <a:r>
              <a:rPr lang="en-US" sz="1400">
                <a:solidFill>
                  <a:schemeClr val="accent2">
                    <a:lumMod val="50000"/>
                  </a:schemeClr>
                </a:solidFill>
                <a:latin typeface="Minion Pro" panose="02040503050306020203" pitchFamily="18" charset="0"/>
              </a:rPr>
              <a:t>Trong SPD, các loại traffic sẽ được phân loại theo các đề mục nên được bảo vệ (protect), không cần bảo vệ (bypass) và bị cấm (discard)</a:t>
            </a:r>
          </a:p>
          <a:p>
            <a:pPr>
              <a:lnSpc>
                <a:spcPct val="90000"/>
              </a:lnSpc>
            </a:pPr>
            <a:r>
              <a:rPr lang="en-US" sz="1400">
                <a:solidFill>
                  <a:schemeClr val="accent2">
                    <a:lumMod val="50000"/>
                  </a:schemeClr>
                </a:solidFill>
                <a:latin typeface="Minion Pro" panose="02040503050306020203" pitchFamily="18" charset="0"/>
              </a:rPr>
              <a:t>Những thông tin được lưu bao gồm</a:t>
            </a:r>
          </a:p>
          <a:p>
            <a:pPr lvl="1">
              <a:lnSpc>
                <a:spcPct val="90000"/>
              </a:lnSpc>
            </a:pPr>
            <a:r>
              <a:rPr lang="en-US" sz="1400">
                <a:solidFill>
                  <a:schemeClr val="accent2">
                    <a:lumMod val="50000"/>
                  </a:schemeClr>
                </a:solidFill>
                <a:latin typeface="Minion Pro" panose="02040503050306020203" pitchFamily="18" charset="0"/>
              </a:rPr>
              <a:t>Địa chỉ IP nguồn và đích</a:t>
            </a:r>
          </a:p>
          <a:p>
            <a:pPr lvl="1">
              <a:lnSpc>
                <a:spcPct val="90000"/>
              </a:lnSpc>
            </a:pPr>
            <a:r>
              <a:rPr lang="en-US" sz="1400">
                <a:solidFill>
                  <a:schemeClr val="accent2">
                    <a:lumMod val="50000"/>
                  </a:schemeClr>
                </a:solidFill>
                <a:latin typeface="Minion Pro" panose="02040503050306020203" pitchFamily="18" charset="0"/>
              </a:rPr>
              <a:t>Giao thức IP (UDP, TCP hay cả 2)</a:t>
            </a:r>
          </a:p>
          <a:p>
            <a:pPr lvl="1">
              <a:lnSpc>
                <a:spcPct val="90000"/>
              </a:lnSpc>
            </a:pPr>
            <a:r>
              <a:rPr lang="en-US" sz="1400">
                <a:solidFill>
                  <a:schemeClr val="accent2">
                    <a:lumMod val="50000"/>
                  </a:schemeClr>
                </a:solidFill>
                <a:latin typeface="Minion Pro" panose="02040503050306020203" pitchFamily="18" charset="0"/>
              </a:rPr>
              <a:t>Cổng của TCP hoặc UDP (nếu có)</a:t>
            </a:r>
          </a:p>
          <a:p>
            <a:pPr lvl="1">
              <a:lnSpc>
                <a:spcPct val="90000"/>
              </a:lnSpc>
            </a:pPr>
            <a:r>
              <a:rPr lang="en-US" sz="1400">
                <a:solidFill>
                  <a:schemeClr val="accent2">
                    <a:lumMod val="50000"/>
                  </a:schemeClr>
                </a:solidFill>
                <a:latin typeface="Minion Pro" panose="02040503050306020203" pitchFamily="18" charset="0"/>
              </a:rPr>
              <a:t>IPSec sẽ được áp dụng</a:t>
            </a:r>
          </a:p>
          <a:p>
            <a:pPr lvl="1">
              <a:lnSpc>
                <a:spcPct val="90000"/>
              </a:lnSpc>
            </a:pPr>
            <a:r>
              <a:rPr lang="en-US" sz="1400">
                <a:solidFill>
                  <a:schemeClr val="accent2">
                    <a:lumMod val="50000"/>
                  </a:schemeClr>
                </a:solidFill>
                <a:latin typeface="Minion Pro" panose="02040503050306020203" pitchFamily="18" charset="0"/>
              </a:rPr>
              <a:t>Con trỏ trỏ tới SA trong SAD</a:t>
            </a:r>
          </a:p>
        </p:txBody>
      </p:sp>
    </p:spTree>
    <p:extLst>
      <p:ext uri="{BB962C8B-B14F-4D97-AF65-F5344CB8AC3E}">
        <p14:creationId xmlns:p14="http://schemas.microsoft.com/office/powerpoint/2010/main" val="21148696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1AE3A9-305C-443D-B018-A555B3C00649}"/>
              </a:ext>
            </a:extLst>
          </p:cNvPr>
          <p:cNvSpPr>
            <a:spLocks noGrp="1"/>
          </p:cNvSpPr>
          <p:nvPr>
            <p:ph type="title"/>
          </p:nvPr>
        </p:nvSpPr>
        <p:spPr>
          <a:xfrm>
            <a:off x="959157" y="1113764"/>
            <a:ext cx="3269749" cy="4624327"/>
          </a:xfrm>
        </p:spPr>
        <p:txBody>
          <a:bodyPr anchor="ctr">
            <a:normAutofit/>
          </a:bodyPr>
          <a:lstStyle/>
          <a:p>
            <a:pPr algn="ctr"/>
            <a:r>
              <a:rPr lang="en-US" sz="2400">
                <a:solidFill>
                  <a:srgbClr val="FFFFFF"/>
                </a:solidFill>
                <a:latin typeface="iCiel Gotham Medium" pitchFamily="50" charset="0"/>
                <a:cs typeface="iCiel Gotham Medium" pitchFamily="50" charset="0"/>
              </a:rPr>
              <a:t>Informational exchange</a:t>
            </a:r>
            <a:br>
              <a:rPr lang="en-US" sz="2400">
                <a:solidFill>
                  <a:srgbClr val="FFFFFF"/>
                </a:solidFill>
                <a:latin typeface="iCiel Gotham Medium" pitchFamily="50" charset="0"/>
                <a:cs typeface="iCiel Gotham Medium" pitchFamily="50" charset="0"/>
              </a:rPr>
            </a:br>
            <a:r>
              <a:rPr lang="en-US" sz="2400">
                <a:solidFill>
                  <a:srgbClr val="FFFFFF"/>
                </a:solidFill>
                <a:latin typeface="iCiel Gotham Medium" pitchFamily="50" charset="0"/>
                <a:cs typeface="iCiel Gotham Medium" pitchFamily="50" charset="0"/>
              </a:rPr>
              <a:t>&amp;</a:t>
            </a:r>
            <a:br>
              <a:rPr lang="en-US" sz="2400">
                <a:solidFill>
                  <a:srgbClr val="FFFFFF"/>
                </a:solidFill>
                <a:latin typeface="iCiel Gotham Medium" pitchFamily="50" charset="0"/>
                <a:cs typeface="iCiel Gotham Medium" pitchFamily="50" charset="0"/>
              </a:rPr>
            </a:br>
            <a:r>
              <a:rPr lang="en-US" sz="2400">
                <a:solidFill>
                  <a:srgbClr val="FFFFFF"/>
                </a:solidFill>
                <a:latin typeface="iCiel Gotham Medium" pitchFamily="50" charset="0"/>
                <a:cs typeface="iCiel Gotham Medium" pitchFamily="50" charset="0"/>
              </a:rPr>
              <a:t>Group</a:t>
            </a:r>
            <a:br>
              <a:rPr lang="en-US" sz="2400">
                <a:solidFill>
                  <a:srgbClr val="FFFFFF"/>
                </a:solidFill>
                <a:latin typeface="iCiel Gotham Medium" pitchFamily="50" charset="0"/>
                <a:cs typeface="iCiel Gotham Medium" pitchFamily="50" charset="0"/>
              </a:rPr>
            </a:br>
            <a:r>
              <a:rPr lang="en-US" sz="2400">
                <a:solidFill>
                  <a:srgbClr val="FFFFFF"/>
                </a:solidFill>
                <a:latin typeface="iCiel Gotham Medium" pitchFamily="50" charset="0"/>
                <a:cs typeface="iCiel Gotham Medium" pitchFamily="50" charset="0"/>
              </a:rPr>
              <a:t>exchange</a:t>
            </a:r>
          </a:p>
        </p:txBody>
      </p:sp>
      <p:sp>
        <p:nvSpPr>
          <p:cNvPr id="3" name="Content Placeholder 2">
            <a:extLst>
              <a:ext uri="{FF2B5EF4-FFF2-40B4-BE49-F238E27FC236}">
                <a16:creationId xmlns:a16="http://schemas.microsoft.com/office/drawing/2014/main" id="{6EDA1FF3-5123-46B9-B25C-F6F1477E74A5}"/>
              </a:ext>
            </a:extLst>
          </p:cNvPr>
          <p:cNvSpPr>
            <a:spLocks noGrp="1"/>
          </p:cNvSpPr>
          <p:nvPr>
            <p:ph idx="1"/>
          </p:nvPr>
        </p:nvSpPr>
        <p:spPr>
          <a:xfrm>
            <a:off x="5155905" y="1113764"/>
            <a:ext cx="6108179" cy="4624327"/>
          </a:xfrm>
        </p:spPr>
        <p:txBody>
          <a:bodyPr anchor="ctr">
            <a:normAutofit/>
          </a:bodyPr>
          <a:lstStyle/>
          <a:p>
            <a:r>
              <a:rPr lang="en-US" sz="2000">
                <a:latin typeface="Minion Pro" panose="02040503050306020203" pitchFamily="18" charset="0"/>
              </a:rPr>
              <a:t>Infomational Exchange cung cấp một cơ chế giúp hai bên có thể trao đổi thông tin về trạng thái và lỗi của bản thân. Quá trình này được bảo vệ bởi IKE SA.</a:t>
            </a:r>
          </a:p>
          <a:p>
            <a:r>
              <a:rPr lang="en-US" sz="2000">
                <a:latin typeface="Minion Pro" panose="02040503050306020203" pitchFamily="18" charset="0"/>
              </a:rPr>
              <a:t>Group Exchange cung cấp một cơ chế giúp 2 bên có thể đàm phán và tạo ra một D-H group mới ngoài những nhóm đã có sẵn. Tuy nhiên cơ chế này thường ít khi được sử dụng do khá phức tạp.</a:t>
            </a:r>
          </a:p>
        </p:txBody>
      </p:sp>
    </p:spTree>
    <p:extLst>
      <p:ext uri="{BB962C8B-B14F-4D97-AF65-F5344CB8AC3E}">
        <p14:creationId xmlns:p14="http://schemas.microsoft.com/office/powerpoint/2010/main" val="22692837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95D257-58AF-4A63-ABC3-E6131E6EE93D}"/>
              </a:ext>
            </a:extLst>
          </p:cNvPr>
          <p:cNvSpPr txBox="1"/>
          <p:nvPr/>
        </p:nvSpPr>
        <p:spPr>
          <a:xfrm>
            <a:off x="502765" y="559836"/>
            <a:ext cx="3574568" cy="830997"/>
          </a:xfrm>
          <a:prstGeom prst="rect">
            <a:avLst/>
          </a:prstGeom>
          <a:noFill/>
        </p:spPr>
        <p:txBody>
          <a:bodyPr wrap="none" rtlCol="0">
            <a:spAutoFit/>
          </a:bodyPr>
          <a:lstStyle/>
          <a:p>
            <a:r>
              <a:rPr lang="en-US" sz="4800">
                <a:solidFill>
                  <a:srgbClr val="1A3260"/>
                </a:solidFill>
                <a:latin typeface="iCiel Gotham Medium" pitchFamily="50" charset="0"/>
                <a:cs typeface="iCiel Gotham Medium" pitchFamily="50" charset="0"/>
              </a:rPr>
              <a:t>Conclusion</a:t>
            </a:r>
          </a:p>
        </p:txBody>
      </p:sp>
      <p:sp>
        <p:nvSpPr>
          <p:cNvPr id="4" name="TextBox 3">
            <a:extLst>
              <a:ext uri="{FF2B5EF4-FFF2-40B4-BE49-F238E27FC236}">
                <a16:creationId xmlns:a16="http://schemas.microsoft.com/office/drawing/2014/main" id="{5FFB56BA-77C1-4AB0-8AB4-EF93AB943CD9}"/>
              </a:ext>
            </a:extLst>
          </p:cNvPr>
          <p:cNvSpPr txBox="1"/>
          <p:nvPr/>
        </p:nvSpPr>
        <p:spPr>
          <a:xfrm>
            <a:off x="1164769" y="1970759"/>
            <a:ext cx="9862457" cy="4001095"/>
          </a:xfrm>
          <a:prstGeom prst="rect">
            <a:avLst/>
          </a:prstGeom>
          <a:noFill/>
        </p:spPr>
        <p:txBody>
          <a:bodyPr wrap="square" rtlCol="0">
            <a:spAutoFit/>
          </a:bodyPr>
          <a:lstStyle/>
          <a:p>
            <a:pPr marL="514350" indent="-514350">
              <a:spcAft>
                <a:spcPts val="1800"/>
              </a:spcAft>
              <a:buAutoNum type="arabicPeriod"/>
            </a:pPr>
            <a:r>
              <a:rPr lang="en-US" sz="2800">
                <a:solidFill>
                  <a:srgbClr val="1A3260"/>
                </a:solidFill>
                <a:latin typeface="Calibri Light" panose="020F0302020204030204" pitchFamily="34" charset="0"/>
                <a:ea typeface="Roboto" panose="02000000000000000000" pitchFamily="2" charset="0"/>
                <a:cs typeface="Calibri Light" panose="020F0302020204030204" pitchFamily="34" charset="0"/>
              </a:rPr>
              <a:t>IPSec sử dụng IKE để tạo SA. Pha một tạo IKE SA còn pha hai tạo IPSec SA thông qua kênh bảo mật của pha một.</a:t>
            </a:r>
          </a:p>
          <a:p>
            <a:pPr marL="514350" indent="-514350">
              <a:spcAft>
                <a:spcPts val="1800"/>
              </a:spcAft>
              <a:buAutoNum type="arabicPeriod"/>
            </a:pPr>
            <a:r>
              <a:rPr lang="en-US" sz="2800">
                <a:solidFill>
                  <a:srgbClr val="1A3260"/>
                </a:solidFill>
                <a:latin typeface="Calibri Light" panose="020F0302020204030204" pitchFamily="34" charset="0"/>
                <a:ea typeface="Roboto" panose="02000000000000000000" pitchFamily="2" charset="0"/>
                <a:cs typeface="Calibri Light" panose="020F0302020204030204" pitchFamily="34" charset="0"/>
              </a:rPr>
              <a:t>IKE pha một có hai chế độ là main mode và aggressive mode. Mặc dù aggressive mode có tốc độ nhanh hơn main mode nhưng độ bảo mật của nó lại kém hơn. IKE SA là một kết nối 2 chiều.</a:t>
            </a:r>
          </a:p>
          <a:p>
            <a:pPr marL="514350" indent="-514350">
              <a:spcAft>
                <a:spcPts val="1800"/>
              </a:spcAft>
              <a:buAutoNum type="arabicPeriod"/>
            </a:pPr>
            <a:r>
              <a:rPr lang="en-US" sz="2800">
                <a:solidFill>
                  <a:srgbClr val="1A3260"/>
                </a:solidFill>
                <a:latin typeface="Calibri Light" panose="020F0302020204030204" pitchFamily="34" charset="0"/>
                <a:ea typeface="Roboto" panose="02000000000000000000" pitchFamily="2" charset="0"/>
                <a:cs typeface="Calibri Light" panose="020F0302020204030204" pitchFamily="34" charset="0"/>
              </a:rPr>
              <a:t>IKE pha hai chỉ có một chế độ là quick mode. IPSec SA trong pha này là một chiều nên cần 2 SA để bảo vệ từng chiều của kết nối</a:t>
            </a:r>
          </a:p>
        </p:txBody>
      </p:sp>
      <p:sp>
        <p:nvSpPr>
          <p:cNvPr id="7" name="Freeform: Shape 6">
            <a:extLst>
              <a:ext uri="{FF2B5EF4-FFF2-40B4-BE49-F238E27FC236}">
                <a16:creationId xmlns:a16="http://schemas.microsoft.com/office/drawing/2014/main" id="{96EDA9D4-762A-42E0-9D04-E1231F2D93B7}"/>
              </a:ext>
            </a:extLst>
          </p:cNvPr>
          <p:cNvSpPr/>
          <p:nvPr/>
        </p:nvSpPr>
        <p:spPr>
          <a:xfrm>
            <a:off x="693574" y="1688841"/>
            <a:ext cx="10804849" cy="4478693"/>
          </a:xfrm>
          <a:custGeom>
            <a:avLst/>
            <a:gdLst>
              <a:gd name="connsiteX0" fmla="*/ 76321 w 10804849"/>
              <a:gd name="connsiteY0" fmla="*/ 102637 h 4525347"/>
              <a:gd name="connsiteX1" fmla="*/ 76321 w 10804849"/>
              <a:gd name="connsiteY1" fmla="*/ 4460032 h 4525347"/>
              <a:gd name="connsiteX2" fmla="*/ 10728527 w 10804849"/>
              <a:gd name="connsiteY2" fmla="*/ 4460032 h 4525347"/>
              <a:gd name="connsiteX3" fmla="*/ 10728527 w 10804849"/>
              <a:gd name="connsiteY3" fmla="*/ 102637 h 4525347"/>
              <a:gd name="connsiteX4" fmla="*/ 0 w 10804849"/>
              <a:gd name="connsiteY4" fmla="*/ 0 h 4525347"/>
              <a:gd name="connsiteX5" fmla="*/ 10804849 w 10804849"/>
              <a:gd name="connsiteY5" fmla="*/ 0 h 4525347"/>
              <a:gd name="connsiteX6" fmla="*/ 10804849 w 10804849"/>
              <a:gd name="connsiteY6" fmla="*/ 4525347 h 4525347"/>
              <a:gd name="connsiteX7" fmla="*/ 0 w 10804849"/>
              <a:gd name="connsiteY7" fmla="*/ 4525347 h 4525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04849" h="4525347">
                <a:moveTo>
                  <a:pt x="76321" y="102637"/>
                </a:moveTo>
                <a:lnTo>
                  <a:pt x="76321" y="4460032"/>
                </a:lnTo>
                <a:lnTo>
                  <a:pt x="10728527" y="4460032"/>
                </a:lnTo>
                <a:lnTo>
                  <a:pt x="10728527" y="102637"/>
                </a:lnTo>
                <a:close/>
                <a:moveTo>
                  <a:pt x="0" y="0"/>
                </a:moveTo>
                <a:lnTo>
                  <a:pt x="10804849" y="0"/>
                </a:lnTo>
                <a:lnTo>
                  <a:pt x="10804849" y="4525347"/>
                </a:lnTo>
                <a:lnTo>
                  <a:pt x="0" y="4525347"/>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325012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62AFAA-2CF2-4B92-8CB0-61A31E9BA575}"/>
              </a:ext>
            </a:extLst>
          </p:cNvPr>
          <p:cNvSpPr txBox="1"/>
          <p:nvPr/>
        </p:nvSpPr>
        <p:spPr>
          <a:xfrm>
            <a:off x="698708" y="2953892"/>
            <a:ext cx="10794583" cy="1323439"/>
          </a:xfrm>
          <a:prstGeom prst="rect">
            <a:avLst/>
          </a:prstGeom>
          <a:noFill/>
        </p:spPr>
        <p:txBody>
          <a:bodyPr wrap="square" rtlCol="0">
            <a:spAutoFit/>
          </a:bodyPr>
          <a:lstStyle/>
          <a:p>
            <a:pPr algn="ctr"/>
            <a:r>
              <a:rPr lang="en-US" sz="4000">
                <a:latin typeface="Calibri Light" panose="020F0302020204030204" pitchFamily="34" charset="0"/>
                <a:ea typeface="Roboto" panose="02000000000000000000" pitchFamily="2" charset="0"/>
                <a:cs typeface="Calibri Light" panose="020F0302020204030204" pitchFamily="34" charset="0"/>
              </a:rPr>
              <a:t>Tại sao chúng ta nên thiết lập các cơ chế bảo mật trên tầng mạng?</a:t>
            </a:r>
          </a:p>
        </p:txBody>
      </p:sp>
      <p:sp>
        <p:nvSpPr>
          <p:cNvPr id="3" name="TextBox 2">
            <a:extLst>
              <a:ext uri="{FF2B5EF4-FFF2-40B4-BE49-F238E27FC236}">
                <a16:creationId xmlns:a16="http://schemas.microsoft.com/office/drawing/2014/main" id="{5D300CC6-AB29-4C21-843C-6867793CA7F5}"/>
              </a:ext>
            </a:extLst>
          </p:cNvPr>
          <p:cNvSpPr txBox="1"/>
          <p:nvPr/>
        </p:nvSpPr>
        <p:spPr>
          <a:xfrm>
            <a:off x="409459" y="559836"/>
            <a:ext cx="3637855" cy="1015663"/>
          </a:xfrm>
          <a:prstGeom prst="rect">
            <a:avLst/>
          </a:prstGeom>
          <a:noFill/>
        </p:spPr>
        <p:txBody>
          <a:bodyPr wrap="none" rtlCol="0">
            <a:spAutoFit/>
          </a:bodyPr>
          <a:lstStyle/>
          <a:p>
            <a:r>
              <a:rPr lang="en-US" sz="6000">
                <a:solidFill>
                  <a:srgbClr val="1A3260"/>
                </a:solidFill>
                <a:latin typeface="iCiel Gotham Medium" pitchFamily="50" charset="0"/>
                <a:cs typeface="iCiel Gotham Medium" pitchFamily="50" charset="0"/>
              </a:rPr>
              <a:t>Question</a:t>
            </a:r>
          </a:p>
        </p:txBody>
      </p:sp>
    </p:spTree>
    <p:extLst>
      <p:ext uri="{BB962C8B-B14F-4D97-AF65-F5344CB8AC3E}">
        <p14:creationId xmlns:p14="http://schemas.microsoft.com/office/powerpoint/2010/main" val="6096178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6677"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00C749-9190-4CCB-98DA-2693227BDA73}"/>
              </a:ext>
            </a:extLst>
          </p:cNvPr>
          <p:cNvSpPr>
            <a:spLocks noGrp="1"/>
          </p:cNvSpPr>
          <p:nvPr>
            <p:ph type="title"/>
          </p:nvPr>
        </p:nvSpPr>
        <p:spPr>
          <a:xfrm>
            <a:off x="7963094" y="1113764"/>
            <a:ext cx="3269749" cy="4624327"/>
          </a:xfrm>
        </p:spPr>
        <p:txBody>
          <a:bodyPr anchor="ctr">
            <a:normAutofit/>
          </a:bodyPr>
          <a:lstStyle/>
          <a:p>
            <a:r>
              <a:rPr lang="en-US" sz="3200">
                <a:solidFill>
                  <a:srgbClr val="FFFFFF"/>
                </a:solidFill>
                <a:latin typeface="iCiel Gotham Medium" pitchFamily="50" charset="0"/>
                <a:cs typeface="iCiel Gotham Medium" pitchFamily="50" charset="0"/>
              </a:rPr>
              <a:t>IPCOMP</a:t>
            </a:r>
          </a:p>
        </p:txBody>
      </p:sp>
      <p:sp>
        <p:nvSpPr>
          <p:cNvPr id="3" name="Content Placeholder 2">
            <a:extLst>
              <a:ext uri="{FF2B5EF4-FFF2-40B4-BE49-F238E27FC236}">
                <a16:creationId xmlns:a16="http://schemas.microsoft.com/office/drawing/2014/main" id="{515B5CA2-48BA-48F9-B589-CB4E7739EF39}"/>
              </a:ext>
            </a:extLst>
          </p:cNvPr>
          <p:cNvSpPr>
            <a:spLocks noGrp="1"/>
          </p:cNvSpPr>
          <p:nvPr>
            <p:ph idx="1"/>
          </p:nvPr>
        </p:nvSpPr>
        <p:spPr>
          <a:xfrm>
            <a:off x="927916" y="1113764"/>
            <a:ext cx="6108179" cy="4624327"/>
          </a:xfrm>
        </p:spPr>
        <p:txBody>
          <a:bodyPr anchor="ctr">
            <a:normAutofit/>
          </a:bodyPr>
          <a:lstStyle/>
          <a:p>
            <a:r>
              <a:rPr lang="en-US">
                <a:latin typeface="Minion Pro" panose="02040503050306020203" pitchFamily="18" charset="0"/>
              </a:rPr>
              <a:t>IPComp hay IP Compression Protocol là một giao thức nén dữ liệu thường được dùng kèm với IPSec.</a:t>
            </a:r>
          </a:p>
          <a:p>
            <a:r>
              <a:rPr lang="en-US">
                <a:latin typeface="Minion Pro" panose="02040503050306020203" pitchFamily="18" charset="0"/>
              </a:rPr>
              <a:t>Nên thực hiện nén dữ liệu cho phần payload trước, sau đó mới mã hóa thông qua ESP thì việc nén mới hiệu quả được.</a:t>
            </a:r>
          </a:p>
          <a:p>
            <a:r>
              <a:rPr lang="en-US">
                <a:latin typeface="Minion Pro" panose="02040503050306020203" pitchFamily="18" charset="0"/>
              </a:rPr>
              <a:t>IPComp thường chỉ thực hiện khi thực sự làm gói tin nhỏ hơn, nếu không nó sẽ gửi bản tin gốc.</a:t>
            </a:r>
          </a:p>
          <a:p>
            <a:r>
              <a:rPr lang="en-US">
                <a:latin typeface="Minion Pro" panose="02040503050306020203" pitchFamily="18" charset="0"/>
              </a:rPr>
              <a:t>Sau khi nén, gói tin sẽ có them một IPComp Header.</a:t>
            </a:r>
          </a:p>
          <a:p>
            <a:r>
              <a:rPr lang="en-US">
                <a:latin typeface="Minion Pro" panose="02040503050306020203" pitchFamily="18" charset="0"/>
              </a:rPr>
              <a:t>IPComp có thể nén theo một chiều của kết nối thay vì nén cả hai chiều.</a:t>
            </a:r>
          </a:p>
          <a:p>
            <a:r>
              <a:rPr lang="en-US">
                <a:latin typeface="Minion Pro" panose="02040503050306020203" pitchFamily="18" charset="0"/>
              </a:rPr>
              <a:t>Nói chung, IPComp là một giải pháp nén dữ liệu đơn giản và hiệu quả.</a:t>
            </a:r>
          </a:p>
        </p:txBody>
      </p:sp>
    </p:spTree>
    <p:extLst>
      <p:ext uri="{BB962C8B-B14F-4D97-AF65-F5344CB8AC3E}">
        <p14:creationId xmlns:p14="http://schemas.microsoft.com/office/powerpoint/2010/main" val="21651531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6677"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711F51-B4A6-4909-9ED6-758E61E25404}"/>
              </a:ext>
            </a:extLst>
          </p:cNvPr>
          <p:cNvSpPr>
            <a:spLocks noGrp="1"/>
          </p:cNvSpPr>
          <p:nvPr>
            <p:ph type="title"/>
          </p:nvPr>
        </p:nvSpPr>
        <p:spPr>
          <a:xfrm>
            <a:off x="7931913" y="3002796"/>
            <a:ext cx="3364269" cy="869132"/>
          </a:xfrm>
        </p:spPr>
        <p:txBody>
          <a:bodyPr anchor="ctr">
            <a:normAutofit fontScale="90000"/>
          </a:bodyPr>
          <a:lstStyle/>
          <a:p>
            <a:pPr algn="ctr"/>
            <a:r>
              <a:rPr lang="en-US" sz="3100">
                <a:solidFill>
                  <a:srgbClr val="FFFFFF"/>
                </a:solidFill>
                <a:latin typeface="iCiel Gotham Medium" pitchFamily="50" charset="0"/>
                <a:cs typeface="iCiel Gotham Medium" pitchFamily="50" charset="0"/>
              </a:rPr>
              <a:t>IPCOMP header</a:t>
            </a:r>
            <a:br>
              <a:rPr lang="en-US">
                <a:solidFill>
                  <a:srgbClr val="FFFFFF"/>
                </a:solidFill>
              </a:rPr>
            </a:br>
            <a:r>
              <a:rPr lang="en-US" sz="2200">
                <a:solidFill>
                  <a:srgbClr val="4590B8"/>
                </a:solidFill>
                <a:latin typeface="iCiel Gotham Medium" pitchFamily="50" charset="0"/>
                <a:cs typeface="iCiel Gotham Medium" pitchFamily="50" charset="0"/>
              </a:rPr>
              <a:t>bao gồm 3 trường</a:t>
            </a:r>
            <a:endParaRPr lang="en-US">
              <a:solidFill>
                <a:srgbClr val="4590B8"/>
              </a:solidFill>
              <a:latin typeface="iCiel Gotham Medium" pitchFamily="50" charset="0"/>
              <a:cs typeface="iCiel Gotham Medium" pitchFamily="50" charset="0"/>
            </a:endParaRPr>
          </a:p>
        </p:txBody>
      </p:sp>
      <p:grpSp>
        <p:nvGrpSpPr>
          <p:cNvPr id="39" name="Group 38">
            <a:extLst>
              <a:ext uri="{FF2B5EF4-FFF2-40B4-BE49-F238E27FC236}">
                <a16:creationId xmlns:a16="http://schemas.microsoft.com/office/drawing/2014/main" id="{6D667999-A784-4108-ADA0-E2E143780BCB}"/>
              </a:ext>
            </a:extLst>
          </p:cNvPr>
          <p:cNvGrpSpPr/>
          <p:nvPr/>
        </p:nvGrpSpPr>
        <p:grpSpPr>
          <a:xfrm>
            <a:off x="1073608" y="811597"/>
            <a:ext cx="5379461" cy="1466103"/>
            <a:chOff x="442219" y="2000863"/>
            <a:chExt cx="5379461" cy="1466103"/>
          </a:xfrm>
        </p:grpSpPr>
        <p:grpSp>
          <p:nvGrpSpPr>
            <p:cNvPr id="40" name="Group 39">
              <a:extLst>
                <a:ext uri="{FF2B5EF4-FFF2-40B4-BE49-F238E27FC236}">
                  <a16:creationId xmlns:a16="http://schemas.microsoft.com/office/drawing/2014/main" id="{E59D15C1-22D7-4090-815F-541CFDA831F0}"/>
                </a:ext>
              </a:extLst>
            </p:cNvPr>
            <p:cNvGrpSpPr/>
            <p:nvPr/>
          </p:nvGrpSpPr>
          <p:grpSpPr>
            <a:xfrm>
              <a:off x="442219" y="2000863"/>
              <a:ext cx="5379461" cy="1466103"/>
              <a:chOff x="442219" y="1883587"/>
              <a:chExt cx="5379461" cy="1466103"/>
            </a:xfrm>
          </p:grpSpPr>
          <p:sp>
            <p:nvSpPr>
              <p:cNvPr id="42" name="Rectangle 41">
                <a:extLst>
                  <a:ext uri="{FF2B5EF4-FFF2-40B4-BE49-F238E27FC236}">
                    <a16:creationId xmlns:a16="http://schemas.microsoft.com/office/drawing/2014/main" id="{87DB2148-F624-42E2-BDE3-69B654DCFD61}"/>
                  </a:ext>
                </a:extLst>
              </p:cNvPr>
              <p:cNvSpPr/>
              <p:nvPr/>
            </p:nvSpPr>
            <p:spPr>
              <a:xfrm rot="16200000">
                <a:off x="15239" y="2310568"/>
                <a:ext cx="1466102" cy="612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iCiel Gotham Medium" pitchFamily="50" charset="0"/>
                    <a:cs typeface="iCiel Gotham Medium" pitchFamily="50" charset="0"/>
                  </a:rPr>
                  <a:t>Next Header</a:t>
                </a:r>
              </a:p>
            </p:txBody>
          </p:sp>
          <p:sp>
            <p:nvSpPr>
              <p:cNvPr id="43" name="Rectangle 42">
                <a:extLst>
                  <a:ext uri="{FF2B5EF4-FFF2-40B4-BE49-F238E27FC236}">
                    <a16:creationId xmlns:a16="http://schemas.microsoft.com/office/drawing/2014/main" id="{624CA69E-A157-4578-9E83-12E59A9FBD4F}"/>
                  </a:ext>
                </a:extLst>
              </p:cNvPr>
              <p:cNvSpPr/>
              <p:nvPr/>
            </p:nvSpPr>
            <p:spPr>
              <a:xfrm>
                <a:off x="1130325" y="1883587"/>
                <a:ext cx="4691355" cy="14661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TextBox 40">
              <a:extLst>
                <a:ext uri="{FF2B5EF4-FFF2-40B4-BE49-F238E27FC236}">
                  <a16:creationId xmlns:a16="http://schemas.microsoft.com/office/drawing/2014/main" id="{90F6FA31-685C-4388-9237-B6BF95B60CF7}"/>
                </a:ext>
              </a:extLst>
            </p:cNvPr>
            <p:cNvSpPr txBox="1"/>
            <p:nvPr/>
          </p:nvSpPr>
          <p:spPr>
            <a:xfrm>
              <a:off x="1242060" y="2133234"/>
              <a:ext cx="4442460" cy="1200329"/>
            </a:xfrm>
            <a:prstGeom prst="rect">
              <a:avLst/>
            </a:prstGeom>
            <a:noFill/>
          </p:spPr>
          <p:txBody>
            <a:bodyPr wrap="square" rtlCol="0">
              <a:spAutoFit/>
            </a:bodyPr>
            <a:lstStyle/>
            <a:p>
              <a:r>
                <a:rPr lang="en-US">
                  <a:solidFill>
                    <a:schemeClr val="bg1"/>
                  </a:solidFill>
                </a:rPr>
                <a:t>Chứa giá trị IP protocol number cho phần payload của gói tin. Nếu như phần payload là một gói tin IP khác thì trường này có giá trị là 4, TCP là 6, UDP là 17</a:t>
              </a:r>
            </a:p>
          </p:txBody>
        </p:sp>
      </p:grpSp>
      <p:grpSp>
        <p:nvGrpSpPr>
          <p:cNvPr id="44" name="Group 43">
            <a:extLst>
              <a:ext uri="{FF2B5EF4-FFF2-40B4-BE49-F238E27FC236}">
                <a16:creationId xmlns:a16="http://schemas.microsoft.com/office/drawing/2014/main" id="{5F3E6923-85D0-4312-9377-D9649C261E01}"/>
              </a:ext>
            </a:extLst>
          </p:cNvPr>
          <p:cNvGrpSpPr/>
          <p:nvPr/>
        </p:nvGrpSpPr>
        <p:grpSpPr>
          <a:xfrm>
            <a:off x="1073608" y="2695948"/>
            <a:ext cx="5379461" cy="1466103"/>
            <a:chOff x="442219" y="2000863"/>
            <a:chExt cx="5379461" cy="1466103"/>
          </a:xfrm>
        </p:grpSpPr>
        <p:grpSp>
          <p:nvGrpSpPr>
            <p:cNvPr id="45" name="Group 44">
              <a:extLst>
                <a:ext uri="{FF2B5EF4-FFF2-40B4-BE49-F238E27FC236}">
                  <a16:creationId xmlns:a16="http://schemas.microsoft.com/office/drawing/2014/main" id="{687F1E82-C36F-4FA8-AC0D-917FB049B751}"/>
                </a:ext>
              </a:extLst>
            </p:cNvPr>
            <p:cNvGrpSpPr/>
            <p:nvPr/>
          </p:nvGrpSpPr>
          <p:grpSpPr>
            <a:xfrm>
              <a:off x="442219" y="2000863"/>
              <a:ext cx="5379461" cy="1466103"/>
              <a:chOff x="442219" y="1883587"/>
              <a:chExt cx="5379461" cy="1466103"/>
            </a:xfrm>
          </p:grpSpPr>
          <p:sp>
            <p:nvSpPr>
              <p:cNvPr id="47" name="Rectangle 46">
                <a:extLst>
                  <a:ext uri="{FF2B5EF4-FFF2-40B4-BE49-F238E27FC236}">
                    <a16:creationId xmlns:a16="http://schemas.microsoft.com/office/drawing/2014/main" id="{938F31E0-CFB3-4FA4-921B-AB30C961D077}"/>
                  </a:ext>
                </a:extLst>
              </p:cNvPr>
              <p:cNvSpPr/>
              <p:nvPr/>
            </p:nvSpPr>
            <p:spPr>
              <a:xfrm rot="16200000">
                <a:off x="15239" y="2310568"/>
                <a:ext cx="1466102" cy="612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iCiel Gotham Medium" pitchFamily="50" charset="0"/>
                    <a:cs typeface="iCiel Gotham Medium" pitchFamily="50" charset="0"/>
                  </a:rPr>
                  <a:t>Reserved</a:t>
                </a:r>
              </a:p>
            </p:txBody>
          </p:sp>
          <p:sp>
            <p:nvSpPr>
              <p:cNvPr id="48" name="Rectangle 47">
                <a:extLst>
                  <a:ext uri="{FF2B5EF4-FFF2-40B4-BE49-F238E27FC236}">
                    <a16:creationId xmlns:a16="http://schemas.microsoft.com/office/drawing/2014/main" id="{5320649D-E75A-4CA5-9A64-724DF912FAE9}"/>
                  </a:ext>
                </a:extLst>
              </p:cNvPr>
              <p:cNvSpPr/>
              <p:nvPr/>
            </p:nvSpPr>
            <p:spPr>
              <a:xfrm>
                <a:off x="1130325" y="1883587"/>
                <a:ext cx="4691355" cy="14661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TextBox 45">
              <a:extLst>
                <a:ext uri="{FF2B5EF4-FFF2-40B4-BE49-F238E27FC236}">
                  <a16:creationId xmlns:a16="http://schemas.microsoft.com/office/drawing/2014/main" id="{A6CD9E2E-862A-4515-89BA-83BA98011AB7}"/>
                </a:ext>
              </a:extLst>
            </p:cNvPr>
            <p:cNvSpPr txBox="1"/>
            <p:nvPr/>
          </p:nvSpPr>
          <p:spPr>
            <a:xfrm>
              <a:off x="1242060" y="2419112"/>
              <a:ext cx="4442460" cy="646331"/>
            </a:xfrm>
            <a:prstGeom prst="rect">
              <a:avLst/>
            </a:prstGeom>
            <a:noFill/>
          </p:spPr>
          <p:txBody>
            <a:bodyPr wrap="square" rtlCol="0">
              <a:spAutoFit/>
            </a:bodyPr>
            <a:lstStyle/>
            <a:p>
              <a:r>
                <a:rPr lang="en-US">
                  <a:solidFill>
                    <a:schemeClr val="bg1"/>
                  </a:solidFill>
                </a:rPr>
                <a:t>Phần này được để trống để sử dụng trong tương lai. Vì vậy nó sẽ được đặt bằng 0.</a:t>
              </a:r>
            </a:p>
          </p:txBody>
        </p:sp>
      </p:grpSp>
      <p:grpSp>
        <p:nvGrpSpPr>
          <p:cNvPr id="49" name="Group 48">
            <a:extLst>
              <a:ext uri="{FF2B5EF4-FFF2-40B4-BE49-F238E27FC236}">
                <a16:creationId xmlns:a16="http://schemas.microsoft.com/office/drawing/2014/main" id="{0884A28A-B1B3-46DC-96CF-EE62FE708401}"/>
              </a:ext>
            </a:extLst>
          </p:cNvPr>
          <p:cNvGrpSpPr/>
          <p:nvPr/>
        </p:nvGrpSpPr>
        <p:grpSpPr>
          <a:xfrm>
            <a:off x="1073608" y="4580300"/>
            <a:ext cx="5379461" cy="1466103"/>
            <a:chOff x="442219" y="2000863"/>
            <a:chExt cx="5379461" cy="1466103"/>
          </a:xfrm>
        </p:grpSpPr>
        <p:grpSp>
          <p:nvGrpSpPr>
            <p:cNvPr id="50" name="Group 49">
              <a:extLst>
                <a:ext uri="{FF2B5EF4-FFF2-40B4-BE49-F238E27FC236}">
                  <a16:creationId xmlns:a16="http://schemas.microsoft.com/office/drawing/2014/main" id="{89261767-113D-426C-A394-CB4E43549F30}"/>
                </a:ext>
              </a:extLst>
            </p:cNvPr>
            <p:cNvGrpSpPr/>
            <p:nvPr/>
          </p:nvGrpSpPr>
          <p:grpSpPr>
            <a:xfrm>
              <a:off x="442219" y="2000863"/>
              <a:ext cx="5379461" cy="1466103"/>
              <a:chOff x="442219" y="1883587"/>
              <a:chExt cx="5379461" cy="1466103"/>
            </a:xfrm>
          </p:grpSpPr>
          <p:sp>
            <p:nvSpPr>
              <p:cNvPr id="52" name="Rectangle 51">
                <a:extLst>
                  <a:ext uri="{FF2B5EF4-FFF2-40B4-BE49-F238E27FC236}">
                    <a16:creationId xmlns:a16="http://schemas.microsoft.com/office/drawing/2014/main" id="{51AA528C-925A-44F8-8ACF-7BABE3E8F609}"/>
                  </a:ext>
                </a:extLst>
              </p:cNvPr>
              <p:cNvSpPr/>
              <p:nvPr/>
            </p:nvSpPr>
            <p:spPr>
              <a:xfrm rot="16200000">
                <a:off x="15239" y="2310568"/>
                <a:ext cx="1466102" cy="612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iCiel Gotham Medium" pitchFamily="50" charset="0"/>
                    <a:cs typeface="iCiel Gotham Medium" pitchFamily="50" charset="0"/>
                  </a:rPr>
                  <a:t>Compress Param Index</a:t>
                </a:r>
              </a:p>
            </p:txBody>
          </p:sp>
          <p:sp>
            <p:nvSpPr>
              <p:cNvPr id="53" name="Rectangle 52">
                <a:extLst>
                  <a:ext uri="{FF2B5EF4-FFF2-40B4-BE49-F238E27FC236}">
                    <a16:creationId xmlns:a16="http://schemas.microsoft.com/office/drawing/2014/main" id="{D9EB1BF1-148A-49C9-940D-4859E3FDEF22}"/>
                  </a:ext>
                </a:extLst>
              </p:cNvPr>
              <p:cNvSpPr/>
              <p:nvPr/>
            </p:nvSpPr>
            <p:spPr>
              <a:xfrm>
                <a:off x="1130325" y="1883587"/>
                <a:ext cx="4691355" cy="14661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TextBox 50">
              <a:extLst>
                <a:ext uri="{FF2B5EF4-FFF2-40B4-BE49-F238E27FC236}">
                  <a16:creationId xmlns:a16="http://schemas.microsoft.com/office/drawing/2014/main" id="{AF6C5768-AE81-4209-99AE-2C59EDB8F6E5}"/>
                </a:ext>
              </a:extLst>
            </p:cNvPr>
            <p:cNvSpPr txBox="1"/>
            <p:nvPr/>
          </p:nvSpPr>
          <p:spPr>
            <a:xfrm>
              <a:off x="1242060" y="2272249"/>
              <a:ext cx="4442460" cy="923330"/>
            </a:xfrm>
            <a:prstGeom prst="rect">
              <a:avLst/>
            </a:prstGeom>
            <a:noFill/>
          </p:spPr>
          <p:txBody>
            <a:bodyPr wrap="square" rtlCol="0">
              <a:spAutoFit/>
            </a:bodyPr>
            <a:lstStyle/>
            <a:p>
              <a:r>
                <a:rPr lang="en-US">
                  <a:solidFill>
                    <a:schemeClr val="bg1"/>
                  </a:solidFill>
                </a:rPr>
                <a:t>CPI giống như SPI. Giá trị này kết hợp với địa chỉ IP đích tạo thành một Compression SA mô tả giao thức nén được sử dụng</a:t>
              </a:r>
            </a:p>
          </p:txBody>
        </p:sp>
      </p:grpSp>
    </p:spTree>
    <p:extLst>
      <p:ext uri="{BB962C8B-B14F-4D97-AF65-F5344CB8AC3E}">
        <p14:creationId xmlns:p14="http://schemas.microsoft.com/office/powerpoint/2010/main" val="9842874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A2150C-EFE1-4058-BB78-44DAB77FEB97}"/>
              </a:ext>
            </a:extLst>
          </p:cNvPr>
          <p:cNvSpPr>
            <a:spLocks noGrp="1"/>
          </p:cNvSpPr>
          <p:nvPr>
            <p:ph type="ctrTitle"/>
          </p:nvPr>
        </p:nvSpPr>
        <p:spPr>
          <a:xfrm>
            <a:off x="958542" y="1005839"/>
            <a:ext cx="6432313" cy="4805025"/>
          </a:xfrm>
        </p:spPr>
        <p:txBody>
          <a:bodyPr anchor="ctr">
            <a:normAutofit/>
          </a:bodyPr>
          <a:lstStyle/>
          <a:p>
            <a:pPr algn="ctr"/>
            <a:r>
              <a:rPr lang="en-US" sz="5400">
                <a:solidFill>
                  <a:schemeClr val="tx2"/>
                </a:solidFill>
                <a:latin typeface="iCiel Gotham Medium" pitchFamily="50" charset="0"/>
                <a:cs typeface="iCiel Gotham Medium" pitchFamily="50" charset="0"/>
              </a:rPr>
              <a:t>Mạng riêng ảo</a:t>
            </a:r>
            <a:br>
              <a:rPr lang="en-US" sz="5400">
                <a:solidFill>
                  <a:schemeClr val="tx2"/>
                </a:solidFill>
                <a:latin typeface="iCiel Gotham Medium" pitchFamily="50" charset="0"/>
                <a:cs typeface="iCiel Gotham Medium" pitchFamily="50" charset="0"/>
              </a:rPr>
            </a:br>
            <a:r>
              <a:rPr lang="en-US" sz="5400">
                <a:solidFill>
                  <a:schemeClr val="tx2"/>
                </a:solidFill>
                <a:latin typeface="iCiel Gotham Medium" pitchFamily="50" charset="0"/>
                <a:cs typeface="iCiel Gotham Medium" pitchFamily="50" charset="0"/>
              </a:rPr>
              <a:t>VPN</a:t>
            </a:r>
          </a:p>
        </p:txBody>
      </p:sp>
      <p:sp>
        <p:nvSpPr>
          <p:cNvPr id="10" name="Rectangle 9">
            <a:extLst>
              <a:ext uri="{FF2B5EF4-FFF2-40B4-BE49-F238E27FC236}">
                <a16:creationId xmlns:a16="http://schemas.microsoft.com/office/drawing/2014/main" id="{49B5AD54-1E68-4239-A6AF-FE0F49BB8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B396D4F8-D477-40FC-B9C8-08D94F7954DF}"/>
              </a:ext>
            </a:extLst>
          </p:cNvPr>
          <p:cNvSpPr>
            <a:spLocks noGrp="1"/>
          </p:cNvSpPr>
          <p:nvPr>
            <p:ph type="subTitle" idx="1"/>
          </p:nvPr>
        </p:nvSpPr>
        <p:spPr>
          <a:xfrm>
            <a:off x="8345391" y="1009397"/>
            <a:ext cx="3078342" cy="4801468"/>
          </a:xfrm>
        </p:spPr>
        <p:txBody>
          <a:bodyPr anchor="ctr">
            <a:normAutofit/>
          </a:bodyPr>
          <a:lstStyle/>
          <a:p>
            <a:pPr algn="ctr"/>
            <a:r>
              <a:rPr lang="en-US" sz="2400">
                <a:solidFill>
                  <a:srgbClr val="FFFFFF"/>
                </a:solidFill>
                <a:latin typeface="Roboto" panose="02000000000000000000" pitchFamily="2" charset="0"/>
                <a:ea typeface="Roboto" panose="02000000000000000000" pitchFamily="2" charset="0"/>
              </a:rPr>
              <a:t>Phần này bàn về mạng riêng ảo vpn</a:t>
            </a:r>
          </a:p>
        </p:txBody>
      </p:sp>
    </p:spTree>
    <p:extLst>
      <p:ext uri="{BB962C8B-B14F-4D97-AF65-F5344CB8AC3E}">
        <p14:creationId xmlns:p14="http://schemas.microsoft.com/office/powerpoint/2010/main" val="40650327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078A52F-85EA-4C0B-962B-D9D9DD4DD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919797D5-5700-4683-B30A-5B4D56CB8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4856A7B9-9801-42EC-A4C9-7E22A56EF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8AD54DB8-C150-4290-85D6-F5B0262BF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28D511D2-9CF1-40DE-BB88-A5A48A0E8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6BEC2BD-E21B-4506-802E-C424D3301474}"/>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r="16094" b="10098"/>
          <a:stretch/>
        </p:blipFill>
        <p:spPr>
          <a:xfrm>
            <a:off x="20" y="10"/>
            <a:ext cx="12191980" cy="6857990"/>
          </a:xfrm>
          <a:prstGeom prst="rect">
            <a:avLst/>
          </a:prstGeom>
        </p:spPr>
      </p:pic>
      <p:grpSp>
        <p:nvGrpSpPr>
          <p:cNvPr id="19" name="Group 18">
            <a:extLst>
              <a:ext uri="{FF2B5EF4-FFF2-40B4-BE49-F238E27FC236}">
                <a16:creationId xmlns:a16="http://schemas.microsoft.com/office/drawing/2014/main" id="{40ADCA80-A0B1-4379-94EC-0A1A73BE1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2"/>
            <a:chOff x="438068" y="457200"/>
            <a:chExt cx="3703320" cy="5935132"/>
          </a:xfrm>
        </p:grpSpPr>
        <p:sp>
          <p:nvSpPr>
            <p:cNvPr id="20" name="Rectangle 19">
              <a:extLst>
                <a:ext uri="{FF2B5EF4-FFF2-40B4-BE49-F238E27FC236}">
                  <a16:creationId xmlns:a16="http://schemas.microsoft.com/office/drawing/2014/main" id="{1EB4D79C-3A0E-4CB5-9A3D-BB816FD52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18067"/>
              <a:ext cx="3702134"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3839C3D0-536E-4C48-A1C1-D9B718A843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98676E50-47EB-4F18-93E4-EC96B1DC10F6}"/>
              </a:ext>
            </a:extLst>
          </p:cNvPr>
          <p:cNvSpPr>
            <a:spLocks noGrp="1"/>
          </p:cNvSpPr>
          <p:nvPr>
            <p:ph type="title"/>
          </p:nvPr>
        </p:nvSpPr>
        <p:spPr>
          <a:xfrm>
            <a:off x="584200" y="1208448"/>
            <a:ext cx="3412067" cy="643468"/>
          </a:xfrm>
        </p:spPr>
        <p:txBody>
          <a:bodyPr vert="horz" lIns="91440" tIns="45720" rIns="91440" bIns="45720" rtlCol="0" anchor="b">
            <a:normAutofit/>
          </a:bodyPr>
          <a:lstStyle/>
          <a:p>
            <a:r>
              <a:rPr lang="en-US" sz="3200">
                <a:latin typeface="iCiel Gotham Medium" pitchFamily="50" charset="0"/>
                <a:cs typeface="iCiel Gotham Medium" pitchFamily="50" charset="0"/>
              </a:rPr>
              <a:t>Khái niệm VPN</a:t>
            </a:r>
          </a:p>
        </p:txBody>
      </p:sp>
      <p:sp>
        <p:nvSpPr>
          <p:cNvPr id="8" name="TextBox 7">
            <a:extLst>
              <a:ext uri="{FF2B5EF4-FFF2-40B4-BE49-F238E27FC236}">
                <a16:creationId xmlns:a16="http://schemas.microsoft.com/office/drawing/2014/main" id="{E0385F56-095B-409D-A107-4B2209C0BF0C}"/>
              </a:ext>
            </a:extLst>
          </p:cNvPr>
          <p:cNvSpPr txBox="1"/>
          <p:nvPr/>
        </p:nvSpPr>
        <p:spPr>
          <a:xfrm>
            <a:off x="731520" y="2618330"/>
            <a:ext cx="3078480" cy="2185214"/>
          </a:xfrm>
          <a:prstGeom prst="rect">
            <a:avLst/>
          </a:prstGeom>
          <a:noFill/>
        </p:spPr>
        <p:txBody>
          <a:bodyPr wrap="square" rtlCol="0">
            <a:spAutoFit/>
          </a:bodyPr>
          <a:lstStyle/>
          <a:p>
            <a:pPr>
              <a:spcAft>
                <a:spcPts val="1200"/>
              </a:spcAft>
            </a:pPr>
            <a:r>
              <a:rPr lang="en-US">
                <a:solidFill>
                  <a:schemeClr val="bg1"/>
                </a:solidFill>
                <a:latin typeface="Minion Pro" panose="02040503050306020203" pitchFamily="18" charset="0"/>
              </a:rPr>
              <a:t>Virtual Private Network hay VPN là sự mở rộng của mạng riêng ra một mạng lớn hơn (thường là Internet) nhưng vẫn đảm bảo được tính bảo mật vốn có của nó.</a:t>
            </a:r>
          </a:p>
          <a:p>
            <a:pPr>
              <a:spcAft>
                <a:spcPts val="1200"/>
              </a:spcAft>
            </a:pPr>
            <a:endParaRPr lang="en-US">
              <a:solidFill>
                <a:schemeClr val="bg1"/>
              </a:solidFill>
              <a:latin typeface="Minion Pro" panose="02040503050306020203" pitchFamily="18" charset="0"/>
            </a:endParaRPr>
          </a:p>
        </p:txBody>
      </p:sp>
    </p:spTree>
    <p:extLst>
      <p:ext uri="{BB962C8B-B14F-4D97-AF65-F5344CB8AC3E}">
        <p14:creationId xmlns:p14="http://schemas.microsoft.com/office/powerpoint/2010/main" val="37637935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29A2B-3799-427A-8415-64855678FA18}"/>
              </a:ext>
            </a:extLst>
          </p:cNvPr>
          <p:cNvSpPr>
            <a:spLocks noGrp="1"/>
          </p:cNvSpPr>
          <p:nvPr>
            <p:ph type="title"/>
          </p:nvPr>
        </p:nvSpPr>
        <p:spPr>
          <a:xfrm>
            <a:off x="581192" y="702156"/>
            <a:ext cx="11029616" cy="1013800"/>
          </a:xfrm>
        </p:spPr>
        <p:txBody>
          <a:bodyPr>
            <a:normAutofit/>
          </a:bodyPr>
          <a:lstStyle/>
          <a:p>
            <a:r>
              <a:rPr lang="en-US">
                <a:latin typeface="iCiel Gotham Medium" pitchFamily="50" charset="0"/>
                <a:cs typeface="iCiel Gotham Medium" pitchFamily="50" charset="0"/>
              </a:rPr>
              <a:t>Chức năng của VPN</a:t>
            </a:r>
          </a:p>
        </p:txBody>
      </p:sp>
      <p:sp>
        <p:nvSpPr>
          <p:cNvPr id="71" name="Rectangle 70">
            <a:extLst>
              <a:ext uri="{FF2B5EF4-FFF2-40B4-BE49-F238E27FC236}">
                <a16:creationId xmlns:a16="http://schemas.microsoft.com/office/drawing/2014/main" id="{2E32075D-9299-4657-87D7-B9987B7FD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1">
            <a:extLst>
              <a:ext uri="{FF2B5EF4-FFF2-40B4-BE49-F238E27FC236}">
                <a16:creationId xmlns:a16="http://schemas.microsoft.com/office/drawing/2014/main" id="{5F2308C8-22B3-4977-A609-1169322DDE6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3725" r="151"/>
          <a:stretch/>
        </p:blipFill>
        <p:spPr bwMode="auto">
          <a:xfrm>
            <a:off x="667589" y="2378727"/>
            <a:ext cx="4962525" cy="364921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a:extLst>
              <a:ext uri="{FF2B5EF4-FFF2-40B4-BE49-F238E27FC236}">
                <a16:creationId xmlns:a16="http://schemas.microsoft.com/office/drawing/2014/main" id="{2B5740FE-D80B-4DD4-BA2E-C377486CF2C6}"/>
              </a:ext>
            </a:extLst>
          </p:cNvPr>
          <p:cNvSpPr>
            <a:spLocks noGrp="1"/>
          </p:cNvSpPr>
          <p:nvPr>
            <p:ph idx="1"/>
          </p:nvPr>
        </p:nvSpPr>
        <p:spPr>
          <a:xfrm>
            <a:off x="6335805" y="2180496"/>
            <a:ext cx="5275001" cy="4045683"/>
          </a:xfrm>
        </p:spPr>
        <p:txBody>
          <a:bodyPr>
            <a:normAutofit/>
          </a:bodyPr>
          <a:lstStyle/>
          <a:p>
            <a:r>
              <a:rPr lang="en-US">
                <a:latin typeface="Minion Pro" panose="02040503050306020203" pitchFamily="18" charset="0"/>
              </a:rPr>
              <a:t>Ngày nay, nhu cầu làm việc từ xa ngày càng tăng trong khi việc truy cập dữ liệu nội bộ từ xa sẽ tạo điều kiện cho hacker có thể đánh cắp các dữ liệu quan trọng của công ty.</a:t>
            </a:r>
          </a:p>
          <a:p>
            <a:r>
              <a:rPr lang="en-US">
                <a:latin typeface="Minion Pro" panose="02040503050306020203" pitchFamily="18" charset="0"/>
              </a:rPr>
              <a:t>Vấn đề nằm ở chỗ kết nối của người dung không được bảo mật khi truyền qua Internet.</a:t>
            </a:r>
          </a:p>
          <a:p>
            <a:r>
              <a:rPr lang="en-US">
                <a:latin typeface="Minion Pro" panose="02040503050306020203" pitchFamily="18" charset="0"/>
              </a:rPr>
              <a:t>Ví dụ bạn đang ngồi trong quán café và truy cập vào Wifi công cộng để kiểm tra tài khoản ngân hàng, một hacker khác cũng kết nối tới Wifi của quán có thể đánh cắp hết toàn bộ dữ liệu quan trọng của bạn</a:t>
            </a:r>
          </a:p>
        </p:txBody>
      </p:sp>
    </p:spTree>
    <p:extLst>
      <p:ext uri="{BB962C8B-B14F-4D97-AF65-F5344CB8AC3E}">
        <p14:creationId xmlns:p14="http://schemas.microsoft.com/office/powerpoint/2010/main" val="23570262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F489C-D85E-4D61-91FF-9EDFD20840F0}"/>
              </a:ext>
            </a:extLst>
          </p:cNvPr>
          <p:cNvSpPr>
            <a:spLocks noGrp="1"/>
          </p:cNvSpPr>
          <p:nvPr>
            <p:ph type="title"/>
          </p:nvPr>
        </p:nvSpPr>
        <p:spPr>
          <a:xfrm>
            <a:off x="581192" y="702156"/>
            <a:ext cx="11029616" cy="1013800"/>
          </a:xfrm>
        </p:spPr>
        <p:txBody>
          <a:bodyPr>
            <a:normAutofit/>
          </a:bodyPr>
          <a:lstStyle/>
          <a:p>
            <a:r>
              <a:rPr lang="en-US">
                <a:latin typeface="iCiel Gotham Medium" pitchFamily="50" charset="0"/>
                <a:cs typeface="iCiel Gotham Medium" pitchFamily="50" charset="0"/>
              </a:rPr>
              <a:t>Chức năng của VPN</a:t>
            </a:r>
          </a:p>
        </p:txBody>
      </p:sp>
      <p:sp>
        <p:nvSpPr>
          <p:cNvPr id="72" name="Rectangle 71">
            <a:extLst>
              <a:ext uri="{FF2B5EF4-FFF2-40B4-BE49-F238E27FC236}">
                <a16:creationId xmlns:a16="http://schemas.microsoft.com/office/drawing/2014/main" id="{3FE9758B-E361-4084-8D9F-729FA6C4A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9" name="Picture 3">
            <a:extLst>
              <a:ext uri="{FF2B5EF4-FFF2-40B4-BE49-F238E27FC236}">
                <a16:creationId xmlns:a16="http://schemas.microsoft.com/office/drawing/2014/main" id="{2869A4C7-C591-459F-A774-614D709BB05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7225" y="3422677"/>
            <a:ext cx="4962525" cy="15259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a:extLst>
              <a:ext uri="{FF2B5EF4-FFF2-40B4-BE49-F238E27FC236}">
                <a16:creationId xmlns:a16="http://schemas.microsoft.com/office/drawing/2014/main" id="{9212F7D9-0A63-476E-BAED-235C5E99BA5F}"/>
              </a:ext>
            </a:extLst>
          </p:cNvPr>
          <p:cNvSpPr>
            <a:spLocks noGrp="1"/>
          </p:cNvSpPr>
          <p:nvPr>
            <p:ph idx="1"/>
          </p:nvPr>
        </p:nvSpPr>
        <p:spPr>
          <a:xfrm>
            <a:off x="6335805" y="2180496"/>
            <a:ext cx="5275001" cy="4045683"/>
          </a:xfrm>
        </p:spPr>
        <p:txBody>
          <a:bodyPr>
            <a:normAutofit/>
          </a:bodyPr>
          <a:lstStyle/>
          <a:p>
            <a:r>
              <a:rPr lang="en-US">
                <a:latin typeface="Minion Pro" panose="02040503050306020203" pitchFamily="18" charset="0"/>
              </a:rPr>
              <a:t>Tuy nhiên vấn đề này sẽ được giải quyết nếu bạn sử dụng VPN.</a:t>
            </a:r>
          </a:p>
          <a:p>
            <a:r>
              <a:rPr lang="en-US">
                <a:latin typeface="Minion Pro" panose="02040503050306020203" pitchFamily="18" charset="0"/>
              </a:rPr>
              <a:t>Về cơ bản, VPN tạo một đường hầm giữa người gửi và người nhận xuyên qua mạng Internet. Dữ liệu trong đường hầm sẽ được mã hóa cho nên dù hacker có bắt được gói tin cũng không thể nào đọc được.</a:t>
            </a:r>
          </a:p>
          <a:p>
            <a:r>
              <a:rPr lang="en-US">
                <a:latin typeface="Minion Pro" panose="02040503050306020203" pitchFamily="18" charset="0"/>
              </a:rPr>
              <a:t>Thậm chí VPN còn có cơ chế phát hiện xâm nhập. Ngay khi nó phát hiện ra có bên thứ 3 đang xâm nhập vào đường hầm thì nó sẽ tạm dừng việc truyền dữ liệu, hủy đường hầm cũ và khởi tạo một đường hầm mới, sau đó tiếp tục gửi dữ liệu qua đó.</a:t>
            </a:r>
          </a:p>
        </p:txBody>
      </p:sp>
    </p:spTree>
    <p:extLst>
      <p:ext uri="{BB962C8B-B14F-4D97-AF65-F5344CB8AC3E}">
        <p14:creationId xmlns:p14="http://schemas.microsoft.com/office/powerpoint/2010/main" val="15309277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E15E636-2C9E-42CB-B482-436AA81BF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Blue digital binary data on a screen">
            <a:extLst>
              <a:ext uri="{FF2B5EF4-FFF2-40B4-BE49-F238E27FC236}">
                <a16:creationId xmlns:a16="http://schemas.microsoft.com/office/drawing/2014/main" id="{91001E1C-1CE8-4BEA-8C3D-636DD8BC39C1}"/>
              </a:ext>
            </a:extLst>
          </p:cNvPr>
          <p:cNvPicPr>
            <a:picLocks noChangeAspect="1"/>
          </p:cNvPicPr>
          <p:nvPr/>
        </p:nvPicPr>
        <p:blipFill rotWithShape="1">
          <a:blip r:embed="rId2"/>
          <a:srcRect/>
          <a:stretch/>
        </p:blipFill>
        <p:spPr>
          <a:xfrm>
            <a:off x="20" y="10"/>
            <a:ext cx="12191980" cy="6857990"/>
          </a:xfrm>
          <a:prstGeom prst="rect">
            <a:avLst/>
          </a:prstGeom>
        </p:spPr>
      </p:pic>
      <p:grpSp>
        <p:nvGrpSpPr>
          <p:cNvPr id="11" name="Group 10">
            <a:extLst>
              <a:ext uri="{FF2B5EF4-FFF2-40B4-BE49-F238E27FC236}">
                <a16:creationId xmlns:a16="http://schemas.microsoft.com/office/drawing/2014/main" id="{01D4AEDF-0CF9-4271-ABB7-3D3489BB42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2"/>
            <a:chOff x="438068" y="457200"/>
            <a:chExt cx="3703320" cy="5935132"/>
          </a:xfrm>
        </p:grpSpPr>
        <p:sp>
          <p:nvSpPr>
            <p:cNvPr id="12" name="Rectangle 11">
              <a:extLst>
                <a:ext uri="{FF2B5EF4-FFF2-40B4-BE49-F238E27FC236}">
                  <a16:creationId xmlns:a16="http://schemas.microsoft.com/office/drawing/2014/main" id="{55CA534D-375A-405E-B686-06B63E6630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18067"/>
              <a:ext cx="3702134"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AA2342F7-EF54-4210-9029-E977C9D57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18201BD7-DB83-4B9A-8C52-628DCEC4C0CA}"/>
              </a:ext>
            </a:extLst>
          </p:cNvPr>
          <p:cNvSpPr>
            <a:spLocks noGrp="1"/>
          </p:cNvSpPr>
          <p:nvPr>
            <p:ph type="title"/>
          </p:nvPr>
        </p:nvSpPr>
        <p:spPr>
          <a:xfrm>
            <a:off x="584200" y="1006956"/>
            <a:ext cx="3412067" cy="1372177"/>
          </a:xfrm>
        </p:spPr>
        <p:txBody>
          <a:bodyPr anchor="ctr">
            <a:normAutofit/>
          </a:bodyPr>
          <a:lstStyle/>
          <a:p>
            <a:pPr algn="ctr"/>
            <a:r>
              <a:rPr lang="en-US">
                <a:latin typeface="iCiel Gotham Medium" pitchFamily="50" charset="0"/>
                <a:cs typeface="iCiel Gotham Medium" pitchFamily="50" charset="0"/>
              </a:rPr>
              <a:t>kiến trúc VPN</a:t>
            </a:r>
          </a:p>
        </p:txBody>
      </p:sp>
      <p:sp>
        <p:nvSpPr>
          <p:cNvPr id="3" name="Content Placeholder 2">
            <a:extLst>
              <a:ext uri="{FF2B5EF4-FFF2-40B4-BE49-F238E27FC236}">
                <a16:creationId xmlns:a16="http://schemas.microsoft.com/office/drawing/2014/main" id="{4128FF1F-4D7C-475B-AF27-1753EF05D89A}"/>
              </a:ext>
            </a:extLst>
          </p:cNvPr>
          <p:cNvSpPr>
            <a:spLocks noGrp="1"/>
          </p:cNvSpPr>
          <p:nvPr>
            <p:ph idx="1"/>
          </p:nvPr>
        </p:nvSpPr>
        <p:spPr>
          <a:xfrm>
            <a:off x="581193" y="2350346"/>
            <a:ext cx="3415074" cy="3564467"/>
          </a:xfrm>
        </p:spPr>
        <p:txBody>
          <a:bodyPr>
            <a:normAutofit/>
          </a:bodyPr>
          <a:lstStyle/>
          <a:p>
            <a:pPr marL="0" indent="0">
              <a:buNone/>
            </a:pPr>
            <a:r>
              <a:rPr lang="en-US" sz="2000">
                <a:solidFill>
                  <a:schemeClr val="bg1"/>
                </a:solidFill>
                <a:latin typeface="Minion Pro" panose="02040503050306020203" pitchFamily="18" charset="0"/>
              </a:rPr>
              <a:t>Chức năng và dịch vụ của VPN phụ thuộc phần lớn vào cách thức triển khai cũng như kiến trúc của VPN đó.  VPN có 3 kiến trúc chính đó là:</a:t>
            </a:r>
          </a:p>
          <a:p>
            <a:r>
              <a:rPr lang="en-US" sz="2000">
                <a:solidFill>
                  <a:schemeClr val="bg1"/>
                </a:solidFill>
                <a:latin typeface="Minion Pro" panose="02040503050306020203" pitchFamily="18" charset="0"/>
              </a:rPr>
              <a:t>Gateway-to-gateway</a:t>
            </a:r>
          </a:p>
          <a:p>
            <a:r>
              <a:rPr lang="en-US" sz="2000">
                <a:solidFill>
                  <a:schemeClr val="bg1"/>
                </a:solidFill>
                <a:latin typeface="Minion Pro" panose="02040503050306020203" pitchFamily="18" charset="0"/>
              </a:rPr>
              <a:t>Host-to-gateway</a:t>
            </a:r>
          </a:p>
          <a:p>
            <a:r>
              <a:rPr lang="en-US" sz="2000">
                <a:solidFill>
                  <a:schemeClr val="bg1"/>
                </a:solidFill>
                <a:latin typeface="Minion Pro" panose="02040503050306020203" pitchFamily="18" charset="0"/>
              </a:rPr>
              <a:t>Host-to-host</a:t>
            </a:r>
          </a:p>
          <a:p>
            <a:pPr marL="0" indent="0">
              <a:buNone/>
            </a:pPr>
            <a:endParaRPr lang="en-US" sz="2000">
              <a:solidFill>
                <a:schemeClr val="bg1"/>
              </a:solidFill>
              <a:latin typeface="Minion Pro" panose="02040503050306020203" pitchFamily="18" charset="0"/>
            </a:endParaRPr>
          </a:p>
        </p:txBody>
      </p:sp>
    </p:spTree>
    <p:extLst>
      <p:ext uri="{BB962C8B-B14F-4D97-AF65-F5344CB8AC3E}">
        <p14:creationId xmlns:p14="http://schemas.microsoft.com/office/powerpoint/2010/main" val="29908665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5" name="Rectangle 71">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126" name="Rectangle 73">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5127" name="Rectangle 75">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5128" name="Rectangle 77">
            <a:extLst>
              <a:ext uri="{FF2B5EF4-FFF2-40B4-BE49-F238E27FC236}">
                <a16:creationId xmlns:a16="http://schemas.microsoft.com/office/drawing/2014/main" id="{90EB7086-616E-4D44-94BE-D0F763561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708F811-2002-4079-B0FA-EEA38120F7D4}"/>
              </a:ext>
            </a:extLst>
          </p:cNvPr>
          <p:cNvSpPr>
            <a:spLocks noGrp="1"/>
          </p:cNvSpPr>
          <p:nvPr>
            <p:ph type="title"/>
          </p:nvPr>
        </p:nvSpPr>
        <p:spPr>
          <a:xfrm>
            <a:off x="581191" y="4610099"/>
            <a:ext cx="10993549" cy="642621"/>
          </a:xfrm>
        </p:spPr>
        <p:txBody>
          <a:bodyPr vert="horz" lIns="91440" tIns="45720" rIns="91440" bIns="45720" rtlCol="0" anchor="b">
            <a:normAutofit/>
          </a:bodyPr>
          <a:lstStyle/>
          <a:p>
            <a:r>
              <a:rPr lang="en-US" sz="3600"/>
              <a:t>Kiến trúc gateway-to-gateway</a:t>
            </a:r>
          </a:p>
        </p:txBody>
      </p:sp>
      <p:sp useBgFill="1">
        <p:nvSpPr>
          <p:cNvPr id="5129" name="Rectangle 79">
            <a:extLst>
              <a:ext uri="{FF2B5EF4-FFF2-40B4-BE49-F238E27FC236}">
                <a16:creationId xmlns:a16="http://schemas.microsoft.com/office/drawing/2014/main" id="{066AE2FE-036E-44DB-8A9A-8E3261C9F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3" name="Picture 1">
            <a:extLst>
              <a:ext uri="{FF2B5EF4-FFF2-40B4-BE49-F238E27FC236}">
                <a16:creationId xmlns:a16="http://schemas.microsoft.com/office/drawing/2014/main" id="{79051416-A298-4710-AAEA-0B7BBE4BBCE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43883" y="997809"/>
            <a:ext cx="11283519" cy="301834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AAA8EF2D-1BAB-4C98-9173-3E0D47E4C934}"/>
              </a:ext>
            </a:extLst>
          </p:cNvPr>
          <p:cNvSpPr txBox="1"/>
          <p:nvPr/>
        </p:nvSpPr>
        <p:spPr>
          <a:xfrm>
            <a:off x="690880" y="5252720"/>
            <a:ext cx="10678160" cy="646331"/>
          </a:xfrm>
          <a:prstGeom prst="rect">
            <a:avLst/>
          </a:prstGeom>
          <a:noFill/>
        </p:spPr>
        <p:txBody>
          <a:bodyPr wrap="square" rtlCol="0">
            <a:spAutoFit/>
          </a:bodyPr>
          <a:lstStyle/>
          <a:p>
            <a:r>
              <a:rPr lang="en-US">
                <a:solidFill>
                  <a:schemeClr val="bg1"/>
                </a:solidFill>
                <a:latin typeface="Minion Pro" panose="02040503050306020203" pitchFamily="18" charset="0"/>
              </a:rPr>
              <a:t>Kiến trúc này cung cấp cơ chế bảo mật giữa 2 mạng với nhau. Dữ liệu chỉ được bảo vệ khi truyền giữa hai gateway nên kiến trúc này thường được sử dụng để truyền tin giữa 2 mạng tin cậy. Đây là kiến trúc dễ triển khai nhất.</a:t>
            </a:r>
          </a:p>
        </p:txBody>
      </p:sp>
    </p:spTree>
    <p:extLst>
      <p:ext uri="{BB962C8B-B14F-4D97-AF65-F5344CB8AC3E}">
        <p14:creationId xmlns:p14="http://schemas.microsoft.com/office/powerpoint/2010/main" val="371822295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3" name="Rectangle 72">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74">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76">
            <a:extLst>
              <a:ext uri="{FF2B5EF4-FFF2-40B4-BE49-F238E27FC236}">
                <a16:creationId xmlns:a16="http://schemas.microsoft.com/office/drawing/2014/main" id="{90EB7086-616E-4D44-94BE-D0F763561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69904A8-66DD-472E-A552-C6E1518D1871}"/>
              </a:ext>
            </a:extLst>
          </p:cNvPr>
          <p:cNvSpPr>
            <a:spLocks noGrp="1"/>
          </p:cNvSpPr>
          <p:nvPr>
            <p:ph type="title"/>
          </p:nvPr>
        </p:nvSpPr>
        <p:spPr>
          <a:xfrm>
            <a:off x="581191" y="4452109"/>
            <a:ext cx="10993549" cy="678180"/>
          </a:xfrm>
        </p:spPr>
        <p:txBody>
          <a:bodyPr vert="horz" lIns="91440" tIns="45720" rIns="91440" bIns="45720" rtlCol="0" anchor="b">
            <a:normAutofit/>
          </a:bodyPr>
          <a:lstStyle/>
          <a:p>
            <a:r>
              <a:rPr lang="en-US" sz="3600"/>
              <a:t>Kiến trúc host-to-gateway</a:t>
            </a:r>
          </a:p>
        </p:txBody>
      </p:sp>
      <p:sp useBgFill="1">
        <p:nvSpPr>
          <p:cNvPr id="79" name="Rectangle 78">
            <a:extLst>
              <a:ext uri="{FF2B5EF4-FFF2-40B4-BE49-F238E27FC236}">
                <a16:creationId xmlns:a16="http://schemas.microsoft.com/office/drawing/2014/main" id="{066AE2FE-036E-44DB-8A9A-8E3261C9F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1">
            <a:extLst>
              <a:ext uri="{FF2B5EF4-FFF2-40B4-BE49-F238E27FC236}">
                <a16:creationId xmlns:a16="http://schemas.microsoft.com/office/drawing/2014/main" id="{821E6A59-1DB6-4E0C-906E-B8BA671E5E6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43883" y="743930"/>
            <a:ext cx="11283519" cy="352609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83164A4E-99F6-4542-BA83-873B2E8135E5}"/>
              </a:ext>
            </a:extLst>
          </p:cNvPr>
          <p:cNvSpPr txBox="1"/>
          <p:nvPr/>
        </p:nvSpPr>
        <p:spPr>
          <a:xfrm>
            <a:off x="617260" y="5109460"/>
            <a:ext cx="10708640" cy="1200329"/>
          </a:xfrm>
          <a:prstGeom prst="rect">
            <a:avLst/>
          </a:prstGeom>
          <a:noFill/>
        </p:spPr>
        <p:txBody>
          <a:bodyPr wrap="square" rtlCol="0">
            <a:spAutoFit/>
          </a:bodyPr>
          <a:lstStyle/>
          <a:p>
            <a:r>
              <a:rPr lang="en-US">
                <a:solidFill>
                  <a:schemeClr val="bg1"/>
                </a:solidFill>
                <a:latin typeface="Minion Pro" panose="02040503050306020203" pitchFamily="18" charset="0"/>
              </a:rPr>
              <a:t>Mục đích của kiến trúc này là để cung cấp kết nối từ xa. Máy host cần được cấu hình như một IPSec client để kết nối tới IPSec gateway của tổ chức. Tổ chức tiến hành xác thực client để thiết lập kết nối. Do dữ liệu chỉ bảo mật từ máy host tới gateway nên kiến trúc này thường được sử dụng để kết nối một người dùng tới một mạng tin cậy. Kiến trúc này khó triển khai hơn kiến trúc gateway-to-gateway.</a:t>
            </a:r>
          </a:p>
        </p:txBody>
      </p:sp>
    </p:spTree>
    <p:extLst>
      <p:ext uri="{BB962C8B-B14F-4D97-AF65-F5344CB8AC3E}">
        <p14:creationId xmlns:p14="http://schemas.microsoft.com/office/powerpoint/2010/main" val="36079568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3" name="Rectangle 72">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74">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76">
            <a:extLst>
              <a:ext uri="{FF2B5EF4-FFF2-40B4-BE49-F238E27FC236}">
                <a16:creationId xmlns:a16="http://schemas.microsoft.com/office/drawing/2014/main" id="{90EB7086-616E-4D44-94BE-D0F763561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69904A8-66DD-472E-A552-C6E1518D1871}"/>
              </a:ext>
            </a:extLst>
          </p:cNvPr>
          <p:cNvSpPr>
            <a:spLocks noGrp="1"/>
          </p:cNvSpPr>
          <p:nvPr>
            <p:ph type="title"/>
          </p:nvPr>
        </p:nvSpPr>
        <p:spPr>
          <a:xfrm>
            <a:off x="588867" y="4564444"/>
            <a:ext cx="10993549" cy="698500"/>
          </a:xfrm>
        </p:spPr>
        <p:txBody>
          <a:bodyPr vert="horz" lIns="91440" tIns="45720" rIns="91440" bIns="45720" rtlCol="0" anchor="b">
            <a:normAutofit/>
          </a:bodyPr>
          <a:lstStyle/>
          <a:p>
            <a:r>
              <a:rPr lang="en-US" sz="3600"/>
              <a:t>Kiến trúc host-to-Host</a:t>
            </a:r>
          </a:p>
        </p:txBody>
      </p:sp>
      <p:sp useBgFill="1">
        <p:nvSpPr>
          <p:cNvPr id="79" name="Rectangle 78">
            <a:extLst>
              <a:ext uri="{FF2B5EF4-FFF2-40B4-BE49-F238E27FC236}">
                <a16:creationId xmlns:a16="http://schemas.microsoft.com/office/drawing/2014/main" id="{066AE2FE-036E-44DB-8A9A-8E3261C9F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1">
            <a:extLst>
              <a:ext uri="{FF2B5EF4-FFF2-40B4-BE49-F238E27FC236}">
                <a16:creationId xmlns:a16="http://schemas.microsoft.com/office/drawing/2014/main" id="{821E6A59-1DB6-4E0C-906E-B8BA671E5E65}"/>
              </a:ext>
            </a:extLst>
          </p:cNvPr>
          <p:cNvPicPr>
            <a:picLocks noGrp="1" noChangeAspect="1" noChangeArrowheads="1"/>
          </p:cNvPicPr>
          <p:nvPr>
            <p:ph idx="1"/>
          </p:nvPr>
        </p:nvPicPr>
        <p:blipFill>
          <a:blip r:embed="rId2"/>
          <a:srcRect/>
          <a:stretch/>
        </p:blipFill>
        <p:spPr bwMode="auto">
          <a:xfrm>
            <a:off x="882498" y="743930"/>
            <a:ext cx="10406289" cy="352609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AA093B62-9282-4352-9CFD-8D65ED8EBEB9}"/>
              </a:ext>
            </a:extLst>
          </p:cNvPr>
          <p:cNvSpPr txBox="1"/>
          <p:nvPr/>
        </p:nvSpPr>
        <p:spPr>
          <a:xfrm>
            <a:off x="609584" y="5262944"/>
            <a:ext cx="10708640" cy="646331"/>
          </a:xfrm>
          <a:prstGeom prst="rect">
            <a:avLst/>
          </a:prstGeom>
          <a:noFill/>
        </p:spPr>
        <p:txBody>
          <a:bodyPr wrap="square" rtlCol="0">
            <a:spAutoFit/>
          </a:bodyPr>
          <a:lstStyle/>
          <a:p>
            <a:r>
              <a:rPr lang="en-US">
                <a:solidFill>
                  <a:schemeClr val="bg1"/>
                </a:solidFill>
                <a:latin typeface="Minion Pro" panose="02040503050306020203" pitchFamily="18" charset="0"/>
              </a:rPr>
              <a:t>Kiến trúc này rất ít được sử dụng và cũng là cơ chế khó triển khai nhất. Nó chỉ được sử dụng trong những trường hợp đặc biệt như khi admin muốn quản lý một server từ xa. Cơ chế này là cơ chế bảo vệ dữ liệu toàn vẹn nhất.</a:t>
            </a:r>
          </a:p>
        </p:txBody>
      </p:sp>
    </p:spTree>
    <p:extLst>
      <p:ext uri="{BB962C8B-B14F-4D97-AF65-F5344CB8AC3E}">
        <p14:creationId xmlns:p14="http://schemas.microsoft.com/office/powerpoint/2010/main" val="2087658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CE8BCA1D-ACDF-4D63-9AA0-366C4F855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47023F-58CA-4018-AEE6-A0F999274D73}"/>
              </a:ext>
            </a:extLst>
          </p:cNvPr>
          <p:cNvSpPr>
            <a:spLocks noGrp="1"/>
          </p:cNvSpPr>
          <p:nvPr>
            <p:ph type="title"/>
          </p:nvPr>
        </p:nvSpPr>
        <p:spPr>
          <a:xfrm>
            <a:off x="746228" y="1037967"/>
            <a:ext cx="3054091" cy="4709131"/>
          </a:xfrm>
        </p:spPr>
        <p:txBody>
          <a:bodyPr anchor="ctr">
            <a:normAutofit/>
          </a:bodyPr>
          <a:lstStyle/>
          <a:p>
            <a:pPr algn="r"/>
            <a:r>
              <a:rPr lang="en-US" sz="3600">
                <a:solidFill>
                  <a:schemeClr val="accent1"/>
                </a:solidFill>
                <a:latin typeface="iCiel Gotham Medium" pitchFamily="50" charset="0"/>
                <a:cs typeface="iCiel Gotham Medium" pitchFamily="50" charset="0"/>
              </a:rPr>
              <a:t>Tầng </a:t>
            </a:r>
            <a:br>
              <a:rPr lang="en-US" sz="3600">
                <a:solidFill>
                  <a:schemeClr val="accent1"/>
                </a:solidFill>
                <a:latin typeface="iCiel Gotham Medium" pitchFamily="50" charset="0"/>
                <a:cs typeface="iCiel Gotham Medium" pitchFamily="50" charset="0"/>
              </a:rPr>
            </a:br>
            <a:r>
              <a:rPr lang="en-US" sz="3600">
                <a:solidFill>
                  <a:schemeClr val="accent1"/>
                </a:solidFill>
                <a:latin typeface="iCiel Gotham Medium" pitchFamily="50" charset="0"/>
                <a:cs typeface="iCiel Gotham Medium" pitchFamily="50" charset="0"/>
              </a:rPr>
              <a:t>ứng dụng</a:t>
            </a:r>
          </a:p>
        </p:txBody>
      </p:sp>
      <p:sp>
        <p:nvSpPr>
          <p:cNvPr id="20" name="Rectangle 19">
            <a:extLst>
              <a:ext uri="{FF2B5EF4-FFF2-40B4-BE49-F238E27FC236}">
                <a16:creationId xmlns:a16="http://schemas.microsoft.com/office/drawing/2014/main" id="{5DB82E3F-D9C4-42E7-AABF-D760C2F56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5F145784-B126-48E6-B33B-0BEA2EBF1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06AD7FED-ECA8-4F84-9067-C1B1E9610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74DF12F2-5059-41AC-A8BD-D5E115CDC2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13" name="Content Placeholder 2">
            <a:extLst>
              <a:ext uri="{FF2B5EF4-FFF2-40B4-BE49-F238E27FC236}">
                <a16:creationId xmlns:a16="http://schemas.microsoft.com/office/drawing/2014/main" id="{C55878E1-E5EE-4EDA-883C-720153A202C2}"/>
              </a:ext>
            </a:extLst>
          </p:cNvPr>
          <p:cNvGraphicFramePr>
            <a:graphicFrameLocks noGrp="1"/>
          </p:cNvGraphicFramePr>
          <p:nvPr>
            <p:ph idx="1"/>
            <p:extLst>
              <p:ext uri="{D42A27DB-BD31-4B8C-83A1-F6EECF244321}">
                <p14:modId xmlns:p14="http://schemas.microsoft.com/office/powerpoint/2010/main" val="3565558504"/>
              </p:ext>
            </p:extLst>
          </p:nvPr>
        </p:nvGraphicFramePr>
        <p:xfrm>
          <a:off x="4546547" y="1167591"/>
          <a:ext cx="7012370" cy="45990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0499254"/>
      </p:ext>
    </p:extLst>
  </p:cSld>
  <p:clrMapOvr>
    <a:overrideClrMapping bg1="dk1" tx1="lt1" bg2="dk2" tx2="lt2" accent1="accent1" accent2="accent2" accent3="accent3" accent4="accent4" accent5="accent5" accent6="accent6" hlink="hlink" folHlink="folHlink"/>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E37F4-9094-4A65-95AC-E61544B19F5C}"/>
              </a:ext>
            </a:extLst>
          </p:cNvPr>
          <p:cNvSpPr>
            <a:spLocks noGrp="1"/>
          </p:cNvSpPr>
          <p:nvPr>
            <p:ph type="title"/>
          </p:nvPr>
        </p:nvSpPr>
        <p:spPr/>
        <p:txBody>
          <a:bodyPr/>
          <a:lstStyle/>
          <a:p>
            <a:r>
              <a:rPr lang="en-US">
                <a:latin typeface="iCiel Gotham Medium" pitchFamily="50" charset="0"/>
                <a:cs typeface="iCiel Gotham Medium" pitchFamily="50" charset="0"/>
              </a:rPr>
              <a:t>Lợi ích và hạn chế của vpn</a:t>
            </a:r>
          </a:p>
        </p:txBody>
      </p:sp>
      <p:sp>
        <p:nvSpPr>
          <p:cNvPr id="3" name="Content Placeholder 2">
            <a:extLst>
              <a:ext uri="{FF2B5EF4-FFF2-40B4-BE49-F238E27FC236}">
                <a16:creationId xmlns:a16="http://schemas.microsoft.com/office/drawing/2014/main" id="{106FAE36-580A-4671-BB23-127120CB3681}"/>
              </a:ext>
            </a:extLst>
          </p:cNvPr>
          <p:cNvSpPr>
            <a:spLocks noGrp="1"/>
          </p:cNvSpPr>
          <p:nvPr>
            <p:ph sz="half" idx="1"/>
          </p:nvPr>
        </p:nvSpPr>
        <p:spPr>
          <a:xfrm>
            <a:off x="581193" y="2611120"/>
            <a:ext cx="5422390" cy="3249930"/>
          </a:xfrm>
        </p:spPr>
        <p:txBody>
          <a:bodyPr/>
          <a:lstStyle/>
          <a:p>
            <a:r>
              <a:rPr lang="en-US"/>
              <a:t>Giảm thiểu chi phí triển khai và duy trì hệ thống</a:t>
            </a:r>
          </a:p>
          <a:p>
            <a:r>
              <a:rPr lang="en-US"/>
              <a:t>Cải thiện kết nối</a:t>
            </a:r>
          </a:p>
          <a:p>
            <a:r>
              <a:rPr lang="en-US"/>
              <a:t>An toàn trong giao dịch</a:t>
            </a:r>
          </a:p>
          <a:p>
            <a:r>
              <a:rPr lang="en-US"/>
              <a:t>Khả năng điều khiển từ xa</a:t>
            </a:r>
          </a:p>
          <a:p>
            <a:r>
              <a:rPr lang="en-US"/>
              <a:t>Khả năng mở rộng hệ thống</a:t>
            </a:r>
          </a:p>
        </p:txBody>
      </p:sp>
      <p:sp>
        <p:nvSpPr>
          <p:cNvPr id="4" name="Content Placeholder 3">
            <a:extLst>
              <a:ext uri="{FF2B5EF4-FFF2-40B4-BE49-F238E27FC236}">
                <a16:creationId xmlns:a16="http://schemas.microsoft.com/office/drawing/2014/main" id="{FDDA05EB-7977-4FAF-997C-74FAE10184E0}"/>
              </a:ext>
            </a:extLst>
          </p:cNvPr>
          <p:cNvSpPr>
            <a:spLocks noGrp="1"/>
          </p:cNvSpPr>
          <p:nvPr>
            <p:ph sz="half" idx="2"/>
          </p:nvPr>
        </p:nvSpPr>
        <p:spPr>
          <a:xfrm>
            <a:off x="6280285" y="2702039"/>
            <a:ext cx="5129823" cy="3249930"/>
          </a:xfrm>
        </p:spPr>
        <p:txBody>
          <a:bodyPr/>
          <a:lstStyle/>
          <a:p>
            <a:r>
              <a:rPr lang="en-US"/>
              <a:t>Tốc độ kết nối VPN bị giới hạn bởi tốc độ của mạng Internet</a:t>
            </a:r>
          </a:p>
          <a:p>
            <a:r>
              <a:rPr lang="en-US"/>
              <a:t>Dịch vụ VPN của các nhà cung cấp không đồng bộ</a:t>
            </a:r>
          </a:p>
          <a:p>
            <a:r>
              <a:rPr lang="en-US"/>
              <a:t>Vấn đề bảo mật cá nhân</a:t>
            </a:r>
          </a:p>
        </p:txBody>
      </p:sp>
      <p:sp>
        <p:nvSpPr>
          <p:cNvPr id="8" name="Freeform: Shape 7">
            <a:extLst>
              <a:ext uri="{FF2B5EF4-FFF2-40B4-BE49-F238E27FC236}">
                <a16:creationId xmlns:a16="http://schemas.microsoft.com/office/drawing/2014/main" id="{66E61540-341A-4D54-BB81-E36C9CDCEBC5}"/>
              </a:ext>
            </a:extLst>
          </p:cNvPr>
          <p:cNvSpPr/>
          <p:nvPr/>
        </p:nvSpPr>
        <p:spPr>
          <a:xfrm>
            <a:off x="396359" y="2932872"/>
            <a:ext cx="5313561" cy="2794414"/>
          </a:xfrm>
          <a:custGeom>
            <a:avLst/>
            <a:gdLst>
              <a:gd name="connsiteX0" fmla="*/ 0 w 5313561"/>
              <a:gd name="connsiteY0" fmla="*/ 0 h 2794414"/>
              <a:gd name="connsiteX1" fmla="*/ 2052260 w 5313561"/>
              <a:gd name="connsiteY1" fmla="*/ 0 h 2794414"/>
              <a:gd name="connsiteX2" fmla="*/ 2052260 w 5313561"/>
              <a:gd name="connsiteY2" fmla="*/ 63379 h 2794414"/>
              <a:gd name="connsiteX3" fmla="*/ 37533 w 5313561"/>
              <a:gd name="connsiteY3" fmla="*/ 63379 h 2794414"/>
              <a:gd name="connsiteX4" fmla="*/ 37533 w 5313561"/>
              <a:gd name="connsiteY4" fmla="*/ 2754082 h 2794414"/>
              <a:gd name="connsiteX5" fmla="*/ 5276028 w 5313561"/>
              <a:gd name="connsiteY5" fmla="*/ 2754082 h 2794414"/>
              <a:gd name="connsiteX6" fmla="*/ 5276028 w 5313561"/>
              <a:gd name="connsiteY6" fmla="*/ 63379 h 2794414"/>
              <a:gd name="connsiteX7" fmla="*/ 3261300 w 5313561"/>
              <a:gd name="connsiteY7" fmla="*/ 63379 h 2794414"/>
              <a:gd name="connsiteX8" fmla="*/ 3261300 w 5313561"/>
              <a:gd name="connsiteY8" fmla="*/ 0 h 2794414"/>
              <a:gd name="connsiteX9" fmla="*/ 5313561 w 5313561"/>
              <a:gd name="connsiteY9" fmla="*/ 0 h 2794414"/>
              <a:gd name="connsiteX10" fmla="*/ 5313561 w 5313561"/>
              <a:gd name="connsiteY10" fmla="*/ 2794414 h 2794414"/>
              <a:gd name="connsiteX11" fmla="*/ 0 w 5313561"/>
              <a:gd name="connsiteY11" fmla="*/ 2794414 h 2794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313561" h="2794414">
                <a:moveTo>
                  <a:pt x="0" y="0"/>
                </a:moveTo>
                <a:lnTo>
                  <a:pt x="2052260" y="0"/>
                </a:lnTo>
                <a:lnTo>
                  <a:pt x="2052260" y="63379"/>
                </a:lnTo>
                <a:lnTo>
                  <a:pt x="37533" y="63379"/>
                </a:lnTo>
                <a:lnTo>
                  <a:pt x="37533" y="2754082"/>
                </a:lnTo>
                <a:lnTo>
                  <a:pt x="5276028" y="2754082"/>
                </a:lnTo>
                <a:lnTo>
                  <a:pt x="5276028" y="63379"/>
                </a:lnTo>
                <a:lnTo>
                  <a:pt x="3261300" y="63379"/>
                </a:lnTo>
                <a:lnTo>
                  <a:pt x="3261300" y="0"/>
                </a:lnTo>
                <a:lnTo>
                  <a:pt x="5313561" y="0"/>
                </a:lnTo>
                <a:lnTo>
                  <a:pt x="5313561" y="2794414"/>
                </a:lnTo>
                <a:lnTo>
                  <a:pt x="0" y="2794414"/>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TextBox 8">
            <a:extLst>
              <a:ext uri="{FF2B5EF4-FFF2-40B4-BE49-F238E27FC236}">
                <a16:creationId xmlns:a16="http://schemas.microsoft.com/office/drawing/2014/main" id="{9E1CA75B-9EE1-466B-8454-448D65FBF17C}"/>
              </a:ext>
            </a:extLst>
          </p:cNvPr>
          <p:cNvSpPr txBox="1"/>
          <p:nvPr/>
        </p:nvSpPr>
        <p:spPr>
          <a:xfrm>
            <a:off x="2296219" y="2748206"/>
            <a:ext cx="1513840" cy="400110"/>
          </a:xfrm>
          <a:prstGeom prst="rect">
            <a:avLst/>
          </a:prstGeom>
          <a:noFill/>
        </p:spPr>
        <p:txBody>
          <a:bodyPr wrap="square" rtlCol="0">
            <a:spAutoFit/>
          </a:bodyPr>
          <a:lstStyle/>
          <a:p>
            <a:pPr algn="ctr"/>
            <a:r>
              <a:rPr lang="en-US" sz="2000">
                <a:latin typeface="iCiel Gotham Medium" pitchFamily="50" charset="0"/>
                <a:cs typeface="iCiel Gotham Medium" pitchFamily="50" charset="0"/>
              </a:rPr>
              <a:t>Lợi ích</a:t>
            </a:r>
          </a:p>
        </p:txBody>
      </p:sp>
      <p:sp>
        <p:nvSpPr>
          <p:cNvPr id="10" name="Freeform: Shape 9">
            <a:extLst>
              <a:ext uri="{FF2B5EF4-FFF2-40B4-BE49-F238E27FC236}">
                <a16:creationId xmlns:a16="http://schemas.microsoft.com/office/drawing/2014/main" id="{C1898F71-BC5B-4322-8F16-B82AD1952DFF}"/>
              </a:ext>
            </a:extLst>
          </p:cNvPr>
          <p:cNvSpPr/>
          <p:nvPr/>
        </p:nvSpPr>
        <p:spPr>
          <a:xfrm>
            <a:off x="6188417" y="2932872"/>
            <a:ext cx="5313561" cy="2794414"/>
          </a:xfrm>
          <a:custGeom>
            <a:avLst/>
            <a:gdLst>
              <a:gd name="connsiteX0" fmla="*/ 0 w 5313561"/>
              <a:gd name="connsiteY0" fmla="*/ 0 h 2794414"/>
              <a:gd name="connsiteX1" fmla="*/ 2052260 w 5313561"/>
              <a:gd name="connsiteY1" fmla="*/ 0 h 2794414"/>
              <a:gd name="connsiteX2" fmla="*/ 2052260 w 5313561"/>
              <a:gd name="connsiteY2" fmla="*/ 63379 h 2794414"/>
              <a:gd name="connsiteX3" fmla="*/ 37533 w 5313561"/>
              <a:gd name="connsiteY3" fmla="*/ 63379 h 2794414"/>
              <a:gd name="connsiteX4" fmla="*/ 37533 w 5313561"/>
              <a:gd name="connsiteY4" fmla="*/ 2754082 h 2794414"/>
              <a:gd name="connsiteX5" fmla="*/ 5276028 w 5313561"/>
              <a:gd name="connsiteY5" fmla="*/ 2754082 h 2794414"/>
              <a:gd name="connsiteX6" fmla="*/ 5276028 w 5313561"/>
              <a:gd name="connsiteY6" fmla="*/ 63379 h 2794414"/>
              <a:gd name="connsiteX7" fmla="*/ 3261300 w 5313561"/>
              <a:gd name="connsiteY7" fmla="*/ 63379 h 2794414"/>
              <a:gd name="connsiteX8" fmla="*/ 3261300 w 5313561"/>
              <a:gd name="connsiteY8" fmla="*/ 0 h 2794414"/>
              <a:gd name="connsiteX9" fmla="*/ 5313561 w 5313561"/>
              <a:gd name="connsiteY9" fmla="*/ 0 h 2794414"/>
              <a:gd name="connsiteX10" fmla="*/ 5313561 w 5313561"/>
              <a:gd name="connsiteY10" fmla="*/ 2794414 h 2794414"/>
              <a:gd name="connsiteX11" fmla="*/ 0 w 5313561"/>
              <a:gd name="connsiteY11" fmla="*/ 2794414 h 2794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313561" h="2794414">
                <a:moveTo>
                  <a:pt x="0" y="0"/>
                </a:moveTo>
                <a:lnTo>
                  <a:pt x="2052260" y="0"/>
                </a:lnTo>
                <a:lnTo>
                  <a:pt x="2052260" y="63379"/>
                </a:lnTo>
                <a:lnTo>
                  <a:pt x="37533" y="63379"/>
                </a:lnTo>
                <a:lnTo>
                  <a:pt x="37533" y="2754082"/>
                </a:lnTo>
                <a:lnTo>
                  <a:pt x="5276028" y="2754082"/>
                </a:lnTo>
                <a:lnTo>
                  <a:pt x="5276028" y="63379"/>
                </a:lnTo>
                <a:lnTo>
                  <a:pt x="3261300" y="63379"/>
                </a:lnTo>
                <a:lnTo>
                  <a:pt x="3261300" y="0"/>
                </a:lnTo>
                <a:lnTo>
                  <a:pt x="5313561" y="0"/>
                </a:lnTo>
                <a:lnTo>
                  <a:pt x="5313561" y="2794414"/>
                </a:lnTo>
                <a:lnTo>
                  <a:pt x="0" y="2794414"/>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extBox 10">
            <a:extLst>
              <a:ext uri="{FF2B5EF4-FFF2-40B4-BE49-F238E27FC236}">
                <a16:creationId xmlns:a16="http://schemas.microsoft.com/office/drawing/2014/main" id="{E53DC4CB-1969-48FD-9CE2-BC76DC4B4C0F}"/>
              </a:ext>
            </a:extLst>
          </p:cNvPr>
          <p:cNvSpPr txBox="1"/>
          <p:nvPr/>
        </p:nvSpPr>
        <p:spPr>
          <a:xfrm>
            <a:off x="8088276" y="2717428"/>
            <a:ext cx="1513840" cy="400110"/>
          </a:xfrm>
          <a:prstGeom prst="rect">
            <a:avLst/>
          </a:prstGeom>
          <a:noFill/>
        </p:spPr>
        <p:txBody>
          <a:bodyPr wrap="square" rtlCol="0">
            <a:spAutoFit/>
          </a:bodyPr>
          <a:lstStyle/>
          <a:p>
            <a:pPr algn="ctr"/>
            <a:r>
              <a:rPr lang="en-US" sz="2000">
                <a:solidFill>
                  <a:srgbClr val="1A3260"/>
                </a:solidFill>
                <a:latin typeface="iCiel Gotham Medium" pitchFamily="50" charset="0"/>
                <a:cs typeface="iCiel Gotham Medium" pitchFamily="50" charset="0"/>
              </a:rPr>
              <a:t>Hạn chế</a:t>
            </a:r>
          </a:p>
        </p:txBody>
      </p:sp>
    </p:spTree>
    <p:extLst>
      <p:ext uri="{BB962C8B-B14F-4D97-AF65-F5344CB8AC3E}">
        <p14:creationId xmlns:p14="http://schemas.microsoft.com/office/powerpoint/2010/main" val="15845613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22">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4">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6">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8">
            <a:extLst>
              <a:ext uri="{FF2B5EF4-FFF2-40B4-BE49-F238E27FC236}">
                <a16:creationId xmlns:a16="http://schemas.microsoft.com/office/drawing/2014/main" id="{90EB7086-616E-4D44-94BE-D0F763561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63A6B99-FC6F-4F10-97C3-CED87E2B0222}"/>
              </a:ext>
            </a:extLst>
          </p:cNvPr>
          <p:cNvSpPr>
            <a:spLocks noGrp="1"/>
          </p:cNvSpPr>
          <p:nvPr>
            <p:ph type="title"/>
          </p:nvPr>
        </p:nvSpPr>
        <p:spPr>
          <a:xfrm>
            <a:off x="581191" y="4610099"/>
            <a:ext cx="10993549" cy="1066801"/>
          </a:xfrm>
        </p:spPr>
        <p:txBody>
          <a:bodyPr vert="horz" lIns="91440" tIns="45720" rIns="91440" bIns="45720" rtlCol="0" anchor="b">
            <a:normAutofit/>
          </a:bodyPr>
          <a:lstStyle/>
          <a:p>
            <a:r>
              <a:rPr lang="en-US" sz="3600">
                <a:latin typeface="iCiel Gotham Medium" pitchFamily="50" charset="0"/>
                <a:cs typeface="iCiel Gotham Medium" pitchFamily="50" charset="0"/>
              </a:rPr>
              <a:t>Một số giao thức VPN phổ biến</a:t>
            </a:r>
          </a:p>
        </p:txBody>
      </p:sp>
      <p:sp useBgFill="1">
        <p:nvSpPr>
          <p:cNvPr id="39" name="Rectangle 30">
            <a:extLst>
              <a:ext uri="{FF2B5EF4-FFF2-40B4-BE49-F238E27FC236}">
                <a16:creationId xmlns:a16="http://schemas.microsoft.com/office/drawing/2014/main" id="{066AE2FE-036E-44DB-8A9A-8E3261C9F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a:extLst>
              <a:ext uri="{FF2B5EF4-FFF2-40B4-BE49-F238E27FC236}">
                <a16:creationId xmlns:a16="http://schemas.microsoft.com/office/drawing/2014/main" id="{0A6CFAF4-245D-49DC-8AA1-E1BC624F73AD}"/>
              </a:ext>
            </a:extLst>
          </p:cNvPr>
          <p:cNvGraphicFramePr>
            <a:graphicFrameLocks noGrp="1"/>
          </p:cNvGraphicFramePr>
          <p:nvPr>
            <p:extLst>
              <p:ext uri="{D42A27DB-BD31-4B8C-83A1-F6EECF244321}">
                <p14:modId xmlns:p14="http://schemas.microsoft.com/office/powerpoint/2010/main" val="2737837378"/>
              </p:ext>
            </p:extLst>
          </p:nvPr>
        </p:nvGraphicFramePr>
        <p:xfrm>
          <a:off x="443883" y="1041994"/>
          <a:ext cx="11283521" cy="2929973"/>
        </p:xfrm>
        <a:graphic>
          <a:graphicData uri="http://schemas.openxmlformats.org/drawingml/2006/table">
            <a:tbl>
              <a:tblPr firstRow="1" firstCol="1" bandRow="1">
                <a:noFill/>
                <a:tableStyleId>{5C22544A-7EE6-4342-B048-85BDC9FD1C3A}</a:tableStyleId>
              </a:tblPr>
              <a:tblGrid>
                <a:gridCol w="1641131">
                  <a:extLst>
                    <a:ext uri="{9D8B030D-6E8A-4147-A177-3AD203B41FA5}">
                      <a16:colId xmlns:a16="http://schemas.microsoft.com/office/drawing/2014/main" val="1712476464"/>
                    </a:ext>
                  </a:extLst>
                </a:gridCol>
                <a:gridCol w="2062452">
                  <a:extLst>
                    <a:ext uri="{9D8B030D-6E8A-4147-A177-3AD203B41FA5}">
                      <a16:colId xmlns:a16="http://schemas.microsoft.com/office/drawing/2014/main" val="2534560860"/>
                    </a:ext>
                  </a:extLst>
                </a:gridCol>
                <a:gridCol w="2023048">
                  <a:extLst>
                    <a:ext uri="{9D8B030D-6E8A-4147-A177-3AD203B41FA5}">
                      <a16:colId xmlns:a16="http://schemas.microsoft.com/office/drawing/2014/main" val="1535289996"/>
                    </a:ext>
                  </a:extLst>
                </a:gridCol>
                <a:gridCol w="1732064">
                  <a:extLst>
                    <a:ext uri="{9D8B030D-6E8A-4147-A177-3AD203B41FA5}">
                      <a16:colId xmlns:a16="http://schemas.microsoft.com/office/drawing/2014/main" val="3944217510"/>
                    </a:ext>
                  </a:extLst>
                </a:gridCol>
                <a:gridCol w="2023048">
                  <a:extLst>
                    <a:ext uri="{9D8B030D-6E8A-4147-A177-3AD203B41FA5}">
                      <a16:colId xmlns:a16="http://schemas.microsoft.com/office/drawing/2014/main" val="2042913060"/>
                    </a:ext>
                  </a:extLst>
                </a:gridCol>
                <a:gridCol w="1801778">
                  <a:extLst>
                    <a:ext uri="{9D8B030D-6E8A-4147-A177-3AD203B41FA5}">
                      <a16:colId xmlns:a16="http://schemas.microsoft.com/office/drawing/2014/main" val="1483678942"/>
                    </a:ext>
                  </a:extLst>
                </a:gridCol>
              </a:tblGrid>
              <a:tr h="516086">
                <a:tc>
                  <a:txBody>
                    <a:bodyPr/>
                    <a:lstStyle/>
                    <a:p>
                      <a:pPr marL="0" marR="0" algn="just">
                        <a:lnSpc>
                          <a:spcPct val="115000"/>
                        </a:lnSpc>
                        <a:spcBef>
                          <a:spcPts val="0"/>
                        </a:spcBef>
                        <a:spcAft>
                          <a:spcPts val="0"/>
                        </a:spcAft>
                      </a:pPr>
                      <a:r>
                        <a:rPr lang="en-US" sz="1500" b="1" cap="all" spc="60">
                          <a:solidFill>
                            <a:schemeClr val="tx1"/>
                          </a:solidFill>
                          <a:effectLst/>
                          <a:latin typeface="iCiel Gotham Medium" pitchFamily="50" charset="0"/>
                          <a:cs typeface="iCiel Gotham Medium" pitchFamily="50" charset="0"/>
                        </a:rPr>
                        <a:t>Giao thức</a:t>
                      </a:r>
                      <a:endParaRPr lang="en-US" sz="1500" b="1" cap="all" spc="60">
                        <a:solidFill>
                          <a:schemeClr val="tx1"/>
                        </a:solidFill>
                        <a:effectLst/>
                        <a:latin typeface="iCiel Gotham Medium" pitchFamily="50" charset="0"/>
                        <a:ea typeface="Times New Roman" panose="02020603050405020304" pitchFamily="18" charset="0"/>
                        <a:cs typeface="iCiel Gotham Medium" pitchFamily="50" charset="0"/>
                      </a:endParaRPr>
                    </a:p>
                  </a:txBody>
                  <a:tcPr marL="84159" marR="84159" marT="112212" marB="112212" anchor="b">
                    <a:lnL w="12700" cmpd="sng">
                      <a:noFill/>
                    </a:lnL>
                    <a:lnR w="12700" cmpd="sng">
                      <a:noFill/>
                    </a:lnR>
                    <a:lnT w="12700" cmpd="sng">
                      <a:noFill/>
                    </a:lnT>
                    <a:lnB w="38100" cmpd="sng">
                      <a:noFill/>
                    </a:lnB>
                    <a:noFill/>
                  </a:tcPr>
                </a:tc>
                <a:tc>
                  <a:txBody>
                    <a:bodyPr/>
                    <a:lstStyle/>
                    <a:p>
                      <a:pPr marL="0" marR="0">
                        <a:lnSpc>
                          <a:spcPct val="115000"/>
                        </a:lnSpc>
                        <a:spcBef>
                          <a:spcPts val="0"/>
                        </a:spcBef>
                        <a:spcAft>
                          <a:spcPts val="0"/>
                        </a:spcAft>
                      </a:pPr>
                      <a:r>
                        <a:rPr lang="vi-VN" sz="1500" b="1" cap="all" spc="60">
                          <a:solidFill>
                            <a:schemeClr val="tx1"/>
                          </a:solidFill>
                          <a:effectLst/>
                          <a:latin typeface="iCiel Gotham Medium" pitchFamily="50" charset="0"/>
                          <a:cs typeface="iCiel Gotham Medium" pitchFamily="50" charset="0"/>
                        </a:rPr>
                        <a:t>OpenVPN</a:t>
                      </a:r>
                      <a:endParaRPr lang="en-US" sz="1500" b="1" cap="all" spc="60">
                        <a:solidFill>
                          <a:schemeClr val="tx1"/>
                        </a:solidFill>
                        <a:effectLst/>
                        <a:latin typeface="iCiel Gotham Medium" pitchFamily="50" charset="0"/>
                        <a:ea typeface="Times New Roman" panose="02020603050405020304" pitchFamily="18" charset="0"/>
                        <a:cs typeface="iCiel Gotham Medium" pitchFamily="50" charset="0"/>
                      </a:endParaRPr>
                    </a:p>
                  </a:txBody>
                  <a:tcPr marL="84159" marR="84159" marT="112212" marB="112212" anchor="b">
                    <a:lnL w="12700" cmpd="sng">
                      <a:noFill/>
                    </a:lnL>
                    <a:lnR w="12700" cmpd="sng">
                      <a:noFill/>
                    </a:lnR>
                    <a:lnT w="12700" cmpd="sng">
                      <a:noFill/>
                    </a:lnT>
                    <a:lnB w="38100" cmpd="sng">
                      <a:noFill/>
                    </a:lnB>
                    <a:noFill/>
                  </a:tcPr>
                </a:tc>
                <a:tc>
                  <a:txBody>
                    <a:bodyPr/>
                    <a:lstStyle/>
                    <a:p>
                      <a:pPr marL="0" marR="0">
                        <a:lnSpc>
                          <a:spcPct val="115000"/>
                        </a:lnSpc>
                        <a:spcBef>
                          <a:spcPts val="0"/>
                        </a:spcBef>
                        <a:spcAft>
                          <a:spcPts val="0"/>
                        </a:spcAft>
                      </a:pPr>
                      <a:r>
                        <a:rPr lang="vi-VN" sz="1500" b="1" cap="all" spc="60">
                          <a:solidFill>
                            <a:schemeClr val="tx1"/>
                          </a:solidFill>
                          <a:effectLst/>
                          <a:latin typeface="iCiel Gotham Medium" pitchFamily="50" charset="0"/>
                          <a:cs typeface="iCiel Gotham Medium" pitchFamily="50" charset="0"/>
                        </a:rPr>
                        <a:t>L2TP</a:t>
                      </a:r>
                      <a:endParaRPr lang="en-US" sz="1500" b="1" cap="all" spc="60">
                        <a:solidFill>
                          <a:schemeClr val="tx1"/>
                        </a:solidFill>
                        <a:effectLst/>
                        <a:latin typeface="iCiel Gotham Medium" pitchFamily="50" charset="0"/>
                        <a:ea typeface="Times New Roman" panose="02020603050405020304" pitchFamily="18" charset="0"/>
                        <a:cs typeface="iCiel Gotham Medium" pitchFamily="50" charset="0"/>
                      </a:endParaRPr>
                    </a:p>
                  </a:txBody>
                  <a:tcPr marL="84159" marR="84159" marT="112212" marB="112212" anchor="b">
                    <a:lnL w="12700" cmpd="sng">
                      <a:noFill/>
                    </a:lnL>
                    <a:lnR w="12700" cmpd="sng">
                      <a:noFill/>
                    </a:lnR>
                    <a:lnT w="12700" cmpd="sng">
                      <a:noFill/>
                    </a:lnT>
                    <a:lnB w="38100" cmpd="sng">
                      <a:noFill/>
                    </a:lnB>
                    <a:noFill/>
                  </a:tcPr>
                </a:tc>
                <a:tc>
                  <a:txBody>
                    <a:bodyPr/>
                    <a:lstStyle/>
                    <a:p>
                      <a:pPr marL="0" marR="0">
                        <a:lnSpc>
                          <a:spcPct val="115000"/>
                        </a:lnSpc>
                        <a:spcBef>
                          <a:spcPts val="0"/>
                        </a:spcBef>
                        <a:spcAft>
                          <a:spcPts val="0"/>
                        </a:spcAft>
                      </a:pPr>
                      <a:r>
                        <a:rPr lang="vi-VN" sz="1500" b="1" cap="all" spc="60">
                          <a:solidFill>
                            <a:schemeClr val="tx1"/>
                          </a:solidFill>
                          <a:effectLst/>
                          <a:latin typeface="iCiel Gotham Medium" pitchFamily="50" charset="0"/>
                          <a:cs typeface="iCiel Gotham Medium" pitchFamily="50" charset="0"/>
                        </a:rPr>
                        <a:t>SSTP</a:t>
                      </a:r>
                      <a:endParaRPr lang="en-US" sz="1500" b="1" cap="all" spc="60">
                        <a:solidFill>
                          <a:schemeClr val="tx1"/>
                        </a:solidFill>
                        <a:effectLst/>
                        <a:latin typeface="iCiel Gotham Medium" pitchFamily="50" charset="0"/>
                        <a:ea typeface="Times New Roman" panose="02020603050405020304" pitchFamily="18" charset="0"/>
                        <a:cs typeface="iCiel Gotham Medium" pitchFamily="50" charset="0"/>
                      </a:endParaRPr>
                    </a:p>
                  </a:txBody>
                  <a:tcPr marL="84159" marR="84159" marT="112212" marB="112212" anchor="b">
                    <a:lnL w="12700" cmpd="sng">
                      <a:noFill/>
                    </a:lnL>
                    <a:lnR w="12700" cmpd="sng">
                      <a:noFill/>
                    </a:lnR>
                    <a:lnT w="12700" cmpd="sng">
                      <a:noFill/>
                    </a:lnT>
                    <a:lnB w="38100" cmpd="sng">
                      <a:noFill/>
                    </a:lnB>
                    <a:noFill/>
                  </a:tcPr>
                </a:tc>
                <a:tc>
                  <a:txBody>
                    <a:bodyPr/>
                    <a:lstStyle/>
                    <a:p>
                      <a:pPr marL="0" marR="0">
                        <a:lnSpc>
                          <a:spcPct val="115000"/>
                        </a:lnSpc>
                        <a:spcBef>
                          <a:spcPts val="0"/>
                        </a:spcBef>
                        <a:spcAft>
                          <a:spcPts val="0"/>
                        </a:spcAft>
                      </a:pPr>
                      <a:r>
                        <a:rPr lang="vi-VN" sz="1500" b="1" cap="all" spc="60">
                          <a:solidFill>
                            <a:schemeClr val="tx1"/>
                          </a:solidFill>
                          <a:effectLst/>
                          <a:latin typeface="iCiel Gotham Medium" pitchFamily="50" charset="0"/>
                          <a:cs typeface="iCiel Gotham Medium" pitchFamily="50" charset="0"/>
                        </a:rPr>
                        <a:t>IKEv2</a:t>
                      </a:r>
                      <a:endParaRPr lang="en-US" sz="1500" b="1" cap="all" spc="60">
                        <a:solidFill>
                          <a:schemeClr val="tx1"/>
                        </a:solidFill>
                        <a:effectLst/>
                        <a:latin typeface="iCiel Gotham Medium" pitchFamily="50" charset="0"/>
                        <a:ea typeface="Times New Roman" panose="02020603050405020304" pitchFamily="18" charset="0"/>
                        <a:cs typeface="iCiel Gotham Medium" pitchFamily="50" charset="0"/>
                      </a:endParaRPr>
                    </a:p>
                  </a:txBody>
                  <a:tcPr marL="84159" marR="84159" marT="112212" marB="112212" anchor="b">
                    <a:lnL w="12700" cmpd="sng">
                      <a:noFill/>
                    </a:lnL>
                    <a:lnR w="12700" cmpd="sng">
                      <a:noFill/>
                    </a:lnR>
                    <a:lnT w="12700" cmpd="sng">
                      <a:noFill/>
                    </a:lnT>
                    <a:lnB w="38100" cmpd="sng">
                      <a:noFill/>
                    </a:lnB>
                    <a:noFill/>
                  </a:tcPr>
                </a:tc>
                <a:tc>
                  <a:txBody>
                    <a:bodyPr/>
                    <a:lstStyle/>
                    <a:p>
                      <a:pPr marL="0" marR="0">
                        <a:lnSpc>
                          <a:spcPct val="115000"/>
                        </a:lnSpc>
                        <a:spcBef>
                          <a:spcPts val="0"/>
                        </a:spcBef>
                        <a:spcAft>
                          <a:spcPts val="0"/>
                        </a:spcAft>
                      </a:pPr>
                      <a:r>
                        <a:rPr lang="vi-VN" sz="1500" b="1" cap="all" spc="60">
                          <a:solidFill>
                            <a:schemeClr val="tx1"/>
                          </a:solidFill>
                          <a:effectLst/>
                          <a:latin typeface="iCiel Gotham Medium" pitchFamily="50" charset="0"/>
                          <a:cs typeface="iCiel Gotham Medium" pitchFamily="50" charset="0"/>
                        </a:rPr>
                        <a:t>PPTP</a:t>
                      </a:r>
                      <a:endParaRPr lang="en-US" sz="1500" b="1" cap="all" spc="60">
                        <a:solidFill>
                          <a:schemeClr val="tx1"/>
                        </a:solidFill>
                        <a:effectLst/>
                        <a:latin typeface="iCiel Gotham Medium" pitchFamily="50" charset="0"/>
                        <a:ea typeface="Times New Roman" panose="02020603050405020304" pitchFamily="18" charset="0"/>
                        <a:cs typeface="iCiel Gotham Medium" pitchFamily="50" charset="0"/>
                      </a:endParaRPr>
                    </a:p>
                  </a:txBody>
                  <a:tcPr marL="84159" marR="84159" marT="112212" marB="112212" anchor="b">
                    <a:lnL w="12700" cmpd="sng">
                      <a:noFill/>
                    </a:lnL>
                    <a:lnR w="12700" cmpd="sng">
                      <a:noFill/>
                    </a:lnR>
                    <a:lnT w="12700" cmpd="sng">
                      <a:noFill/>
                    </a:lnT>
                    <a:lnB w="38100" cmpd="sng">
                      <a:noFill/>
                    </a:lnB>
                    <a:noFill/>
                  </a:tcPr>
                </a:tc>
                <a:extLst>
                  <a:ext uri="{0D108BD9-81ED-4DB2-BD59-A6C34878D82A}">
                    <a16:rowId xmlns:a16="http://schemas.microsoft.com/office/drawing/2014/main" val="1046572277"/>
                  </a:ext>
                </a:extLst>
              </a:tr>
              <a:tr h="469815">
                <a:tc>
                  <a:txBody>
                    <a:bodyPr/>
                    <a:lstStyle/>
                    <a:p>
                      <a:pPr marL="0" marR="0" algn="just">
                        <a:lnSpc>
                          <a:spcPct val="115000"/>
                        </a:lnSpc>
                        <a:spcBef>
                          <a:spcPts val="0"/>
                        </a:spcBef>
                        <a:spcAft>
                          <a:spcPts val="0"/>
                        </a:spcAft>
                      </a:pPr>
                      <a:r>
                        <a:rPr lang="en-US" sz="1500" b="1" cap="none" spc="0">
                          <a:solidFill>
                            <a:schemeClr val="tx1"/>
                          </a:solidFill>
                          <a:effectLst/>
                          <a:latin typeface="iCiel Gotham Medium" pitchFamily="50" charset="0"/>
                          <a:cs typeface="iCiel Gotham Medium" pitchFamily="50" charset="0"/>
                        </a:rPr>
                        <a:t>Mã hóa</a:t>
                      </a:r>
                      <a:endParaRPr lang="en-US" sz="1500" b="1" cap="none" spc="0">
                        <a:solidFill>
                          <a:schemeClr val="tx1"/>
                        </a:solidFill>
                        <a:effectLst/>
                        <a:latin typeface="iCiel Gotham Medium" pitchFamily="50" charset="0"/>
                        <a:ea typeface="Times New Roman" panose="02020603050405020304" pitchFamily="18" charset="0"/>
                        <a:cs typeface="iCiel Gotham Medium" pitchFamily="50" charset="0"/>
                      </a:endParaRPr>
                    </a:p>
                  </a:txBody>
                  <a:tcPr marL="84159" marR="84159" marT="0" marB="112212">
                    <a:lnL w="12700" cap="flat" cmpd="sng" algn="ctr">
                      <a:noFill/>
                      <a:prstDash val="solid"/>
                    </a:lnL>
                    <a:lnR w="12700" cmpd="sng">
                      <a:noFill/>
                      <a:prstDash val="solid"/>
                    </a:lnR>
                    <a:lnT w="38100" cmpd="sng">
                      <a:noFill/>
                    </a:lnT>
                    <a:lnB w="12700" cmpd="sng">
                      <a:noFill/>
                      <a:prstDash val="solid"/>
                    </a:lnB>
                    <a:noFill/>
                  </a:tcPr>
                </a:tc>
                <a:tc>
                  <a:txBody>
                    <a:bodyPr/>
                    <a:lstStyle/>
                    <a:p>
                      <a:pPr marL="0" marR="0">
                        <a:lnSpc>
                          <a:spcPct val="115000"/>
                        </a:lnSpc>
                        <a:spcBef>
                          <a:spcPts val="0"/>
                        </a:spcBef>
                        <a:spcAft>
                          <a:spcPts val="0"/>
                        </a:spcAft>
                      </a:pPr>
                      <a:r>
                        <a:rPr lang="vi-VN" sz="1900" cap="none" spc="0">
                          <a:solidFill>
                            <a:schemeClr val="tx1"/>
                          </a:solidFill>
                          <a:effectLst/>
                          <a:latin typeface="Roboto" panose="02000000000000000000" pitchFamily="2" charset="0"/>
                          <a:ea typeface="Roboto" panose="02000000000000000000" pitchFamily="2" charset="0"/>
                          <a:cs typeface="iCiel Gotham Medium" pitchFamily="50" charset="0"/>
                        </a:rPr>
                        <a:t>256 bit</a:t>
                      </a:r>
                      <a:endParaRPr lang="en-US" sz="1900" cap="none" spc="0">
                        <a:solidFill>
                          <a:schemeClr val="tx1"/>
                        </a:solidFill>
                        <a:effectLst/>
                        <a:latin typeface="Roboto" panose="02000000000000000000" pitchFamily="2" charset="0"/>
                        <a:ea typeface="Roboto" panose="02000000000000000000" pitchFamily="2" charset="0"/>
                        <a:cs typeface="iCiel Gotham Medium" pitchFamily="50" charset="0"/>
                      </a:endParaRPr>
                    </a:p>
                  </a:txBody>
                  <a:tcPr marL="84159" marR="84159" marT="0" marB="112212">
                    <a:lnL w="12700" cmpd="sng">
                      <a:noFill/>
                      <a:prstDash val="solid"/>
                    </a:lnL>
                    <a:lnR w="12700" cmpd="sng">
                      <a:noFill/>
                      <a:prstDash val="solid"/>
                    </a:lnR>
                    <a:lnT w="38100" cmpd="sng">
                      <a:noFill/>
                    </a:lnT>
                    <a:lnB w="12700" cmpd="sng">
                      <a:noFill/>
                      <a:prstDash val="solid"/>
                    </a:lnB>
                    <a:noFill/>
                  </a:tcPr>
                </a:tc>
                <a:tc>
                  <a:txBody>
                    <a:bodyPr/>
                    <a:lstStyle/>
                    <a:p>
                      <a:pPr marL="0" marR="0">
                        <a:lnSpc>
                          <a:spcPct val="115000"/>
                        </a:lnSpc>
                        <a:spcBef>
                          <a:spcPts val="0"/>
                        </a:spcBef>
                        <a:spcAft>
                          <a:spcPts val="0"/>
                        </a:spcAft>
                      </a:pPr>
                      <a:r>
                        <a:rPr lang="vi-VN" sz="1900" cap="none" spc="0">
                          <a:solidFill>
                            <a:schemeClr val="tx1"/>
                          </a:solidFill>
                          <a:effectLst/>
                          <a:latin typeface="Roboto" panose="02000000000000000000" pitchFamily="2" charset="0"/>
                          <a:ea typeface="Roboto" panose="02000000000000000000" pitchFamily="2" charset="0"/>
                          <a:cs typeface="iCiel Gotham Medium" pitchFamily="50" charset="0"/>
                        </a:rPr>
                        <a:t>256 bit</a:t>
                      </a:r>
                      <a:endParaRPr lang="en-US" sz="1900" cap="none" spc="0">
                        <a:solidFill>
                          <a:schemeClr val="tx1"/>
                        </a:solidFill>
                        <a:effectLst/>
                        <a:latin typeface="Roboto" panose="02000000000000000000" pitchFamily="2" charset="0"/>
                        <a:ea typeface="Roboto" panose="02000000000000000000" pitchFamily="2" charset="0"/>
                        <a:cs typeface="iCiel Gotham Medium" pitchFamily="50" charset="0"/>
                      </a:endParaRPr>
                    </a:p>
                  </a:txBody>
                  <a:tcPr marL="84159" marR="84159" marT="0" marB="112212">
                    <a:lnL w="12700" cmpd="sng">
                      <a:noFill/>
                      <a:prstDash val="solid"/>
                    </a:lnL>
                    <a:lnR w="12700" cmpd="sng">
                      <a:noFill/>
                      <a:prstDash val="solid"/>
                    </a:lnR>
                    <a:lnT w="38100" cmpd="sng">
                      <a:noFill/>
                    </a:lnT>
                    <a:lnB w="12700" cmpd="sng">
                      <a:noFill/>
                      <a:prstDash val="solid"/>
                    </a:lnB>
                    <a:noFill/>
                  </a:tcPr>
                </a:tc>
                <a:tc>
                  <a:txBody>
                    <a:bodyPr/>
                    <a:lstStyle/>
                    <a:p>
                      <a:pPr marL="0" marR="0">
                        <a:lnSpc>
                          <a:spcPct val="115000"/>
                        </a:lnSpc>
                        <a:spcBef>
                          <a:spcPts val="0"/>
                        </a:spcBef>
                        <a:spcAft>
                          <a:spcPts val="0"/>
                        </a:spcAft>
                      </a:pPr>
                      <a:r>
                        <a:rPr lang="vi-VN" sz="1900" cap="none" spc="0">
                          <a:solidFill>
                            <a:schemeClr val="tx1"/>
                          </a:solidFill>
                          <a:effectLst/>
                          <a:latin typeface="Roboto" panose="02000000000000000000" pitchFamily="2" charset="0"/>
                          <a:ea typeface="Roboto" panose="02000000000000000000" pitchFamily="2" charset="0"/>
                          <a:cs typeface="iCiel Gotham Medium" pitchFamily="50" charset="0"/>
                        </a:rPr>
                        <a:t>256 bit</a:t>
                      </a:r>
                      <a:endParaRPr lang="en-US" sz="1900" cap="none" spc="0">
                        <a:solidFill>
                          <a:schemeClr val="tx1"/>
                        </a:solidFill>
                        <a:effectLst/>
                        <a:latin typeface="Roboto" panose="02000000000000000000" pitchFamily="2" charset="0"/>
                        <a:ea typeface="Roboto" panose="02000000000000000000" pitchFamily="2" charset="0"/>
                        <a:cs typeface="iCiel Gotham Medium" pitchFamily="50" charset="0"/>
                      </a:endParaRPr>
                    </a:p>
                  </a:txBody>
                  <a:tcPr marL="84159" marR="84159" marT="0" marB="112212">
                    <a:lnL w="12700" cmpd="sng">
                      <a:noFill/>
                      <a:prstDash val="solid"/>
                    </a:lnL>
                    <a:lnR w="12700" cmpd="sng">
                      <a:noFill/>
                      <a:prstDash val="solid"/>
                    </a:lnR>
                    <a:lnT w="38100" cmpd="sng">
                      <a:noFill/>
                    </a:lnT>
                    <a:lnB w="12700" cmpd="sng">
                      <a:noFill/>
                      <a:prstDash val="solid"/>
                    </a:lnB>
                    <a:noFill/>
                  </a:tcPr>
                </a:tc>
                <a:tc>
                  <a:txBody>
                    <a:bodyPr/>
                    <a:lstStyle/>
                    <a:p>
                      <a:pPr marL="0" marR="0">
                        <a:lnSpc>
                          <a:spcPct val="115000"/>
                        </a:lnSpc>
                        <a:spcBef>
                          <a:spcPts val="0"/>
                        </a:spcBef>
                        <a:spcAft>
                          <a:spcPts val="0"/>
                        </a:spcAft>
                      </a:pPr>
                      <a:r>
                        <a:rPr lang="vi-VN" sz="1900" cap="none" spc="0">
                          <a:solidFill>
                            <a:schemeClr val="tx1"/>
                          </a:solidFill>
                          <a:effectLst/>
                          <a:latin typeface="Roboto" panose="02000000000000000000" pitchFamily="2" charset="0"/>
                          <a:ea typeface="Roboto" panose="02000000000000000000" pitchFamily="2" charset="0"/>
                          <a:cs typeface="iCiel Gotham Medium" pitchFamily="50" charset="0"/>
                        </a:rPr>
                        <a:t>256 bit</a:t>
                      </a:r>
                      <a:endParaRPr lang="en-US" sz="1900" cap="none" spc="0">
                        <a:solidFill>
                          <a:schemeClr val="tx1"/>
                        </a:solidFill>
                        <a:effectLst/>
                        <a:latin typeface="Roboto" panose="02000000000000000000" pitchFamily="2" charset="0"/>
                        <a:ea typeface="Roboto" panose="02000000000000000000" pitchFamily="2" charset="0"/>
                        <a:cs typeface="iCiel Gotham Medium" pitchFamily="50" charset="0"/>
                      </a:endParaRPr>
                    </a:p>
                  </a:txBody>
                  <a:tcPr marL="84159" marR="84159" marT="0" marB="112212">
                    <a:lnL w="12700" cmpd="sng">
                      <a:noFill/>
                      <a:prstDash val="solid"/>
                    </a:lnL>
                    <a:lnR w="12700" cmpd="sng">
                      <a:noFill/>
                      <a:prstDash val="solid"/>
                    </a:lnR>
                    <a:lnT w="38100" cmpd="sng">
                      <a:noFill/>
                    </a:lnT>
                    <a:lnB w="12700" cmpd="sng">
                      <a:noFill/>
                      <a:prstDash val="solid"/>
                    </a:lnB>
                    <a:noFill/>
                  </a:tcPr>
                </a:tc>
                <a:tc>
                  <a:txBody>
                    <a:bodyPr/>
                    <a:lstStyle/>
                    <a:p>
                      <a:pPr marL="0" marR="0">
                        <a:lnSpc>
                          <a:spcPct val="115000"/>
                        </a:lnSpc>
                        <a:spcBef>
                          <a:spcPts val="0"/>
                        </a:spcBef>
                        <a:spcAft>
                          <a:spcPts val="0"/>
                        </a:spcAft>
                      </a:pPr>
                      <a:r>
                        <a:rPr lang="vi-VN" sz="1900" cap="none" spc="0">
                          <a:solidFill>
                            <a:schemeClr val="tx1"/>
                          </a:solidFill>
                          <a:effectLst/>
                          <a:latin typeface="Roboto" panose="02000000000000000000" pitchFamily="2" charset="0"/>
                          <a:ea typeface="Roboto" panose="02000000000000000000" pitchFamily="2" charset="0"/>
                          <a:cs typeface="iCiel Gotham Medium" pitchFamily="50" charset="0"/>
                        </a:rPr>
                        <a:t>128 bit</a:t>
                      </a:r>
                      <a:endParaRPr lang="en-US" sz="1900" cap="none" spc="0">
                        <a:solidFill>
                          <a:schemeClr val="tx1"/>
                        </a:solidFill>
                        <a:effectLst/>
                        <a:latin typeface="Roboto" panose="02000000000000000000" pitchFamily="2" charset="0"/>
                        <a:ea typeface="Roboto" panose="02000000000000000000" pitchFamily="2" charset="0"/>
                        <a:cs typeface="iCiel Gotham Medium" pitchFamily="50" charset="0"/>
                      </a:endParaRPr>
                    </a:p>
                  </a:txBody>
                  <a:tcPr marL="84159" marR="84159" marT="0" marB="112212">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4004745947"/>
                  </a:ext>
                </a:extLst>
              </a:tr>
              <a:tr h="804629">
                <a:tc>
                  <a:txBody>
                    <a:bodyPr/>
                    <a:lstStyle/>
                    <a:p>
                      <a:pPr marL="0" marR="0" algn="just">
                        <a:lnSpc>
                          <a:spcPct val="115000"/>
                        </a:lnSpc>
                        <a:spcBef>
                          <a:spcPts val="0"/>
                        </a:spcBef>
                        <a:spcAft>
                          <a:spcPts val="0"/>
                        </a:spcAft>
                      </a:pPr>
                      <a:r>
                        <a:rPr lang="en-US" sz="1500" b="1" cap="none" spc="0">
                          <a:solidFill>
                            <a:schemeClr val="tx1"/>
                          </a:solidFill>
                          <a:effectLst/>
                          <a:latin typeface="iCiel Gotham Medium" pitchFamily="50" charset="0"/>
                          <a:cs typeface="iCiel Gotham Medium" pitchFamily="50" charset="0"/>
                        </a:rPr>
                        <a:t>Bảo mật</a:t>
                      </a:r>
                      <a:endParaRPr lang="en-US" sz="1500" b="1" cap="none" spc="0">
                        <a:solidFill>
                          <a:schemeClr val="tx1"/>
                        </a:solidFill>
                        <a:effectLst/>
                        <a:latin typeface="iCiel Gotham Medium" pitchFamily="50" charset="0"/>
                        <a:ea typeface="Times New Roman" panose="02020603050405020304" pitchFamily="18" charset="0"/>
                        <a:cs typeface="iCiel Gotham Medium" pitchFamily="50" charset="0"/>
                      </a:endParaRPr>
                    </a:p>
                  </a:txBody>
                  <a:tcPr marL="84159" marR="84159" marT="0" marB="112212">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0" marR="0">
                        <a:lnSpc>
                          <a:spcPct val="115000"/>
                        </a:lnSpc>
                        <a:spcBef>
                          <a:spcPts val="0"/>
                        </a:spcBef>
                        <a:spcAft>
                          <a:spcPts val="0"/>
                        </a:spcAft>
                      </a:pPr>
                      <a:r>
                        <a:rPr lang="en-US" sz="1900" cap="none" spc="0">
                          <a:solidFill>
                            <a:schemeClr val="tx1"/>
                          </a:solidFill>
                          <a:effectLst/>
                          <a:latin typeface="Roboto" panose="02000000000000000000" pitchFamily="2" charset="0"/>
                          <a:ea typeface="Roboto" panose="02000000000000000000" pitchFamily="2" charset="0"/>
                          <a:cs typeface="iCiel Gotham Medium" pitchFamily="50" charset="0"/>
                        </a:rPr>
                        <a:t>Mã hóa và bảo mật cao</a:t>
                      </a:r>
                    </a:p>
                  </a:txBody>
                  <a:tcPr marL="84159" marR="84159" marT="0" marB="112212">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0" marR="0">
                        <a:lnSpc>
                          <a:spcPct val="115000"/>
                        </a:lnSpc>
                        <a:spcBef>
                          <a:spcPts val="0"/>
                        </a:spcBef>
                        <a:spcAft>
                          <a:spcPts val="0"/>
                        </a:spcAft>
                      </a:pPr>
                      <a:r>
                        <a:rPr lang="en-US" sz="1900" cap="none" spc="0">
                          <a:solidFill>
                            <a:schemeClr val="tx1"/>
                          </a:solidFill>
                          <a:effectLst/>
                          <a:latin typeface="Roboto" panose="02000000000000000000" pitchFamily="2" charset="0"/>
                          <a:ea typeface="Roboto" panose="02000000000000000000" pitchFamily="2" charset="0"/>
                          <a:cs typeface="iCiel Gotham Medium" pitchFamily="50" charset="0"/>
                        </a:rPr>
                        <a:t>Mã hóa và bảo mật cao</a:t>
                      </a:r>
                    </a:p>
                  </a:txBody>
                  <a:tcPr marL="84159" marR="84159" marT="0" marB="112212">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0" marR="0">
                        <a:lnSpc>
                          <a:spcPct val="115000"/>
                        </a:lnSpc>
                        <a:spcBef>
                          <a:spcPts val="0"/>
                        </a:spcBef>
                        <a:spcAft>
                          <a:spcPts val="0"/>
                        </a:spcAft>
                      </a:pPr>
                      <a:r>
                        <a:rPr lang="en-US" sz="1900" cap="none" spc="0">
                          <a:solidFill>
                            <a:schemeClr val="tx1"/>
                          </a:solidFill>
                          <a:effectLst/>
                          <a:latin typeface="Roboto" panose="02000000000000000000" pitchFamily="2" charset="0"/>
                          <a:ea typeface="Roboto" panose="02000000000000000000" pitchFamily="2" charset="0"/>
                          <a:cs typeface="iCiel Gotham Medium" pitchFamily="50" charset="0"/>
                        </a:rPr>
                        <a:t>Mã hóa và bảo mật cao</a:t>
                      </a:r>
                    </a:p>
                  </a:txBody>
                  <a:tcPr marL="84159" marR="84159" marT="0" marB="112212">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0" marR="0">
                        <a:lnSpc>
                          <a:spcPct val="115000"/>
                        </a:lnSpc>
                        <a:spcBef>
                          <a:spcPts val="0"/>
                        </a:spcBef>
                        <a:spcAft>
                          <a:spcPts val="0"/>
                        </a:spcAft>
                      </a:pPr>
                      <a:r>
                        <a:rPr lang="en-US" sz="1900" cap="none" spc="0">
                          <a:solidFill>
                            <a:schemeClr val="tx1"/>
                          </a:solidFill>
                          <a:effectLst/>
                          <a:latin typeface="Roboto" panose="02000000000000000000" pitchFamily="2" charset="0"/>
                          <a:ea typeface="Roboto" panose="02000000000000000000" pitchFamily="2" charset="0"/>
                          <a:cs typeface="iCiel Gotham Medium" pitchFamily="50" charset="0"/>
                        </a:rPr>
                        <a:t>Mã hóa và bảo mật cao</a:t>
                      </a:r>
                    </a:p>
                  </a:txBody>
                  <a:tcPr marL="84159" marR="84159" marT="0" marB="112212">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0" marR="0">
                        <a:lnSpc>
                          <a:spcPct val="115000"/>
                        </a:lnSpc>
                        <a:spcBef>
                          <a:spcPts val="0"/>
                        </a:spcBef>
                        <a:spcAft>
                          <a:spcPts val="0"/>
                        </a:spcAft>
                      </a:pPr>
                      <a:r>
                        <a:rPr lang="en-US" sz="1900" cap="none" spc="0">
                          <a:solidFill>
                            <a:schemeClr val="tx1"/>
                          </a:solidFill>
                          <a:effectLst/>
                          <a:latin typeface="Roboto" panose="02000000000000000000" pitchFamily="2" charset="0"/>
                          <a:ea typeface="Roboto" panose="02000000000000000000" pitchFamily="2" charset="0"/>
                          <a:cs typeface="iCiel Gotham Medium" pitchFamily="50" charset="0"/>
                        </a:rPr>
                        <a:t>Bảo mật thấp</a:t>
                      </a:r>
                    </a:p>
                  </a:txBody>
                  <a:tcPr marL="84159" marR="84159" marT="0" marB="112212">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405783517"/>
                  </a:ext>
                </a:extLst>
              </a:tr>
              <a:tr h="1139443">
                <a:tc>
                  <a:txBody>
                    <a:bodyPr/>
                    <a:lstStyle/>
                    <a:p>
                      <a:pPr marL="0" marR="0" algn="just">
                        <a:lnSpc>
                          <a:spcPct val="115000"/>
                        </a:lnSpc>
                        <a:spcBef>
                          <a:spcPts val="0"/>
                        </a:spcBef>
                        <a:spcAft>
                          <a:spcPts val="0"/>
                        </a:spcAft>
                      </a:pPr>
                      <a:r>
                        <a:rPr lang="en-US" sz="1500" b="1" cap="none" spc="0">
                          <a:solidFill>
                            <a:schemeClr val="tx1"/>
                          </a:solidFill>
                          <a:effectLst/>
                          <a:latin typeface="iCiel Gotham Medium" pitchFamily="50" charset="0"/>
                          <a:cs typeface="iCiel Gotham Medium" pitchFamily="50" charset="0"/>
                        </a:rPr>
                        <a:t>Tốc độ</a:t>
                      </a:r>
                      <a:endParaRPr lang="en-US" sz="1500" b="1" cap="none" spc="0">
                        <a:solidFill>
                          <a:schemeClr val="tx1"/>
                        </a:solidFill>
                        <a:effectLst/>
                        <a:latin typeface="iCiel Gotham Medium" pitchFamily="50" charset="0"/>
                        <a:ea typeface="Times New Roman" panose="02020603050405020304" pitchFamily="18" charset="0"/>
                        <a:cs typeface="iCiel Gotham Medium" pitchFamily="50" charset="0"/>
                      </a:endParaRPr>
                    </a:p>
                  </a:txBody>
                  <a:tcPr marL="84159" marR="84159" marT="0" marB="112212">
                    <a:lnL w="12700" cap="flat" cmpd="sng" algn="ctr">
                      <a:noFill/>
                      <a:prstDash val="solid"/>
                    </a:lnL>
                    <a:lnR w="12700" cmpd="sng">
                      <a:noFill/>
                      <a:prstDash val="solid"/>
                    </a:lnR>
                    <a:lnT w="12700" cmpd="sng">
                      <a:noFill/>
                      <a:prstDash val="solid"/>
                    </a:lnT>
                    <a:lnB w="12700" cap="flat" cmpd="sng" algn="ctr">
                      <a:noFill/>
                      <a:prstDash val="solid"/>
                    </a:lnB>
                    <a:noFill/>
                  </a:tcPr>
                </a:tc>
                <a:tc>
                  <a:txBody>
                    <a:bodyPr/>
                    <a:lstStyle/>
                    <a:p>
                      <a:pPr marL="0" marR="0">
                        <a:lnSpc>
                          <a:spcPct val="115000"/>
                        </a:lnSpc>
                        <a:spcBef>
                          <a:spcPts val="0"/>
                        </a:spcBef>
                        <a:spcAft>
                          <a:spcPts val="0"/>
                        </a:spcAft>
                      </a:pPr>
                      <a:r>
                        <a:rPr lang="en-US" sz="1900" cap="none" spc="0">
                          <a:solidFill>
                            <a:schemeClr val="tx1"/>
                          </a:solidFill>
                          <a:effectLst/>
                          <a:latin typeface="Roboto" panose="02000000000000000000" pitchFamily="2" charset="0"/>
                          <a:ea typeface="Roboto" panose="02000000000000000000" pitchFamily="2" charset="0"/>
                          <a:cs typeface="iCiel Gotham Medium" pitchFamily="50" charset="0"/>
                        </a:rPr>
                        <a:t>Nhanh với kết nối có độ trễ cao</a:t>
                      </a:r>
                    </a:p>
                  </a:txBody>
                  <a:tcPr marL="84159" marR="84159" marT="0" marB="112212">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marL="0" marR="0">
                        <a:lnSpc>
                          <a:spcPct val="115000"/>
                        </a:lnSpc>
                        <a:spcBef>
                          <a:spcPts val="0"/>
                        </a:spcBef>
                        <a:spcAft>
                          <a:spcPts val="0"/>
                        </a:spcAft>
                      </a:pPr>
                      <a:r>
                        <a:rPr lang="en-US" sz="1900" cap="none" spc="0">
                          <a:solidFill>
                            <a:schemeClr val="tx1"/>
                          </a:solidFill>
                          <a:effectLst/>
                          <a:latin typeface="Roboto" panose="02000000000000000000" pitchFamily="2" charset="0"/>
                          <a:ea typeface="Roboto" panose="02000000000000000000" pitchFamily="2" charset="0"/>
                          <a:cs typeface="iCiel Gotham Medium" pitchFamily="50" charset="0"/>
                        </a:rPr>
                        <a:t>Chậm và phụ thuộc nhiều vào bộ xử lý</a:t>
                      </a:r>
                    </a:p>
                  </a:txBody>
                  <a:tcPr marL="84159" marR="84159" marT="0" marB="112212">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marL="0" marR="0">
                        <a:lnSpc>
                          <a:spcPct val="115000"/>
                        </a:lnSpc>
                        <a:spcBef>
                          <a:spcPts val="0"/>
                        </a:spcBef>
                        <a:spcAft>
                          <a:spcPts val="0"/>
                        </a:spcAft>
                      </a:pPr>
                      <a:r>
                        <a:rPr lang="en-US" sz="1900" cap="none" spc="0">
                          <a:solidFill>
                            <a:schemeClr val="tx1"/>
                          </a:solidFill>
                          <a:effectLst/>
                          <a:latin typeface="Roboto" panose="02000000000000000000" pitchFamily="2" charset="0"/>
                          <a:ea typeface="Roboto" panose="02000000000000000000" pitchFamily="2" charset="0"/>
                          <a:cs typeface="iCiel Gotham Medium" pitchFamily="50" charset="0"/>
                        </a:rPr>
                        <a:t>Chậm</a:t>
                      </a:r>
                    </a:p>
                  </a:txBody>
                  <a:tcPr marL="84159" marR="84159" marT="0" marB="112212">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marL="0" marR="0">
                        <a:lnSpc>
                          <a:spcPct val="115000"/>
                        </a:lnSpc>
                        <a:spcBef>
                          <a:spcPts val="0"/>
                        </a:spcBef>
                        <a:spcAft>
                          <a:spcPts val="0"/>
                        </a:spcAft>
                      </a:pPr>
                      <a:r>
                        <a:rPr lang="en-US" sz="1900" cap="none" spc="0">
                          <a:solidFill>
                            <a:schemeClr val="tx1"/>
                          </a:solidFill>
                          <a:effectLst/>
                          <a:latin typeface="Roboto" panose="02000000000000000000" pitchFamily="2" charset="0"/>
                          <a:ea typeface="Roboto" panose="02000000000000000000" pitchFamily="2" charset="0"/>
                          <a:cs typeface="iCiel Gotham Medium" pitchFamily="50" charset="0"/>
                        </a:rPr>
                        <a:t>Nhanh</a:t>
                      </a:r>
                    </a:p>
                  </a:txBody>
                  <a:tcPr marL="84159" marR="84159" marT="0" marB="112212">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marL="0" marR="0">
                        <a:lnSpc>
                          <a:spcPct val="115000"/>
                        </a:lnSpc>
                        <a:spcBef>
                          <a:spcPts val="0"/>
                        </a:spcBef>
                        <a:spcAft>
                          <a:spcPts val="0"/>
                        </a:spcAft>
                      </a:pPr>
                      <a:r>
                        <a:rPr lang="en-US" sz="1900" cap="none" spc="0">
                          <a:solidFill>
                            <a:schemeClr val="tx1"/>
                          </a:solidFill>
                          <a:effectLst/>
                          <a:latin typeface="Roboto" panose="02000000000000000000" pitchFamily="2" charset="0"/>
                          <a:ea typeface="Roboto" panose="02000000000000000000" pitchFamily="2" charset="0"/>
                          <a:cs typeface="iCiel Gotham Medium" pitchFamily="50" charset="0"/>
                        </a:rPr>
                        <a:t>Nhanh</a:t>
                      </a:r>
                    </a:p>
                  </a:txBody>
                  <a:tcPr marL="84159" marR="84159" marT="0" marB="112212">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961517231"/>
                  </a:ext>
                </a:extLst>
              </a:tr>
            </a:tbl>
          </a:graphicData>
        </a:graphic>
      </p:graphicFrame>
    </p:spTree>
    <p:extLst>
      <p:ext uri="{BB962C8B-B14F-4D97-AF65-F5344CB8AC3E}">
        <p14:creationId xmlns:p14="http://schemas.microsoft.com/office/powerpoint/2010/main" val="27878643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2025473"/>
            <a:ext cx="3081576" cy="1746762"/>
          </a:xfrm>
        </p:spPr>
        <p:txBody>
          <a:bodyPr>
            <a:normAutofit/>
          </a:bodyPr>
          <a:lstStyle/>
          <a:p>
            <a:r>
              <a:rPr lang="en-US">
                <a:solidFill>
                  <a:srgbClr val="FFFFFF"/>
                </a:solidFill>
              </a:rPr>
              <a:t>Thank You!!</a:t>
            </a:r>
            <a:endParaRPr lang="en-US" dirty="0">
              <a:solidFill>
                <a:srgbClr val="FFFFFF"/>
              </a:solidFill>
            </a:endParaRPr>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6" name="Subtitle 5">
            <a:extLst>
              <a:ext uri="{FF2B5EF4-FFF2-40B4-BE49-F238E27FC236}">
                <a16:creationId xmlns:a16="http://schemas.microsoft.com/office/drawing/2014/main" id="{A148AEE8-2264-47A4-9CC9-38CEAB2F06EE}"/>
              </a:ext>
            </a:extLst>
          </p:cNvPr>
          <p:cNvSpPr>
            <a:spLocks noGrp="1"/>
          </p:cNvSpPr>
          <p:nvPr>
            <p:ph type="subTitle" idx="1"/>
          </p:nvPr>
        </p:nvSpPr>
        <p:spPr/>
        <p:txBody>
          <a:bodyPr/>
          <a:lstStyle/>
          <a:p>
            <a:r>
              <a:rPr lang="en-US"/>
              <a:t> </a:t>
            </a:r>
          </a:p>
        </p:txBody>
      </p:sp>
    </p:spTree>
    <p:extLst>
      <p:ext uri="{BB962C8B-B14F-4D97-AF65-F5344CB8AC3E}">
        <p14:creationId xmlns:p14="http://schemas.microsoft.com/office/powerpoint/2010/main" val="3501347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CE8BCA1D-ACDF-4D63-9AA0-366C4F855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47023F-58CA-4018-AEE6-A0F999274D73}"/>
              </a:ext>
            </a:extLst>
          </p:cNvPr>
          <p:cNvSpPr>
            <a:spLocks noGrp="1"/>
          </p:cNvSpPr>
          <p:nvPr>
            <p:ph type="title"/>
          </p:nvPr>
        </p:nvSpPr>
        <p:spPr>
          <a:xfrm>
            <a:off x="746228" y="1037967"/>
            <a:ext cx="3054091" cy="4709131"/>
          </a:xfrm>
        </p:spPr>
        <p:txBody>
          <a:bodyPr anchor="ctr">
            <a:normAutofit/>
          </a:bodyPr>
          <a:lstStyle/>
          <a:p>
            <a:pPr algn="r"/>
            <a:r>
              <a:rPr lang="en-US" sz="3600">
                <a:solidFill>
                  <a:schemeClr val="accent1"/>
                </a:solidFill>
                <a:latin typeface="iCiel Gotham Medium" pitchFamily="50" charset="0"/>
                <a:cs typeface="iCiel Gotham Medium" pitchFamily="50" charset="0"/>
              </a:rPr>
              <a:t>Tầng </a:t>
            </a:r>
            <a:br>
              <a:rPr lang="en-US" sz="3600">
                <a:solidFill>
                  <a:schemeClr val="accent1"/>
                </a:solidFill>
                <a:latin typeface="iCiel Gotham Medium" pitchFamily="50" charset="0"/>
                <a:cs typeface="iCiel Gotham Medium" pitchFamily="50" charset="0"/>
              </a:rPr>
            </a:br>
            <a:r>
              <a:rPr lang="en-US" sz="3600">
                <a:solidFill>
                  <a:schemeClr val="accent1"/>
                </a:solidFill>
                <a:latin typeface="iCiel Gotham Medium" pitchFamily="50" charset="0"/>
                <a:cs typeface="iCiel Gotham Medium" pitchFamily="50" charset="0"/>
              </a:rPr>
              <a:t>Giao vận</a:t>
            </a:r>
          </a:p>
        </p:txBody>
      </p:sp>
      <p:sp>
        <p:nvSpPr>
          <p:cNvPr id="20" name="Rectangle 19">
            <a:extLst>
              <a:ext uri="{FF2B5EF4-FFF2-40B4-BE49-F238E27FC236}">
                <a16:creationId xmlns:a16="http://schemas.microsoft.com/office/drawing/2014/main" id="{5DB82E3F-D9C4-42E7-AABF-D760C2F56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5F145784-B126-48E6-B33B-0BEA2EBF1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06AD7FED-ECA8-4F84-9067-C1B1E9610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74DF12F2-5059-41AC-A8BD-D5E115CDC2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13" name="Content Placeholder 2">
            <a:extLst>
              <a:ext uri="{FF2B5EF4-FFF2-40B4-BE49-F238E27FC236}">
                <a16:creationId xmlns:a16="http://schemas.microsoft.com/office/drawing/2014/main" id="{C55878E1-E5EE-4EDA-883C-720153A202C2}"/>
              </a:ext>
            </a:extLst>
          </p:cNvPr>
          <p:cNvGraphicFramePr>
            <a:graphicFrameLocks noGrp="1"/>
          </p:cNvGraphicFramePr>
          <p:nvPr>
            <p:ph idx="1"/>
            <p:extLst>
              <p:ext uri="{D42A27DB-BD31-4B8C-83A1-F6EECF244321}">
                <p14:modId xmlns:p14="http://schemas.microsoft.com/office/powerpoint/2010/main" val="2285667010"/>
              </p:ext>
            </p:extLst>
          </p:nvPr>
        </p:nvGraphicFramePr>
        <p:xfrm>
          <a:off x="4546547" y="1112534"/>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325626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CE8BCA1D-ACDF-4D63-9AA0-366C4F855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47023F-58CA-4018-AEE6-A0F999274D73}"/>
              </a:ext>
            </a:extLst>
          </p:cNvPr>
          <p:cNvSpPr>
            <a:spLocks noGrp="1"/>
          </p:cNvSpPr>
          <p:nvPr>
            <p:ph type="title"/>
          </p:nvPr>
        </p:nvSpPr>
        <p:spPr>
          <a:xfrm>
            <a:off x="746228" y="1037967"/>
            <a:ext cx="3054091" cy="4709131"/>
          </a:xfrm>
        </p:spPr>
        <p:txBody>
          <a:bodyPr anchor="ctr">
            <a:normAutofit/>
          </a:bodyPr>
          <a:lstStyle/>
          <a:p>
            <a:pPr algn="r"/>
            <a:r>
              <a:rPr lang="en-US" sz="3600">
                <a:solidFill>
                  <a:schemeClr val="accent1"/>
                </a:solidFill>
                <a:latin typeface="iCiel Gotham Medium" pitchFamily="50" charset="0"/>
                <a:cs typeface="iCiel Gotham Medium" pitchFamily="50" charset="0"/>
              </a:rPr>
              <a:t>Tầng Mạng</a:t>
            </a:r>
          </a:p>
        </p:txBody>
      </p:sp>
      <p:sp>
        <p:nvSpPr>
          <p:cNvPr id="20" name="Rectangle 19">
            <a:extLst>
              <a:ext uri="{FF2B5EF4-FFF2-40B4-BE49-F238E27FC236}">
                <a16:creationId xmlns:a16="http://schemas.microsoft.com/office/drawing/2014/main" id="{5DB82E3F-D9C4-42E7-AABF-D760C2F56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5F145784-B126-48E6-B33B-0BEA2EBF1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06AD7FED-ECA8-4F84-9067-C1B1E9610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74DF12F2-5059-41AC-A8BD-D5E115CDC2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13" name="Content Placeholder 2">
            <a:extLst>
              <a:ext uri="{FF2B5EF4-FFF2-40B4-BE49-F238E27FC236}">
                <a16:creationId xmlns:a16="http://schemas.microsoft.com/office/drawing/2014/main" id="{C55878E1-E5EE-4EDA-883C-720153A202C2}"/>
              </a:ext>
            </a:extLst>
          </p:cNvPr>
          <p:cNvGraphicFramePr>
            <a:graphicFrameLocks noGrp="1"/>
          </p:cNvGraphicFramePr>
          <p:nvPr>
            <p:ph idx="1"/>
            <p:extLst>
              <p:ext uri="{D42A27DB-BD31-4B8C-83A1-F6EECF244321}">
                <p14:modId xmlns:p14="http://schemas.microsoft.com/office/powerpoint/2010/main" val="923357645"/>
              </p:ext>
            </p:extLst>
          </p:nvPr>
        </p:nvGraphicFramePr>
        <p:xfrm>
          <a:off x="4546547" y="1112534"/>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40897516"/>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CE8BCA1D-ACDF-4D63-9AA0-366C4F855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47023F-58CA-4018-AEE6-A0F999274D73}"/>
              </a:ext>
            </a:extLst>
          </p:cNvPr>
          <p:cNvSpPr>
            <a:spLocks noGrp="1"/>
          </p:cNvSpPr>
          <p:nvPr>
            <p:ph type="title"/>
          </p:nvPr>
        </p:nvSpPr>
        <p:spPr>
          <a:xfrm>
            <a:off x="746228" y="1037967"/>
            <a:ext cx="3054091" cy="4709131"/>
          </a:xfrm>
        </p:spPr>
        <p:txBody>
          <a:bodyPr anchor="ctr">
            <a:normAutofit/>
          </a:bodyPr>
          <a:lstStyle/>
          <a:p>
            <a:pPr algn="r"/>
            <a:r>
              <a:rPr lang="en-US" sz="3600">
                <a:solidFill>
                  <a:schemeClr val="accent1"/>
                </a:solidFill>
                <a:latin typeface="iCiel Gotham Medium" pitchFamily="50" charset="0"/>
                <a:cs typeface="iCiel Gotham Medium" pitchFamily="50" charset="0"/>
              </a:rPr>
              <a:t>Tầng </a:t>
            </a:r>
            <a:br>
              <a:rPr lang="en-US" sz="3600">
                <a:solidFill>
                  <a:schemeClr val="accent1"/>
                </a:solidFill>
                <a:latin typeface="iCiel Gotham Medium" pitchFamily="50" charset="0"/>
                <a:cs typeface="iCiel Gotham Medium" pitchFamily="50" charset="0"/>
              </a:rPr>
            </a:br>
            <a:r>
              <a:rPr lang="en-US" sz="3600">
                <a:solidFill>
                  <a:schemeClr val="accent1"/>
                </a:solidFill>
                <a:latin typeface="iCiel Gotham Medium" pitchFamily="50" charset="0"/>
                <a:cs typeface="iCiel Gotham Medium" pitchFamily="50" charset="0"/>
              </a:rPr>
              <a:t>Liên kết dữ liệu</a:t>
            </a:r>
          </a:p>
        </p:txBody>
      </p:sp>
      <p:sp>
        <p:nvSpPr>
          <p:cNvPr id="20" name="Rectangle 19">
            <a:extLst>
              <a:ext uri="{FF2B5EF4-FFF2-40B4-BE49-F238E27FC236}">
                <a16:creationId xmlns:a16="http://schemas.microsoft.com/office/drawing/2014/main" id="{5DB82E3F-D9C4-42E7-AABF-D760C2F56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5F145784-B126-48E6-B33B-0BEA2EBF1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06AD7FED-ECA8-4F84-9067-C1B1E9610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74DF12F2-5059-41AC-A8BD-D5E115CDC2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13" name="Content Placeholder 2">
            <a:extLst>
              <a:ext uri="{FF2B5EF4-FFF2-40B4-BE49-F238E27FC236}">
                <a16:creationId xmlns:a16="http://schemas.microsoft.com/office/drawing/2014/main" id="{C55878E1-E5EE-4EDA-883C-720153A202C2}"/>
              </a:ext>
            </a:extLst>
          </p:cNvPr>
          <p:cNvGraphicFramePr>
            <a:graphicFrameLocks noGrp="1"/>
          </p:cNvGraphicFramePr>
          <p:nvPr>
            <p:ph idx="1"/>
            <p:extLst>
              <p:ext uri="{D42A27DB-BD31-4B8C-83A1-F6EECF244321}">
                <p14:modId xmlns:p14="http://schemas.microsoft.com/office/powerpoint/2010/main" val="2695886698"/>
              </p:ext>
            </p:extLst>
          </p:nvPr>
        </p:nvGraphicFramePr>
        <p:xfrm>
          <a:off x="4489974" y="1112534"/>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2346678"/>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503B719-B9A6-4DC9-AA9D-06F16B758B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5B48092-4A2C-4E16-B971-9ACADFFF69E4}">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3E586370-B0FB-4108-8B4F-329716A22E3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 design</Template>
  <TotalTime>899</TotalTime>
  <Words>5508</Words>
  <Application>Microsoft Office PowerPoint</Application>
  <PresentationFormat>Widescreen</PresentationFormat>
  <Paragraphs>357</Paragraphs>
  <Slides>62</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62</vt:i4>
      </vt:variant>
    </vt:vector>
  </HeadingPairs>
  <TitlesOfParts>
    <vt:vector size="71" baseType="lpstr">
      <vt:lpstr>Arial</vt:lpstr>
      <vt:lpstr>Calibri</vt:lpstr>
      <vt:lpstr>Calibri Light</vt:lpstr>
      <vt:lpstr>Gill Sans MT</vt:lpstr>
      <vt:lpstr>iCiel Gotham Medium</vt:lpstr>
      <vt:lpstr>Minion Pro</vt:lpstr>
      <vt:lpstr>Roboto</vt:lpstr>
      <vt:lpstr>Wingdings 2</vt:lpstr>
      <vt:lpstr>Dividend</vt:lpstr>
      <vt:lpstr>IPSec &amp; VPN</vt:lpstr>
      <vt:lpstr>Bảo mật trên tầng mạng</vt:lpstr>
      <vt:lpstr>Mô hình TCP/IP</vt:lpstr>
      <vt:lpstr>Cơ chế hoạt động của mạng tcp/ip</vt:lpstr>
      <vt:lpstr>PowerPoint Presentation</vt:lpstr>
      <vt:lpstr>Tầng  ứng dụng</vt:lpstr>
      <vt:lpstr>Tầng  Giao vận</vt:lpstr>
      <vt:lpstr>Tầng Mạng</vt:lpstr>
      <vt:lpstr>Tầng  Liên kết dữ liệu</vt:lpstr>
      <vt:lpstr>PowerPoint Presentation</vt:lpstr>
      <vt:lpstr>Giao thức IPSec</vt:lpstr>
      <vt:lpstr>GIAO THỨC IPSEC</vt:lpstr>
      <vt:lpstr>Các dịch vụ của IPSec</vt:lpstr>
      <vt:lpstr>PowerPoint Presentation</vt:lpstr>
      <vt:lpstr>Giao thức lõi của IPSec</vt:lpstr>
      <vt:lpstr>Authentication header - ah</vt:lpstr>
      <vt:lpstr>Các chế độ làm việc của AH</vt:lpstr>
      <vt:lpstr>Quá Trình bảo vệ tính toàn vẹn của dữ liệu</vt:lpstr>
      <vt:lpstr>AH Header</vt:lpstr>
      <vt:lpstr>Các trường trong ah header</vt:lpstr>
      <vt:lpstr>AH PACKET SAMPLE</vt:lpstr>
      <vt:lpstr>AH HEADER SAMPLE</vt:lpstr>
      <vt:lpstr>PowerPoint Presentation</vt:lpstr>
      <vt:lpstr>Encapsulation security payload - esp</vt:lpstr>
      <vt:lpstr>Các chế độ làm việc của ESP</vt:lpstr>
      <vt:lpstr>ESP TUNNEL mode</vt:lpstr>
      <vt:lpstr>ESP Transport mode</vt:lpstr>
      <vt:lpstr>Quá Trình MÃ hóa dữ liệu</vt:lpstr>
      <vt:lpstr>ESP PACKET</vt:lpstr>
      <vt:lpstr>Các trường trong ESP PACKET</vt:lpstr>
      <vt:lpstr>ESP PACKET SAMPLE</vt:lpstr>
      <vt:lpstr>ESP Header sample</vt:lpstr>
      <vt:lpstr>PowerPoint Presentation</vt:lpstr>
      <vt:lpstr>Internet key exchange - ike -</vt:lpstr>
      <vt:lpstr>IKE  PHASE 1</vt:lpstr>
      <vt:lpstr>main mode First pair</vt:lpstr>
      <vt:lpstr>Authen MEthod</vt:lpstr>
      <vt:lpstr>D-H groups</vt:lpstr>
      <vt:lpstr>COOKies</vt:lpstr>
      <vt:lpstr>First pair sample</vt:lpstr>
      <vt:lpstr>MAIN mode Second pair</vt:lpstr>
      <vt:lpstr>MAIN mode third pair</vt:lpstr>
      <vt:lpstr>PowerPoint Presentation</vt:lpstr>
      <vt:lpstr>Aggressive mode</vt:lpstr>
      <vt:lpstr>IKE  PHASE 2</vt:lpstr>
      <vt:lpstr>Security Association database </vt:lpstr>
      <vt:lpstr>Security Policy database </vt:lpstr>
      <vt:lpstr>Informational exchange &amp; Group exchange</vt:lpstr>
      <vt:lpstr>PowerPoint Presentation</vt:lpstr>
      <vt:lpstr>IPCOMP</vt:lpstr>
      <vt:lpstr>IPCOMP header bao gồm 3 trường</vt:lpstr>
      <vt:lpstr>Mạng riêng ảo VPN</vt:lpstr>
      <vt:lpstr>Khái niệm VPN</vt:lpstr>
      <vt:lpstr>Chức năng của VPN</vt:lpstr>
      <vt:lpstr>Chức năng của VPN</vt:lpstr>
      <vt:lpstr>kiến trúc VPN</vt:lpstr>
      <vt:lpstr>Kiến trúc gateway-to-gateway</vt:lpstr>
      <vt:lpstr>Kiến trúc host-to-gateway</vt:lpstr>
      <vt:lpstr>Kiến trúc host-to-Host</vt:lpstr>
      <vt:lpstr>Lợi ích và hạn chế của vpn</vt:lpstr>
      <vt:lpstr>Một số giao thức VPN phổ biến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IPSec &amp; VPN</dc:title>
  <dc:creator>TRAN THE ANH 20183688</dc:creator>
  <cp:lastModifiedBy>TRAN THE ANH 20183688</cp:lastModifiedBy>
  <cp:revision>83</cp:revision>
  <dcterms:created xsi:type="dcterms:W3CDTF">2021-05-20T13:51:41Z</dcterms:created>
  <dcterms:modified xsi:type="dcterms:W3CDTF">2021-05-22T10:42:58Z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