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800" b="0" i="1" dirty="0" err="1" smtClean="0">
              <a:solidFill>
                <a:schemeClr val="bg1"/>
              </a:solidFill>
            </a:rPr>
            <a:t>Phát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hiện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vi-VN" sz="2800" b="0" i="1" dirty="0" smtClean="0">
              <a:solidFill>
                <a:schemeClr val="bg1"/>
              </a:solidFill>
            </a:rPr>
            <a:t>   </a:t>
          </a:r>
          <a:r>
            <a:rPr lang="en-US" sz="2800" b="0" i="1" dirty="0" err="1" smtClean="0">
              <a:solidFill>
                <a:schemeClr val="bg1"/>
              </a:solidFill>
            </a:rPr>
            <a:t>vị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trí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và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tách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biển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số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xe</a:t>
          </a:r>
          <a:endParaRPr lang="en-US" sz="28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E312989C-55BD-411E-AFA7-23757D3F3E88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800" b="0" i="1" dirty="0" err="1" smtClean="0">
              <a:solidFill>
                <a:schemeClr val="bg1"/>
              </a:solidFill>
            </a:rPr>
            <a:t>Phân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đoạn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vi-VN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kí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tự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trong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biển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số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xe</a:t>
          </a:r>
          <a:endParaRPr lang="en-US" sz="2800" b="0" dirty="0">
            <a:solidFill>
              <a:schemeClr val="bg1"/>
            </a:solidFill>
          </a:endParaRPr>
        </a:p>
      </dgm:t>
    </dgm:pt>
    <dgm:pt modelId="{B90AC460-7EB7-4B4A-BBCE-3810A1A8E997}" type="parTrans" cxnId="{E6495FCC-D4B1-4104-8D18-07ED1E5E5695}">
      <dgm:prSet/>
      <dgm:spPr/>
      <dgm:t>
        <a:bodyPr/>
        <a:lstStyle/>
        <a:p>
          <a:endParaRPr lang="en-US"/>
        </a:p>
      </dgm:t>
    </dgm:pt>
    <dgm:pt modelId="{F7F89999-140E-4A86-9115-05801328BBD3}" type="sibTrans" cxnId="{E6495FCC-D4B1-4104-8D18-07ED1E5E5695}">
      <dgm:prSet/>
      <dgm:spPr/>
      <dgm:t>
        <a:bodyPr/>
        <a:lstStyle/>
        <a:p>
          <a:endParaRPr lang="en-US"/>
        </a:p>
      </dgm:t>
    </dgm:pt>
    <dgm:pt modelId="{824B2821-241B-4955-85D1-510FD80E430A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800" b="0" i="1" dirty="0" err="1" smtClean="0">
              <a:solidFill>
                <a:schemeClr val="bg1"/>
              </a:solidFill>
            </a:rPr>
            <a:t>Nhận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dạng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endParaRPr lang="vi-VN" sz="2800" b="0" i="1" dirty="0" smtClean="0">
            <a:solidFill>
              <a:schemeClr val="bg1"/>
            </a:solidFill>
          </a:endParaRPr>
        </a:p>
        <a:p>
          <a:r>
            <a:rPr lang="en-US" sz="2800" b="0" i="1" dirty="0" err="1" smtClean="0">
              <a:solidFill>
                <a:schemeClr val="bg1"/>
              </a:solidFill>
            </a:rPr>
            <a:t>kí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tự</a:t>
          </a:r>
          <a:endParaRPr lang="en-US" sz="2800" b="0" dirty="0">
            <a:solidFill>
              <a:schemeClr val="bg1"/>
            </a:solidFill>
          </a:endParaRPr>
        </a:p>
      </dgm:t>
    </dgm:pt>
    <dgm:pt modelId="{C4586AE7-9490-49F1-877E-BBA10EA3178F}" type="parTrans" cxnId="{9FE7EE97-DD86-4855-BFE0-CA285D8A1311}">
      <dgm:prSet/>
      <dgm:spPr/>
      <dgm:t>
        <a:bodyPr/>
        <a:lstStyle/>
        <a:p>
          <a:endParaRPr lang="en-US"/>
        </a:p>
      </dgm:t>
    </dgm:pt>
    <dgm:pt modelId="{71AF925D-2401-4863-9171-EE1C9FBEF615}" type="sibTrans" cxnId="{9FE7EE97-DD86-4855-BFE0-CA285D8A1311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134D9-208D-4447-AA37-3F65CFC4BE43}" type="pres">
      <dgm:prSet presAssocID="{3394B3D6-E395-41BA-AE62-C3A75D4D75A7}" presName="parTxOnlySpace" presStyleCnt="0"/>
      <dgm:spPr/>
    </dgm:pt>
    <dgm:pt modelId="{763FE8D6-9D18-4689-8262-1EC027A5ACF7}" type="pres">
      <dgm:prSet presAssocID="{E312989C-55BD-411E-AFA7-23757D3F3E8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DFA4F-CA8C-40CB-8017-3C28854D196F}" type="pres">
      <dgm:prSet presAssocID="{F7F89999-140E-4A86-9115-05801328BBD3}" presName="parTxOnlySpace" presStyleCnt="0"/>
      <dgm:spPr/>
    </dgm:pt>
    <dgm:pt modelId="{5E359C81-7DF6-4082-9343-073D1E27E184}" type="pres">
      <dgm:prSet presAssocID="{824B2821-241B-4955-85D1-510FD80E430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495FCC-D4B1-4104-8D18-07ED1E5E5695}" srcId="{A44AB8B2-3797-429D-8CA2-463C5851B836}" destId="{E312989C-55BD-411E-AFA7-23757D3F3E88}" srcOrd="1" destOrd="0" parTransId="{B90AC460-7EB7-4B4A-BBCE-3810A1A8E997}" sibTransId="{F7F89999-140E-4A86-9115-05801328BBD3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208613ED-3529-4779-9EC2-BD725E419D3C}" type="presOf" srcId="{824B2821-241B-4955-85D1-510FD80E430A}" destId="{5E359C81-7DF6-4082-9343-073D1E27E184}" srcOrd="0" destOrd="0" presId="urn:microsoft.com/office/officeart/2005/8/layout/chevron1"/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B2966C5D-1D34-4155-B004-2173BBCF1E63}" type="presOf" srcId="{E312989C-55BD-411E-AFA7-23757D3F3E88}" destId="{763FE8D6-9D18-4689-8262-1EC027A5ACF7}" srcOrd="0" destOrd="0" presId="urn:microsoft.com/office/officeart/2005/8/layout/chevron1"/>
    <dgm:cxn modelId="{9FE7EE97-DD86-4855-BFE0-CA285D8A1311}" srcId="{A44AB8B2-3797-429D-8CA2-463C5851B836}" destId="{824B2821-241B-4955-85D1-510FD80E430A}" srcOrd="2" destOrd="0" parTransId="{C4586AE7-9490-49F1-877E-BBA10EA3178F}" sibTransId="{71AF925D-2401-4863-9171-EE1C9FBEF615}"/>
    <dgm:cxn modelId="{4B46DD32-0E1C-4CAC-AE56-4AC2EB8397E8}" type="presParOf" srcId="{04D32EAA-174D-4A1B-BA50-243A09FD5397}" destId="{2F86E747-DD2A-487D-BD03-B334EEC205F5}" srcOrd="0" destOrd="0" presId="urn:microsoft.com/office/officeart/2005/8/layout/chevron1"/>
    <dgm:cxn modelId="{7029304A-5503-4D6C-843C-517030F49DE1}" type="presParOf" srcId="{04D32EAA-174D-4A1B-BA50-243A09FD5397}" destId="{5DB134D9-208D-4447-AA37-3F65CFC4BE43}" srcOrd="1" destOrd="0" presId="urn:microsoft.com/office/officeart/2005/8/layout/chevron1"/>
    <dgm:cxn modelId="{9FA37C2C-D195-4608-BEA0-63B175487A6D}" type="presParOf" srcId="{04D32EAA-174D-4A1B-BA50-243A09FD5397}" destId="{763FE8D6-9D18-4689-8262-1EC027A5ACF7}" srcOrd="2" destOrd="0" presId="urn:microsoft.com/office/officeart/2005/8/layout/chevron1"/>
    <dgm:cxn modelId="{15A04DD5-AD7D-4E22-AC52-D2ED3A1C008A}" type="presParOf" srcId="{04D32EAA-174D-4A1B-BA50-243A09FD5397}" destId="{B58DFA4F-CA8C-40CB-8017-3C28854D196F}" srcOrd="3" destOrd="0" presId="urn:microsoft.com/office/officeart/2005/8/layout/chevron1"/>
    <dgm:cxn modelId="{6F4E15CE-A124-462D-8BFE-E4632561172B}" type="presParOf" srcId="{04D32EAA-174D-4A1B-BA50-243A09FD5397}" destId="{5E359C81-7DF6-4082-9343-073D1E27E18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vi-VN" sz="2000" b="0" dirty="0" smtClean="0">
              <a:solidFill>
                <a:schemeClr val="bg1"/>
              </a:solidFill>
            </a:rPr>
            <a:t>Nhận diện  ký tự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vi-VN" sz="2000" b="0" dirty="0" smtClean="0">
              <a:solidFill>
                <a:schemeClr val="bg1"/>
              </a:solidFill>
            </a:rPr>
            <a:t>Nhận diện  ký tự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vi-VN" sz="2000" b="0" dirty="0" smtClean="0">
              <a:solidFill>
                <a:schemeClr val="bg1"/>
              </a:solidFill>
            </a:rPr>
            <a:t>Nhận diện  ký tự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vi-VN" sz="2000" b="0" dirty="0" smtClean="0">
              <a:solidFill>
                <a:schemeClr val="bg1"/>
              </a:solidFill>
            </a:rPr>
            <a:t>Nhận diện  ký tự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800" b="0" i="1" dirty="0" err="1" smtClean="0">
              <a:solidFill>
                <a:schemeClr val="bg1"/>
              </a:solidFill>
            </a:rPr>
            <a:t>Phát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hiện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vi-VN" sz="2800" b="0" i="1" dirty="0" smtClean="0">
              <a:solidFill>
                <a:schemeClr val="bg1"/>
              </a:solidFill>
            </a:rPr>
            <a:t>   </a:t>
          </a:r>
          <a:r>
            <a:rPr lang="en-US" sz="2800" b="0" i="1" dirty="0" err="1" smtClean="0">
              <a:solidFill>
                <a:schemeClr val="bg1"/>
              </a:solidFill>
            </a:rPr>
            <a:t>vị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trí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và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tách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biển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số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xe</a:t>
          </a:r>
          <a:endParaRPr lang="en-US" sz="28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E312989C-55BD-411E-AFA7-23757D3F3E88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800" b="0" i="1" dirty="0" err="1" smtClean="0">
              <a:solidFill>
                <a:schemeClr val="bg1"/>
              </a:solidFill>
            </a:rPr>
            <a:t>Phân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đoạn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vi-VN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kí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tự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trong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biển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số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xe</a:t>
          </a:r>
          <a:endParaRPr lang="en-US" sz="2800" b="0" dirty="0">
            <a:solidFill>
              <a:schemeClr val="bg1"/>
            </a:solidFill>
          </a:endParaRPr>
        </a:p>
      </dgm:t>
    </dgm:pt>
    <dgm:pt modelId="{B90AC460-7EB7-4B4A-BBCE-3810A1A8E997}" type="parTrans" cxnId="{E6495FCC-D4B1-4104-8D18-07ED1E5E5695}">
      <dgm:prSet/>
      <dgm:spPr/>
      <dgm:t>
        <a:bodyPr/>
        <a:lstStyle/>
        <a:p>
          <a:endParaRPr lang="en-US"/>
        </a:p>
      </dgm:t>
    </dgm:pt>
    <dgm:pt modelId="{F7F89999-140E-4A86-9115-05801328BBD3}" type="sibTrans" cxnId="{E6495FCC-D4B1-4104-8D18-07ED1E5E5695}">
      <dgm:prSet/>
      <dgm:spPr/>
      <dgm:t>
        <a:bodyPr/>
        <a:lstStyle/>
        <a:p>
          <a:endParaRPr lang="en-US"/>
        </a:p>
      </dgm:t>
    </dgm:pt>
    <dgm:pt modelId="{824B2821-241B-4955-85D1-510FD80E430A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800" b="0" i="1" dirty="0" err="1" smtClean="0">
              <a:solidFill>
                <a:schemeClr val="bg1"/>
              </a:solidFill>
            </a:rPr>
            <a:t>Nhận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dạng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endParaRPr lang="vi-VN" sz="2800" b="0" i="1" dirty="0" smtClean="0">
            <a:solidFill>
              <a:schemeClr val="bg1"/>
            </a:solidFill>
          </a:endParaRPr>
        </a:p>
        <a:p>
          <a:r>
            <a:rPr lang="en-US" sz="2800" b="0" i="1" dirty="0" err="1" smtClean="0">
              <a:solidFill>
                <a:schemeClr val="bg1"/>
              </a:solidFill>
            </a:rPr>
            <a:t>kí</a:t>
          </a:r>
          <a:r>
            <a:rPr lang="en-US" sz="2800" b="0" i="1" dirty="0" smtClean="0">
              <a:solidFill>
                <a:schemeClr val="bg1"/>
              </a:solidFill>
            </a:rPr>
            <a:t> </a:t>
          </a:r>
          <a:r>
            <a:rPr lang="en-US" sz="2800" b="0" i="1" dirty="0" err="1" smtClean="0">
              <a:solidFill>
                <a:schemeClr val="bg1"/>
              </a:solidFill>
            </a:rPr>
            <a:t>tự</a:t>
          </a:r>
          <a:endParaRPr lang="en-US" sz="2800" b="0" dirty="0">
            <a:solidFill>
              <a:schemeClr val="bg1"/>
            </a:solidFill>
          </a:endParaRPr>
        </a:p>
      </dgm:t>
    </dgm:pt>
    <dgm:pt modelId="{C4586AE7-9490-49F1-877E-BBA10EA3178F}" type="parTrans" cxnId="{9FE7EE97-DD86-4855-BFE0-CA285D8A1311}">
      <dgm:prSet/>
      <dgm:spPr/>
      <dgm:t>
        <a:bodyPr/>
        <a:lstStyle/>
        <a:p>
          <a:endParaRPr lang="en-US"/>
        </a:p>
      </dgm:t>
    </dgm:pt>
    <dgm:pt modelId="{71AF925D-2401-4863-9171-EE1C9FBEF615}" type="sibTrans" cxnId="{9FE7EE97-DD86-4855-BFE0-CA285D8A1311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134D9-208D-4447-AA37-3F65CFC4BE43}" type="pres">
      <dgm:prSet presAssocID="{3394B3D6-E395-41BA-AE62-C3A75D4D75A7}" presName="parTxOnlySpace" presStyleCnt="0"/>
      <dgm:spPr/>
    </dgm:pt>
    <dgm:pt modelId="{763FE8D6-9D18-4689-8262-1EC027A5ACF7}" type="pres">
      <dgm:prSet presAssocID="{E312989C-55BD-411E-AFA7-23757D3F3E8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DFA4F-CA8C-40CB-8017-3C28854D196F}" type="pres">
      <dgm:prSet presAssocID="{F7F89999-140E-4A86-9115-05801328BBD3}" presName="parTxOnlySpace" presStyleCnt="0"/>
      <dgm:spPr/>
    </dgm:pt>
    <dgm:pt modelId="{5E359C81-7DF6-4082-9343-073D1E27E184}" type="pres">
      <dgm:prSet presAssocID="{824B2821-241B-4955-85D1-510FD80E430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495FCC-D4B1-4104-8D18-07ED1E5E5695}" srcId="{A44AB8B2-3797-429D-8CA2-463C5851B836}" destId="{E312989C-55BD-411E-AFA7-23757D3F3E88}" srcOrd="1" destOrd="0" parTransId="{B90AC460-7EB7-4B4A-BBCE-3810A1A8E997}" sibTransId="{F7F89999-140E-4A86-9115-05801328BBD3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208613ED-3529-4779-9EC2-BD725E419D3C}" type="presOf" srcId="{824B2821-241B-4955-85D1-510FD80E430A}" destId="{5E359C81-7DF6-4082-9343-073D1E27E184}" srcOrd="0" destOrd="0" presId="urn:microsoft.com/office/officeart/2005/8/layout/chevron1"/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B2966C5D-1D34-4155-B004-2173BBCF1E63}" type="presOf" srcId="{E312989C-55BD-411E-AFA7-23757D3F3E88}" destId="{763FE8D6-9D18-4689-8262-1EC027A5ACF7}" srcOrd="0" destOrd="0" presId="urn:microsoft.com/office/officeart/2005/8/layout/chevron1"/>
    <dgm:cxn modelId="{9FE7EE97-DD86-4855-BFE0-CA285D8A1311}" srcId="{A44AB8B2-3797-429D-8CA2-463C5851B836}" destId="{824B2821-241B-4955-85D1-510FD80E430A}" srcOrd="2" destOrd="0" parTransId="{C4586AE7-9490-49F1-877E-BBA10EA3178F}" sibTransId="{71AF925D-2401-4863-9171-EE1C9FBEF615}"/>
    <dgm:cxn modelId="{4B46DD32-0E1C-4CAC-AE56-4AC2EB8397E8}" type="presParOf" srcId="{04D32EAA-174D-4A1B-BA50-243A09FD5397}" destId="{2F86E747-DD2A-487D-BD03-B334EEC205F5}" srcOrd="0" destOrd="0" presId="urn:microsoft.com/office/officeart/2005/8/layout/chevron1"/>
    <dgm:cxn modelId="{7029304A-5503-4D6C-843C-517030F49DE1}" type="presParOf" srcId="{04D32EAA-174D-4A1B-BA50-243A09FD5397}" destId="{5DB134D9-208D-4447-AA37-3F65CFC4BE43}" srcOrd="1" destOrd="0" presId="urn:microsoft.com/office/officeart/2005/8/layout/chevron1"/>
    <dgm:cxn modelId="{9FA37C2C-D195-4608-BEA0-63B175487A6D}" type="presParOf" srcId="{04D32EAA-174D-4A1B-BA50-243A09FD5397}" destId="{763FE8D6-9D18-4689-8262-1EC027A5ACF7}" srcOrd="2" destOrd="0" presId="urn:microsoft.com/office/officeart/2005/8/layout/chevron1"/>
    <dgm:cxn modelId="{15A04DD5-AD7D-4E22-AC52-D2ED3A1C008A}" type="presParOf" srcId="{04D32EAA-174D-4A1B-BA50-243A09FD5397}" destId="{B58DFA4F-CA8C-40CB-8017-3C28854D196F}" srcOrd="3" destOrd="0" presId="urn:microsoft.com/office/officeart/2005/8/layout/chevron1"/>
    <dgm:cxn modelId="{6F4E15CE-A124-462D-8BFE-E4632561172B}" type="presParOf" srcId="{04D32EAA-174D-4A1B-BA50-243A09FD5397}" destId="{5E359C81-7DF6-4082-9343-073D1E27E18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000" b="0" i="1" dirty="0" err="1" smtClean="0">
              <a:solidFill>
                <a:schemeClr val="bg1"/>
              </a:solidFill>
            </a:rPr>
            <a:t>Phát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hiện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vị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trí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và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tách</a:t>
          </a:r>
          <a:r>
            <a:rPr lang="en-US" sz="2000" b="0" i="1" dirty="0" smtClean="0">
              <a:solidFill>
                <a:schemeClr val="bg1"/>
              </a:solidFill>
            </a:rPr>
            <a:t>       </a:t>
          </a:r>
          <a:r>
            <a:rPr lang="en-US" sz="2000" b="0" i="1" dirty="0" err="1" smtClean="0">
              <a:solidFill>
                <a:schemeClr val="bg1"/>
              </a:solidFill>
            </a:rPr>
            <a:t>biển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số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xe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EE52F-9408-4A6E-934D-07B470425F1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C41B085-3C1C-4D63-A8A0-75BA1FCBE250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vi-VN" dirty="0" smtClean="0">
              <a:solidFill>
                <a:schemeClr val="tx1"/>
              </a:solidFill>
            </a:rPr>
            <a:t>Xoay biển số</a:t>
          </a:r>
          <a:endParaRPr lang="en-US" dirty="0">
            <a:solidFill>
              <a:schemeClr val="tx1"/>
            </a:solidFill>
          </a:endParaRPr>
        </a:p>
      </dgm:t>
    </dgm:pt>
    <dgm:pt modelId="{0F3B7279-6771-453A-8A23-871D3226D585}" type="parTrans" cxnId="{1F4BBEAC-1D92-4FD3-8E1B-B92F15D0F2E7}">
      <dgm:prSet/>
      <dgm:spPr/>
      <dgm:t>
        <a:bodyPr/>
        <a:lstStyle/>
        <a:p>
          <a:endParaRPr lang="en-US"/>
        </a:p>
      </dgm:t>
    </dgm:pt>
    <dgm:pt modelId="{5B61CFC7-110E-4A2B-A5EF-1CC8BE8E4EB0}" type="sibTrans" cxnId="{1F4BBEAC-1D92-4FD3-8E1B-B92F15D0F2E7}">
      <dgm:prSet/>
      <dgm:spPr/>
      <dgm:t>
        <a:bodyPr/>
        <a:lstStyle/>
        <a:p>
          <a:endParaRPr lang="en-US"/>
        </a:p>
      </dgm:t>
    </dgm:pt>
    <dgm:pt modelId="{58122043-B101-47AA-9E36-469B7B6FC116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vi-VN" dirty="0" smtClean="0">
              <a:solidFill>
                <a:schemeClr val="tx1"/>
              </a:solidFill>
            </a:rPr>
            <a:t>Tìm vùng ký tự</a:t>
          </a:r>
          <a:endParaRPr lang="en-US" dirty="0">
            <a:solidFill>
              <a:schemeClr val="tx1"/>
            </a:solidFill>
          </a:endParaRPr>
        </a:p>
      </dgm:t>
    </dgm:pt>
    <dgm:pt modelId="{B04C74C2-F1D0-4277-928D-329A09548A23}" type="parTrans" cxnId="{680ACD8A-9867-48D8-8B2E-DC9943F64194}">
      <dgm:prSet/>
      <dgm:spPr/>
      <dgm:t>
        <a:bodyPr/>
        <a:lstStyle/>
        <a:p>
          <a:endParaRPr lang="en-US"/>
        </a:p>
      </dgm:t>
    </dgm:pt>
    <dgm:pt modelId="{4D7CA769-B360-4871-99E9-E1699F0130F9}" type="sibTrans" cxnId="{680ACD8A-9867-48D8-8B2E-DC9943F64194}">
      <dgm:prSet/>
      <dgm:spPr/>
      <dgm:t>
        <a:bodyPr/>
        <a:lstStyle/>
        <a:p>
          <a:endParaRPr lang="en-US"/>
        </a:p>
      </dgm:t>
    </dgm:pt>
    <dgm:pt modelId="{A581E79D-1D35-4FEC-A863-03CCA18AA8AC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vi-VN" dirty="0" smtClean="0">
              <a:solidFill>
                <a:schemeClr val="tx1"/>
              </a:solidFill>
            </a:rPr>
            <a:t>Tách    ký tự</a:t>
          </a:r>
          <a:endParaRPr lang="en-US" dirty="0">
            <a:solidFill>
              <a:schemeClr val="tx1"/>
            </a:solidFill>
          </a:endParaRPr>
        </a:p>
      </dgm:t>
    </dgm:pt>
    <dgm:pt modelId="{1892431B-9794-4E7D-9425-F779683449F0}" type="parTrans" cxnId="{09924D7B-7997-45BA-9AE0-65938AE1D628}">
      <dgm:prSet/>
      <dgm:spPr/>
      <dgm:t>
        <a:bodyPr/>
        <a:lstStyle/>
        <a:p>
          <a:endParaRPr lang="en-US"/>
        </a:p>
      </dgm:t>
    </dgm:pt>
    <dgm:pt modelId="{94B163BC-852B-42EB-807D-99F4E4FDD3E1}" type="sibTrans" cxnId="{09924D7B-7997-45BA-9AE0-65938AE1D628}">
      <dgm:prSet/>
      <dgm:spPr/>
      <dgm:t>
        <a:bodyPr/>
        <a:lstStyle/>
        <a:p>
          <a:endParaRPr lang="en-US"/>
        </a:p>
      </dgm:t>
    </dgm:pt>
    <dgm:pt modelId="{91501479-CEC5-4CCD-B75D-FEB456487E2E}" type="pres">
      <dgm:prSet presAssocID="{8C0EE52F-9408-4A6E-934D-07B470425F10}" presName="Name0" presStyleCnt="0">
        <dgm:presLayoutVars>
          <dgm:dir/>
          <dgm:animLvl val="lvl"/>
          <dgm:resizeHandles val="exact"/>
        </dgm:presLayoutVars>
      </dgm:prSet>
      <dgm:spPr/>
    </dgm:pt>
    <dgm:pt modelId="{FEE69343-83C4-4FC7-8FB7-F4C68D86E54F}" type="pres">
      <dgm:prSet presAssocID="{0C41B085-3C1C-4D63-A8A0-75BA1FCBE25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A7161-CFA5-4F50-8DD3-C2AF8F15BC53}" type="pres">
      <dgm:prSet presAssocID="{5B61CFC7-110E-4A2B-A5EF-1CC8BE8E4EB0}" presName="parTxOnlySpace" presStyleCnt="0"/>
      <dgm:spPr/>
    </dgm:pt>
    <dgm:pt modelId="{7C5B4A5C-A369-4171-87E1-8F21E2692C8F}" type="pres">
      <dgm:prSet presAssocID="{58122043-B101-47AA-9E36-469B7B6FC11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39DBB-539A-4D0D-8ACF-B76842333CEF}" type="pres">
      <dgm:prSet presAssocID="{4D7CA769-B360-4871-99E9-E1699F0130F9}" presName="parTxOnlySpace" presStyleCnt="0"/>
      <dgm:spPr/>
    </dgm:pt>
    <dgm:pt modelId="{51844A91-4156-44E8-BC31-C10AEEF892DB}" type="pres">
      <dgm:prSet presAssocID="{A581E79D-1D35-4FEC-A863-03CCA18AA8A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24D7B-7997-45BA-9AE0-65938AE1D628}" srcId="{8C0EE52F-9408-4A6E-934D-07B470425F10}" destId="{A581E79D-1D35-4FEC-A863-03CCA18AA8AC}" srcOrd="2" destOrd="0" parTransId="{1892431B-9794-4E7D-9425-F779683449F0}" sibTransId="{94B163BC-852B-42EB-807D-99F4E4FDD3E1}"/>
    <dgm:cxn modelId="{1F4BBEAC-1D92-4FD3-8E1B-B92F15D0F2E7}" srcId="{8C0EE52F-9408-4A6E-934D-07B470425F10}" destId="{0C41B085-3C1C-4D63-A8A0-75BA1FCBE250}" srcOrd="0" destOrd="0" parTransId="{0F3B7279-6771-453A-8A23-871D3226D585}" sibTransId="{5B61CFC7-110E-4A2B-A5EF-1CC8BE8E4EB0}"/>
    <dgm:cxn modelId="{AB2F9379-2E70-450C-853E-66A3E9B65D47}" type="presOf" srcId="{A581E79D-1D35-4FEC-A863-03CCA18AA8AC}" destId="{51844A91-4156-44E8-BC31-C10AEEF892DB}" srcOrd="0" destOrd="0" presId="urn:microsoft.com/office/officeart/2005/8/layout/chevron1"/>
    <dgm:cxn modelId="{FD062D0F-C5F4-408A-96A2-D58C3F7EC16E}" type="presOf" srcId="{0C41B085-3C1C-4D63-A8A0-75BA1FCBE250}" destId="{FEE69343-83C4-4FC7-8FB7-F4C68D86E54F}" srcOrd="0" destOrd="0" presId="urn:microsoft.com/office/officeart/2005/8/layout/chevron1"/>
    <dgm:cxn modelId="{74B1FC10-AF5D-4589-B89C-7824C91867F6}" type="presOf" srcId="{58122043-B101-47AA-9E36-469B7B6FC116}" destId="{7C5B4A5C-A369-4171-87E1-8F21E2692C8F}" srcOrd="0" destOrd="0" presId="urn:microsoft.com/office/officeart/2005/8/layout/chevron1"/>
    <dgm:cxn modelId="{680ACD8A-9867-48D8-8B2E-DC9943F64194}" srcId="{8C0EE52F-9408-4A6E-934D-07B470425F10}" destId="{58122043-B101-47AA-9E36-469B7B6FC116}" srcOrd="1" destOrd="0" parTransId="{B04C74C2-F1D0-4277-928D-329A09548A23}" sibTransId="{4D7CA769-B360-4871-99E9-E1699F0130F9}"/>
    <dgm:cxn modelId="{F7C39576-BCC3-432C-A848-934F6584F5D3}" type="presOf" srcId="{8C0EE52F-9408-4A6E-934D-07B470425F10}" destId="{91501479-CEC5-4CCD-B75D-FEB456487E2E}" srcOrd="0" destOrd="0" presId="urn:microsoft.com/office/officeart/2005/8/layout/chevron1"/>
    <dgm:cxn modelId="{9360A948-7C2F-4644-B036-15FC17CEE742}" type="presParOf" srcId="{91501479-CEC5-4CCD-B75D-FEB456487E2E}" destId="{FEE69343-83C4-4FC7-8FB7-F4C68D86E54F}" srcOrd="0" destOrd="0" presId="urn:microsoft.com/office/officeart/2005/8/layout/chevron1"/>
    <dgm:cxn modelId="{8ADDE9BB-AE7E-4720-8360-11AC859235CE}" type="presParOf" srcId="{91501479-CEC5-4CCD-B75D-FEB456487E2E}" destId="{DC7A7161-CFA5-4F50-8DD3-C2AF8F15BC53}" srcOrd="1" destOrd="0" presId="urn:microsoft.com/office/officeart/2005/8/layout/chevron1"/>
    <dgm:cxn modelId="{5AEE6F4E-A4BB-40A2-8A24-043F8E8C603F}" type="presParOf" srcId="{91501479-CEC5-4CCD-B75D-FEB456487E2E}" destId="{7C5B4A5C-A369-4171-87E1-8F21E2692C8F}" srcOrd="2" destOrd="0" presId="urn:microsoft.com/office/officeart/2005/8/layout/chevron1"/>
    <dgm:cxn modelId="{F53755CA-8CA5-47BD-B845-7C101096BE6E}" type="presParOf" srcId="{91501479-CEC5-4CCD-B75D-FEB456487E2E}" destId="{0C939DBB-539A-4D0D-8ACF-B76842333CEF}" srcOrd="3" destOrd="0" presId="urn:microsoft.com/office/officeart/2005/8/layout/chevron1"/>
    <dgm:cxn modelId="{91E9A1B9-5EE8-41B1-B8E4-20A93CB07766}" type="presParOf" srcId="{91501479-CEC5-4CCD-B75D-FEB456487E2E}" destId="{51844A91-4156-44E8-BC31-C10AEEF892D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000" b="0" i="1" dirty="0" err="1" smtClean="0">
              <a:solidFill>
                <a:schemeClr val="bg1"/>
              </a:solidFill>
            </a:rPr>
            <a:t>Phát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hiện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vị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trí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và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tách</a:t>
          </a:r>
          <a:r>
            <a:rPr lang="en-US" sz="2000" b="0" i="1" dirty="0" smtClean="0">
              <a:solidFill>
                <a:schemeClr val="bg1"/>
              </a:solidFill>
            </a:rPr>
            <a:t>       </a:t>
          </a:r>
          <a:r>
            <a:rPr lang="en-US" sz="2000" b="0" i="1" dirty="0" err="1" smtClean="0">
              <a:solidFill>
                <a:schemeClr val="bg1"/>
              </a:solidFill>
            </a:rPr>
            <a:t>biển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số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xe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000" b="0" i="1" dirty="0" err="1" smtClean="0">
              <a:solidFill>
                <a:schemeClr val="bg1"/>
              </a:solidFill>
            </a:rPr>
            <a:t>Phát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hiện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vị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trí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và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tách</a:t>
          </a:r>
          <a:r>
            <a:rPr lang="en-US" sz="2000" b="0" i="1" dirty="0" smtClean="0">
              <a:solidFill>
                <a:schemeClr val="bg1"/>
              </a:solidFill>
            </a:rPr>
            <a:t>       </a:t>
          </a:r>
          <a:r>
            <a:rPr lang="en-US" sz="2000" b="0" i="1" dirty="0" err="1" smtClean="0">
              <a:solidFill>
                <a:schemeClr val="bg1"/>
              </a:solidFill>
            </a:rPr>
            <a:t>biển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số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xe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2000" b="0" i="1" dirty="0" err="1" smtClean="0">
              <a:solidFill>
                <a:schemeClr val="bg1"/>
              </a:solidFill>
            </a:rPr>
            <a:t>Phát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hiện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vị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trí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và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tách</a:t>
          </a:r>
          <a:r>
            <a:rPr lang="en-US" sz="2000" b="0" i="1" dirty="0" smtClean="0">
              <a:solidFill>
                <a:schemeClr val="bg1"/>
              </a:solidFill>
            </a:rPr>
            <a:t>       </a:t>
          </a:r>
          <a:r>
            <a:rPr lang="en-US" sz="2000" b="0" i="1" dirty="0" err="1" smtClean="0">
              <a:solidFill>
                <a:schemeClr val="bg1"/>
              </a:solidFill>
            </a:rPr>
            <a:t>biển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số</a:t>
          </a:r>
          <a:r>
            <a:rPr lang="en-US" sz="2000" b="0" i="1" dirty="0" smtClean="0">
              <a:solidFill>
                <a:schemeClr val="bg1"/>
              </a:solidFill>
            </a:rPr>
            <a:t> </a:t>
          </a:r>
          <a:r>
            <a:rPr lang="en-US" sz="2000" b="0" i="1" dirty="0" err="1" smtClean="0">
              <a:solidFill>
                <a:schemeClr val="bg1"/>
              </a:solidFill>
            </a:rPr>
            <a:t>xe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vi-VN" sz="2000" b="0" dirty="0" smtClean="0">
              <a:solidFill>
                <a:schemeClr val="bg1"/>
              </a:solidFill>
            </a:rPr>
            <a:t>Nhận diện  ký tự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4AB8B2-3797-429D-8CA2-463C5851B8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67D3E2C-A090-4D62-8457-4CE87DFC200B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vi-VN" sz="2000" b="0" dirty="0" smtClean="0">
              <a:solidFill>
                <a:schemeClr val="bg1"/>
              </a:solidFill>
            </a:rPr>
            <a:t>Nhận diện  ký tự</a:t>
          </a:r>
          <a:endParaRPr lang="en-US" sz="2000" b="0" dirty="0">
            <a:solidFill>
              <a:schemeClr val="bg1"/>
            </a:solidFill>
          </a:endParaRPr>
        </a:p>
      </dgm:t>
    </dgm:pt>
    <dgm:pt modelId="{F53244E9-5182-4526-8971-6ADC45822186}" type="parTrans" cxnId="{DFF4DEA6-32AE-4998-94F1-CA7D14D19095}">
      <dgm:prSet/>
      <dgm:spPr/>
      <dgm:t>
        <a:bodyPr/>
        <a:lstStyle/>
        <a:p>
          <a:endParaRPr lang="en-US"/>
        </a:p>
      </dgm:t>
    </dgm:pt>
    <dgm:pt modelId="{3394B3D6-E395-41BA-AE62-C3A75D4D75A7}" type="sibTrans" cxnId="{DFF4DEA6-32AE-4998-94F1-CA7D14D19095}">
      <dgm:prSet/>
      <dgm:spPr/>
      <dgm:t>
        <a:bodyPr/>
        <a:lstStyle/>
        <a:p>
          <a:endParaRPr lang="en-US"/>
        </a:p>
      </dgm:t>
    </dgm:pt>
    <dgm:pt modelId="{04D32EAA-174D-4A1B-BA50-243A09FD5397}" type="pres">
      <dgm:prSet presAssocID="{A44AB8B2-3797-429D-8CA2-463C5851B836}" presName="Name0" presStyleCnt="0">
        <dgm:presLayoutVars>
          <dgm:dir/>
          <dgm:animLvl val="lvl"/>
          <dgm:resizeHandles val="exact"/>
        </dgm:presLayoutVars>
      </dgm:prSet>
      <dgm:spPr/>
    </dgm:pt>
    <dgm:pt modelId="{2F86E747-DD2A-487D-BD03-B334EEC205F5}" type="pres">
      <dgm:prSet presAssocID="{667D3E2C-A090-4D62-8457-4CE87DFC200B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F4DEA6-32AE-4998-94F1-CA7D14D19095}" srcId="{A44AB8B2-3797-429D-8CA2-463C5851B836}" destId="{667D3E2C-A090-4D62-8457-4CE87DFC200B}" srcOrd="0" destOrd="0" parTransId="{F53244E9-5182-4526-8971-6ADC45822186}" sibTransId="{3394B3D6-E395-41BA-AE62-C3A75D4D75A7}"/>
    <dgm:cxn modelId="{5ADD9DA5-7832-424D-BADB-0C47FE1990DC}" type="presOf" srcId="{667D3E2C-A090-4D62-8457-4CE87DFC200B}" destId="{2F86E747-DD2A-487D-BD03-B334EEC205F5}" srcOrd="0" destOrd="0" presId="urn:microsoft.com/office/officeart/2005/8/layout/chevron1"/>
    <dgm:cxn modelId="{1207FD80-A34C-4825-8F84-5C866AE0E9B0}" type="presOf" srcId="{A44AB8B2-3797-429D-8CA2-463C5851B836}" destId="{04D32EAA-174D-4A1B-BA50-243A09FD5397}" srcOrd="0" destOrd="0" presId="urn:microsoft.com/office/officeart/2005/8/layout/chevron1"/>
    <dgm:cxn modelId="{4B46DD32-0E1C-4CAC-AE56-4AC2EB8397E8}" type="presParOf" srcId="{04D32EAA-174D-4A1B-BA50-243A09FD5397}" destId="{2F86E747-DD2A-487D-BD03-B334EEC205F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2870" y="439986"/>
          <a:ext cx="3496929" cy="13987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err="1" smtClean="0">
              <a:solidFill>
                <a:schemeClr val="bg1"/>
              </a:solidFill>
            </a:rPr>
            <a:t>Phát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hiện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vi-VN" sz="2800" b="0" i="1" kern="1200" dirty="0" smtClean="0">
              <a:solidFill>
                <a:schemeClr val="bg1"/>
              </a:solidFill>
            </a:rPr>
            <a:t>   </a:t>
          </a:r>
          <a:r>
            <a:rPr lang="en-US" sz="2800" b="0" i="1" kern="1200" dirty="0" err="1" smtClean="0">
              <a:solidFill>
                <a:schemeClr val="bg1"/>
              </a:solidFill>
            </a:rPr>
            <a:t>vị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trí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và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tách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biển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số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xe</a:t>
          </a:r>
          <a:endParaRPr lang="en-US" sz="2800" b="0" kern="1200" dirty="0">
            <a:solidFill>
              <a:schemeClr val="bg1"/>
            </a:solidFill>
          </a:endParaRPr>
        </a:p>
      </dsp:txBody>
      <dsp:txXfrm>
        <a:off x="702256" y="439986"/>
        <a:ext cx="2098158" cy="1398771"/>
      </dsp:txXfrm>
    </dsp:sp>
    <dsp:sp modelId="{763FE8D6-9D18-4689-8262-1EC027A5ACF7}">
      <dsp:nvSpPr>
        <dsp:cNvPr id="0" name=""/>
        <dsp:cNvSpPr/>
      </dsp:nvSpPr>
      <dsp:spPr>
        <a:xfrm>
          <a:off x="3150106" y="439986"/>
          <a:ext cx="3496929" cy="13987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err="1" smtClean="0">
              <a:solidFill>
                <a:schemeClr val="bg1"/>
              </a:solidFill>
            </a:rPr>
            <a:t>Phân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đoạn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vi-VN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kí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tự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trong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biển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số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xe</a:t>
          </a:r>
          <a:endParaRPr lang="en-US" sz="2800" b="0" kern="1200" dirty="0">
            <a:solidFill>
              <a:schemeClr val="bg1"/>
            </a:solidFill>
          </a:endParaRPr>
        </a:p>
      </dsp:txBody>
      <dsp:txXfrm>
        <a:off x="3849492" y="439986"/>
        <a:ext cx="2098158" cy="1398771"/>
      </dsp:txXfrm>
    </dsp:sp>
    <dsp:sp modelId="{5E359C81-7DF6-4082-9343-073D1E27E184}">
      <dsp:nvSpPr>
        <dsp:cNvPr id="0" name=""/>
        <dsp:cNvSpPr/>
      </dsp:nvSpPr>
      <dsp:spPr>
        <a:xfrm>
          <a:off x="6297343" y="439986"/>
          <a:ext cx="3496929" cy="13987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err="1" smtClean="0">
              <a:solidFill>
                <a:schemeClr val="bg1"/>
              </a:solidFill>
            </a:rPr>
            <a:t>Nhận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dạng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endParaRPr lang="vi-VN" sz="2800" b="0" i="1" kern="1200" dirty="0" smtClean="0">
            <a:solidFill>
              <a:schemeClr val="bg1"/>
            </a:solidFill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err="1" smtClean="0">
              <a:solidFill>
                <a:schemeClr val="bg1"/>
              </a:solidFill>
            </a:rPr>
            <a:t>kí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tự</a:t>
          </a:r>
          <a:endParaRPr lang="en-US" sz="2800" b="0" kern="1200" dirty="0">
            <a:solidFill>
              <a:schemeClr val="bg1"/>
            </a:solidFill>
          </a:endParaRPr>
        </a:p>
      </dsp:txBody>
      <dsp:txXfrm>
        <a:off x="6996729" y="439986"/>
        <a:ext cx="2098158" cy="13987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0" kern="1200" dirty="0" smtClean="0">
              <a:solidFill>
                <a:schemeClr val="bg1"/>
              </a:solidFill>
            </a:rPr>
            <a:t>Nhận diện  ký tự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0" kern="1200" dirty="0" smtClean="0">
              <a:solidFill>
                <a:schemeClr val="bg1"/>
              </a:solidFill>
            </a:rPr>
            <a:t>Nhận diện  ký tự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0" kern="1200" dirty="0" smtClean="0">
              <a:solidFill>
                <a:schemeClr val="bg1"/>
              </a:solidFill>
            </a:rPr>
            <a:t>Nhận diện  ký tự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0" kern="1200" dirty="0" smtClean="0">
              <a:solidFill>
                <a:schemeClr val="bg1"/>
              </a:solidFill>
            </a:rPr>
            <a:t>Nhận diện  ký tự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2870" y="439986"/>
          <a:ext cx="3496929" cy="13987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err="1" smtClean="0">
              <a:solidFill>
                <a:schemeClr val="bg1"/>
              </a:solidFill>
            </a:rPr>
            <a:t>Phát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hiện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vi-VN" sz="2800" b="0" i="1" kern="1200" dirty="0" smtClean="0">
              <a:solidFill>
                <a:schemeClr val="bg1"/>
              </a:solidFill>
            </a:rPr>
            <a:t>   </a:t>
          </a:r>
          <a:r>
            <a:rPr lang="en-US" sz="2800" b="0" i="1" kern="1200" dirty="0" err="1" smtClean="0">
              <a:solidFill>
                <a:schemeClr val="bg1"/>
              </a:solidFill>
            </a:rPr>
            <a:t>vị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trí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và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tách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biển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số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xe</a:t>
          </a:r>
          <a:endParaRPr lang="en-US" sz="2800" b="0" kern="1200" dirty="0">
            <a:solidFill>
              <a:schemeClr val="bg1"/>
            </a:solidFill>
          </a:endParaRPr>
        </a:p>
      </dsp:txBody>
      <dsp:txXfrm>
        <a:off x="702256" y="439986"/>
        <a:ext cx="2098158" cy="1398771"/>
      </dsp:txXfrm>
    </dsp:sp>
    <dsp:sp modelId="{763FE8D6-9D18-4689-8262-1EC027A5ACF7}">
      <dsp:nvSpPr>
        <dsp:cNvPr id="0" name=""/>
        <dsp:cNvSpPr/>
      </dsp:nvSpPr>
      <dsp:spPr>
        <a:xfrm>
          <a:off x="3150106" y="439986"/>
          <a:ext cx="3496929" cy="13987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err="1" smtClean="0">
              <a:solidFill>
                <a:schemeClr val="bg1"/>
              </a:solidFill>
            </a:rPr>
            <a:t>Phân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đoạn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vi-VN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kí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tự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trong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biển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số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xe</a:t>
          </a:r>
          <a:endParaRPr lang="en-US" sz="2800" b="0" kern="1200" dirty="0">
            <a:solidFill>
              <a:schemeClr val="bg1"/>
            </a:solidFill>
          </a:endParaRPr>
        </a:p>
      </dsp:txBody>
      <dsp:txXfrm>
        <a:off x="3849492" y="439986"/>
        <a:ext cx="2098158" cy="1398771"/>
      </dsp:txXfrm>
    </dsp:sp>
    <dsp:sp modelId="{5E359C81-7DF6-4082-9343-073D1E27E184}">
      <dsp:nvSpPr>
        <dsp:cNvPr id="0" name=""/>
        <dsp:cNvSpPr/>
      </dsp:nvSpPr>
      <dsp:spPr>
        <a:xfrm>
          <a:off x="6297343" y="439986"/>
          <a:ext cx="3496929" cy="13987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err="1" smtClean="0">
              <a:solidFill>
                <a:schemeClr val="bg1"/>
              </a:solidFill>
            </a:rPr>
            <a:t>Nhận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dạng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endParaRPr lang="vi-VN" sz="2800" b="0" i="1" kern="1200" dirty="0" smtClean="0">
            <a:solidFill>
              <a:schemeClr val="bg1"/>
            </a:solidFill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err="1" smtClean="0">
              <a:solidFill>
                <a:schemeClr val="bg1"/>
              </a:solidFill>
            </a:rPr>
            <a:t>kí</a:t>
          </a:r>
          <a:r>
            <a:rPr lang="en-US" sz="2800" b="0" i="1" kern="1200" dirty="0" smtClean="0">
              <a:solidFill>
                <a:schemeClr val="bg1"/>
              </a:solidFill>
            </a:rPr>
            <a:t> </a:t>
          </a:r>
          <a:r>
            <a:rPr lang="en-US" sz="2800" b="0" i="1" kern="1200" dirty="0" err="1" smtClean="0">
              <a:solidFill>
                <a:schemeClr val="bg1"/>
              </a:solidFill>
            </a:rPr>
            <a:t>tự</a:t>
          </a:r>
          <a:endParaRPr lang="en-US" sz="2800" b="0" kern="1200" dirty="0">
            <a:solidFill>
              <a:schemeClr val="bg1"/>
            </a:solidFill>
          </a:endParaRPr>
        </a:p>
      </dsp:txBody>
      <dsp:txXfrm>
        <a:off x="6996729" y="439986"/>
        <a:ext cx="2098158" cy="1398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err="1" smtClean="0">
              <a:solidFill>
                <a:schemeClr val="bg1"/>
              </a:solidFill>
            </a:rPr>
            <a:t>Phát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hiện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vị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trí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và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tách</a:t>
          </a:r>
          <a:r>
            <a:rPr lang="en-US" sz="2000" b="0" i="1" kern="1200" dirty="0" smtClean="0">
              <a:solidFill>
                <a:schemeClr val="bg1"/>
              </a:solidFill>
            </a:rPr>
            <a:t>       </a:t>
          </a:r>
          <a:r>
            <a:rPr lang="en-US" sz="2000" b="0" i="1" kern="1200" dirty="0" err="1" smtClean="0">
              <a:solidFill>
                <a:schemeClr val="bg1"/>
              </a:solidFill>
            </a:rPr>
            <a:t>biển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số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xe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69343-83C4-4FC7-8FB7-F4C68D86E54F}">
      <dsp:nvSpPr>
        <dsp:cNvPr id="0" name=""/>
        <dsp:cNvSpPr/>
      </dsp:nvSpPr>
      <dsp:spPr>
        <a:xfrm>
          <a:off x="2862" y="854497"/>
          <a:ext cx="3487981" cy="1395192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dirty="0" smtClean="0">
              <a:solidFill>
                <a:schemeClr val="tx1"/>
              </a:solidFill>
            </a:rPr>
            <a:t>Xoay biển số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700458" y="854497"/>
        <a:ext cx="2092789" cy="1395192"/>
      </dsp:txXfrm>
    </dsp:sp>
    <dsp:sp modelId="{7C5B4A5C-A369-4171-87E1-8F21E2692C8F}">
      <dsp:nvSpPr>
        <dsp:cNvPr id="0" name=""/>
        <dsp:cNvSpPr/>
      </dsp:nvSpPr>
      <dsp:spPr>
        <a:xfrm>
          <a:off x="3142045" y="854497"/>
          <a:ext cx="3487981" cy="1395192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dirty="0" smtClean="0">
              <a:solidFill>
                <a:schemeClr val="tx1"/>
              </a:solidFill>
            </a:rPr>
            <a:t>Tìm vùng ký tự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3839641" y="854497"/>
        <a:ext cx="2092789" cy="1395192"/>
      </dsp:txXfrm>
    </dsp:sp>
    <dsp:sp modelId="{51844A91-4156-44E8-BC31-C10AEEF892DB}">
      <dsp:nvSpPr>
        <dsp:cNvPr id="0" name=""/>
        <dsp:cNvSpPr/>
      </dsp:nvSpPr>
      <dsp:spPr>
        <a:xfrm>
          <a:off x="6281228" y="854497"/>
          <a:ext cx="3487981" cy="1395192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dirty="0" smtClean="0">
              <a:solidFill>
                <a:schemeClr val="tx1"/>
              </a:solidFill>
            </a:rPr>
            <a:t>Tách    ký tự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6978824" y="854497"/>
        <a:ext cx="2092789" cy="13951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err="1" smtClean="0">
              <a:solidFill>
                <a:schemeClr val="bg1"/>
              </a:solidFill>
            </a:rPr>
            <a:t>Phát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hiện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vị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trí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và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tách</a:t>
          </a:r>
          <a:r>
            <a:rPr lang="en-US" sz="2000" b="0" i="1" kern="1200" dirty="0" smtClean="0">
              <a:solidFill>
                <a:schemeClr val="bg1"/>
              </a:solidFill>
            </a:rPr>
            <a:t>       </a:t>
          </a:r>
          <a:r>
            <a:rPr lang="en-US" sz="2000" b="0" i="1" kern="1200" dirty="0" err="1" smtClean="0">
              <a:solidFill>
                <a:schemeClr val="bg1"/>
              </a:solidFill>
            </a:rPr>
            <a:t>biển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số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xe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err="1" smtClean="0">
              <a:solidFill>
                <a:schemeClr val="bg1"/>
              </a:solidFill>
            </a:rPr>
            <a:t>Phát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hiện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vị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trí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và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tách</a:t>
          </a:r>
          <a:r>
            <a:rPr lang="en-US" sz="2000" b="0" i="1" kern="1200" dirty="0" smtClean="0">
              <a:solidFill>
                <a:schemeClr val="bg1"/>
              </a:solidFill>
            </a:rPr>
            <a:t>       </a:t>
          </a:r>
          <a:r>
            <a:rPr lang="en-US" sz="2000" b="0" i="1" kern="1200" dirty="0" err="1" smtClean="0">
              <a:solidFill>
                <a:schemeClr val="bg1"/>
              </a:solidFill>
            </a:rPr>
            <a:t>biển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số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xe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err="1" smtClean="0">
              <a:solidFill>
                <a:schemeClr val="bg1"/>
              </a:solidFill>
            </a:rPr>
            <a:t>Phát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hiện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vị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trí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và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tách</a:t>
          </a:r>
          <a:r>
            <a:rPr lang="en-US" sz="2000" b="0" i="1" kern="1200" dirty="0" smtClean="0">
              <a:solidFill>
                <a:schemeClr val="bg1"/>
              </a:solidFill>
            </a:rPr>
            <a:t>       </a:t>
          </a:r>
          <a:r>
            <a:rPr lang="en-US" sz="2000" b="0" i="1" kern="1200" dirty="0" err="1" smtClean="0">
              <a:solidFill>
                <a:schemeClr val="bg1"/>
              </a:solidFill>
            </a:rPr>
            <a:t>biển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số</a:t>
          </a:r>
          <a:r>
            <a:rPr lang="en-US" sz="2000" b="0" i="1" kern="1200" dirty="0" smtClean="0">
              <a:solidFill>
                <a:schemeClr val="bg1"/>
              </a:solidFill>
            </a:rPr>
            <a:t> </a:t>
          </a:r>
          <a:r>
            <a:rPr lang="en-US" sz="2000" b="0" i="1" kern="1200" dirty="0" err="1" smtClean="0">
              <a:solidFill>
                <a:schemeClr val="bg1"/>
              </a:solidFill>
            </a:rPr>
            <a:t>xe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0" kern="1200" dirty="0" smtClean="0">
              <a:solidFill>
                <a:schemeClr val="bg1"/>
              </a:solidFill>
            </a:rPr>
            <a:t>Nhận diện  ký tự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747-DD2A-487D-BD03-B334EEC205F5}">
      <dsp:nvSpPr>
        <dsp:cNvPr id="0" name=""/>
        <dsp:cNvSpPr/>
      </dsp:nvSpPr>
      <dsp:spPr>
        <a:xfrm>
          <a:off x="0" y="386514"/>
          <a:ext cx="2723929" cy="1089571"/>
        </a:xfrm>
        <a:prstGeom prst="chevron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0" kern="1200" dirty="0" smtClean="0">
              <a:solidFill>
                <a:schemeClr val="bg1"/>
              </a:solidFill>
            </a:rPr>
            <a:t>Nhận diện  ký tự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544786" y="386514"/>
        <a:ext cx="1634358" cy="1089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36C33-D3C2-42A9-8705-3B5196A837F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AEEE7-D4EB-4AD2-ACBF-CB2C9C30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AEEE7-D4EB-4AD2-ACBF-CB2C9C30BB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3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3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D160-C831-4AB2-80A9-B30431132AF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34E8B-18B5-46BE-A59C-1FDD3E1D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1.jp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0.jpg"/><Relationship Id="rId4" Type="http://schemas.openxmlformats.org/officeDocument/2006/relationships/diagramLayout" Target="../diagrams/layout5.xm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7.png"/><Relationship Id="rId18" Type="http://schemas.openxmlformats.org/officeDocument/2006/relationships/image" Target="../media/image22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jp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35.jpg"/><Relationship Id="rId4" Type="http://schemas.openxmlformats.org/officeDocument/2006/relationships/diagramLayout" Target="../diagrams/layout13.xml"/><Relationship Id="rId9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457205"/>
            <a:ext cx="117486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3600" b="1" dirty="0" smtClean="0">
                <a:latin typeface="+mj-lt"/>
              </a:rPr>
              <a:t>BÁO CÁO BÀI TẬP LỚN</a:t>
            </a:r>
          </a:p>
          <a:p>
            <a:pPr algn="ctr">
              <a:lnSpc>
                <a:spcPct val="150000"/>
              </a:lnSpc>
            </a:pPr>
            <a:r>
              <a:rPr lang="vi-VN" sz="3600" b="1" dirty="0" smtClean="0">
                <a:latin typeface="+mj-lt"/>
              </a:rPr>
              <a:t>HỌC PHẦN: THỊ GIÁC MÁY TÍNH</a:t>
            </a:r>
          </a:p>
          <a:p>
            <a:pPr algn="ctr">
              <a:lnSpc>
                <a:spcPct val="150000"/>
              </a:lnSpc>
            </a:pPr>
            <a:r>
              <a:rPr lang="vi-VN" sz="2800" b="1" dirty="0" smtClean="0">
                <a:solidFill>
                  <a:srgbClr val="0070C0"/>
                </a:solidFill>
                <a:latin typeface="+mj-lt"/>
              </a:rPr>
              <a:t>ĐỀ TÀI: XÂY DỰNG CHƯƠNG TRÌNH </a:t>
            </a:r>
          </a:p>
          <a:p>
            <a:pPr algn="ctr">
              <a:lnSpc>
                <a:spcPct val="150000"/>
              </a:lnSpc>
            </a:pPr>
            <a:r>
              <a:rPr lang="vi-VN" sz="2800" b="1" dirty="0" smtClean="0">
                <a:solidFill>
                  <a:srgbClr val="0070C0"/>
                </a:solidFill>
                <a:latin typeface="+mj-lt"/>
              </a:rPr>
              <a:t>NHẬN DẠNG BIỂN SỐ XE OTO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41" y="3700131"/>
            <a:ext cx="2720687" cy="1822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48" y="4178967"/>
            <a:ext cx="3881393" cy="864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1532" y="5718930"/>
            <a:ext cx="33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Ảnh ban đầu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9782" y="5718930"/>
            <a:ext cx="371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Ảnh kết quả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 flipV="1">
            <a:off x="4502728" y="4611014"/>
            <a:ext cx="1884220" cy="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0037" y="4297649"/>
            <a:ext cx="156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Xử 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959916" y="2007476"/>
            <a:ext cx="1898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i="1" dirty="0" err="1">
                <a:solidFill>
                  <a:srgbClr val="0070C0"/>
                </a:solidFill>
              </a:rPr>
              <a:t>Phát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hiện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vi-VN" sz="3200" b="1" i="1" dirty="0">
                <a:solidFill>
                  <a:srgbClr val="0070C0"/>
                </a:solidFill>
              </a:rPr>
              <a:t>      </a:t>
            </a:r>
            <a:r>
              <a:rPr lang="en-US" sz="3200" b="1" i="1" dirty="0" err="1">
                <a:solidFill>
                  <a:srgbClr val="0070C0"/>
                </a:solidFill>
              </a:rPr>
              <a:t>vị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trí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endParaRPr lang="en-US" sz="3200" b="1" i="1" dirty="0" smtClean="0">
              <a:solidFill>
                <a:srgbClr val="0070C0"/>
              </a:solidFill>
            </a:endParaRPr>
          </a:p>
          <a:p>
            <a:pPr lvl="0" algn="ctr"/>
            <a:r>
              <a:rPr lang="en-US" sz="3200" b="1" i="1" dirty="0" err="1" smtClean="0">
                <a:solidFill>
                  <a:srgbClr val="0070C0"/>
                </a:solidFill>
              </a:rPr>
              <a:t>Và</a:t>
            </a:r>
            <a:r>
              <a:rPr lang="en-US" sz="3200" b="1" i="1" dirty="0" smtClean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tách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biển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số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xe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9" y="3723821"/>
            <a:ext cx="6256626" cy="1981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2" y="369743"/>
            <a:ext cx="3823855" cy="26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21444" y="142892"/>
            <a:ext cx="2762670" cy="1187144"/>
            <a:chOff x="3150106" y="439986"/>
            <a:chExt cx="3496929" cy="1398771"/>
          </a:xfrm>
        </p:grpSpPr>
        <p:sp>
          <p:nvSpPr>
            <p:cNvPr id="6" name="Chevron 5"/>
            <p:cNvSpPr/>
            <p:nvPr/>
          </p:nvSpPr>
          <p:spPr>
            <a:xfrm>
              <a:off x="3150106" y="439986"/>
              <a:ext cx="3496929" cy="1398771"/>
            </a:xfrm>
            <a:prstGeom prst="chevron">
              <a:avLst/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 txBox="1"/>
            <p:nvPr/>
          </p:nvSpPr>
          <p:spPr>
            <a:xfrm>
              <a:off x="3849492" y="439986"/>
              <a:ext cx="2098158" cy="1398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Phân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đoạn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vi-VN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kí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tự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trong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biển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số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xe</a:t>
              </a:r>
              <a:endParaRPr lang="en-US" sz="2000" b="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09" y="1704109"/>
            <a:ext cx="5492535" cy="1756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3674796"/>
            <a:ext cx="549669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841407273"/>
              </p:ext>
            </p:extLst>
          </p:nvPr>
        </p:nvGraphicFramePr>
        <p:xfrm>
          <a:off x="8060185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310" y="1393371"/>
            <a:ext cx="711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1. Hướng làm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4928568"/>
              </p:ext>
            </p:extLst>
          </p:nvPr>
        </p:nvGraphicFramePr>
        <p:xfrm>
          <a:off x="637309" y="1856509"/>
          <a:ext cx="9772073" cy="310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681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754461335"/>
              </p:ext>
            </p:extLst>
          </p:nvPr>
        </p:nvGraphicFramePr>
        <p:xfrm>
          <a:off x="7284333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310" y="1393371"/>
            <a:ext cx="711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2. Xoay biển số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9570339" y="262833"/>
            <a:ext cx="2012070" cy="984076"/>
            <a:chOff x="2862" y="854497"/>
            <a:chExt cx="3487981" cy="1395192"/>
          </a:xfrm>
        </p:grpSpPr>
        <p:sp>
          <p:nvSpPr>
            <p:cNvPr id="7" name="Chevron 6"/>
            <p:cNvSpPr/>
            <p:nvPr/>
          </p:nvSpPr>
          <p:spPr>
            <a:xfrm>
              <a:off x="2862" y="854497"/>
              <a:ext cx="3487981" cy="1395192"/>
            </a:xfrm>
            <a:prstGeom prst="chevron">
              <a:avLst/>
            </a:prstGeom>
            <a:blipFill rotWithShape="0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 txBox="1"/>
            <p:nvPr/>
          </p:nvSpPr>
          <p:spPr>
            <a:xfrm>
              <a:off x="700458" y="854497"/>
              <a:ext cx="2092789" cy="1395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42672" rIns="42672" bIns="42672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b="1" kern="1200" dirty="0" smtClean="0">
                  <a:solidFill>
                    <a:schemeClr val="tx1"/>
                  </a:solidFill>
                </a:rPr>
                <a:t>Xoay  biển số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02895" y="2167735"/>
                <a:ext cx="6096000" cy="32659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Lọc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tọa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A,B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dưới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cùng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biển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đỉnh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tọa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lần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A(x1, y1)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B(x2,y2) ta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đối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cạnh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kề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tam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giác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ABC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góc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𝐵𝐴𝐶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đố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ề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𝐵𝐶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𝐴𝐶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Xoay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góc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quay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Nếu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ngược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lại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nằm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cao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hơn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B ta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góc</a:t>
                </a:r>
                <a:r>
                  <a:rPr lang="en-US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quay </a:t>
                </a:r>
                <a:r>
                  <a:rPr lang="en-US" dirty="0" err="1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âm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95" y="2167735"/>
                <a:ext cx="6096000" cy="3265959"/>
              </a:xfrm>
              <a:prstGeom prst="rect">
                <a:avLst/>
              </a:prstGeom>
              <a:blipFill>
                <a:blip r:embed="rId9"/>
                <a:stretch>
                  <a:fillRect l="-600" r="-16300" b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0" y="2102907"/>
            <a:ext cx="2549236" cy="169324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4434798"/>
            <a:ext cx="2549237" cy="168891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1849069" y="3895252"/>
            <a:ext cx="197683" cy="39888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310" y="1393371"/>
            <a:ext cx="71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3. Tìm vùng ký tự</a:t>
            </a:r>
            <a:endParaRPr lang="en-US" sz="2000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3365783"/>
              </p:ext>
            </p:extLst>
          </p:nvPr>
        </p:nvGraphicFramePr>
        <p:xfrm>
          <a:off x="7284333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9570340" y="262833"/>
            <a:ext cx="2012070" cy="984076"/>
            <a:chOff x="3142045" y="854497"/>
            <a:chExt cx="3487981" cy="1395192"/>
          </a:xfrm>
        </p:grpSpPr>
        <p:sp>
          <p:nvSpPr>
            <p:cNvPr id="22" name="Chevron 21"/>
            <p:cNvSpPr/>
            <p:nvPr/>
          </p:nvSpPr>
          <p:spPr>
            <a:xfrm>
              <a:off x="3142045" y="854497"/>
              <a:ext cx="3487981" cy="1395192"/>
            </a:xfrm>
            <a:prstGeom prst="chevron">
              <a:avLst/>
            </a:prstGeom>
            <a:blipFill rotWithShape="0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4"/>
            <p:cNvSpPr txBox="1"/>
            <p:nvPr/>
          </p:nvSpPr>
          <p:spPr>
            <a:xfrm>
              <a:off x="3839641" y="854497"/>
              <a:ext cx="2092789" cy="1395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018" tIns="46673" rIns="46673" bIns="46673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000" b="1" kern="1200" dirty="0" smtClean="0">
                  <a:solidFill>
                    <a:schemeClr val="tx1"/>
                  </a:solidFill>
                </a:rPr>
                <a:t>Tìm vùng ký tự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3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2050876"/>
            <a:ext cx="4029075" cy="29502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6410" y="3741779"/>
            <a:ext cx="5157181" cy="1294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endParaRPr lang="vi-VN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vi-VN" dirty="0" smtClean="0">
                <a:latin typeface="Times New Roman" panose="02020603050405020304" pitchFamily="18" charset="0"/>
              </a:rPr>
              <a:t>vẽ đường contour 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vi-VN" dirty="0" smtClean="0">
                <a:latin typeface="Times New Roman" panose="02020603050405020304" pitchFamily="18" charset="0"/>
              </a:rPr>
              <a:t>Vẽ HCN bao quanh ký tự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86410" y="20576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Thông số ký tự: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cao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: 80mm</a:t>
            </a:r>
            <a:endParaRPr lang="vi-VN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b="1" dirty="0"/>
              <a:t>C</a:t>
            </a:r>
            <a:r>
              <a:rPr lang="en-US" b="1" dirty="0" err="1"/>
              <a:t>hiều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: 40mm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310" y="1393371"/>
            <a:ext cx="71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4. Tách ký tự</a:t>
            </a:r>
            <a:endParaRPr lang="en-US" sz="2000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3365783"/>
              </p:ext>
            </p:extLst>
          </p:nvPr>
        </p:nvGraphicFramePr>
        <p:xfrm>
          <a:off x="7284333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570341" y="259889"/>
            <a:ext cx="2012070" cy="987020"/>
            <a:chOff x="6281228" y="854497"/>
            <a:chExt cx="3487981" cy="1395192"/>
          </a:xfrm>
        </p:grpSpPr>
        <p:sp>
          <p:nvSpPr>
            <p:cNvPr id="12" name="Chevron 11"/>
            <p:cNvSpPr/>
            <p:nvPr/>
          </p:nvSpPr>
          <p:spPr>
            <a:xfrm>
              <a:off x="6281228" y="854497"/>
              <a:ext cx="3487981" cy="1395192"/>
            </a:xfrm>
            <a:prstGeom prst="chevron">
              <a:avLst/>
            </a:prstGeom>
            <a:blipFill rotWithShape="0">
              <a:blip r:embed="rId8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vron 4"/>
            <p:cNvSpPr txBox="1"/>
            <p:nvPr/>
          </p:nvSpPr>
          <p:spPr>
            <a:xfrm>
              <a:off x="6978824" y="854497"/>
              <a:ext cx="2092789" cy="1395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018" tIns="46673" rIns="46673" bIns="46673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000" b="1" kern="1200" dirty="0" smtClean="0">
                  <a:solidFill>
                    <a:schemeClr val="tx1"/>
                  </a:solidFill>
                </a:rPr>
                <a:t>Tách    ký tự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9834" y="2116599"/>
            <a:ext cx="4972926" cy="3549834"/>
            <a:chOff x="222971" y="2029071"/>
            <a:chExt cx="4972926" cy="3549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309" y="2057641"/>
              <a:ext cx="866775" cy="16287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99346" y="2057640"/>
              <a:ext cx="923925" cy="16287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97590" y="2057640"/>
              <a:ext cx="857250" cy="1600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93968" y="2029071"/>
              <a:ext cx="723900" cy="16287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2971" y="4035855"/>
              <a:ext cx="847725" cy="15430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4259" y="4051861"/>
              <a:ext cx="838200" cy="15144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99408" y="4050142"/>
              <a:ext cx="847725" cy="15144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97590" y="4035855"/>
              <a:ext cx="857250" cy="152876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205297" y="3992992"/>
              <a:ext cx="990600" cy="1571625"/>
            </a:xfrm>
            <a:prstGeom prst="rect">
              <a:avLst/>
            </a:prstGeom>
          </p:spPr>
        </p:pic>
      </p:grpSp>
      <p:pic>
        <p:nvPicPr>
          <p:cNvPr id="26" name="Picture 25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2298838"/>
            <a:ext cx="4029075" cy="295021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5161261" y="3055245"/>
            <a:ext cx="718452" cy="31055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161261" y="4137670"/>
            <a:ext cx="718452" cy="31055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192145362"/>
              </p:ext>
            </p:extLst>
          </p:nvPr>
        </p:nvGraphicFramePr>
        <p:xfrm>
          <a:off x="8060185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310" y="1393371"/>
            <a:ext cx="71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1. Thuật toán KNN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37309" y="21083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KNN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Machine Learning,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309" y="33465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training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192145362"/>
              </p:ext>
            </p:extLst>
          </p:nvPr>
        </p:nvGraphicFramePr>
        <p:xfrm>
          <a:off x="8060185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310" y="1393371"/>
            <a:ext cx="71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1. Thuật toán KNN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37309" y="2021914"/>
            <a:ext cx="6096000" cy="41442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 (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giềng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</a:p>
        </p:txBody>
      </p:sp>
    </p:spTree>
    <p:extLst>
      <p:ext uri="{BB962C8B-B14F-4D97-AF65-F5344CB8AC3E}">
        <p14:creationId xmlns:p14="http://schemas.microsoft.com/office/powerpoint/2010/main" val="26788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192145362"/>
              </p:ext>
            </p:extLst>
          </p:nvPr>
        </p:nvGraphicFramePr>
        <p:xfrm>
          <a:off x="8060185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310" y="1393371"/>
            <a:ext cx="71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2. Hướng làm bài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37309" y="2226423"/>
            <a:ext cx="6096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KNN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KNN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7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76373776"/>
              </p:ext>
            </p:extLst>
          </p:nvPr>
        </p:nvGraphicFramePr>
        <p:xfrm>
          <a:off x="7693375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310" y="1393371"/>
            <a:ext cx="71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2. Hướng làm bài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637309" y="1928813"/>
            <a:ext cx="4073236" cy="468023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</a:rPr>
              <a:t>1) Tạo tập dữ liệu để huấn luyện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79" y="2532168"/>
            <a:ext cx="5120245" cy="40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7309" y="1411163"/>
            <a:ext cx="52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I. Giới thiệu bài toán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309" y="2406227"/>
            <a:ext cx="52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II. Tổng quan bài toán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7308" y="4396356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IV. Kết luận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309" y="3366655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</p:spTree>
    <p:extLst>
      <p:ext uri="{BB962C8B-B14F-4D97-AF65-F5344CB8AC3E}">
        <p14:creationId xmlns:p14="http://schemas.microsoft.com/office/powerpoint/2010/main" val="1226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76373776"/>
              </p:ext>
            </p:extLst>
          </p:nvPr>
        </p:nvGraphicFramePr>
        <p:xfrm>
          <a:off x="7693375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310" y="1393371"/>
            <a:ext cx="71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2. Hướng làm bài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637309" y="1928813"/>
            <a:ext cx="4073236" cy="468023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dirty="0" smtClean="0">
                <a:solidFill>
                  <a:schemeClr val="tx1"/>
                </a:solidFill>
              </a:rPr>
              <a:t>2) Huấn luyện mô hình KNN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79" y="2532168"/>
            <a:ext cx="5120245" cy="40937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2319" y="2412443"/>
            <a:ext cx="4417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dirty="0" smtClean="0"/>
              <a:t>Cắt ký tự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dirty="0" smtClean="0"/>
              <a:t>Chuẩn hóa hình ảnh ký tự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dirty="0" smtClean="0"/>
              <a:t>Gán nhãn ký tự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File classfications.txt : mã ASCII ký tự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File flattened_images.txt : giá trị điểm ảnh trong từng ký tự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76373776"/>
              </p:ext>
            </p:extLst>
          </p:nvPr>
        </p:nvGraphicFramePr>
        <p:xfrm>
          <a:off x="7693375" y="-178943"/>
          <a:ext cx="2723929" cy="18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310" y="1393371"/>
            <a:ext cx="71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2. Hướng làm bài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637308" y="1928813"/>
            <a:ext cx="5186715" cy="955064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vi-V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KNN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884" y="4008344"/>
            <a:ext cx="6096000" cy="8788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ASCII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897" y="1652801"/>
            <a:ext cx="2806700" cy="203898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897" y="4247612"/>
            <a:ext cx="2820670" cy="204851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9073660" y="3733990"/>
            <a:ext cx="220828" cy="44411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7307" y="3000984"/>
            <a:ext cx="5186715" cy="733006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vi-VN" sz="200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Hiển thị kết quả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IV. Kết luận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7309" y="1393371"/>
            <a:ext cx="3948759" cy="3316174"/>
            <a:chOff x="637309" y="1393371"/>
            <a:chExt cx="3948759" cy="3316174"/>
          </a:xfrm>
        </p:grpSpPr>
        <p:sp>
          <p:nvSpPr>
            <p:cNvPr id="5" name="TextBox 4"/>
            <p:cNvSpPr txBox="1"/>
            <p:nvPr/>
          </p:nvSpPr>
          <p:spPr>
            <a:xfrm>
              <a:off x="637311" y="1393371"/>
              <a:ext cx="3568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 smtClean="0"/>
                <a:t>1. Kết quả kiểm thử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309" y="2124222"/>
              <a:ext cx="394875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dirty="0" smtClean="0"/>
                <a:t>Số lượng ảnh kiểm thử : 50 ánh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dirty="0" smtClean="0"/>
                <a:t>Nguồn ảnh : trên mạng + đi chụp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dirty="0" smtClean="0"/>
                <a:t>Về cơ bản đã nhận dạng được biển số xe cả 1 hàng và 2 hàng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dirty="0" smtClean="0"/>
                <a:t>Độ chính xác : 70%</a:t>
              </a:r>
            </a:p>
            <a:p>
              <a:pPr>
                <a:lnSpc>
                  <a:spcPct val="150000"/>
                </a:lnSpc>
              </a:pP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38485" y="1297131"/>
            <a:ext cx="5174992" cy="1654181"/>
            <a:chOff x="637309" y="1393371"/>
            <a:chExt cx="3948759" cy="1654181"/>
          </a:xfrm>
        </p:grpSpPr>
        <p:sp>
          <p:nvSpPr>
            <p:cNvPr id="15" name="TextBox 14"/>
            <p:cNvSpPr txBox="1"/>
            <p:nvPr/>
          </p:nvSpPr>
          <p:spPr>
            <a:xfrm>
              <a:off x="637311" y="1393371"/>
              <a:ext cx="3568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 smtClean="0"/>
                <a:t>2. Ưu điểm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7309" y="2124222"/>
              <a:ext cx="39487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dirty="0" smtClean="0"/>
                <a:t>Đọc được cả biển 1 hàng và 2 hàng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dirty="0" smtClean="0"/>
                <a:t>Độ chính xác cơ bản khá tốt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38485" y="3341930"/>
            <a:ext cx="5174992" cy="2069679"/>
            <a:chOff x="637309" y="1393371"/>
            <a:chExt cx="3948759" cy="2069679"/>
          </a:xfrm>
        </p:grpSpPr>
        <p:sp>
          <p:nvSpPr>
            <p:cNvPr id="19" name="TextBox 18"/>
            <p:cNvSpPr txBox="1"/>
            <p:nvPr/>
          </p:nvSpPr>
          <p:spPr>
            <a:xfrm>
              <a:off x="637311" y="1393371"/>
              <a:ext cx="3568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dirty="0" smtClean="0"/>
                <a:t>3. Nhược điểm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7309" y="2124222"/>
              <a:ext cx="394875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dirty="0" smtClean="0"/>
                <a:t>Chưa đọc được biển có độ phức tạp cao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dirty="0" smtClean="0"/>
                <a:t>Chưa đọc được biển bị ảnh hưởng nhiều từ môi trường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81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10" y="498764"/>
            <a:ext cx="52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I. Giới thiệu bài toán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310" y="1393371"/>
            <a:ext cx="7113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2000" dirty="0" smtClean="0"/>
              <a:t>Nhiệm vụ</a:t>
            </a:r>
          </a:p>
          <a:p>
            <a:pPr marL="342900" indent="-342900">
              <a:buAutoNum type="arabicPeriod"/>
            </a:pPr>
            <a:endParaRPr lang="vi-VN" sz="2000" dirty="0" smtClean="0"/>
          </a:p>
          <a:p>
            <a:pPr lvl="0"/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biển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biển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 smtClean="0"/>
              <a:t>xe</a:t>
            </a:r>
            <a:endParaRPr lang="vi-VN" sz="2000" dirty="0" smtClean="0"/>
          </a:p>
          <a:p>
            <a:pPr lvl="0"/>
            <a:endParaRPr lang="vi-VN" sz="2000" dirty="0"/>
          </a:p>
          <a:p>
            <a:pPr marL="342900" lvl="0" indent="-342900">
              <a:buAutoNum type="arabicPeriod" startAt="2"/>
            </a:pPr>
            <a:r>
              <a:rPr lang="vi-VN" sz="2000" dirty="0" smtClean="0"/>
              <a:t>Công đoạn chính</a:t>
            </a:r>
          </a:p>
          <a:p>
            <a:pPr lvl="0"/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871385"/>
              </p:ext>
            </p:extLst>
          </p:nvPr>
        </p:nvGraphicFramePr>
        <p:xfrm>
          <a:off x="1031174" y="3004457"/>
          <a:ext cx="9797143" cy="227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3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10" y="498764"/>
            <a:ext cx="52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I. Giới thiệu bài toán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310" y="1393371"/>
            <a:ext cx="71133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3. Mục đích</a:t>
            </a:r>
          </a:p>
          <a:p>
            <a:endParaRPr lang="vi-VN" sz="2000" dirty="0" smtClean="0"/>
          </a:p>
          <a:p>
            <a:r>
              <a:rPr lang="en-US" sz="2000" dirty="0" smtClean="0"/>
              <a:t> </a:t>
            </a:r>
            <a:r>
              <a:rPr lang="vi-VN" sz="2000" dirty="0"/>
              <a:t>Xây dựng chương trình có khả năng nhận diện và đọc nội dung biển số xe ô tô cả 2 loại biển: 1 hàng và 2 hàng với cả 2 sự lựa chọn: chọn ảnh có sẵn trong máy và đọc ảnh qua webcam.</a:t>
            </a:r>
            <a:endParaRPr lang="en-US" sz="2000" dirty="0"/>
          </a:p>
          <a:p>
            <a:pPr lvl="0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19" y="3504519"/>
            <a:ext cx="3067050" cy="2054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62" y="3504519"/>
            <a:ext cx="3611244" cy="2031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6919" y="5841218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Biển 1 hàng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8317" y="5841218"/>
            <a:ext cx="45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Biển 2 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10" y="498764"/>
            <a:ext cx="52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II. Tổng quan bài toán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310" y="1393371"/>
            <a:ext cx="71133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Biển số xe</a:t>
            </a:r>
          </a:p>
          <a:p>
            <a:pPr marL="342900" indent="-342900">
              <a:buAutoNum type="arabicPeriod"/>
            </a:pPr>
            <a:endParaRPr lang="vi-VN" sz="2000" dirty="0"/>
          </a:p>
          <a:p>
            <a:r>
              <a:rPr lang="vi-VN" sz="2000" dirty="0" smtClean="0"/>
              <a:t>Dựa trên kích thước chia làm 2 loại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err="1" smtClean="0"/>
              <a:t>Loại</a:t>
            </a:r>
            <a:r>
              <a:rPr lang="en-US" sz="2000" b="1" dirty="0" smtClean="0"/>
              <a:t> </a:t>
            </a:r>
            <a:r>
              <a:rPr lang="en-US" sz="2000" b="1" dirty="0" err="1"/>
              <a:t>biển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dài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chiều</a:t>
            </a:r>
            <a:r>
              <a:rPr lang="en-US" sz="2000" b="1" dirty="0"/>
              <a:t> </a:t>
            </a:r>
            <a:r>
              <a:rPr lang="en-US" sz="2000" b="1" dirty="0" err="1"/>
              <a:t>cao</a:t>
            </a:r>
            <a:r>
              <a:rPr lang="en-US" sz="2000" b="1" dirty="0"/>
              <a:t> 110 mm, </a:t>
            </a:r>
            <a:r>
              <a:rPr lang="en-US" sz="2000" b="1" dirty="0" err="1"/>
              <a:t>chiều</a:t>
            </a:r>
            <a:r>
              <a:rPr lang="en-US" sz="2000" b="1" dirty="0"/>
              <a:t> </a:t>
            </a:r>
            <a:r>
              <a:rPr lang="en-US" sz="2000" b="1" dirty="0" err="1"/>
              <a:t>dài</a:t>
            </a:r>
            <a:r>
              <a:rPr lang="en-US" sz="2000" b="1" dirty="0"/>
              <a:t> 470 </a:t>
            </a:r>
            <a:r>
              <a:rPr lang="en-US" sz="2000" b="1" dirty="0" smtClean="0"/>
              <a:t>mm</a:t>
            </a:r>
            <a:endParaRPr lang="vi-VN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err="1"/>
              <a:t>loại</a:t>
            </a:r>
            <a:r>
              <a:rPr lang="en-US" sz="2000" b="1" dirty="0"/>
              <a:t> </a:t>
            </a:r>
            <a:r>
              <a:rPr lang="en-US" sz="2000" b="1" dirty="0" err="1"/>
              <a:t>biển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ngắn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chiều</a:t>
            </a:r>
            <a:r>
              <a:rPr lang="en-US" sz="2000" b="1" dirty="0"/>
              <a:t> </a:t>
            </a:r>
            <a:r>
              <a:rPr lang="en-US" sz="2000" b="1" dirty="0" err="1"/>
              <a:t>cao</a:t>
            </a:r>
            <a:r>
              <a:rPr lang="en-US" sz="2000" b="1" dirty="0"/>
              <a:t> 200 mm, </a:t>
            </a:r>
            <a:r>
              <a:rPr lang="en-US" sz="2000" b="1" dirty="0" err="1"/>
              <a:t>chiều</a:t>
            </a:r>
            <a:r>
              <a:rPr lang="en-US" sz="2000" b="1" dirty="0"/>
              <a:t> </a:t>
            </a:r>
            <a:r>
              <a:rPr lang="en-US" sz="2000" b="1" dirty="0" err="1"/>
              <a:t>dài</a:t>
            </a:r>
            <a:r>
              <a:rPr lang="en-US" sz="2000" b="1" dirty="0"/>
              <a:t> 280 mm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vi-VN" sz="2000" dirty="0" smtClean="0"/>
          </a:p>
          <a:p>
            <a:r>
              <a:rPr lang="vi-VN" sz="2000" dirty="0" smtClean="0"/>
              <a:t>Thông số ký tự: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err="1"/>
              <a:t>Chiều</a:t>
            </a:r>
            <a:r>
              <a:rPr lang="en-US" sz="2000" b="1" dirty="0"/>
              <a:t> </a:t>
            </a:r>
            <a:r>
              <a:rPr lang="en-US" sz="2000" b="1" dirty="0" err="1"/>
              <a:t>cao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chữ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: </a:t>
            </a:r>
            <a:r>
              <a:rPr lang="en-US" sz="2000" b="1" dirty="0" smtClean="0"/>
              <a:t>80mm</a:t>
            </a:r>
            <a:endParaRPr lang="vi-VN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2000" b="1" dirty="0" err="1" smtClean="0"/>
              <a:t>C</a:t>
            </a:r>
            <a:r>
              <a:rPr lang="en-US" sz="2000" b="1" dirty="0" err="1" smtClean="0"/>
              <a:t>hiều</a:t>
            </a:r>
            <a:r>
              <a:rPr lang="en-US" sz="2000" b="1" dirty="0" smtClean="0"/>
              <a:t> </a:t>
            </a:r>
            <a:r>
              <a:rPr lang="en-US" sz="2000" b="1" dirty="0" err="1"/>
              <a:t>rộng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chữ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: 40mm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74" y="3480596"/>
            <a:ext cx="1952625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28" y="3484224"/>
            <a:ext cx="3124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163272328"/>
              </p:ext>
            </p:extLst>
          </p:nvPr>
        </p:nvGraphicFramePr>
        <p:xfrm>
          <a:off x="769917" y="841829"/>
          <a:ext cx="9797143" cy="227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70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498764"/>
            <a:ext cx="711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7030A0"/>
                </a:solidFill>
              </a:rPr>
              <a:t>Phần III. Phương pháp giải quyết bài toán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021444" y="142892"/>
            <a:ext cx="2762670" cy="1187144"/>
            <a:chOff x="2870" y="439986"/>
            <a:chExt cx="3496929" cy="1398771"/>
          </a:xfrm>
        </p:grpSpPr>
        <p:sp>
          <p:nvSpPr>
            <p:cNvPr id="22" name="Chevron 21"/>
            <p:cNvSpPr/>
            <p:nvPr/>
          </p:nvSpPr>
          <p:spPr>
            <a:xfrm>
              <a:off x="2870" y="439986"/>
              <a:ext cx="3496929" cy="1398771"/>
            </a:xfrm>
            <a:prstGeom prst="chevron">
              <a:avLst/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4"/>
            <p:cNvSpPr txBox="1"/>
            <p:nvPr/>
          </p:nvSpPr>
          <p:spPr>
            <a:xfrm>
              <a:off x="702256" y="439986"/>
              <a:ext cx="2098158" cy="1398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Phát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hiện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vi-VN" sz="2000" b="0" i="1" kern="1200" dirty="0" smtClean="0">
                  <a:solidFill>
                    <a:schemeClr val="bg1"/>
                  </a:solidFill>
                </a:rPr>
                <a:t>     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vị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trí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và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tách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biển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số</a:t>
              </a:r>
              <a:r>
                <a:rPr lang="en-US" sz="2000" b="0" i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0" i="1" kern="1200" dirty="0" err="1" smtClean="0">
                  <a:solidFill>
                    <a:schemeClr val="bg1"/>
                  </a:solidFill>
                </a:rPr>
                <a:t>xe</a:t>
              </a:r>
              <a:endParaRPr lang="en-US" sz="2000" b="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4" y="328598"/>
            <a:ext cx="2428875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86" y="328598"/>
            <a:ext cx="24098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518" y="357173"/>
            <a:ext cx="24003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937" y="3510822"/>
            <a:ext cx="2390775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6440" y="3510822"/>
            <a:ext cx="2409825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6993" y="3510822"/>
            <a:ext cx="2409825" cy="2219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0386" y="2561961"/>
            <a:ext cx="224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Tiền xử lý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6518" y="258101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Làm nổi bật vùng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100" y="5734660"/>
            <a:ext cx="286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Tăng cường chất lượng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6440" y="5780826"/>
            <a:ext cx="240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Nổi bật đối tượng và</a:t>
            </a:r>
          </a:p>
          <a:p>
            <a:r>
              <a:rPr lang="vi-VN" dirty="0" smtClean="0"/>
              <a:t>Đặc điểm quan trọng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06993" y="5780826"/>
            <a:ext cx="260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Tìm các cạnh trong ảnh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59916" y="2007476"/>
            <a:ext cx="1898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i="1" dirty="0" err="1">
                <a:solidFill>
                  <a:srgbClr val="0070C0"/>
                </a:solidFill>
              </a:rPr>
              <a:t>Phát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hiện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vi-VN" sz="3200" b="1" i="1" dirty="0">
                <a:solidFill>
                  <a:srgbClr val="0070C0"/>
                </a:solidFill>
              </a:rPr>
              <a:t>      </a:t>
            </a:r>
            <a:r>
              <a:rPr lang="en-US" sz="3200" b="1" i="1" dirty="0" err="1">
                <a:solidFill>
                  <a:srgbClr val="0070C0"/>
                </a:solidFill>
              </a:rPr>
              <a:t>vị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trí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endParaRPr lang="en-US" sz="3200" b="1" i="1" dirty="0" smtClean="0">
              <a:solidFill>
                <a:srgbClr val="0070C0"/>
              </a:solidFill>
            </a:endParaRPr>
          </a:p>
          <a:p>
            <a:pPr lvl="0" algn="ctr"/>
            <a:r>
              <a:rPr lang="en-US" sz="3200" b="1" i="1" dirty="0" err="1" smtClean="0">
                <a:solidFill>
                  <a:srgbClr val="0070C0"/>
                </a:solidFill>
              </a:rPr>
              <a:t>Và</a:t>
            </a:r>
            <a:r>
              <a:rPr lang="en-US" sz="3200" b="1" i="1" dirty="0" smtClean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tách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biển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số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xe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959916" y="2007476"/>
            <a:ext cx="1898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i="1" dirty="0" err="1">
                <a:solidFill>
                  <a:srgbClr val="0070C0"/>
                </a:solidFill>
              </a:rPr>
              <a:t>Phát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hiện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vi-VN" sz="3200" b="1" i="1" dirty="0">
                <a:solidFill>
                  <a:srgbClr val="0070C0"/>
                </a:solidFill>
              </a:rPr>
              <a:t>      </a:t>
            </a:r>
            <a:r>
              <a:rPr lang="en-US" sz="3200" b="1" i="1" dirty="0" err="1">
                <a:solidFill>
                  <a:srgbClr val="0070C0"/>
                </a:solidFill>
              </a:rPr>
              <a:t>vị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trí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endParaRPr lang="en-US" sz="3200" b="1" i="1" dirty="0" smtClean="0">
              <a:solidFill>
                <a:srgbClr val="0070C0"/>
              </a:solidFill>
            </a:endParaRPr>
          </a:p>
          <a:p>
            <a:pPr lvl="0" algn="ctr"/>
            <a:r>
              <a:rPr lang="en-US" sz="3200" b="1" i="1" dirty="0" err="1" smtClean="0">
                <a:solidFill>
                  <a:srgbClr val="0070C0"/>
                </a:solidFill>
              </a:rPr>
              <a:t>Và</a:t>
            </a:r>
            <a:r>
              <a:rPr lang="en-US" sz="3200" b="1" i="1" dirty="0" smtClean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tách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biển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số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xe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16" y="235527"/>
            <a:ext cx="4541506" cy="27154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48691" y="2951018"/>
            <a:ext cx="647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Lọc biển số với contour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2587" y="3407859"/>
            <a:ext cx="7716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Contour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 smtClean="0"/>
              <a:t>đó</a:t>
            </a:r>
            <a:endParaRPr lang="vi-VN" dirty="0" smtClean="0"/>
          </a:p>
          <a:p>
            <a:endParaRPr lang="vi-VN" dirty="0"/>
          </a:p>
          <a:p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Opencv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Suzuki’s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Tracing</a:t>
            </a:r>
            <a:endParaRPr lang="vi-VN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vi-VN" dirty="0"/>
          </a:p>
          <a:p>
            <a:r>
              <a:rPr lang="vi-VN" dirty="0" smtClean="0"/>
              <a:t>Sau khi áp dụng sẽ ra rất nhiều đường </a:t>
            </a:r>
            <a:r>
              <a:rPr lang="vi-VN" b="1" dirty="0" smtClean="0"/>
              <a:t>contour </a:t>
            </a:r>
          </a:p>
          <a:p>
            <a:endParaRPr lang="vi-VN" dirty="0"/>
          </a:p>
          <a:p>
            <a:r>
              <a:rPr lang="vi-VN" dirty="0" smtClean="0"/>
              <a:t>Áp dụng thông số biển xe -&gt; lọc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1085</Words>
  <Application>Microsoft Office PowerPoint</Application>
  <PresentationFormat>Widescreen</PresentationFormat>
  <Paragraphs>147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Malgun Gothic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157</cp:revision>
  <dcterms:created xsi:type="dcterms:W3CDTF">2023-11-28T00:54:59Z</dcterms:created>
  <dcterms:modified xsi:type="dcterms:W3CDTF">2023-12-06T06:55:41Z</dcterms:modified>
</cp:coreProperties>
</file>