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63" r:id="rId5"/>
    <p:sldId id="268" r:id="rId6"/>
    <p:sldId id="269" r:id="rId7"/>
    <p:sldId id="270" r:id="rId8"/>
    <p:sldId id="273" r:id="rId9"/>
    <p:sldId id="274" r:id="rId10"/>
    <p:sldId id="275" r:id="rId11"/>
    <p:sldId id="276" r:id="rId12"/>
    <p:sldId id="277" r:id="rId13"/>
    <p:sldId id="278" r:id="rId14"/>
    <p:sldId id="279" r:id="rId15"/>
    <p:sldId id="280" r:id="rId16"/>
    <p:sldId id="281"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021AC-DD72-4639-8CD0-A5DB949E815A}"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E4BE8-0ECE-4ED2-A03B-85E338AD7D31}" type="slidenum">
              <a:rPr lang="en-US" smtClean="0"/>
              <a:t>‹#›</a:t>
            </a:fld>
            <a:endParaRPr lang="en-US"/>
          </a:p>
        </p:txBody>
      </p:sp>
    </p:spTree>
    <p:extLst>
      <p:ext uri="{BB962C8B-B14F-4D97-AF65-F5344CB8AC3E}">
        <p14:creationId xmlns:p14="http://schemas.microsoft.com/office/powerpoint/2010/main" val="337122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1</a:t>
            </a:fld>
            <a:endParaRPr lang="en-US"/>
          </a:p>
        </p:txBody>
      </p:sp>
    </p:spTree>
    <p:extLst>
      <p:ext uri="{BB962C8B-B14F-4D97-AF65-F5344CB8AC3E}">
        <p14:creationId xmlns:p14="http://schemas.microsoft.com/office/powerpoint/2010/main" val="132526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11</a:t>
            </a:fld>
            <a:endParaRPr lang="en-US"/>
          </a:p>
        </p:txBody>
      </p:sp>
    </p:spTree>
    <p:extLst>
      <p:ext uri="{BB962C8B-B14F-4D97-AF65-F5344CB8AC3E}">
        <p14:creationId xmlns:p14="http://schemas.microsoft.com/office/powerpoint/2010/main" val="201973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12</a:t>
            </a:fld>
            <a:endParaRPr lang="en-US"/>
          </a:p>
        </p:txBody>
      </p:sp>
    </p:spTree>
    <p:extLst>
      <p:ext uri="{BB962C8B-B14F-4D97-AF65-F5344CB8AC3E}">
        <p14:creationId xmlns:p14="http://schemas.microsoft.com/office/powerpoint/2010/main" val="625123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13</a:t>
            </a:fld>
            <a:endParaRPr lang="en-US"/>
          </a:p>
        </p:txBody>
      </p:sp>
    </p:spTree>
    <p:extLst>
      <p:ext uri="{BB962C8B-B14F-4D97-AF65-F5344CB8AC3E}">
        <p14:creationId xmlns:p14="http://schemas.microsoft.com/office/powerpoint/2010/main" val="1409265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14</a:t>
            </a:fld>
            <a:endParaRPr lang="en-US"/>
          </a:p>
        </p:txBody>
      </p:sp>
    </p:spTree>
    <p:extLst>
      <p:ext uri="{BB962C8B-B14F-4D97-AF65-F5344CB8AC3E}">
        <p14:creationId xmlns:p14="http://schemas.microsoft.com/office/powerpoint/2010/main" val="2971603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15</a:t>
            </a:fld>
            <a:endParaRPr lang="en-US"/>
          </a:p>
        </p:txBody>
      </p:sp>
    </p:spTree>
    <p:extLst>
      <p:ext uri="{BB962C8B-B14F-4D97-AF65-F5344CB8AC3E}">
        <p14:creationId xmlns:p14="http://schemas.microsoft.com/office/powerpoint/2010/main" val="3421174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16</a:t>
            </a:fld>
            <a:endParaRPr lang="en-US"/>
          </a:p>
        </p:txBody>
      </p:sp>
    </p:spTree>
    <p:extLst>
      <p:ext uri="{BB962C8B-B14F-4D97-AF65-F5344CB8AC3E}">
        <p14:creationId xmlns:p14="http://schemas.microsoft.com/office/powerpoint/2010/main" val="141960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3</a:t>
            </a:fld>
            <a:endParaRPr lang="en-US"/>
          </a:p>
        </p:txBody>
      </p:sp>
    </p:spTree>
    <p:extLst>
      <p:ext uri="{BB962C8B-B14F-4D97-AF65-F5344CB8AC3E}">
        <p14:creationId xmlns:p14="http://schemas.microsoft.com/office/powerpoint/2010/main" val="336748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4</a:t>
            </a:fld>
            <a:endParaRPr lang="en-US"/>
          </a:p>
        </p:txBody>
      </p:sp>
    </p:spTree>
    <p:extLst>
      <p:ext uri="{BB962C8B-B14F-4D97-AF65-F5344CB8AC3E}">
        <p14:creationId xmlns:p14="http://schemas.microsoft.com/office/powerpoint/2010/main" val="3949217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5</a:t>
            </a:fld>
            <a:endParaRPr lang="en-US"/>
          </a:p>
        </p:txBody>
      </p:sp>
    </p:spTree>
    <p:extLst>
      <p:ext uri="{BB962C8B-B14F-4D97-AF65-F5344CB8AC3E}">
        <p14:creationId xmlns:p14="http://schemas.microsoft.com/office/powerpoint/2010/main" val="759298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6</a:t>
            </a:fld>
            <a:endParaRPr lang="en-US"/>
          </a:p>
        </p:txBody>
      </p:sp>
    </p:spTree>
    <p:extLst>
      <p:ext uri="{BB962C8B-B14F-4D97-AF65-F5344CB8AC3E}">
        <p14:creationId xmlns:p14="http://schemas.microsoft.com/office/powerpoint/2010/main" val="17781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7</a:t>
            </a:fld>
            <a:endParaRPr lang="en-US"/>
          </a:p>
        </p:txBody>
      </p:sp>
    </p:spTree>
    <p:extLst>
      <p:ext uri="{BB962C8B-B14F-4D97-AF65-F5344CB8AC3E}">
        <p14:creationId xmlns:p14="http://schemas.microsoft.com/office/powerpoint/2010/main" val="275017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8</a:t>
            </a:fld>
            <a:endParaRPr lang="en-US"/>
          </a:p>
        </p:txBody>
      </p:sp>
    </p:spTree>
    <p:extLst>
      <p:ext uri="{BB962C8B-B14F-4D97-AF65-F5344CB8AC3E}">
        <p14:creationId xmlns:p14="http://schemas.microsoft.com/office/powerpoint/2010/main" val="220346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9</a:t>
            </a:fld>
            <a:endParaRPr lang="en-US"/>
          </a:p>
        </p:txBody>
      </p:sp>
    </p:spTree>
    <p:extLst>
      <p:ext uri="{BB962C8B-B14F-4D97-AF65-F5344CB8AC3E}">
        <p14:creationId xmlns:p14="http://schemas.microsoft.com/office/powerpoint/2010/main" val="2863468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E4BE8-0ECE-4ED2-A03B-85E338AD7D31}" type="slidenum">
              <a:rPr lang="en-US" smtClean="0"/>
              <a:t>10</a:t>
            </a:fld>
            <a:endParaRPr lang="en-US"/>
          </a:p>
        </p:txBody>
      </p:sp>
    </p:spTree>
    <p:extLst>
      <p:ext uri="{BB962C8B-B14F-4D97-AF65-F5344CB8AC3E}">
        <p14:creationId xmlns:p14="http://schemas.microsoft.com/office/powerpoint/2010/main" val="66230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C357A4-3A82-432E-9B5C-882F36B7A39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E51A8-87ED-4CB3-A9D4-3B441D340613}" type="slidenum">
              <a:rPr lang="en-US" smtClean="0"/>
              <a:t>‹#›</a:t>
            </a:fld>
            <a:endParaRPr lang="en-US"/>
          </a:p>
        </p:txBody>
      </p:sp>
    </p:spTree>
    <p:extLst>
      <p:ext uri="{BB962C8B-B14F-4D97-AF65-F5344CB8AC3E}">
        <p14:creationId xmlns:p14="http://schemas.microsoft.com/office/powerpoint/2010/main" val="363383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357A4-3A82-432E-9B5C-882F36B7A39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E51A8-87ED-4CB3-A9D4-3B441D340613}" type="slidenum">
              <a:rPr lang="en-US" smtClean="0"/>
              <a:t>‹#›</a:t>
            </a:fld>
            <a:endParaRPr lang="en-US"/>
          </a:p>
        </p:txBody>
      </p:sp>
    </p:spTree>
    <p:extLst>
      <p:ext uri="{BB962C8B-B14F-4D97-AF65-F5344CB8AC3E}">
        <p14:creationId xmlns:p14="http://schemas.microsoft.com/office/powerpoint/2010/main" val="4228297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357A4-3A82-432E-9B5C-882F36B7A39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E51A8-87ED-4CB3-A9D4-3B441D340613}" type="slidenum">
              <a:rPr lang="en-US" smtClean="0"/>
              <a:t>‹#›</a:t>
            </a:fld>
            <a:endParaRPr lang="en-US"/>
          </a:p>
        </p:txBody>
      </p:sp>
    </p:spTree>
    <p:extLst>
      <p:ext uri="{BB962C8B-B14F-4D97-AF65-F5344CB8AC3E}">
        <p14:creationId xmlns:p14="http://schemas.microsoft.com/office/powerpoint/2010/main" val="407757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357A4-3A82-432E-9B5C-882F36B7A39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E51A8-87ED-4CB3-A9D4-3B441D340613}" type="slidenum">
              <a:rPr lang="en-US" smtClean="0"/>
              <a:t>‹#›</a:t>
            </a:fld>
            <a:endParaRPr lang="en-US"/>
          </a:p>
        </p:txBody>
      </p:sp>
    </p:spTree>
    <p:extLst>
      <p:ext uri="{BB962C8B-B14F-4D97-AF65-F5344CB8AC3E}">
        <p14:creationId xmlns:p14="http://schemas.microsoft.com/office/powerpoint/2010/main" val="60219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C357A4-3A82-432E-9B5C-882F36B7A398}"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E51A8-87ED-4CB3-A9D4-3B441D340613}" type="slidenum">
              <a:rPr lang="en-US" smtClean="0"/>
              <a:t>‹#›</a:t>
            </a:fld>
            <a:endParaRPr lang="en-US"/>
          </a:p>
        </p:txBody>
      </p:sp>
    </p:spTree>
    <p:extLst>
      <p:ext uri="{BB962C8B-B14F-4D97-AF65-F5344CB8AC3E}">
        <p14:creationId xmlns:p14="http://schemas.microsoft.com/office/powerpoint/2010/main" val="262850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C357A4-3A82-432E-9B5C-882F36B7A398}"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E51A8-87ED-4CB3-A9D4-3B441D340613}" type="slidenum">
              <a:rPr lang="en-US" smtClean="0"/>
              <a:t>‹#›</a:t>
            </a:fld>
            <a:endParaRPr lang="en-US"/>
          </a:p>
        </p:txBody>
      </p:sp>
    </p:spTree>
    <p:extLst>
      <p:ext uri="{BB962C8B-B14F-4D97-AF65-F5344CB8AC3E}">
        <p14:creationId xmlns:p14="http://schemas.microsoft.com/office/powerpoint/2010/main" val="179623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C357A4-3A82-432E-9B5C-882F36B7A398}"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E51A8-87ED-4CB3-A9D4-3B441D340613}" type="slidenum">
              <a:rPr lang="en-US" smtClean="0"/>
              <a:t>‹#›</a:t>
            </a:fld>
            <a:endParaRPr lang="en-US"/>
          </a:p>
        </p:txBody>
      </p:sp>
    </p:spTree>
    <p:extLst>
      <p:ext uri="{BB962C8B-B14F-4D97-AF65-F5344CB8AC3E}">
        <p14:creationId xmlns:p14="http://schemas.microsoft.com/office/powerpoint/2010/main" val="91750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C357A4-3A82-432E-9B5C-882F36B7A398}"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E51A8-87ED-4CB3-A9D4-3B441D340613}" type="slidenum">
              <a:rPr lang="en-US" smtClean="0"/>
              <a:t>‹#›</a:t>
            </a:fld>
            <a:endParaRPr lang="en-US"/>
          </a:p>
        </p:txBody>
      </p:sp>
    </p:spTree>
    <p:extLst>
      <p:ext uri="{BB962C8B-B14F-4D97-AF65-F5344CB8AC3E}">
        <p14:creationId xmlns:p14="http://schemas.microsoft.com/office/powerpoint/2010/main" val="242962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357A4-3A82-432E-9B5C-882F36B7A398}"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E51A8-87ED-4CB3-A9D4-3B441D340613}" type="slidenum">
              <a:rPr lang="en-US" smtClean="0"/>
              <a:t>‹#›</a:t>
            </a:fld>
            <a:endParaRPr lang="en-US"/>
          </a:p>
        </p:txBody>
      </p:sp>
    </p:spTree>
    <p:extLst>
      <p:ext uri="{BB962C8B-B14F-4D97-AF65-F5344CB8AC3E}">
        <p14:creationId xmlns:p14="http://schemas.microsoft.com/office/powerpoint/2010/main" val="31873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C357A4-3A82-432E-9B5C-882F36B7A398}"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E51A8-87ED-4CB3-A9D4-3B441D340613}" type="slidenum">
              <a:rPr lang="en-US" smtClean="0"/>
              <a:t>‹#›</a:t>
            </a:fld>
            <a:endParaRPr lang="en-US"/>
          </a:p>
        </p:txBody>
      </p:sp>
    </p:spTree>
    <p:extLst>
      <p:ext uri="{BB962C8B-B14F-4D97-AF65-F5344CB8AC3E}">
        <p14:creationId xmlns:p14="http://schemas.microsoft.com/office/powerpoint/2010/main" val="3640824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C357A4-3A82-432E-9B5C-882F36B7A398}"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E51A8-87ED-4CB3-A9D4-3B441D340613}" type="slidenum">
              <a:rPr lang="en-US" smtClean="0"/>
              <a:t>‹#›</a:t>
            </a:fld>
            <a:endParaRPr lang="en-US"/>
          </a:p>
        </p:txBody>
      </p:sp>
    </p:spTree>
    <p:extLst>
      <p:ext uri="{BB962C8B-B14F-4D97-AF65-F5344CB8AC3E}">
        <p14:creationId xmlns:p14="http://schemas.microsoft.com/office/powerpoint/2010/main" val="310626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357A4-3A82-432E-9B5C-882F36B7A398}" type="datetimeFigureOut">
              <a:rPr lang="en-US" smtClean="0"/>
              <a:t>2/22/2024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E51A8-87ED-4CB3-A9D4-3B441D340613}" type="slidenum">
              <a:rPr lang="en-US" smtClean="0"/>
              <a:t>‹#›</a:t>
            </a:fld>
            <a:endParaRPr lang="en-US"/>
          </a:p>
        </p:txBody>
      </p:sp>
    </p:spTree>
    <p:extLst>
      <p:ext uri="{BB962C8B-B14F-4D97-AF65-F5344CB8AC3E}">
        <p14:creationId xmlns:p14="http://schemas.microsoft.com/office/powerpoint/2010/main" val="372778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python.org/downloads/"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jetbrains.com/pycharm/downloa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2.jfif"/><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73421" y="1636128"/>
            <a:ext cx="9144000" cy="1287624"/>
          </a:xfrm>
        </p:spPr>
        <p:txBody>
          <a:bodyPr>
            <a:normAutofit/>
          </a:bodyPr>
          <a:lstStyle/>
          <a:p>
            <a:r>
              <a:rPr lang="vi-VN" sz="4000" dirty="0" smtClean="0"/>
              <a:t>BÁO CÁO BÀI TẬP LỚN</a:t>
            </a:r>
            <a:br>
              <a:rPr lang="vi-VN" sz="4000" dirty="0" smtClean="0"/>
            </a:br>
            <a:r>
              <a:rPr lang="vi-VN" sz="4000" dirty="0" smtClean="0"/>
              <a:t>HỌC PHẦN : XỬ LÝ ẢNH</a:t>
            </a:r>
            <a:endParaRPr lang="en-US" sz="4000" dirty="0"/>
          </a:p>
        </p:txBody>
      </p:sp>
      <p:sp>
        <p:nvSpPr>
          <p:cNvPr id="3" name="Subtitle 2"/>
          <p:cNvSpPr>
            <a:spLocks noGrp="1"/>
          </p:cNvSpPr>
          <p:nvPr>
            <p:ph type="subTitle" idx="1"/>
          </p:nvPr>
        </p:nvSpPr>
        <p:spPr>
          <a:xfrm>
            <a:off x="1773421" y="3056772"/>
            <a:ext cx="9144000" cy="634296"/>
          </a:xfrm>
        </p:spPr>
        <p:txBody>
          <a:bodyPr>
            <a:noAutofit/>
          </a:bodyPr>
          <a:lstStyle/>
          <a:p>
            <a:r>
              <a:rPr lang="vi-VN" dirty="0" smtClean="0">
                <a:latin typeface="+mj-lt"/>
              </a:rPr>
              <a:t>ĐỀ TÀI : NHẬN DẠNG SỐ CĂN CƯỚC CÔNG DÂN</a:t>
            </a:r>
          </a:p>
          <a:p>
            <a:r>
              <a:rPr lang="vi-VN" dirty="0" smtClean="0">
                <a:latin typeface="+mj-lt"/>
              </a:rPr>
              <a:t>         TỪ ẢNH THẺ CĂN CƯỚC CÔNG DÂN</a:t>
            </a:r>
            <a:endParaRPr lang="en-US" dirty="0">
              <a:latin typeface="+mj-lt"/>
            </a:endParaRPr>
          </a:p>
        </p:txBody>
      </p:sp>
      <p:sp>
        <p:nvSpPr>
          <p:cNvPr id="6" name="TextBox 5"/>
          <p:cNvSpPr txBox="1"/>
          <p:nvPr/>
        </p:nvSpPr>
        <p:spPr>
          <a:xfrm>
            <a:off x="4033800" y="4337825"/>
            <a:ext cx="5188259" cy="923330"/>
          </a:xfrm>
          <a:prstGeom prst="rect">
            <a:avLst/>
          </a:prstGeom>
          <a:noFill/>
        </p:spPr>
        <p:txBody>
          <a:bodyPr wrap="square" rtlCol="0">
            <a:spAutoFit/>
          </a:bodyPr>
          <a:lstStyle/>
          <a:p>
            <a:r>
              <a:rPr lang="vi-VN" dirty="0" smtClean="0">
                <a:latin typeface="+mj-lt"/>
              </a:rPr>
              <a:t>Sinh viên thực hiện: Nguyễn Thế Anh – 86271</a:t>
            </a:r>
          </a:p>
          <a:p>
            <a:endParaRPr lang="vi-VN" dirty="0" smtClean="0">
              <a:latin typeface="+mj-lt"/>
            </a:endParaRPr>
          </a:p>
          <a:p>
            <a:r>
              <a:rPr lang="vi-VN" dirty="0" smtClean="0">
                <a:latin typeface="+mj-lt"/>
              </a:rPr>
              <a:t>Giảng viên hướng dẫn: </a:t>
            </a:r>
            <a:r>
              <a:rPr lang="vi-VN" dirty="0">
                <a:latin typeface="+mj-lt"/>
              </a:rPr>
              <a:t>Thầy</a:t>
            </a:r>
            <a:r>
              <a:rPr lang="vi-VN" dirty="0" smtClean="0">
                <a:latin typeface="+mj-lt"/>
              </a:rPr>
              <a:t> Nguyễn Hữu Tuân</a:t>
            </a:r>
            <a:endParaRPr lang="en-US" dirty="0">
              <a:latin typeface="+mj-lt"/>
            </a:endParaRPr>
          </a:p>
        </p:txBody>
      </p:sp>
      <p:sp>
        <p:nvSpPr>
          <p:cNvPr id="7" name="TextBox 6"/>
          <p:cNvSpPr txBox="1"/>
          <p:nvPr/>
        </p:nvSpPr>
        <p:spPr>
          <a:xfrm>
            <a:off x="9222059" y="3318398"/>
            <a:ext cx="479503" cy="246221"/>
          </a:xfrm>
          <a:prstGeom prst="rect">
            <a:avLst/>
          </a:prstGeom>
          <a:noFill/>
        </p:spPr>
        <p:txBody>
          <a:bodyPr wrap="square" rtlCol="0">
            <a:spAutoFit/>
          </a:bodyPr>
          <a:lstStyle/>
          <a:p>
            <a:r>
              <a:rPr lang="vi-VN" sz="1000" dirty="0" smtClean="0"/>
              <a:t>16</a:t>
            </a:r>
            <a:endParaRPr lang="en-US" sz="1000" dirty="0"/>
          </a:p>
        </p:txBody>
      </p:sp>
    </p:spTree>
    <p:extLst>
      <p:ext uri="{BB962C8B-B14F-4D97-AF65-F5344CB8AC3E}">
        <p14:creationId xmlns:p14="http://schemas.microsoft.com/office/powerpoint/2010/main" val="1985736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smtClean="0">
                <a:solidFill>
                  <a:srgbClr val="C00000"/>
                </a:solidFill>
              </a:rPr>
              <a:t>PHẦN II. THUẬT TOÁN</a:t>
            </a:r>
            <a:endParaRPr lang="vi-VN" sz="2400" dirty="0">
              <a:solidFill>
                <a:srgbClr val="C00000"/>
              </a:solidFill>
            </a:endParaRPr>
          </a:p>
        </p:txBody>
      </p:sp>
      <p:sp>
        <p:nvSpPr>
          <p:cNvPr id="5" name="TextBox 4"/>
          <p:cNvSpPr txBox="1"/>
          <p:nvPr/>
        </p:nvSpPr>
        <p:spPr>
          <a:xfrm>
            <a:off x="849775" y="1884556"/>
            <a:ext cx="10000362" cy="369332"/>
          </a:xfrm>
          <a:prstGeom prst="rect">
            <a:avLst/>
          </a:prstGeom>
          <a:noFill/>
        </p:spPr>
        <p:txBody>
          <a:bodyPr wrap="square" rtlCol="0">
            <a:spAutoFit/>
          </a:bodyPr>
          <a:lstStyle/>
          <a:p>
            <a:r>
              <a:rPr lang="vi-VN" b="1" dirty="0" smtClean="0">
                <a:solidFill>
                  <a:srgbClr val="C00000"/>
                </a:solidFill>
                <a:latin typeface="+mj-lt"/>
              </a:rPr>
              <a:t>2. Các thuật toán được sử dụng</a:t>
            </a:r>
            <a:endParaRPr lang="en-US" b="1" dirty="0">
              <a:solidFill>
                <a:srgbClr val="C00000"/>
              </a:solidFill>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1849337651"/>
              </p:ext>
            </p:extLst>
          </p:nvPr>
        </p:nvGraphicFramePr>
        <p:xfrm>
          <a:off x="983783" y="2648828"/>
          <a:ext cx="9710236" cy="1586736"/>
        </p:xfrm>
        <a:graphic>
          <a:graphicData uri="http://schemas.openxmlformats.org/drawingml/2006/table">
            <a:tbl>
              <a:tblPr firstRow="1" bandRow="1">
                <a:tableStyleId>{5C22544A-7EE6-4342-B048-85BDC9FD1C3A}</a:tableStyleId>
              </a:tblPr>
              <a:tblGrid>
                <a:gridCol w="3264832">
                  <a:extLst>
                    <a:ext uri="{9D8B030D-6E8A-4147-A177-3AD203B41FA5}">
                      <a16:colId xmlns:a16="http://schemas.microsoft.com/office/drawing/2014/main" val="1643331898"/>
                    </a:ext>
                  </a:extLst>
                </a:gridCol>
                <a:gridCol w="6445404">
                  <a:extLst>
                    <a:ext uri="{9D8B030D-6E8A-4147-A177-3AD203B41FA5}">
                      <a16:colId xmlns:a16="http://schemas.microsoft.com/office/drawing/2014/main" val="2149692718"/>
                    </a:ext>
                  </a:extLst>
                </a:gridCol>
              </a:tblGrid>
              <a:tr h="672336">
                <a:tc>
                  <a:txBody>
                    <a:bodyPr/>
                    <a:lstStyle/>
                    <a:p>
                      <a:pPr algn="ctr"/>
                      <a:r>
                        <a:rPr lang="vi-VN" dirty="0" smtClean="0">
                          <a:latin typeface="+mj-lt"/>
                        </a:rPr>
                        <a:t>Bước thực hiện</a:t>
                      </a:r>
                      <a:endParaRPr lang="en-US" dirty="0">
                        <a:latin typeface="+mj-lt"/>
                      </a:endParaRPr>
                    </a:p>
                  </a:txBody>
                  <a:tcPr/>
                </a:tc>
                <a:tc>
                  <a:txBody>
                    <a:bodyPr/>
                    <a:lstStyle/>
                    <a:p>
                      <a:pPr algn="ctr"/>
                      <a:r>
                        <a:rPr lang="vi-VN" dirty="0" smtClean="0">
                          <a:latin typeface="+mj-lt"/>
                        </a:rPr>
                        <a:t>Thuật toán được sử dụng</a:t>
                      </a:r>
                      <a:endParaRPr lang="en-US" dirty="0">
                        <a:latin typeface="+mj-lt"/>
                      </a:endParaRPr>
                    </a:p>
                  </a:txBody>
                  <a:tcPr/>
                </a:tc>
                <a:extLst>
                  <a:ext uri="{0D108BD9-81ED-4DB2-BD59-A6C34878D82A}">
                    <a16:rowId xmlns:a16="http://schemas.microsoft.com/office/drawing/2014/main" val="2731624702"/>
                  </a:ext>
                </a:extLst>
              </a:tr>
              <a:tr h="6723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effectLst/>
                          <a:latin typeface="+mj-lt"/>
                          <a:ea typeface="+mn-ea"/>
                          <a:cs typeface="+mn-cs"/>
                        </a:rPr>
                        <a:t>B10. Thoát chương trình và</a:t>
                      </a:r>
                      <a:br>
                        <a:rPr lang="vi-VN" sz="1800" kern="1200" dirty="0" smtClean="0">
                          <a:solidFill>
                            <a:schemeClr val="dk1"/>
                          </a:solidFill>
                          <a:effectLst/>
                          <a:latin typeface="+mj-lt"/>
                          <a:ea typeface="+mn-ea"/>
                          <a:cs typeface="+mn-cs"/>
                        </a:rPr>
                      </a:br>
                      <a:r>
                        <a:rPr lang="vi-VN" sz="1800" kern="1200" dirty="0" smtClean="0">
                          <a:solidFill>
                            <a:schemeClr val="dk1"/>
                          </a:solidFill>
                          <a:effectLst/>
                          <a:latin typeface="+mj-lt"/>
                          <a:ea typeface="+mn-ea"/>
                          <a:cs typeface="+mn-cs"/>
                        </a:rPr>
                        <a:t>giải phóng tài nguyên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waitKey</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dùng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để</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chờ</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và</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nhận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ký</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tự</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từ</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bàn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phím</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p>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release():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dùng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để</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giải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phóng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tài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nguyên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destroyAllWindows</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để</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đóng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tất</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cả</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các</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cửa</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sổ</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hiển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thị</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7910508"/>
                  </a:ext>
                </a:extLst>
              </a:tr>
            </a:tbl>
          </a:graphicData>
        </a:graphic>
      </p:graphicFrame>
      <p:sp>
        <p:nvSpPr>
          <p:cNvPr id="3" name="TextBox 2"/>
          <p:cNvSpPr txBox="1"/>
          <p:nvPr/>
        </p:nvSpPr>
        <p:spPr>
          <a:xfrm>
            <a:off x="983783" y="5252224"/>
            <a:ext cx="9710236" cy="646331"/>
          </a:xfrm>
          <a:prstGeom prst="rect">
            <a:avLst/>
          </a:prstGeom>
          <a:noFill/>
        </p:spPr>
        <p:txBody>
          <a:bodyPr wrap="square" rtlCol="0">
            <a:spAutoFit/>
          </a:bodyPr>
          <a:lstStyle/>
          <a:p>
            <a:r>
              <a:rPr lang="vi-VN" b="1" dirty="0" smtClean="0">
                <a:solidFill>
                  <a:srgbClr val="C00000"/>
                </a:solidFill>
                <a:latin typeface="+mj-lt"/>
              </a:rPr>
              <a:t>Tổng kết nội dung: Đã tìm hiểu được các bước thực hiện và thuật toán sử dụng tương ứng 		  	 với từng bước </a:t>
            </a:r>
            <a:endParaRPr lang="en-US" b="1" dirty="0">
              <a:solidFill>
                <a:srgbClr val="C00000"/>
              </a:solidFill>
              <a:latin typeface="+mj-lt"/>
            </a:endParaRPr>
          </a:p>
        </p:txBody>
      </p:sp>
    </p:spTree>
    <p:extLst>
      <p:ext uri="{BB962C8B-B14F-4D97-AF65-F5344CB8AC3E}">
        <p14:creationId xmlns:p14="http://schemas.microsoft.com/office/powerpoint/2010/main" val="2750219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a:solidFill>
                  <a:srgbClr val="C00000"/>
                </a:solidFill>
              </a:rPr>
              <a:t>Phần III. Cài đặt</a:t>
            </a:r>
          </a:p>
        </p:txBody>
      </p:sp>
      <p:sp>
        <p:nvSpPr>
          <p:cNvPr id="5" name="TextBox 4"/>
          <p:cNvSpPr txBox="1"/>
          <p:nvPr/>
        </p:nvSpPr>
        <p:spPr>
          <a:xfrm>
            <a:off x="849775" y="1884556"/>
            <a:ext cx="10000362" cy="369332"/>
          </a:xfrm>
          <a:prstGeom prst="rect">
            <a:avLst/>
          </a:prstGeom>
          <a:noFill/>
        </p:spPr>
        <p:txBody>
          <a:bodyPr wrap="square" rtlCol="0">
            <a:spAutoFit/>
          </a:bodyPr>
          <a:lstStyle/>
          <a:p>
            <a:r>
              <a:rPr lang="vi-VN" b="1" dirty="0" smtClean="0">
                <a:solidFill>
                  <a:srgbClr val="C00000"/>
                </a:solidFill>
                <a:latin typeface="Times New Roman" panose="02020603050405020304" pitchFamily="18" charset="0"/>
                <a:cs typeface="Times New Roman" panose="02020603050405020304" pitchFamily="18" charset="0"/>
              </a:rPr>
              <a:t>Tóm tắt nội dung: Tìm hiểu và cài đặt ngôn ngữ lập trình, IDE, các thư viện sẽ sử dụng trong bài.</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9" name="Content Placeholder 3"/>
          <p:cNvSpPr>
            <a:spLocks noGrp="1"/>
          </p:cNvSpPr>
          <p:nvPr>
            <p:ph idx="1"/>
          </p:nvPr>
        </p:nvSpPr>
        <p:spPr>
          <a:xfrm>
            <a:off x="849775" y="2506661"/>
            <a:ext cx="4179425" cy="1541232"/>
          </a:xfrm>
        </p:spPr>
        <p:txBody>
          <a:bodyPr>
            <a:normAutofit/>
          </a:bodyPr>
          <a:lstStyle/>
          <a:p>
            <a:pPr marL="342900" indent="-342900">
              <a:buFont typeface="+mj-lt"/>
              <a:buAutoNum type="arabicPeriod"/>
            </a:pPr>
            <a:r>
              <a:rPr lang="vi-VN" sz="2000" dirty="0" smtClean="0">
                <a:solidFill>
                  <a:srgbClr val="C00000"/>
                </a:solidFill>
                <a:latin typeface="+mj-lt"/>
                <a:cs typeface="Times New Roman" panose="02020603050405020304" pitchFamily="18" charset="0"/>
              </a:rPr>
              <a:t>Ngôn ngữ lập trình</a:t>
            </a:r>
          </a:p>
          <a:p>
            <a:pPr marL="342900" indent="-342900">
              <a:buFont typeface="+mj-lt"/>
              <a:buAutoNum type="arabicPeriod"/>
            </a:pPr>
            <a:r>
              <a:rPr lang="vi-VN" sz="2000" dirty="0" smtClean="0">
                <a:solidFill>
                  <a:srgbClr val="C00000"/>
                </a:solidFill>
                <a:latin typeface="Times New Roman" panose="02020603050405020304" pitchFamily="18" charset="0"/>
                <a:cs typeface="Times New Roman" panose="02020603050405020304" pitchFamily="18" charset="0"/>
              </a:rPr>
              <a:t>IDE</a:t>
            </a:r>
          </a:p>
          <a:p>
            <a:pPr marL="342900" indent="-342900">
              <a:buFont typeface="+mj-lt"/>
              <a:buAutoNum type="arabicPeriod"/>
            </a:pPr>
            <a:r>
              <a:rPr lang="vi-VN" sz="2000" dirty="0" smtClean="0">
                <a:solidFill>
                  <a:srgbClr val="C00000"/>
                </a:solidFill>
                <a:latin typeface="Times New Roman" panose="02020603050405020304" pitchFamily="18" charset="0"/>
                <a:cs typeface="Times New Roman" panose="02020603050405020304" pitchFamily="18" charset="0"/>
              </a:rPr>
              <a:t>Thư viện</a:t>
            </a:r>
          </a:p>
          <a:p>
            <a:pPr marL="457200" lvl="1" indent="0">
              <a:buNone/>
            </a:pPr>
            <a:r>
              <a:rPr lang="vi-VN" sz="2000" dirty="0" smtClean="0">
                <a:solidFill>
                  <a:srgbClr val="C00000"/>
                </a:solidFill>
                <a:latin typeface="+mj-lt"/>
                <a:cs typeface="Times New Roman" panose="02020603050405020304" pitchFamily="18" charset="0"/>
              </a:rPr>
              <a:t>				</a:t>
            </a:r>
          </a:p>
          <a:p>
            <a:pPr lvl="1">
              <a:buFontTx/>
              <a:buChar char="-"/>
            </a:pPr>
            <a:endParaRPr lang="vi-VN" sz="1800" dirty="0" smtClean="0">
              <a:solidFill>
                <a:srgbClr val="C00000"/>
              </a:solidFill>
              <a:latin typeface="+mj-lt"/>
              <a:cs typeface="Times New Roman" panose="02020603050405020304" pitchFamily="18" charset="0"/>
            </a:endParaRPr>
          </a:p>
        </p:txBody>
      </p:sp>
    </p:spTree>
    <p:extLst>
      <p:ext uri="{BB962C8B-B14F-4D97-AF65-F5344CB8AC3E}">
        <p14:creationId xmlns:p14="http://schemas.microsoft.com/office/powerpoint/2010/main" val="389238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a:solidFill>
                  <a:srgbClr val="C00000"/>
                </a:solidFill>
              </a:rPr>
              <a:t>Phần III. Cài đặt</a:t>
            </a:r>
          </a:p>
        </p:txBody>
      </p:sp>
      <p:sp>
        <p:nvSpPr>
          <p:cNvPr id="9" name="Content Placeholder 3"/>
          <p:cNvSpPr>
            <a:spLocks noGrp="1"/>
          </p:cNvSpPr>
          <p:nvPr>
            <p:ph idx="1"/>
          </p:nvPr>
        </p:nvSpPr>
        <p:spPr>
          <a:xfrm>
            <a:off x="849776" y="2095802"/>
            <a:ext cx="3532654" cy="554947"/>
          </a:xfrm>
        </p:spPr>
        <p:txBody>
          <a:bodyPr>
            <a:normAutofit/>
          </a:bodyPr>
          <a:lstStyle/>
          <a:p>
            <a:pPr marL="342900" indent="-342900">
              <a:buFont typeface="+mj-lt"/>
              <a:buAutoNum type="arabicPeriod"/>
            </a:pPr>
            <a:r>
              <a:rPr lang="vi-VN" sz="1800" b="1" dirty="0" smtClean="0">
                <a:solidFill>
                  <a:srgbClr val="C00000"/>
                </a:solidFill>
                <a:latin typeface="+mj-lt"/>
                <a:cs typeface="Times New Roman" panose="02020603050405020304" pitchFamily="18" charset="0"/>
              </a:rPr>
              <a:t>Ngôn ngữ lập trình : Python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775" y="2614895"/>
            <a:ext cx="2009524" cy="3400000"/>
          </a:xfrm>
          <a:prstGeom prst="rect">
            <a:avLst/>
          </a:prstGeom>
        </p:spPr>
      </p:pic>
      <p:sp>
        <p:nvSpPr>
          <p:cNvPr id="7" name="Content Placeholder 3"/>
          <p:cNvSpPr txBox="1">
            <a:spLocks/>
          </p:cNvSpPr>
          <p:nvPr/>
        </p:nvSpPr>
        <p:spPr>
          <a:xfrm>
            <a:off x="3912644" y="2650749"/>
            <a:ext cx="7004400" cy="3906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dirty="0" smtClean="0">
                <a:latin typeface="+mj-lt"/>
              </a:rPr>
              <a:t>Python </a:t>
            </a:r>
            <a:r>
              <a:rPr lang="vi-VN" sz="2000" dirty="0">
                <a:latin typeface="+mj-lt"/>
              </a:rPr>
              <a:t>là một ngôn ngữ lập trình được sử dụng rộng rãi trong các ứng dụng web, phát triển phần mềm, khoa học dữ liệu và máy </a:t>
            </a:r>
            <a:r>
              <a:rPr lang="vi-VN" sz="2000" dirty="0" smtClean="0">
                <a:latin typeface="+mj-lt"/>
              </a:rPr>
              <a:t>học. </a:t>
            </a:r>
            <a:r>
              <a:rPr lang="vi-VN" sz="2000" dirty="0">
                <a:latin typeface="+mj-lt"/>
              </a:rPr>
              <a:t>Các nhà phát triển sử dụng Python vì nó hiệu quả, dễ học và có thể chạy trên nhiều nền tảng khác nhau. </a:t>
            </a:r>
            <a:endParaRPr lang="vi-VN" sz="2000" dirty="0" smtClean="0">
              <a:latin typeface="+mj-lt"/>
            </a:endParaRPr>
          </a:p>
          <a:p>
            <a:r>
              <a:rPr lang="vi-VN" sz="2000" dirty="0" smtClean="0">
                <a:latin typeface="+mj-lt"/>
                <a:cs typeface="Times New Roman" panose="02020603050405020304" pitchFamily="18" charset="0"/>
              </a:rPr>
              <a:t>Cài đặt python: </a:t>
            </a:r>
          </a:p>
          <a:p>
            <a:pPr lvl="2">
              <a:buFont typeface="Wingdings" panose="05000000000000000000" pitchFamily="2" charset="2"/>
              <a:buChar char="§"/>
            </a:pPr>
            <a:r>
              <a:rPr lang="vi-VN" sz="1800" dirty="0">
                <a:latin typeface="+mj-lt"/>
                <a:cs typeface="Times New Roman" panose="02020603050405020304" pitchFamily="18" charset="0"/>
              </a:rPr>
              <a:t>Tải python qua trang web của nhà phát triển theo link </a:t>
            </a:r>
            <a:r>
              <a:rPr lang="vi-VN" sz="1800" dirty="0" smtClean="0">
                <a:latin typeface="+mj-lt"/>
                <a:cs typeface="Times New Roman" panose="02020603050405020304" pitchFamily="18" charset="0"/>
              </a:rPr>
              <a:t>dưới đây, sau đó tiến hành cài đặt: </a:t>
            </a:r>
            <a:r>
              <a:rPr lang="vi-VN" sz="1800" dirty="0" smtClean="0">
                <a:latin typeface="+mj-lt"/>
                <a:cs typeface="Times New Roman" panose="02020603050405020304" pitchFamily="18" charset="0"/>
                <a:hlinkClick r:id="rId5"/>
              </a:rPr>
              <a:t>https</a:t>
            </a:r>
            <a:r>
              <a:rPr lang="vi-VN" sz="1800" dirty="0">
                <a:latin typeface="+mj-lt"/>
                <a:cs typeface="Times New Roman" panose="02020603050405020304" pitchFamily="18" charset="0"/>
                <a:hlinkClick r:id="rId5"/>
              </a:rPr>
              <a:t>://www.python.org/downloads</a:t>
            </a:r>
            <a:r>
              <a:rPr lang="vi-VN" sz="1800" dirty="0" smtClean="0">
                <a:latin typeface="+mj-lt"/>
                <a:cs typeface="Times New Roman" panose="02020603050405020304" pitchFamily="18" charset="0"/>
                <a:hlinkClick r:id="rId5"/>
              </a:rPr>
              <a:t>/</a:t>
            </a:r>
            <a:endParaRPr lang="vi-VN" sz="1800" dirty="0" smtClean="0">
              <a:latin typeface="+mj-lt"/>
              <a:cs typeface="Times New Roman" panose="02020603050405020304" pitchFamily="18" charset="0"/>
            </a:endParaRPr>
          </a:p>
          <a:p>
            <a:pPr marL="914400" lvl="2" indent="0">
              <a:buNone/>
            </a:pPr>
            <a:endParaRPr lang="vi-VN" sz="1800" dirty="0">
              <a:latin typeface="+mj-lt"/>
              <a:cs typeface="Times New Roman" panose="02020603050405020304" pitchFamily="18" charset="0"/>
            </a:endParaRPr>
          </a:p>
        </p:txBody>
      </p:sp>
    </p:spTree>
    <p:extLst>
      <p:ext uri="{BB962C8B-B14F-4D97-AF65-F5344CB8AC3E}">
        <p14:creationId xmlns:p14="http://schemas.microsoft.com/office/powerpoint/2010/main" val="5284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a:solidFill>
                  <a:srgbClr val="C00000"/>
                </a:solidFill>
              </a:rPr>
              <a:t>Phần III. Cài đặt</a:t>
            </a:r>
          </a:p>
        </p:txBody>
      </p:sp>
      <p:sp>
        <p:nvSpPr>
          <p:cNvPr id="9" name="Content Placeholder 3"/>
          <p:cNvSpPr>
            <a:spLocks noGrp="1"/>
          </p:cNvSpPr>
          <p:nvPr>
            <p:ph idx="1"/>
          </p:nvPr>
        </p:nvSpPr>
        <p:spPr>
          <a:xfrm>
            <a:off x="849775" y="2095802"/>
            <a:ext cx="4179425" cy="1541232"/>
          </a:xfrm>
        </p:spPr>
        <p:txBody>
          <a:bodyPr>
            <a:normAutofit/>
          </a:bodyPr>
          <a:lstStyle/>
          <a:p>
            <a:pPr marL="457200" indent="-457200">
              <a:buFont typeface="+mj-lt"/>
              <a:buAutoNum type="arabicPeriod" startAt="2"/>
            </a:pPr>
            <a:r>
              <a:rPr lang="vi-VN" sz="1800" b="1" dirty="0" smtClean="0">
                <a:solidFill>
                  <a:srgbClr val="C00000"/>
                </a:solidFill>
                <a:latin typeface="+mj-lt"/>
                <a:cs typeface="Times New Roman" panose="02020603050405020304" pitchFamily="18" charset="0"/>
              </a:rPr>
              <a:t>IDE: Pycharm</a:t>
            </a:r>
          </a:p>
        </p:txBody>
      </p:sp>
      <p:sp>
        <p:nvSpPr>
          <p:cNvPr id="7" name="Content Placeholder 3"/>
          <p:cNvSpPr txBox="1">
            <a:spLocks/>
          </p:cNvSpPr>
          <p:nvPr/>
        </p:nvSpPr>
        <p:spPr>
          <a:xfrm>
            <a:off x="3912644" y="2650749"/>
            <a:ext cx="7004400" cy="3906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b="1" dirty="0">
                <a:latin typeface="+mj-lt"/>
              </a:rPr>
              <a:t>IDE viết tắt là từ</a:t>
            </a:r>
            <a:r>
              <a:rPr lang="vi-VN" sz="2000" dirty="0">
                <a:latin typeface="+mj-lt"/>
              </a:rPr>
              <a:t> (</a:t>
            </a:r>
            <a:r>
              <a:rPr lang="vi-VN" sz="2000" b="1" dirty="0">
                <a:latin typeface="+mj-lt"/>
              </a:rPr>
              <a:t>I</a:t>
            </a:r>
            <a:r>
              <a:rPr lang="vi-VN" sz="2000" dirty="0">
                <a:latin typeface="+mj-lt"/>
              </a:rPr>
              <a:t>ntegrated </a:t>
            </a:r>
            <a:r>
              <a:rPr lang="vi-VN" sz="2000" b="1" dirty="0">
                <a:latin typeface="+mj-lt"/>
              </a:rPr>
              <a:t>D</a:t>
            </a:r>
            <a:r>
              <a:rPr lang="vi-VN" sz="2000" dirty="0">
                <a:latin typeface="+mj-lt"/>
              </a:rPr>
              <a:t>evelopment </a:t>
            </a:r>
            <a:r>
              <a:rPr lang="vi-VN" sz="2000" b="1" dirty="0">
                <a:latin typeface="+mj-lt"/>
              </a:rPr>
              <a:t>E</a:t>
            </a:r>
            <a:r>
              <a:rPr lang="vi-VN" sz="2000" dirty="0">
                <a:latin typeface="+mj-lt"/>
              </a:rPr>
              <a:t>nvironment) là môi trường tích hợp dùng để viết code để phát triển ứng </a:t>
            </a:r>
            <a:r>
              <a:rPr lang="vi-VN" sz="2000" dirty="0" smtClean="0">
                <a:latin typeface="+mj-lt"/>
              </a:rPr>
              <a:t>dụng.</a:t>
            </a:r>
          </a:p>
          <a:p>
            <a:r>
              <a:rPr lang="vi-VN" sz="2000" dirty="0">
                <a:latin typeface="+mj-lt"/>
              </a:rPr>
              <a:t>PyCharm là môi trường phát triển tích hợp đa nền tảng (IDE) </a:t>
            </a:r>
            <a:r>
              <a:rPr lang="vi-VN" sz="2000" dirty="0" smtClean="0">
                <a:latin typeface="+mj-lt"/>
              </a:rPr>
              <a:t>thiết </a:t>
            </a:r>
            <a:r>
              <a:rPr lang="vi-VN" sz="2000" dirty="0">
                <a:latin typeface="+mj-lt"/>
              </a:rPr>
              <a:t>kế đặc biệt cho </a:t>
            </a:r>
            <a:r>
              <a:rPr lang="vi-VN" sz="2000" dirty="0" smtClean="0">
                <a:latin typeface="+mj-lt"/>
              </a:rPr>
              <a:t>Python, </a:t>
            </a:r>
            <a:r>
              <a:rPr lang="vi-VN" sz="2000" dirty="0">
                <a:latin typeface="+mj-lt"/>
              </a:rPr>
              <a:t>hỗ trợ nhiều extensions, môi trường ảo (Virtual Environment), nhiều tính năng thông minh như bộ code completion, tự động thụt lề, phát hiện văn bản trùng lặp và kiểm tra lỗi</a:t>
            </a:r>
            <a:r>
              <a:rPr lang="vi-VN" sz="2000" dirty="0" smtClean="0">
                <a:latin typeface="+mj-lt"/>
              </a:rPr>
              <a:t>...</a:t>
            </a:r>
          </a:p>
          <a:p>
            <a:r>
              <a:rPr lang="vi-VN" sz="2000" dirty="0" smtClean="0">
                <a:latin typeface="+mj-lt"/>
              </a:rPr>
              <a:t>Cài đặt Pycharm : </a:t>
            </a:r>
          </a:p>
          <a:p>
            <a:pPr lvl="1">
              <a:buFont typeface="Wingdings" panose="05000000000000000000" pitchFamily="2" charset="2"/>
              <a:buChar char="§"/>
            </a:pPr>
            <a:r>
              <a:rPr lang="vi-VN" sz="1800" dirty="0">
                <a:latin typeface="+mj-lt"/>
                <a:cs typeface="Times New Roman" panose="02020603050405020304" pitchFamily="18" charset="0"/>
              </a:rPr>
              <a:t>Tải </a:t>
            </a:r>
            <a:r>
              <a:rPr lang="vi-VN" sz="1800" dirty="0" smtClean="0">
                <a:latin typeface="+mj-lt"/>
                <a:cs typeface="Times New Roman" panose="02020603050405020304" pitchFamily="18" charset="0"/>
              </a:rPr>
              <a:t>Pycharm </a:t>
            </a:r>
            <a:r>
              <a:rPr lang="vi-VN" sz="1800" dirty="0">
                <a:latin typeface="+mj-lt"/>
                <a:cs typeface="Times New Roman" panose="02020603050405020304" pitchFamily="18" charset="0"/>
              </a:rPr>
              <a:t>qua trang web của nhà phát triển theo link </a:t>
            </a:r>
            <a:r>
              <a:rPr lang="vi-VN" sz="1800" dirty="0" smtClean="0">
                <a:latin typeface="+mj-lt"/>
                <a:cs typeface="Times New Roman" panose="02020603050405020304" pitchFamily="18" charset="0"/>
              </a:rPr>
              <a:t>dưới đây sau </a:t>
            </a:r>
            <a:r>
              <a:rPr lang="vi-VN" sz="1800" dirty="0">
                <a:latin typeface="+mj-lt"/>
                <a:cs typeface="Times New Roman" panose="02020603050405020304" pitchFamily="18" charset="0"/>
              </a:rPr>
              <a:t>đó tiến hành cài đặt: </a:t>
            </a:r>
            <a:r>
              <a:rPr lang="vi-VN" sz="1800" dirty="0">
                <a:latin typeface="+mj-lt"/>
                <a:cs typeface="Times New Roman" panose="02020603050405020304" pitchFamily="18" charset="0"/>
                <a:hlinkClick r:id="rId4"/>
              </a:rPr>
              <a:t>https://www.jetbrains.com/pycharm/download</a:t>
            </a:r>
            <a:r>
              <a:rPr lang="vi-VN" sz="1800" dirty="0" smtClean="0">
                <a:latin typeface="+mj-lt"/>
                <a:cs typeface="Times New Roman" panose="02020603050405020304" pitchFamily="18" charset="0"/>
                <a:hlinkClick r:id="rId4"/>
              </a:rPr>
              <a:t>/</a:t>
            </a:r>
            <a:endParaRPr lang="vi-VN" sz="1800" dirty="0" smtClean="0">
              <a:latin typeface="+mj-lt"/>
              <a:cs typeface="Times New Roman" panose="02020603050405020304" pitchFamily="18" charset="0"/>
            </a:endParaRPr>
          </a:p>
          <a:p>
            <a:pPr marL="457200" lvl="1" indent="0">
              <a:buNone/>
            </a:pPr>
            <a:endParaRPr lang="vi-VN" sz="1800" dirty="0" smtClean="0">
              <a:latin typeface="+mj-lt"/>
            </a:endParaRPr>
          </a:p>
          <a:p>
            <a:pPr marL="914400" lvl="2" indent="0">
              <a:buNone/>
            </a:pPr>
            <a:endParaRPr lang="vi-VN" sz="1800" dirty="0">
              <a:latin typeface="+mj-lt"/>
              <a:cs typeface="Times New Roman" panose="02020603050405020304" pitchFamily="18"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775" y="2866418"/>
            <a:ext cx="1949550" cy="2787793"/>
          </a:xfrm>
          <a:prstGeom prst="rect">
            <a:avLst/>
          </a:prstGeom>
        </p:spPr>
      </p:pic>
    </p:spTree>
    <p:extLst>
      <p:ext uri="{BB962C8B-B14F-4D97-AF65-F5344CB8AC3E}">
        <p14:creationId xmlns:p14="http://schemas.microsoft.com/office/powerpoint/2010/main" val="191242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500"/>
                                        <p:tgtEl>
                                          <p:spTgt spid="7">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a:solidFill>
                  <a:srgbClr val="C00000"/>
                </a:solidFill>
              </a:rPr>
              <a:t>Phần III. Cài đặt</a:t>
            </a:r>
          </a:p>
        </p:txBody>
      </p:sp>
      <p:sp>
        <p:nvSpPr>
          <p:cNvPr id="9" name="Content Placeholder 3"/>
          <p:cNvSpPr>
            <a:spLocks noGrp="1"/>
          </p:cNvSpPr>
          <p:nvPr>
            <p:ph idx="1"/>
          </p:nvPr>
        </p:nvSpPr>
        <p:spPr>
          <a:xfrm>
            <a:off x="849775" y="2095802"/>
            <a:ext cx="4179425" cy="1541232"/>
          </a:xfrm>
        </p:spPr>
        <p:txBody>
          <a:bodyPr>
            <a:normAutofit/>
          </a:bodyPr>
          <a:lstStyle/>
          <a:p>
            <a:pPr marL="457200" indent="-457200">
              <a:buFont typeface="+mj-lt"/>
              <a:buAutoNum type="arabicPeriod" startAt="3"/>
            </a:pPr>
            <a:r>
              <a:rPr lang="vi-VN" sz="1800" b="1" dirty="0" smtClean="0">
                <a:solidFill>
                  <a:srgbClr val="C00000"/>
                </a:solidFill>
                <a:latin typeface="+mj-lt"/>
                <a:cs typeface="Times New Roman" panose="02020603050405020304" pitchFamily="18" charset="0"/>
              </a:rPr>
              <a:t>Thư viện</a:t>
            </a:r>
          </a:p>
          <a:p>
            <a:pPr marL="457200" indent="-457200">
              <a:buFont typeface="+mj-lt"/>
              <a:buAutoNum type="alphaLcParenR"/>
            </a:pPr>
            <a:r>
              <a:rPr lang="vi-VN" sz="1800" b="1" dirty="0" smtClean="0">
                <a:solidFill>
                  <a:srgbClr val="C00000"/>
                </a:solidFill>
                <a:latin typeface="+mj-lt"/>
                <a:cs typeface="Times New Roman" panose="02020603050405020304" pitchFamily="18" charset="0"/>
              </a:rPr>
              <a:t>Openvc</a:t>
            </a:r>
          </a:p>
        </p:txBody>
      </p:sp>
      <p:sp>
        <p:nvSpPr>
          <p:cNvPr id="7" name="Content Placeholder 3"/>
          <p:cNvSpPr txBox="1">
            <a:spLocks/>
          </p:cNvSpPr>
          <p:nvPr/>
        </p:nvSpPr>
        <p:spPr>
          <a:xfrm>
            <a:off x="3912644" y="2650749"/>
            <a:ext cx="7004400" cy="3906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dirty="0" smtClean="0"/>
              <a:t> </a:t>
            </a:r>
            <a:r>
              <a:rPr lang="vi-VN" sz="2000" dirty="0" smtClean="0">
                <a:latin typeface="+mj-lt"/>
              </a:rPr>
              <a:t>OpenCV (Open Source Computer Vision Library) là một thư viện mã nguồn mở chuyên về xử lý ảnh và thị giác máy tính, </a:t>
            </a:r>
            <a:r>
              <a:rPr lang="vi-VN" sz="2000" dirty="0">
                <a:latin typeface="+mj-lt"/>
              </a:rPr>
              <a:t>cung cấp các công cụ và hàm xử lý ảnh, cho phép người dùng thao tác trên các định dạng ảnh khác nhau như BMP, JPEG, PNG, TIFF, v.v. OpenCV cũng hỗ trợ việc xử lý video và webcam.</a:t>
            </a:r>
            <a:endParaRPr lang="en-US" sz="2000" dirty="0">
              <a:latin typeface="+mj-lt"/>
            </a:endParaRPr>
          </a:p>
          <a:p>
            <a:pPr lvl="0"/>
            <a:r>
              <a:rPr lang="vi-VN" sz="2000" dirty="0" smtClean="0">
                <a:latin typeface="+mj-lt"/>
              </a:rPr>
              <a:t>Cài đặt thư viện Openvc :</a:t>
            </a:r>
          </a:p>
          <a:p>
            <a:pPr lvl="1"/>
            <a:r>
              <a:rPr lang="vi-VN" sz="1800" dirty="0" smtClean="0">
                <a:latin typeface="+mj-lt"/>
              </a:rPr>
              <a:t>Chạy lệnh pip sau trên cmd : </a:t>
            </a:r>
            <a:r>
              <a:rPr lang="vi-VN" sz="1800" i="1" dirty="0">
                <a:solidFill>
                  <a:srgbClr val="0070C0"/>
                </a:solidFill>
                <a:latin typeface="+mj-lt"/>
              </a:rPr>
              <a:t>pip install opencv-python</a:t>
            </a:r>
          </a:p>
          <a:p>
            <a:pPr marL="457200" lvl="1" indent="0">
              <a:buNone/>
            </a:pPr>
            <a:endParaRPr lang="en-US" sz="1600" dirty="0" smtClean="0"/>
          </a:p>
          <a:p>
            <a:pPr marL="457200" lvl="1" indent="0">
              <a:buNone/>
            </a:pPr>
            <a:endParaRPr lang="vi-VN" sz="1800" dirty="0" smtClean="0">
              <a:latin typeface="+mj-lt"/>
            </a:endParaRPr>
          </a:p>
          <a:p>
            <a:pPr marL="914400" lvl="2" indent="0">
              <a:buNone/>
            </a:pPr>
            <a:endParaRPr lang="vi-VN" sz="1800" dirty="0">
              <a:latin typeface="+mj-lt"/>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52" y="3029891"/>
            <a:ext cx="3390900" cy="3324225"/>
          </a:xfrm>
          <a:prstGeom prst="rect">
            <a:avLst/>
          </a:prstGeom>
        </p:spPr>
      </p:pic>
    </p:spTree>
    <p:extLst>
      <p:ext uri="{BB962C8B-B14F-4D97-AF65-F5344CB8AC3E}">
        <p14:creationId xmlns:p14="http://schemas.microsoft.com/office/powerpoint/2010/main" val="33070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a:solidFill>
                  <a:srgbClr val="C00000"/>
                </a:solidFill>
              </a:rPr>
              <a:t>Phần III. Cài đặt</a:t>
            </a:r>
          </a:p>
        </p:txBody>
      </p:sp>
      <p:sp>
        <p:nvSpPr>
          <p:cNvPr id="9" name="Content Placeholder 3"/>
          <p:cNvSpPr>
            <a:spLocks noGrp="1"/>
          </p:cNvSpPr>
          <p:nvPr>
            <p:ph idx="1"/>
          </p:nvPr>
        </p:nvSpPr>
        <p:spPr>
          <a:xfrm>
            <a:off x="849775" y="2095802"/>
            <a:ext cx="4179425" cy="1541232"/>
          </a:xfrm>
        </p:spPr>
        <p:txBody>
          <a:bodyPr>
            <a:normAutofit/>
          </a:bodyPr>
          <a:lstStyle/>
          <a:p>
            <a:pPr marL="457200" indent="-457200">
              <a:buFont typeface="+mj-lt"/>
              <a:buAutoNum type="arabicPeriod" startAt="3"/>
            </a:pPr>
            <a:r>
              <a:rPr lang="vi-VN" sz="1800" b="1" dirty="0" smtClean="0">
                <a:solidFill>
                  <a:srgbClr val="C00000"/>
                </a:solidFill>
                <a:latin typeface="+mj-lt"/>
                <a:cs typeface="Times New Roman" panose="02020603050405020304" pitchFamily="18" charset="0"/>
              </a:rPr>
              <a:t>Thư viện</a:t>
            </a:r>
          </a:p>
          <a:p>
            <a:pPr marL="457200" indent="-457200">
              <a:buFont typeface="+mj-lt"/>
              <a:buAutoNum type="alphaLcParenR" startAt="2"/>
            </a:pPr>
            <a:r>
              <a:rPr lang="vi-VN" sz="1800" b="1" dirty="0" err="1">
                <a:solidFill>
                  <a:srgbClr val="C00000"/>
                </a:solidFill>
                <a:latin typeface="Times New Roman" panose="02020603050405020304" pitchFamily="18" charset="0"/>
                <a:cs typeface="Times New Roman" panose="02020603050405020304" pitchFamily="18" charset="0"/>
              </a:rPr>
              <a:t>P</a:t>
            </a:r>
            <a:r>
              <a:rPr lang="en-US" sz="1800" b="1" dirty="0" err="1" smtClean="0">
                <a:solidFill>
                  <a:srgbClr val="C00000"/>
                </a:solidFill>
                <a:latin typeface="Times New Roman" panose="02020603050405020304" pitchFamily="18" charset="0"/>
                <a:cs typeface="Times New Roman" panose="02020603050405020304" pitchFamily="18" charset="0"/>
              </a:rPr>
              <a:t>ytesseract</a:t>
            </a:r>
            <a:endParaRPr lang="vi-VN" sz="1800" b="1" dirty="0" smtClean="0">
              <a:solidFill>
                <a:srgbClr val="C00000"/>
              </a:solidFill>
              <a:latin typeface="Times New Roman" panose="02020603050405020304" pitchFamily="18" charset="0"/>
              <a:cs typeface="Times New Roman" panose="02020603050405020304" pitchFamily="18" charset="0"/>
            </a:endParaRPr>
          </a:p>
        </p:txBody>
      </p:sp>
      <p:sp>
        <p:nvSpPr>
          <p:cNvPr id="7" name="Content Placeholder 3"/>
          <p:cNvSpPr txBox="1">
            <a:spLocks/>
          </p:cNvSpPr>
          <p:nvPr/>
        </p:nvSpPr>
        <p:spPr>
          <a:xfrm>
            <a:off x="3856887" y="2539237"/>
            <a:ext cx="7004400" cy="3906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dirty="0" smtClean="0"/>
              <a:t> </a:t>
            </a:r>
            <a:r>
              <a:rPr lang="vi-VN" sz="2000" dirty="0">
                <a:latin typeface="+mj-lt"/>
              </a:rPr>
              <a:t>Tesseract là thư viện OCR nổi tiếng nhờ</a:t>
            </a:r>
            <a:r>
              <a:rPr lang="vi-VN" sz="2000" dirty="0" smtClean="0">
                <a:latin typeface="+mj-lt"/>
              </a:rPr>
              <a:t> </a:t>
            </a:r>
            <a:r>
              <a:rPr lang="vi-VN" sz="2000" dirty="0">
                <a:latin typeface="+mj-lt"/>
              </a:rPr>
              <a:t>độ chính xác </a:t>
            </a:r>
            <a:r>
              <a:rPr lang="vi-VN" sz="2000" dirty="0" smtClean="0">
                <a:latin typeface="+mj-lt"/>
              </a:rPr>
              <a:t>cao, </a:t>
            </a:r>
            <a:r>
              <a:rPr lang="vi-VN" sz="2000" dirty="0" smtClean="0">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huyên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text, </a:t>
            </a:r>
            <a:r>
              <a:rPr lang="vi-VN" sz="2000" dirty="0">
                <a:latin typeface="+mj-lt"/>
              </a:rPr>
              <a:t>nó có thể đọc tất cả các loại hình ảnh được hỗ trợ bởi thư viện hình ảnh Pillow và Leptonica, bao gồm jpeg, png, gif, bmp, tiff và các loại khác. </a:t>
            </a:r>
            <a:endParaRPr lang="vi-VN" sz="2000" dirty="0" smtClean="0">
              <a:latin typeface="+mj-lt"/>
            </a:endParaRPr>
          </a:p>
          <a:p>
            <a:r>
              <a:rPr lang="vi-VN" sz="2000" dirty="0" smtClean="0">
                <a:latin typeface="+mj-lt"/>
              </a:rPr>
              <a:t>Cài đặt thư viện pytesseract :</a:t>
            </a:r>
          </a:p>
          <a:p>
            <a:pPr lvl="1"/>
            <a:r>
              <a:rPr lang="vi-VN" sz="1800" dirty="0" smtClean="0">
                <a:latin typeface="+mj-lt"/>
              </a:rPr>
              <a:t>Chạy lệnh pip sau trên cmd : </a:t>
            </a:r>
            <a:r>
              <a:rPr lang="vi-VN" sz="1800" i="1" dirty="0">
                <a:solidFill>
                  <a:srgbClr val="0070C0"/>
                </a:solidFill>
                <a:latin typeface="+mj-lt"/>
              </a:rPr>
              <a:t>pip install pytesseract</a:t>
            </a:r>
          </a:p>
          <a:p>
            <a:pPr lvl="1"/>
            <a:endParaRPr lang="vi-VN" sz="1800" i="1" dirty="0">
              <a:solidFill>
                <a:srgbClr val="0070C0"/>
              </a:solidFill>
              <a:latin typeface="+mj-lt"/>
            </a:endParaRPr>
          </a:p>
          <a:p>
            <a:pPr marL="457200" lvl="1" indent="0">
              <a:buNone/>
            </a:pPr>
            <a:endParaRPr lang="en-US" sz="1600" dirty="0" smtClean="0"/>
          </a:p>
          <a:p>
            <a:pPr marL="457200" lvl="1" indent="0">
              <a:buNone/>
            </a:pPr>
            <a:endParaRPr lang="vi-VN" sz="1800" dirty="0" smtClean="0">
              <a:latin typeface="+mj-lt"/>
            </a:endParaRPr>
          </a:p>
          <a:p>
            <a:pPr marL="914400" lvl="2" indent="0">
              <a:buNone/>
            </a:pPr>
            <a:endParaRPr lang="vi-VN" sz="1800" dirty="0">
              <a:latin typeface="+mj-lt"/>
              <a:cs typeface="Times New Roman" panose="02020603050405020304" pitchFamily="18" charset="0"/>
            </a:endParaRPr>
          </a:p>
        </p:txBody>
      </p:sp>
      <p:grpSp>
        <p:nvGrpSpPr>
          <p:cNvPr id="4" name="Group 3"/>
          <p:cNvGrpSpPr/>
          <p:nvPr/>
        </p:nvGrpSpPr>
        <p:grpSpPr>
          <a:xfrm>
            <a:off x="924263" y="3302334"/>
            <a:ext cx="1685547" cy="2508031"/>
            <a:chOff x="924263" y="3302334"/>
            <a:chExt cx="1685547" cy="2508031"/>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2864" y="3302334"/>
              <a:ext cx="1228346" cy="130149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4263" y="4862435"/>
              <a:ext cx="1685547" cy="947930"/>
            </a:xfrm>
            <a:prstGeom prst="rect">
              <a:avLst/>
            </a:prstGeom>
          </p:spPr>
        </p:pic>
      </p:grpSp>
    </p:spTree>
    <p:extLst>
      <p:ext uri="{BB962C8B-B14F-4D97-AF65-F5344CB8AC3E}">
        <p14:creationId xmlns:p14="http://schemas.microsoft.com/office/powerpoint/2010/main" val="278926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a:solidFill>
                  <a:srgbClr val="C00000"/>
                </a:solidFill>
              </a:rPr>
              <a:t>Phần IV. Thử nghiệm</a:t>
            </a:r>
            <a:endParaRPr lang="en-US" sz="2400" dirty="0">
              <a:solidFill>
                <a:srgbClr val="C00000"/>
              </a:solidFill>
            </a:endParaRPr>
          </a:p>
        </p:txBody>
      </p:sp>
    </p:spTree>
    <p:extLst>
      <p:ext uri="{BB962C8B-B14F-4D97-AF65-F5344CB8AC3E}">
        <p14:creationId xmlns:p14="http://schemas.microsoft.com/office/powerpoint/2010/main" val="1323598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88452" y="2470724"/>
            <a:ext cx="5243945" cy="1325563"/>
          </a:xfrm>
        </p:spPr>
        <p:txBody>
          <a:bodyPr>
            <a:normAutofit/>
          </a:bodyPr>
          <a:lstStyle/>
          <a:p>
            <a:r>
              <a:rPr lang="vi-VN" sz="3200" b="1" i="1" dirty="0" smtClean="0"/>
              <a:t>THANKS FOR WATCHING</a:t>
            </a:r>
            <a:endParaRPr lang="en-US" sz="3200" b="1" i="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9965" y="1443182"/>
            <a:ext cx="1260762" cy="70917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2249" y="2471013"/>
            <a:ext cx="516193" cy="68825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9482" y="3477924"/>
            <a:ext cx="468960" cy="496889"/>
          </a:xfrm>
          <a:prstGeom prst="rect">
            <a:avLst/>
          </a:prstGeom>
        </p:spPr>
      </p:pic>
      <p:sp>
        <p:nvSpPr>
          <p:cNvPr id="7" name="TextBox 6"/>
          <p:cNvSpPr txBox="1"/>
          <p:nvPr/>
        </p:nvSpPr>
        <p:spPr>
          <a:xfrm>
            <a:off x="2687782" y="3899477"/>
            <a:ext cx="1052945" cy="253916"/>
          </a:xfrm>
          <a:prstGeom prst="rect">
            <a:avLst/>
          </a:prstGeom>
          <a:noFill/>
        </p:spPr>
        <p:txBody>
          <a:bodyPr wrap="square" rtlCol="0">
            <a:spAutoFit/>
          </a:bodyPr>
          <a:lstStyle/>
          <a:p>
            <a:r>
              <a:rPr lang="vi-VN" sz="1050" dirty="0"/>
              <a:t>P</a:t>
            </a:r>
            <a:r>
              <a:rPr lang="vi-VN" sz="1050" dirty="0" smtClean="0"/>
              <a:t>ytesseract</a:t>
            </a:r>
            <a:endParaRPr lang="en-US" sz="1050" dirty="0"/>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1470" y="552679"/>
            <a:ext cx="519613" cy="8905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62658" y="552679"/>
            <a:ext cx="322875" cy="884713"/>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07108" y="553243"/>
            <a:ext cx="428402" cy="884149"/>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28140" y="552679"/>
            <a:ext cx="363809" cy="852403"/>
          </a:xfrm>
          <a:prstGeom prst="rect">
            <a:avLst/>
          </a:prstGeom>
        </p:spPr>
      </p:pic>
    </p:spTree>
    <p:extLst>
      <p:ext uri="{BB962C8B-B14F-4D97-AF65-F5344CB8AC3E}">
        <p14:creationId xmlns:p14="http://schemas.microsoft.com/office/powerpoint/2010/main" val="2591725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smtClean="0">
                <a:latin typeface="+mj-lt"/>
              </a:rPr>
              <a:t>ĐỀ TÀI : NHẬN DẠNG SỐ CĂN CƯỚC CÔNG DÂN</a:t>
            </a:r>
            <a:br>
              <a:rPr lang="vi-VN" sz="2400" dirty="0" smtClean="0">
                <a:latin typeface="+mj-lt"/>
              </a:rPr>
            </a:br>
            <a:r>
              <a:rPr lang="vi-VN" sz="2400" dirty="0" smtClean="0">
                <a:latin typeface="+mj-lt"/>
              </a:rPr>
              <a:t>                TỪ ẢNH THẺ CĂN CƯỚC CÔNG DÂN</a:t>
            </a:r>
            <a:endParaRPr lang="en-US" sz="2400" dirty="0">
              <a:latin typeface="+mj-lt"/>
            </a:endParaRPr>
          </a:p>
        </p:txBody>
      </p:sp>
      <p:sp>
        <p:nvSpPr>
          <p:cNvPr id="3" name="Content Placeholder 2"/>
          <p:cNvSpPr>
            <a:spLocks noGrp="1"/>
          </p:cNvSpPr>
          <p:nvPr>
            <p:ph idx="1"/>
          </p:nvPr>
        </p:nvSpPr>
        <p:spPr>
          <a:xfrm>
            <a:off x="849775" y="2218513"/>
            <a:ext cx="4659774" cy="1684414"/>
          </a:xfrm>
        </p:spPr>
        <p:txBody>
          <a:bodyPr>
            <a:normAutofit/>
          </a:bodyPr>
          <a:lstStyle/>
          <a:p>
            <a:r>
              <a:rPr lang="vi-VN" sz="2000" dirty="0" smtClean="0">
                <a:latin typeface="+mj-lt"/>
              </a:rPr>
              <a:t>Phần I. Giới thiệu bài toán</a:t>
            </a:r>
          </a:p>
          <a:p>
            <a:r>
              <a:rPr lang="vi-VN" sz="2000" dirty="0" smtClean="0">
                <a:latin typeface="+mj-lt"/>
              </a:rPr>
              <a:t>Phần II. Thuật toán</a:t>
            </a:r>
          </a:p>
          <a:p>
            <a:r>
              <a:rPr lang="vi-VN" sz="2000" dirty="0" smtClean="0">
                <a:latin typeface="+mj-lt"/>
              </a:rPr>
              <a:t>Phần III. Cài đặt</a:t>
            </a:r>
          </a:p>
          <a:p>
            <a:r>
              <a:rPr lang="vi-VN" sz="2000" dirty="0" smtClean="0">
                <a:latin typeface="+mj-lt"/>
              </a:rPr>
              <a:t>Phần IV. Thử nghiệm</a:t>
            </a:r>
            <a:endParaRPr lang="en-US" sz="2000" dirty="0">
              <a:latin typeface="+mj-lt"/>
            </a:endParaRPr>
          </a:p>
        </p:txBody>
      </p:sp>
      <p:grpSp>
        <p:nvGrpSpPr>
          <p:cNvPr id="18" name="Group 17"/>
          <p:cNvGrpSpPr/>
          <p:nvPr/>
        </p:nvGrpSpPr>
        <p:grpSpPr>
          <a:xfrm>
            <a:off x="6007261" y="4762083"/>
            <a:ext cx="1932972" cy="369332"/>
            <a:chOff x="6007261" y="4762083"/>
            <a:chExt cx="1932972" cy="369332"/>
          </a:xfrm>
        </p:grpSpPr>
        <p:cxnSp>
          <p:nvCxnSpPr>
            <p:cNvPr id="10" name="Straight Arrow Connector 9"/>
            <p:cNvCxnSpPr/>
            <p:nvPr/>
          </p:nvCxnSpPr>
          <p:spPr>
            <a:xfrm>
              <a:off x="6007261" y="5119843"/>
              <a:ext cx="1932972" cy="115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6472599" y="4762083"/>
              <a:ext cx="1178268" cy="369332"/>
            </a:xfrm>
            <a:prstGeom prst="rect">
              <a:avLst/>
            </a:prstGeom>
            <a:noFill/>
          </p:spPr>
          <p:txBody>
            <a:bodyPr wrap="square" rtlCol="0">
              <a:spAutoFit/>
            </a:bodyPr>
            <a:lstStyle/>
            <a:p>
              <a:r>
                <a:rPr lang="vi-VN" dirty="0" smtClean="0"/>
                <a:t>Xử lý ảnh</a:t>
              </a:r>
              <a:endParaRPr lang="en-US" dirty="0"/>
            </a:p>
          </p:txBody>
        </p:sp>
      </p:grpSp>
      <p:grpSp>
        <p:nvGrpSpPr>
          <p:cNvPr id="17" name="Group 16"/>
          <p:cNvGrpSpPr/>
          <p:nvPr/>
        </p:nvGrpSpPr>
        <p:grpSpPr>
          <a:xfrm>
            <a:off x="3511161" y="3986579"/>
            <a:ext cx="1729912" cy="2322064"/>
            <a:chOff x="3511161" y="3986579"/>
            <a:chExt cx="1729912" cy="2322064"/>
          </a:xfrm>
        </p:grpSpPr>
        <p:sp>
          <p:nvSpPr>
            <p:cNvPr id="8" name="TextBox 7"/>
            <p:cNvSpPr txBox="1"/>
            <p:nvPr/>
          </p:nvSpPr>
          <p:spPr>
            <a:xfrm>
              <a:off x="4004840" y="3986579"/>
              <a:ext cx="983848" cy="369332"/>
            </a:xfrm>
            <a:prstGeom prst="rect">
              <a:avLst/>
            </a:prstGeom>
            <a:noFill/>
          </p:spPr>
          <p:txBody>
            <a:bodyPr wrap="square" rtlCol="0">
              <a:spAutoFit/>
            </a:bodyPr>
            <a:lstStyle/>
            <a:p>
              <a:r>
                <a:rPr lang="vi-VN" dirty="0" smtClean="0">
                  <a:solidFill>
                    <a:schemeClr val="accent6">
                      <a:lumMod val="75000"/>
                    </a:schemeClr>
                  </a:solidFill>
                </a:rPr>
                <a:t>input</a:t>
              </a:r>
              <a:endParaRPr lang="en-US" dirty="0">
                <a:solidFill>
                  <a:schemeClr val="accent6">
                    <a:lumMod val="75000"/>
                  </a:schemeClr>
                </a:solidFill>
              </a:endParaRPr>
            </a:p>
          </p:txBody>
        </p:sp>
        <p:sp>
          <p:nvSpPr>
            <p:cNvPr id="14" name="TextBox 13"/>
            <p:cNvSpPr txBox="1"/>
            <p:nvPr/>
          </p:nvSpPr>
          <p:spPr>
            <a:xfrm>
              <a:off x="3511161" y="5939311"/>
              <a:ext cx="1729912" cy="369332"/>
            </a:xfrm>
            <a:prstGeom prst="rect">
              <a:avLst/>
            </a:prstGeom>
            <a:noFill/>
          </p:spPr>
          <p:txBody>
            <a:bodyPr wrap="square" rtlCol="0">
              <a:spAutoFit/>
            </a:bodyPr>
            <a:lstStyle/>
            <a:p>
              <a:r>
                <a:rPr lang="vi-VN" dirty="0" smtClean="0">
                  <a:solidFill>
                    <a:schemeClr val="accent6">
                      <a:lumMod val="75000"/>
                    </a:schemeClr>
                  </a:solidFill>
                </a:rPr>
                <a:t>Ảnh thẻ CCCD</a:t>
              </a:r>
              <a:endParaRPr lang="en-US" dirty="0">
                <a:solidFill>
                  <a:schemeClr val="accent6">
                    <a:lumMod val="75000"/>
                  </a:schemeClr>
                </a:solidFill>
              </a:endParaRPr>
            </a:p>
          </p:txBody>
        </p:sp>
      </p:grpSp>
      <p:grpSp>
        <p:nvGrpSpPr>
          <p:cNvPr id="19" name="Group 18"/>
          <p:cNvGrpSpPr/>
          <p:nvPr/>
        </p:nvGrpSpPr>
        <p:grpSpPr>
          <a:xfrm>
            <a:off x="8333773" y="3986579"/>
            <a:ext cx="1603091" cy="2322064"/>
            <a:chOff x="8333773" y="3986579"/>
            <a:chExt cx="1603091" cy="2322064"/>
          </a:xfrm>
        </p:grpSpPr>
        <p:sp>
          <p:nvSpPr>
            <p:cNvPr id="15" name="TextBox 14"/>
            <p:cNvSpPr txBox="1"/>
            <p:nvPr/>
          </p:nvSpPr>
          <p:spPr>
            <a:xfrm>
              <a:off x="8547902" y="3986579"/>
              <a:ext cx="1388962" cy="369332"/>
            </a:xfrm>
            <a:prstGeom prst="rect">
              <a:avLst/>
            </a:prstGeom>
            <a:noFill/>
          </p:spPr>
          <p:txBody>
            <a:bodyPr wrap="square" rtlCol="0">
              <a:spAutoFit/>
            </a:bodyPr>
            <a:lstStyle/>
            <a:p>
              <a:r>
                <a:rPr lang="vi-VN" dirty="0" smtClean="0">
                  <a:solidFill>
                    <a:schemeClr val="accent6">
                      <a:lumMod val="75000"/>
                    </a:schemeClr>
                  </a:solidFill>
                </a:rPr>
                <a:t>output</a:t>
              </a:r>
              <a:endParaRPr lang="en-US" dirty="0">
                <a:solidFill>
                  <a:schemeClr val="accent6">
                    <a:lumMod val="75000"/>
                  </a:schemeClr>
                </a:solidFill>
              </a:endParaRPr>
            </a:p>
          </p:txBody>
        </p:sp>
        <p:sp>
          <p:nvSpPr>
            <p:cNvPr id="16" name="TextBox 15"/>
            <p:cNvSpPr txBox="1"/>
            <p:nvPr/>
          </p:nvSpPr>
          <p:spPr>
            <a:xfrm>
              <a:off x="8333773" y="5939311"/>
              <a:ext cx="1238491" cy="369332"/>
            </a:xfrm>
            <a:prstGeom prst="rect">
              <a:avLst/>
            </a:prstGeom>
            <a:noFill/>
          </p:spPr>
          <p:txBody>
            <a:bodyPr wrap="square" rtlCol="0">
              <a:spAutoFit/>
            </a:bodyPr>
            <a:lstStyle/>
            <a:p>
              <a:r>
                <a:rPr lang="vi-VN" dirty="0" smtClean="0">
                  <a:solidFill>
                    <a:schemeClr val="accent6">
                      <a:lumMod val="75000"/>
                    </a:schemeClr>
                  </a:solidFill>
                </a:rPr>
                <a:t>Số CCCD</a:t>
              </a:r>
              <a:endParaRPr lang="en-US" dirty="0">
                <a:solidFill>
                  <a:schemeClr val="accent6">
                    <a:lumMod val="75000"/>
                  </a:schemeClr>
                </a:solidFill>
              </a:endParaRPr>
            </a:p>
          </p:txBody>
        </p:sp>
      </p:grpSp>
    </p:spTree>
    <p:extLst>
      <p:ext uri="{BB962C8B-B14F-4D97-AF65-F5344CB8AC3E}">
        <p14:creationId xmlns:p14="http://schemas.microsoft.com/office/powerpoint/2010/main" val="38660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500"/>
                            </p:stCondLst>
                            <p:childTnLst>
                              <p:par>
                                <p:cTn id="29" presetID="10" presetClass="entr" presetSubtype="0" fill="hold" nodeType="after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1250"/>
                            </p:stCondLst>
                            <p:childTnLst>
                              <p:par>
                                <p:cTn id="33" presetID="10" presetClass="entr" presetSubtype="0" fill="hold"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smtClean="0">
                <a:solidFill>
                  <a:srgbClr val="C00000"/>
                </a:solidFill>
              </a:rPr>
              <a:t>PHẦN I. GIỚI THIỆU BÀI TOÁN</a:t>
            </a:r>
            <a:endParaRPr lang="vi-VN" sz="2400" dirty="0">
              <a:solidFill>
                <a:srgbClr val="C00000"/>
              </a:solidFill>
            </a:endParaRPr>
          </a:p>
        </p:txBody>
      </p:sp>
      <p:sp>
        <p:nvSpPr>
          <p:cNvPr id="4" name="Content Placeholder 3"/>
          <p:cNvSpPr>
            <a:spLocks noGrp="1"/>
          </p:cNvSpPr>
          <p:nvPr>
            <p:ph idx="1"/>
          </p:nvPr>
        </p:nvSpPr>
        <p:spPr>
          <a:xfrm>
            <a:off x="2625101" y="2870544"/>
            <a:ext cx="8740274" cy="2890529"/>
          </a:xfrm>
        </p:spPr>
        <p:txBody>
          <a:bodyPr>
            <a:normAutofit lnSpcReduction="10000"/>
          </a:bodyPr>
          <a:lstStyle/>
          <a:p>
            <a:r>
              <a:rPr lang="vi-VN" sz="2000" dirty="0" smtClean="0">
                <a:latin typeface="+mj-lt"/>
              </a:rPr>
              <a:t> Số thẻ Căn cước công dân là số định danh cá nhân - được xác lập từ Cơ sở dữ liệu quốc gia về dân cư dùng để kết nối, cập nhật, chia sẻ, khai thác thông tin của công dân trong Cơ sở dữ liệu quốc gia về dân cư và các cơ sở dữ liệu chuyên ngành.</a:t>
            </a:r>
            <a:endParaRPr lang="vi-VN" dirty="0" smtClean="0"/>
          </a:p>
          <a:p>
            <a:r>
              <a:rPr lang="vi-VN" sz="2000" dirty="0" smtClean="0">
                <a:latin typeface="Times New Roman" panose="02020603050405020304" pitchFamily="18" charset="0"/>
                <a:cs typeface="Times New Roman" panose="02020603050405020304" pitchFamily="18" charset="0"/>
              </a:rPr>
              <a:t>Nhu cầu sử dụng số thẻ Căn cước công dân là rất lớn trong hầu hết các lĩnh vực, ngành nghề :</a:t>
            </a:r>
          </a:p>
          <a:p>
            <a:pPr lvl="1">
              <a:buFontTx/>
              <a:buChar char="-"/>
            </a:pPr>
            <a:r>
              <a:rPr lang="vi-VN" sz="1800" dirty="0" smtClean="0">
                <a:latin typeface="Times New Roman" panose="02020603050405020304" pitchFamily="18" charset="0"/>
                <a:cs typeface="Times New Roman" panose="02020603050405020304" pitchFamily="18" charset="0"/>
              </a:rPr>
              <a:t>Lập hợp đồng lao động</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hợp đồng bảo hiểm.</a:t>
            </a:r>
          </a:p>
          <a:p>
            <a:pPr lvl="1">
              <a:buFontTx/>
              <a:buChar char="-"/>
            </a:pPr>
            <a:r>
              <a:rPr lang="vi-VN" sz="1800" dirty="0" smtClean="0">
                <a:latin typeface="Times New Roman" panose="02020603050405020304" pitchFamily="18" charset="0"/>
                <a:cs typeface="Times New Roman" panose="02020603050405020304" pitchFamily="18" charset="0"/>
              </a:rPr>
              <a:t>Mở tài khoản ngân hàng.</a:t>
            </a:r>
          </a:p>
          <a:p>
            <a:pPr lvl="1">
              <a:buFontTx/>
              <a:buChar char="-"/>
            </a:pPr>
            <a:r>
              <a:rPr lang="vi-VN" sz="1800" dirty="0" smtClean="0">
                <a:latin typeface="Times New Roman" panose="02020603050405020304" pitchFamily="18" charset="0"/>
                <a:cs typeface="Times New Roman" panose="02020603050405020304" pitchFamily="18" charset="0"/>
              </a:rPr>
              <a:t>Sử dụng trong các thủ tục, văn bản, giấy tờ về sử dụng đất.</a:t>
            </a:r>
          </a:p>
          <a:p>
            <a:pPr marL="457200" lvl="1" indent="0">
              <a:buNone/>
            </a:pPr>
            <a:r>
              <a:rPr lang="vi-VN" sz="1600" dirty="0" smtClean="0">
                <a:latin typeface="Times New Roman" panose="02020603050405020304" pitchFamily="18" charset="0"/>
                <a:cs typeface="Times New Roman" panose="02020603050405020304" pitchFamily="18" charset="0"/>
              </a:rPr>
              <a:t>				</a:t>
            </a:r>
          </a:p>
          <a:p>
            <a:pPr lvl="1">
              <a:buFontTx/>
              <a:buChar char="-"/>
            </a:pPr>
            <a:endParaRPr lang="vi-VN" sz="16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849775" y="1884556"/>
            <a:ext cx="10000362" cy="369332"/>
          </a:xfrm>
          <a:prstGeom prst="rect">
            <a:avLst/>
          </a:prstGeom>
          <a:noFill/>
        </p:spPr>
        <p:txBody>
          <a:bodyPr wrap="square" rtlCol="0">
            <a:spAutoFit/>
          </a:bodyPr>
          <a:lstStyle/>
          <a:p>
            <a:r>
              <a:rPr lang="vi-VN" b="1" dirty="0">
                <a:solidFill>
                  <a:srgbClr val="C00000"/>
                </a:solidFill>
                <a:latin typeface="+mj-lt"/>
              </a:rPr>
              <a:t>Tóm tắt nội dung : Đặt vấn đề và tìm giải pháp cho bài toán nhận dạng số CCCD từ ảnh thẻ </a:t>
            </a:r>
            <a:r>
              <a:rPr lang="vi-VN" b="1" dirty="0" smtClean="0">
                <a:solidFill>
                  <a:srgbClr val="C00000"/>
                </a:solidFill>
                <a:latin typeface="+mj-lt"/>
              </a:rPr>
              <a:t>CCCD.  </a:t>
            </a:r>
            <a:endParaRPr lang="en-US" b="1" dirty="0">
              <a:solidFill>
                <a:srgbClr val="C00000"/>
              </a:solidFill>
              <a:latin typeface="+mj-lt"/>
            </a:endParaRPr>
          </a:p>
        </p:txBody>
      </p:sp>
      <p:sp>
        <p:nvSpPr>
          <p:cNvPr id="6" name="TextBox 5"/>
          <p:cNvSpPr txBox="1"/>
          <p:nvPr/>
        </p:nvSpPr>
        <p:spPr>
          <a:xfrm>
            <a:off x="849775" y="5920974"/>
            <a:ext cx="10748058" cy="369332"/>
          </a:xfrm>
          <a:prstGeom prst="rect">
            <a:avLst/>
          </a:prstGeom>
          <a:noFill/>
        </p:spPr>
        <p:txBody>
          <a:bodyPr wrap="square" rtlCol="0">
            <a:spAutoFit/>
          </a:bodyPr>
          <a:lstStyle/>
          <a:p>
            <a:r>
              <a:rPr lang="vi-VN" b="1" dirty="0" smtClean="0">
                <a:solidFill>
                  <a:srgbClr val="C00000"/>
                </a:solidFill>
                <a:latin typeface="+mj-lt"/>
              </a:rPr>
              <a:t>=&gt; Đòi hỏi cần phải có hệ thống hỗ trợ đọc số CCCD từ ảnh thẻ CCCD một cách nhanh chóng và chính xác.</a:t>
            </a:r>
            <a:endParaRPr lang="en-US" b="1" dirty="0">
              <a:solidFill>
                <a:srgbClr val="C00000"/>
              </a:solidFill>
              <a:latin typeface="+mj-lt"/>
            </a:endParaRPr>
          </a:p>
        </p:txBody>
      </p:sp>
      <p:grpSp>
        <p:nvGrpSpPr>
          <p:cNvPr id="3" name="Group 2"/>
          <p:cNvGrpSpPr/>
          <p:nvPr/>
        </p:nvGrpSpPr>
        <p:grpSpPr>
          <a:xfrm>
            <a:off x="1003609" y="2413789"/>
            <a:ext cx="4839629" cy="3347284"/>
            <a:chOff x="1003610" y="2413789"/>
            <a:chExt cx="4081346" cy="3347284"/>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1057" y="2413789"/>
              <a:ext cx="1221586" cy="3347284"/>
            </a:xfrm>
            <a:prstGeom prst="rect">
              <a:avLst/>
            </a:prstGeom>
          </p:spPr>
        </p:pic>
        <p:sp>
          <p:nvSpPr>
            <p:cNvPr id="11" name="TextBox 10"/>
            <p:cNvSpPr txBox="1"/>
            <p:nvPr/>
          </p:nvSpPr>
          <p:spPr>
            <a:xfrm>
              <a:off x="1003610" y="2413789"/>
              <a:ext cx="4081346" cy="369332"/>
            </a:xfrm>
            <a:prstGeom prst="rect">
              <a:avLst/>
            </a:prstGeom>
            <a:noFill/>
          </p:spPr>
          <p:txBody>
            <a:bodyPr wrap="square" rtlCol="0">
              <a:spAutoFit/>
            </a:bodyPr>
            <a:lstStyle/>
            <a:p>
              <a:r>
                <a:rPr lang="vi-VN" b="1" dirty="0" smtClean="0">
                  <a:solidFill>
                    <a:srgbClr val="C00000"/>
                  </a:solidFill>
                  <a:latin typeface="+mj-lt"/>
                </a:rPr>
                <a:t>1. Đặt vấn đề</a:t>
              </a:r>
              <a:endParaRPr lang="en-US" b="1" dirty="0">
                <a:solidFill>
                  <a:srgbClr val="C00000"/>
                </a:solidFill>
                <a:latin typeface="+mj-lt"/>
              </a:endParaRPr>
            </a:p>
          </p:txBody>
        </p:sp>
      </p:grpSp>
    </p:spTree>
    <p:extLst>
      <p:ext uri="{BB962C8B-B14F-4D97-AF65-F5344CB8AC3E}">
        <p14:creationId xmlns:p14="http://schemas.microsoft.com/office/powerpoint/2010/main" val="25786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smtClean="0">
                <a:solidFill>
                  <a:srgbClr val="C00000"/>
                </a:solidFill>
              </a:rPr>
              <a:t>PHẦN I. GIỚI THIỆU BÀI TOÁN</a:t>
            </a:r>
            <a:endParaRPr lang="vi-VN" sz="2400" dirty="0">
              <a:solidFill>
                <a:srgbClr val="C00000"/>
              </a:solidFill>
            </a:endParaRPr>
          </a:p>
        </p:txBody>
      </p:sp>
      <p:sp>
        <p:nvSpPr>
          <p:cNvPr id="6" name="TextBox 5"/>
          <p:cNvSpPr txBox="1"/>
          <p:nvPr/>
        </p:nvSpPr>
        <p:spPr>
          <a:xfrm>
            <a:off x="849775" y="5967224"/>
            <a:ext cx="10937064" cy="369332"/>
          </a:xfrm>
          <a:prstGeom prst="rect">
            <a:avLst/>
          </a:prstGeom>
          <a:noFill/>
        </p:spPr>
        <p:txBody>
          <a:bodyPr wrap="square" rtlCol="0">
            <a:spAutoFit/>
          </a:bodyPr>
          <a:lstStyle/>
          <a:p>
            <a:r>
              <a:rPr lang="vi-VN" b="1" dirty="0" smtClean="0">
                <a:solidFill>
                  <a:srgbClr val="C00000"/>
                </a:solidFill>
                <a:latin typeface="+mj-lt"/>
              </a:rPr>
              <a:t>Tổng kết nội dung: Đã tìm hiểu được vấn đề và giải pháp của bài toán nhận dạng số CCCD từ ảnh thẻ CCCD.</a:t>
            </a:r>
            <a:endParaRPr lang="en-US" b="1" dirty="0">
              <a:solidFill>
                <a:srgbClr val="C00000"/>
              </a:solidFill>
              <a:latin typeface="+mj-lt"/>
            </a:endParaRPr>
          </a:p>
        </p:txBody>
      </p:sp>
      <p:sp>
        <p:nvSpPr>
          <p:cNvPr id="3" name="Content Placeholder 2"/>
          <p:cNvSpPr>
            <a:spLocks noGrp="1"/>
          </p:cNvSpPr>
          <p:nvPr>
            <p:ph idx="1"/>
          </p:nvPr>
        </p:nvSpPr>
        <p:spPr>
          <a:xfrm>
            <a:off x="2801238" y="2303073"/>
            <a:ext cx="8862938" cy="3540166"/>
          </a:xfrm>
        </p:spPr>
        <p:txBody>
          <a:bodyPr/>
          <a:lstStyle/>
          <a:p>
            <a:pPr marL="285750" indent="-285750"/>
            <a:r>
              <a:rPr lang="vi-VN" sz="2000" dirty="0" smtClean="0">
                <a:latin typeface="+mj-lt"/>
              </a:rPr>
              <a:t>Xây </a:t>
            </a:r>
            <a:r>
              <a:rPr lang="vi-VN" sz="2000" dirty="0">
                <a:latin typeface="+mj-lt"/>
              </a:rPr>
              <a:t>dựng chương trình cho phép khi chúng ta đưa dữ liệu là ảnh chụp thẻ </a:t>
            </a:r>
            <a:r>
              <a:rPr lang="vi-VN" sz="2000" dirty="0" smtClean="0">
                <a:latin typeface="+mj-lt"/>
              </a:rPr>
              <a:t>CCCD vào, </a:t>
            </a:r>
            <a:r>
              <a:rPr lang="vi-VN" sz="2000" dirty="0">
                <a:latin typeface="+mj-lt"/>
              </a:rPr>
              <a:t>chương trình sẽ nhận dạng, sau đó xử lý ảnh và cuối cùng đưa ra số CCCD trong thẻ đó.</a:t>
            </a:r>
          </a:p>
          <a:p>
            <a:pPr marL="285750" indent="-285750"/>
            <a:r>
              <a:rPr lang="vi-VN" sz="2000" dirty="0">
                <a:latin typeface="+mj-lt"/>
              </a:rPr>
              <a:t>Yêu cầu bài toán :</a:t>
            </a:r>
          </a:p>
          <a:p>
            <a:pPr marL="800100" lvl="1" indent="-342900">
              <a:buFont typeface="Courier New" panose="02070309020205020404" pitchFamily="49" charset="0"/>
              <a:buChar char="o"/>
            </a:pPr>
            <a:r>
              <a:rPr lang="vi-VN" sz="1800" dirty="0">
                <a:latin typeface="+mj-lt"/>
              </a:rPr>
              <a:t>Input: </a:t>
            </a:r>
          </a:p>
          <a:p>
            <a:pPr marL="1257300" lvl="2" indent="-342900">
              <a:buFont typeface="Wingdings" panose="05000000000000000000" pitchFamily="2" charset="2"/>
              <a:buChar char="Ø"/>
            </a:pPr>
            <a:r>
              <a:rPr lang="vi-VN" sz="1800" dirty="0">
                <a:latin typeface="+mj-lt"/>
              </a:rPr>
              <a:t>Ảnh chụp thẻ CCCD, có thể là ảnh có sẵn trong máy hoặc chụp qua webcam. </a:t>
            </a:r>
          </a:p>
          <a:p>
            <a:pPr marL="1257300" lvl="2" indent="-342900">
              <a:buFont typeface="Wingdings" panose="05000000000000000000" pitchFamily="2" charset="2"/>
              <a:buChar char="Ø"/>
            </a:pPr>
            <a:r>
              <a:rPr lang="vi-VN" sz="1800" dirty="0">
                <a:latin typeface="+mj-lt"/>
              </a:rPr>
              <a:t>Ảnh phải rõ ràng, không bị mất số.</a:t>
            </a:r>
          </a:p>
          <a:p>
            <a:pPr marL="800100" lvl="1" indent="-342900">
              <a:buFont typeface="Courier New" panose="02070309020205020404" pitchFamily="49" charset="0"/>
              <a:buChar char="o"/>
            </a:pPr>
            <a:r>
              <a:rPr lang="vi-VN" sz="1800" dirty="0">
                <a:latin typeface="+mj-lt"/>
              </a:rPr>
              <a:t>Output:</a:t>
            </a:r>
          </a:p>
          <a:p>
            <a:pPr marL="1257300" lvl="2" indent="-342900">
              <a:buFont typeface="Wingdings" panose="05000000000000000000" pitchFamily="2" charset="2"/>
              <a:buChar char="Ø"/>
            </a:pPr>
            <a:r>
              <a:rPr lang="vi-VN" sz="1800" dirty="0">
                <a:latin typeface="+mj-lt"/>
              </a:rPr>
              <a:t>Chỉ xuất thông tin là số CCCD , không xuất thông tin khác của </a:t>
            </a:r>
            <a:r>
              <a:rPr lang="vi-VN" sz="1800" dirty="0" smtClean="0">
                <a:latin typeface="+mj-lt"/>
              </a:rPr>
              <a:t>thẻ.</a:t>
            </a:r>
            <a:endParaRPr lang="vi-VN" sz="1800" dirty="0">
              <a:latin typeface="+mj-lt"/>
            </a:endParaRPr>
          </a:p>
          <a:p>
            <a:pPr marL="1257300" lvl="2" indent="-342900">
              <a:buFont typeface="Wingdings" panose="05000000000000000000" pitchFamily="2" charset="2"/>
              <a:buChar char="Ø"/>
            </a:pPr>
            <a:r>
              <a:rPr lang="vi-VN" sz="1800" dirty="0">
                <a:latin typeface="+mj-lt"/>
              </a:rPr>
              <a:t>Số CCCD là dãy số gồm đúng 12 chữ </a:t>
            </a:r>
            <a:r>
              <a:rPr lang="vi-VN" sz="1800" dirty="0" smtClean="0">
                <a:latin typeface="+mj-lt"/>
              </a:rPr>
              <a:t>số.</a:t>
            </a:r>
            <a:endParaRPr lang="en-US" sz="1800" dirty="0">
              <a:latin typeface="+mj-lt"/>
            </a:endParaRP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775" y="2095802"/>
            <a:ext cx="1432442" cy="2956316"/>
          </a:xfrm>
          <a:prstGeom prst="rect">
            <a:avLst/>
          </a:prstGeom>
        </p:spPr>
      </p:pic>
      <p:sp>
        <p:nvSpPr>
          <p:cNvPr id="5" name="TextBox 4"/>
          <p:cNvSpPr txBox="1"/>
          <p:nvPr/>
        </p:nvSpPr>
        <p:spPr>
          <a:xfrm>
            <a:off x="959005" y="1884556"/>
            <a:ext cx="5107258" cy="646331"/>
          </a:xfrm>
          <a:prstGeom prst="rect">
            <a:avLst/>
          </a:prstGeom>
          <a:noFill/>
        </p:spPr>
        <p:txBody>
          <a:bodyPr wrap="square" rtlCol="0">
            <a:spAutoFit/>
          </a:bodyPr>
          <a:lstStyle/>
          <a:p>
            <a:r>
              <a:rPr lang="vi-VN" b="1" dirty="0" smtClean="0">
                <a:solidFill>
                  <a:srgbClr val="C00000"/>
                </a:solidFill>
                <a:latin typeface="+mj-lt"/>
              </a:rPr>
              <a:t>2. </a:t>
            </a:r>
            <a:r>
              <a:rPr lang="vi-VN" b="1" dirty="0">
                <a:solidFill>
                  <a:srgbClr val="C00000"/>
                </a:solidFill>
                <a:latin typeface="+mj-lt"/>
              </a:rPr>
              <a:t>Giải pháp thực hiện</a:t>
            </a:r>
          </a:p>
          <a:p>
            <a:endParaRPr lang="en-US" b="1" dirty="0">
              <a:solidFill>
                <a:srgbClr val="C00000"/>
              </a:solidFill>
              <a:latin typeface="+mj-lt"/>
            </a:endParaRPr>
          </a:p>
        </p:txBody>
      </p:sp>
    </p:spTree>
    <p:extLst>
      <p:ext uri="{BB962C8B-B14F-4D97-AF65-F5344CB8AC3E}">
        <p14:creationId xmlns:p14="http://schemas.microsoft.com/office/powerpoint/2010/main" val="74225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smtClean="0">
                <a:solidFill>
                  <a:srgbClr val="C00000"/>
                </a:solidFill>
              </a:rPr>
              <a:t>PHẦN II. THUẬT TOÁN</a:t>
            </a:r>
            <a:endParaRPr lang="vi-VN" sz="2400" dirty="0">
              <a:solidFill>
                <a:srgbClr val="C00000"/>
              </a:solidFill>
            </a:endParaRPr>
          </a:p>
        </p:txBody>
      </p:sp>
      <p:sp>
        <p:nvSpPr>
          <p:cNvPr id="4" name="Content Placeholder 3"/>
          <p:cNvSpPr>
            <a:spLocks noGrp="1"/>
          </p:cNvSpPr>
          <p:nvPr>
            <p:ph idx="1"/>
          </p:nvPr>
        </p:nvSpPr>
        <p:spPr>
          <a:xfrm>
            <a:off x="849775" y="2506661"/>
            <a:ext cx="4179425" cy="1541232"/>
          </a:xfrm>
        </p:spPr>
        <p:txBody>
          <a:bodyPr>
            <a:normAutofit/>
          </a:bodyPr>
          <a:lstStyle/>
          <a:p>
            <a:pPr marL="342900" indent="-342900">
              <a:buFont typeface="+mj-lt"/>
              <a:buAutoNum type="arabicPeriod"/>
            </a:pPr>
            <a:r>
              <a:rPr lang="vi-VN" sz="2000" dirty="0" smtClean="0">
                <a:solidFill>
                  <a:srgbClr val="C00000"/>
                </a:solidFill>
                <a:latin typeface="+mj-lt"/>
                <a:cs typeface="Times New Roman" panose="02020603050405020304" pitchFamily="18" charset="0"/>
              </a:rPr>
              <a:t>Các bước thực hiện</a:t>
            </a:r>
          </a:p>
          <a:p>
            <a:pPr marL="342900" indent="-342900">
              <a:buFont typeface="+mj-lt"/>
              <a:buAutoNum type="arabicPeriod"/>
            </a:pPr>
            <a:r>
              <a:rPr lang="vi-VN" sz="2000" dirty="0" smtClean="0">
                <a:solidFill>
                  <a:srgbClr val="C00000"/>
                </a:solidFill>
                <a:latin typeface="Times New Roman" panose="02020603050405020304" pitchFamily="18" charset="0"/>
                <a:cs typeface="Times New Roman" panose="02020603050405020304" pitchFamily="18" charset="0"/>
              </a:rPr>
              <a:t>Các thuật toán được sử dụng</a:t>
            </a:r>
          </a:p>
          <a:p>
            <a:pPr marL="457200" lvl="1" indent="0">
              <a:buNone/>
            </a:pPr>
            <a:r>
              <a:rPr lang="vi-VN" sz="2000" dirty="0" smtClean="0">
                <a:solidFill>
                  <a:srgbClr val="C00000"/>
                </a:solidFill>
                <a:latin typeface="+mj-lt"/>
                <a:cs typeface="Times New Roman" panose="02020603050405020304" pitchFamily="18" charset="0"/>
              </a:rPr>
              <a:t>				</a:t>
            </a:r>
          </a:p>
          <a:p>
            <a:pPr lvl="1">
              <a:buFontTx/>
              <a:buChar char="-"/>
            </a:pPr>
            <a:endParaRPr lang="vi-VN" sz="1800" dirty="0" smtClean="0">
              <a:solidFill>
                <a:srgbClr val="C00000"/>
              </a:solidFill>
              <a:latin typeface="+mj-lt"/>
              <a:cs typeface="Times New Roman" panose="02020603050405020304" pitchFamily="18" charset="0"/>
            </a:endParaRPr>
          </a:p>
        </p:txBody>
      </p:sp>
      <p:sp>
        <p:nvSpPr>
          <p:cNvPr id="5" name="TextBox 4"/>
          <p:cNvSpPr txBox="1"/>
          <p:nvPr/>
        </p:nvSpPr>
        <p:spPr>
          <a:xfrm>
            <a:off x="849775" y="1884556"/>
            <a:ext cx="10000362" cy="369332"/>
          </a:xfrm>
          <a:prstGeom prst="rect">
            <a:avLst/>
          </a:prstGeom>
          <a:noFill/>
        </p:spPr>
        <p:txBody>
          <a:bodyPr wrap="square" rtlCol="0">
            <a:spAutoFit/>
          </a:bodyPr>
          <a:lstStyle/>
          <a:p>
            <a:r>
              <a:rPr lang="vi-VN" b="1" dirty="0" smtClean="0">
                <a:solidFill>
                  <a:srgbClr val="C00000"/>
                </a:solidFill>
                <a:latin typeface="+mj-lt"/>
              </a:rPr>
              <a:t>Tóm tắt nội dung : Tìm hiểu các bước thực hiện và những thuật toán sẽ được sử dụng trong bài.</a:t>
            </a:r>
            <a:endParaRPr lang="en-US" b="1" dirty="0">
              <a:solidFill>
                <a:srgbClr val="C00000"/>
              </a:solidFill>
              <a:latin typeface="+mj-lt"/>
            </a:endParaRPr>
          </a:p>
        </p:txBody>
      </p:sp>
    </p:spTree>
    <p:extLst>
      <p:ext uri="{BB962C8B-B14F-4D97-AF65-F5344CB8AC3E}">
        <p14:creationId xmlns:p14="http://schemas.microsoft.com/office/powerpoint/2010/main" val="92184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smtClean="0">
                <a:solidFill>
                  <a:srgbClr val="C00000"/>
                </a:solidFill>
              </a:rPr>
              <a:t>PHẦN II. THUẬT TOÁN</a:t>
            </a:r>
            <a:endParaRPr lang="vi-VN" sz="2400" dirty="0">
              <a:solidFill>
                <a:srgbClr val="C00000"/>
              </a:solidFill>
            </a:endParaRPr>
          </a:p>
        </p:txBody>
      </p:sp>
      <p:grpSp>
        <p:nvGrpSpPr>
          <p:cNvPr id="6" name="Group 5"/>
          <p:cNvGrpSpPr/>
          <p:nvPr/>
        </p:nvGrpSpPr>
        <p:grpSpPr>
          <a:xfrm>
            <a:off x="849775" y="1884556"/>
            <a:ext cx="10000362" cy="3356426"/>
            <a:chOff x="849775" y="1884556"/>
            <a:chExt cx="10000362" cy="3356426"/>
          </a:xfrm>
        </p:grpSpPr>
        <p:sp>
          <p:nvSpPr>
            <p:cNvPr id="5" name="TextBox 4"/>
            <p:cNvSpPr txBox="1"/>
            <p:nvPr/>
          </p:nvSpPr>
          <p:spPr>
            <a:xfrm>
              <a:off x="849775" y="1884556"/>
              <a:ext cx="10000362" cy="369332"/>
            </a:xfrm>
            <a:prstGeom prst="rect">
              <a:avLst/>
            </a:prstGeom>
            <a:noFill/>
          </p:spPr>
          <p:txBody>
            <a:bodyPr wrap="square" rtlCol="0">
              <a:spAutoFit/>
            </a:bodyPr>
            <a:lstStyle/>
            <a:p>
              <a:r>
                <a:rPr lang="vi-VN" b="1" dirty="0" smtClean="0">
                  <a:solidFill>
                    <a:srgbClr val="C00000"/>
                  </a:solidFill>
                  <a:latin typeface="+mj-lt"/>
                </a:rPr>
                <a:t>1. Các bước thực hiện</a:t>
              </a:r>
              <a:endParaRPr lang="en-US" b="1" dirty="0">
                <a:solidFill>
                  <a:srgbClr val="C00000"/>
                </a:solidFill>
                <a:latin typeface="+mj-l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775" y="2284666"/>
              <a:ext cx="1261768" cy="2956316"/>
            </a:xfrm>
            <a:prstGeom prst="rect">
              <a:avLst/>
            </a:prstGeom>
          </p:spPr>
        </p:pic>
      </p:grpSp>
      <p:sp>
        <p:nvSpPr>
          <p:cNvPr id="36" name="Rounded Rectangle 35"/>
          <p:cNvSpPr/>
          <p:nvPr/>
        </p:nvSpPr>
        <p:spPr>
          <a:xfrm>
            <a:off x="2259703" y="2459528"/>
            <a:ext cx="2509024" cy="750591"/>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latin typeface="+mj-lt"/>
              </a:rPr>
              <a:t>B1. Kết nối camera</a:t>
            </a:r>
            <a:endParaRPr lang="en-US" sz="1600" dirty="0">
              <a:effectLst/>
              <a:latin typeface="+mj-lt"/>
            </a:endParaRPr>
          </a:p>
        </p:txBody>
      </p:sp>
      <p:sp>
        <p:nvSpPr>
          <p:cNvPr id="37" name="Rounded Rectangle 36"/>
          <p:cNvSpPr/>
          <p:nvPr/>
        </p:nvSpPr>
        <p:spPr>
          <a:xfrm>
            <a:off x="2259703" y="3555744"/>
            <a:ext cx="2509024" cy="750591"/>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latin typeface="+mj-lt"/>
              </a:rPr>
              <a:t>B2. Đổi màu hình ảnh</a:t>
            </a:r>
            <a:endParaRPr lang="en-US" sz="1600" dirty="0">
              <a:effectLst/>
              <a:latin typeface="+mj-lt"/>
            </a:endParaRPr>
          </a:p>
        </p:txBody>
      </p:sp>
      <p:sp>
        <p:nvSpPr>
          <p:cNvPr id="38" name="Rounded Rectangle 37"/>
          <p:cNvSpPr/>
          <p:nvPr/>
        </p:nvSpPr>
        <p:spPr>
          <a:xfrm>
            <a:off x="2259703" y="4651960"/>
            <a:ext cx="2509024" cy="750591"/>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latin typeface="+mj-lt"/>
              </a:rPr>
              <a:t>B3. Giảm nhiễu</a:t>
            </a:r>
            <a:endParaRPr lang="en-US" sz="1600" dirty="0">
              <a:effectLst/>
              <a:latin typeface="+mj-lt"/>
            </a:endParaRPr>
          </a:p>
        </p:txBody>
      </p:sp>
      <p:sp>
        <p:nvSpPr>
          <p:cNvPr id="39" name="Rounded Rectangle 38"/>
          <p:cNvSpPr/>
          <p:nvPr/>
        </p:nvSpPr>
        <p:spPr>
          <a:xfrm>
            <a:off x="2259703" y="5748176"/>
            <a:ext cx="2509024" cy="750591"/>
          </a:xfrm>
          <a:prstGeom prst="roundRect">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latin typeface="+mj-lt"/>
              </a:rPr>
              <a:t>B4. </a:t>
            </a:r>
            <a:r>
              <a:rPr lang="vi-VN" sz="1600" dirty="0" smtClean="0">
                <a:latin typeface="+mj-lt"/>
              </a:rPr>
              <a:t>Chuyển ngưỡng để</a:t>
            </a:r>
            <a:br>
              <a:rPr lang="vi-VN" sz="1600" dirty="0" smtClean="0">
                <a:latin typeface="+mj-lt"/>
              </a:rPr>
            </a:br>
            <a:r>
              <a:rPr lang="vi-VN" sz="1600" dirty="0" smtClean="0">
                <a:latin typeface="+mj-lt"/>
              </a:rPr>
              <a:t>tách kí tự</a:t>
            </a:r>
            <a:endParaRPr lang="en-US" sz="1600" dirty="0">
              <a:effectLst/>
              <a:latin typeface="+mj-lt"/>
            </a:endParaRPr>
          </a:p>
        </p:txBody>
      </p:sp>
      <p:sp>
        <p:nvSpPr>
          <p:cNvPr id="40" name="Rounded Rectangle 39"/>
          <p:cNvSpPr/>
          <p:nvPr/>
        </p:nvSpPr>
        <p:spPr>
          <a:xfrm>
            <a:off x="5523293" y="2459528"/>
            <a:ext cx="2509024" cy="750591"/>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smtClean="0">
                <a:effectLst/>
                <a:latin typeface="+mj-lt"/>
              </a:rPr>
              <a:t>B5. Xác định vùng </a:t>
            </a:r>
          </a:p>
          <a:p>
            <a:pPr algn="ctr"/>
            <a:r>
              <a:rPr lang="vi-VN" sz="1600" dirty="0">
                <a:latin typeface="+mj-lt"/>
              </a:rPr>
              <a:t>c</a:t>
            </a:r>
            <a:r>
              <a:rPr lang="vi-VN" sz="1600" dirty="0" smtClean="0">
                <a:effectLst/>
                <a:latin typeface="+mj-lt"/>
              </a:rPr>
              <a:t>hứa số CCDD</a:t>
            </a:r>
            <a:endParaRPr lang="en-US" sz="1600" dirty="0">
              <a:effectLst/>
              <a:latin typeface="+mj-lt"/>
            </a:endParaRPr>
          </a:p>
        </p:txBody>
      </p:sp>
      <p:sp>
        <p:nvSpPr>
          <p:cNvPr id="41" name="Rounded Rectangle 40"/>
          <p:cNvSpPr/>
          <p:nvPr/>
        </p:nvSpPr>
        <p:spPr>
          <a:xfrm>
            <a:off x="5523293" y="3555744"/>
            <a:ext cx="2509024" cy="750591"/>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latin typeface="+mj-lt"/>
              </a:rPr>
              <a:t>B6. </a:t>
            </a:r>
            <a:r>
              <a:rPr lang="vi-VN" sz="1600" dirty="0" smtClean="0">
                <a:latin typeface="+mj-lt"/>
              </a:rPr>
              <a:t>Nhận dạng số CCCD</a:t>
            </a:r>
            <a:endParaRPr lang="en-US" sz="1600" dirty="0">
              <a:effectLst/>
              <a:latin typeface="+mj-lt"/>
            </a:endParaRPr>
          </a:p>
        </p:txBody>
      </p:sp>
      <p:sp>
        <p:nvSpPr>
          <p:cNvPr id="42" name="Rounded Rectangle 41"/>
          <p:cNvSpPr/>
          <p:nvPr/>
        </p:nvSpPr>
        <p:spPr>
          <a:xfrm>
            <a:off x="5523293" y="4651960"/>
            <a:ext cx="2509024" cy="750591"/>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latin typeface="+mj-lt"/>
              </a:rPr>
              <a:t>B7</a:t>
            </a:r>
            <a:r>
              <a:rPr lang="vi-VN" sz="1600" dirty="0" smtClean="0">
                <a:latin typeface="+mj-lt"/>
              </a:rPr>
              <a:t>. Loại bỏ kí tự</a:t>
            </a:r>
          </a:p>
          <a:p>
            <a:pPr algn="ctr"/>
            <a:r>
              <a:rPr lang="vi-VN" sz="1600" dirty="0" smtClean="0">
                <a:latin typeface="+mj-lt"/>
              </a:rPr>
              <a:t>không phải là số</a:t>
            </a:r>
            <a:endParaRPr lang="en-US" sz="1600" dirty="0">
              <a:latin typeface="+mj-lt"/>
            </a:endParaRPr>
          </a:p>
        </p:txBody>
      </p:sp>
      <p:sp>
        <p:nvSpPr>
          <p:cNvPr id="43" name="Rounded Rectangle 42"/>
          <p:cNvSpPr/>
          <p:nvPr/>
        </p:nvSpPr>
        <p:spPr>
          <a:xfrm>
            <a:off x="5523293" y="5748176"/>
            <a:ext cx="2509024" cy="750591"/>
          </a:xfrm>
          <a:prstGeom prst="roundRect">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latin typeface="+mj-lt"/>
              </a:rPr>
              <a:t>B8. </a:t>
            </a:r>
            <a:r>
              <a:rPr lang="vi-VN" sz="1600" dirty="0" smtClean="0">
                <a:latin typeface="+mj-lt"/>
              </a:rPr>
              <a:t>Kiểm tra điều kiện</a:t>
            </a:r>
            <a:endParaRPr lang="en-US" sz="1600" dirty="0">
              <a:effectLst/>
              <a:latin typeface="+mj-lt"/>
            </a:endParaRPr>
          </a:p>
        </p:txBody>
      </p:sp>
      <p:sp>
        <p:nvSpPr>
          <p:cNvPr id="44" name="Rounded Rectangle 43"/>
          <p:cNvSpPr/>
          <p:nvPr/>
        </p:nvSpPr>
        <p:spPr>
          <a:xfrm>
            <a:off x="8856351" y="2459528"/>
            <a:ext cx="2509024" cy="750591"/>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a:latin typeface="+mj-lt"/>
              </a:rPr>
              <a:t>B9. </a:t>
            </a:r>
            <a:r>
              <a:rPr lang="vi-VN" sz="1600" dirty="0" smtClean="0">
                <a:latin typeface="+mj-lt"/>
              </a:rPr>
              <a:t>Hiển thị ảnh</a:t>
            </a:r>
            <a:endParaRPr lang="en-US" sz="1600" dirty="0">
              <a:effectLst/>
              <a:latin typeface="+mj-lt"/>
            </a:endParaRPr>
          </a:p>
        </p:txBody>
      </p:sp>
      <p:sp>
        <p:nvSpPr>
          <p:cNvPr id="46" name="Rounded Rectangle 45"/>
          <p:cNvSpPr/>
          <p:nvPr/>
        </p:nvSpPr>
        <p:spPr>
          <a:xfrm>
            <a:off x="8899988" y="3544213"/>
            <a:ext cx="2509024" cy="750591"/>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dirty="0" smtClean="0">
                <a:latin typeface="+mj-lt"/>
              </a:rPr>
              <a:t>B10. </a:t>
            </a:r>
            <a:r>
              <a:rPr lang="vi-VN" sz="1600" dirty="0">
                <a:latin typeface="+mj-lt"/>
              </a:rPr>
              <a:t>Thoát chương trình và</a:t>
            </a:r>
            <a:br>
              <a:rPr lang="vi-VN" sz="1600" dirty="0">
                <a:latin typeface="+mj-lt"/>
              </a:rPr>
            </a:br>
            <a:r>
              <a:rPr lang="vi-VN" sz="1600" dirty="0">
                <a:latin typeface="+mj-lt"/>
              </a:rPr>
              <a:t>giải phóng tài nguyên</a:t>
            </a:r>
            <a:endParaRPr lang="en-US" sz="1600" dirty="0">
              <a:effectLst/>
              <a:latin typeface="+mj-lt"/>
            </a:endParaRPr>
          </a:p>
        </p:txBody>
      </p:sp>
      <p:sp>
        <p:nvSpPr>
          <p:cNvPr id="3" name="Down Arrow 2"/>
          <p:cNvSpPr/>
          <p:nvPr/>
        </p:nvSpPr>
        <p:spPr>
          <a:xfrm>
            <a:off x="3437788" y="3267177"/>
            <a:ext cx="152853" cy="235608"/>
          </a:xfrm>
          <a:prstGeom prst="downArrow">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3437787" y="4357799"/>
            <a:ext cx="152853" cy="235608"/>
          </a:xfrm>
          <a:prstGeom prst="downArrow">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437787" y="5457559"/>
            <a:ext cx="152853" cy="235608"/>
          </a:xfrm>
          <a:prstGeom prst="downArrow">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6683851" y="3265127"/>
            <a:ext cx="152853" cy="235608"/>
          </a:xfrm>
          <a:prstGeom prst="downArrow">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701378" y="4357799"/>
            <a:ext cx="152853" cy="235608"/>
          </a:xfrm>
          <a:prstGeom prst="downArrow">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6701378" y="5457559"/>
            <a:ext cx="152853" cy="235608"/>
          </a:xfrm>
          <a:prstGeom prst="downArrow">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10034436" y="3265127"/>
            <a:ext cx="152853" cy="235608"/>
          </a:xfrm>
          <a:prstGeom prst="downArrow">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83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4250"/>
                            </p:stCondLst>
                            <p:childTnLst>
                              <p:par>
                                <p:cTn id="29" presetID="10" presetClass="entr" presetSubtype="0" fill="hold" grpId="0" nodeType="after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5000"/>
                            </p:stCondLst>
                            <p:childTnLst>
                              <p:par>
                                <p:cTn id="33" presetID="10" presetClass="entr" presetSubtype="0" fill="hold" grpId="0" nodeType="afterEffect">
                                  <p:stCondLst>
                                    <p:cond delay="25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par>
                          <p:cTn id="36" fill="hold">
                            <p:stCondLst>
                              <p:cond delay="5750"/>
                            </p:stCondLst>
                            <p:childTnLst>
                              <p:par>
                                <p:cTn id="37" presetID="10" presetClass="entr" presetSubtype="0" fill="hold" grpId="0" nodeType="afterEffect">
                                  <p:stCondLst>
                                    <p:cond delay="25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par>
                          <p:cTn id="40" fill="hold">
                            <p:stCondLst>
                              <p:cond delay="6500"/>
                            </p:stCondLst>
                            <p:childTnLst>
                              <p:par>
                                <p:cTn id="41" presetID="10" presetClass="entr" presetSubtype="0" fill="hold" grpId="0" nodeType="afterEffect">
                                  <p:stCondLst>
                                    <p:cond delay="25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7250"/>
                            </p:stCondLst>
                            <p:childTnLst>
                              <p:par>
                                <p:cTn id="45" presetID="10" presetClass="entr" presetSubtype="0" fill="hold" grpId="0"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8000"/>
                            </p:stCondLst>
                            <p:childTnLst>
                              <p:par>
                                <p:cTn id="49" presetID="10" presetClass="entr" presetSubtype="0" fill="hold" grpId="0" nodeType="afterEffect">
                                  <p:stCondLst>
                                    <p:cond delay="25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par>
                          <p:cTn id="52" fill="hold">
                            <p:stCondLst>
                              <p:cond delay="8750"/>
                            </p:stCondLst>
                            <p:childTnLst>
                              <p:par>
                                <p:cTn id="53" presetID="10" presetClass="entr" presetSubtype="0" fill="hold" grpId="0"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par>
                          <p:cTn id="56" fill="hold">
                            <p:stCondLst>
                              <p:cond delay="9500"/>
                            </p:stCondLst>
                            <p:childTnLst>
                              <p:par>
                                <p:cTn id="57" presetID="10" presetClass="entr" presetSubtype="0" fill="hold" grpId="0" nodeType="afterEffect">
                                  <p:stCondLst>
                                    <p:cond delay="25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par>
                          <p:cTn id="60" fill="hold">
                            <p:stCondLst>
                              <p:cond delay="10250"/>
                            </p:stCondLst>
                            <p:childTnLst>
                              <p:par>
                                <p:cTn id="61" presetID="10" presetClass="entr" presetSubtype="0" fill="hold" grpId="0" nodeType="afterEffect">
                                  <p:stCondLst>
                                    <p:cond delay="25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childTnLst>
                          </p:cTn>
                        </p:par>
                        <p:par>
                          <p:cTn id="64" fill="hold">
                            <p:stCondLst>
                              <p:cond delay="11000"/>
                            </p:stCondLst>
                            <p:childTnLst>
                              <p:par>
                                <p:cTn id="65" presetID="10" presetClass="entr" presetSubtype="0" fill="hold" grpId="0" nodeType="afterEffect">
                                  <p:stCondLst>
                                    <p:cond delay="25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childTnLst>
                          </p:cTn>
                        </p:par>
                        <p:par>
                          <p:cTn id="68" fill="hold">
                            <p:stCondLst>
                              <p:cond delay="11750"/>
                            </p:stCondLst>
                            <p:childTnLst>
                              <p:par>
                                <p:cTn id="69" presetID="10" presetClass="entr" presetSubtype="0" fill="hold" grpId="0" nodeType="afterEffect">
                                  <p:stCondLst>
                                    <p:cond delay="25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par>
                          <p:cTn id="72" fill="hold">
                            <p:stCondLst>
                              <p:cond delay="12500"/>
                            </p:stCondLst>
                            <p:childTnLst>
                              <p:par>
                                <p:cTn id="73" presetID="10" presetClass="entr" presetSubtype="0" fill="hold" grpId="0" nodeType="afterEffect">
                                  <p:stCondLst>
                                    <p:cond delay="25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6" grpId="0" animBg="1"/>
      <p:bldP spid="3" grpId="0" animBg="1"/>
      <p:bldP spid="17" grpId="0" animBg="1"/>
      <p:bldP spid="18" grpId="0" animBg="1"/>
      <p:bldP spid="19" grpId="0" animBg="1"/>
      <p:bldP spid="20" grpId="0" animBg="1"/>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smtClean="0">
                <a:solidFill>
                  <a:srgbClr val="C00000"/>
                </a:solidFill>
              </a:rPr>
              <a:t>PHẦN II. THUẬT TOÁN</a:t>
            </a:r>
            <a:endParaRPr lang="vi-VN" sz="2400" dirty="0">
              <a:solidFill>
                <a:srgbClr val="C00000"/>
              </a:solidFill>
            </a:endParaRPr>
          </a:p>
        </p:txBody>
      </p:sp>
      <p:sp>
        <p:nvSpPr>
          <p:cNvPr id="5" name="TextBox 4"/>
          <p:cNvSpPr txBox="1"/>
          <p:nvPr/>
        </p:nvSpPr>
        <p:spPr>
          <a:xfrm>
            <a:off x="849775" y="1884556"/>
            <a:ext cx="10000362" cy="369332"/>
          </a:xfrm>
          <a:prstGeom prst="rect">
            <a:avLst/>
          </a:prstGeom>
          <a:noFill/>
        </p:spPr>
        <p:txBody>
          <a:bodyPr wrap="square" rtlCol="0">
            <a:spAutoFit/>
          </a:bodyPr>
          <a:lstStyle/>
          <a:p>
            <a:r>
              <a:rPr lang="vi-VN" b="1" dirty="0" smtClean="0">
                <a:solidFill>
                  <a:srgbClr val="C00000"/>
                </a:solidFill>
                <a:latin typeface="+mj-lt"/>
              </a:rPr>
              <a:t>2. Các thuật toán được sử dụng</a:t>
            </a:r>
            <a:endParaRPr lang="en-US" b="1" dirty="0">
              <a:solidFill>
                <a:srgbClr val="C00000"/>
              </a:solidFill>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2053468906"/>
              </p:ext>
            </p:extLst>
          </p:nvPr>
        </p:nvGraphicFramePr>
        <p:xfrm>
          <a:off x="983783" y="2648828"/>
          <a:ext cx="9710236" cy="2689344"/>
        </p:xfrm>
        <a:graphic>
          <a:graphicData uri="http://schemas.openxmlformats.org/drawingml/2006/table">
            <a:tbl>
              <a:tblPr firstRow="1" bandRow="1">
                <a:tableStyleId>{5C22544A-7EE6-4342-B048-85BDC9FD1C3A}</a:tableStyleId>
              </a:tblPr>
              <a:tblGrid>
                <a:gridCol w="3298285">
                  <a:extLst>
                    <a:ext uri="{9D8B030D-6E8A-4147-A177-3AD203B41FA5}">
                      <a16:colId xmlns:a16="http://schemas.microsoft.com/office/drawing/2014/main" val="1643331898"/>
                    </a:ext>
                  </a:extLst>
                </a:gridCol>
                <a:gridCol w="6411951">
                  <a:extLst>
                    <a:ext uri="{9D8B030D-6E8A-4147-A177-3AD203B41FA5}">
                      <a16:colId xmlns:a16="http://schemas.microsoft.com/office/drawing/2014/main" val="2149692718"/>
                    </a:ext>
                  </a:extLst>
                </a:gridCol>
              </a:tblGrid>
              <a:tr h="672336">
                <a:tc>
                  <a:txBody>
                    <a:bodyPr/>
                    <a:lstStyle/>
                    <a:p>
                      <a:pPr algn="ctr"/>
                      <a:r>
                        <a:rPr lang="vi-VN" dirty="0" smtClean="0">
                          <a:latin typeface="+mj-lt"/>
                        </a:rPr>
                        <a:t>Bước thực hiện</a:t>
                      </a:r>
                      <a:endParaRPr lang="en-US" dirty="0">
                        <a:latin typeface="+mj-lt"/>
                      </a:endParaRPr>
                    </a:p>
                  </a:txBody>
                  <a:tcPr/>
                </a:tc>
                <a:tc>
                  <a:txBody>
                    <a:bodyPr/>
                    <a:lstStyle/>
                    <a:p>
                      <a:pPr algn="ctr"/>
                      <a:r>
                        <a:rPr lang="vi-VN" dirty="0" smtClean="0">
                          <a:latin typeface="+mj-lt"/>
                        </a:rPr>
                        <a:t>Thuật toán được sử dụng</a:t>
                      </a:r>
                      <a:endParaRPr lang="en-US" dirty="0">
                        <a:latin typeface="+mj-lt"/>
                      </a:endParaRPr>
                    </a:p>
                  </a:txBody>
                  <a:tcPr/>
                </a:tc>
                <a:extLst>
                  <a:ext uri="{0D108BD9-81ED-4DB2-BD59-A6C34878D82A}">
                    <a16:rowId xmlns:a16="http://schemas.microsoft.com/office/drawing/2014/main" val="2731624702"/>
                  </a:ext>
                </a:extLst>
              </a:tr>
              <a:tr h="6723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latin typeface="+mj-lt"/>
                          <a:ea typeface="+mn-ea"/>
                          <a:cs typeface="+mn-cs"/>
                        </a:rPr>
                        <a:t>B1. Kết nối camera</a:t>
                      </a:r>
                      <a:endParaRPr lang="en-US" sz="1800" dirty="0">
                        <a:latin typeface="+mj-lt"/>
                      </a:endParaRPr>
                    </a:p>
                  </a:txBody>
                  <a:tcPr/>
                </a:tc>
                <a:tc>
                  <a:txBody>
                    <a:bodyPr/>
                    <a:lstStyle/>
                    <a:p>
                      <a:r>
                        <a:rPr lang="vi-V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v</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ideoCapture</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sử</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dụng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để</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lấy ảnh từ </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camera.</a:t>
                      </a:r>
                      <a:endPar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net, frame : đọc ảnh từ camera. </a:t>
                      </a:r>
                    </a:p>
                  </a:txBody>
                  <a:tcPr/>
                </a:tc>
                <a:extLst>
                  <a:ext uri="{0D108BD9-81ED-4DB2-BD59-A6C34878D82A}">
                    <a16:rowId xmlns:a16="http://schemas.microsoft.com/office/drawing/2014/main" val="1632860403"/>
                  </a:ext>
                </a:extLst>
              </a:tr>
              <a:tr h="6723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effectLst/>
                          <a:latin typeface="+mj-lt"/>
                          <a:ea typeface="+mn-ea"/>
                          <a:cs typeface="+mn-cs"/>
                        </a:rPr>
                        <a:t>B2. Đổi màu hình ảnh</a:t>
                      </a:r>
                      <a:endParaRPr lang="en-US" sz="1800" dirty="0" smtClean="0">
                        <a:effectLst/>
                        <a:latin typeface="+mj-lt"/>
                      </a:endParaRPr>
                    </a:p>
                    <a:p>
                      <a:endParaRPr lang="en-US" sz="1800" dirty="0">
                        <a:latin typeface="+mj-lt"/>
                      </a:endParaRPr>
                    </a:p>
                  </a:txBody>
                  <a:tcPr/>
                </a:tc>
                <a:tc>
                  <a:txBody>
                    <a:bodyPr/>
                    <a:lstStyle/>
                    <a:p>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cvtColor</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dùng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để</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chuyển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đổi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không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gian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màu</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của</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hình</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ảnh</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từ</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BGR sang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xám</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9072154"/>
                  </a:ext>
                </a:extLst>
              </a:tr>
              <a:tr h="6723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effectLst/>
                          <a:latin typeface="+mj-lt"/>
                          <a:ea typeface="+mn-ea"/>
                          <a:cs typeface="+mn-cs"/>
                        </a:rPr>
                        <a:t>B3. Giảm nhiễu</a:t>
                      </a:r>
                      <a:endParaRPr lang="en-US" sz="1800" dirty="0" smtClean="0">
                        <a:effectLst/>
                        <a:latin typeface="+mj-lt"/>
                      </a:endParaRPr>
                    </a:p>
                    <a:p>
                      <a:endParaRPr lang="en-US" sz="1800" dirty="0">
                        <a:latin typeface="+mj-lt"/>
                      </a:endParaRPr>
                    </a:p>
                  </a:txBody>
                  <a:tcPr/>
                </a:tc>
                <a:tc>
                  <a:txBody>
                    <a:bodyPr/>
                    <a:lstStyle/>
                    <a:p>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GaussianBlur</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sử</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dụng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để</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làm</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mờ</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hình</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ảnh</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để</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giảm</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thiểu</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các</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nhiễu</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7910508"/>
                  </a:ext>
                </a:extLst>
              </a:tr>
            </a:tbl>
          </a:graphicData>
        </a:graphic>
      </p:graphicFrame>
    </p:spTree>
    <p:extLst>
      <p:ext uri="{BB962C8B-B14F-4D97-AF65-F5344CB8AC3E}">
        <p14:creationId xmlns:p14="http://schemas.microsoft.com/office/powerpoint/2010/main" val="2635206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smtClean="0">
                <a:solidFill>
                  <a:srgbClr val="C00000"/>
                </a:solidFill>
              </a:rPr>
              <a:t>PHẦN II. THUẬT TOÁN</a:t>
            </a:r>
            <a:endParaRPr lang="vi-VN" sz="2400" dirty="0">
              <a:solidFill>
                <a:srgbClr val="C00000"/>
              </a:solidFill>
            </a:endParaRPr>
          </a:p>
        </p:txBody>
      </p:sp>
      <p:sp>
        <p:nvSpPr>
          <p:cNvPr id="5" name="TextBox 4"/>
          <p:cNvSpPr txBox="1"/>
          <p:nvPr/>
        </p:nvSpPr>
        <p:spPr>
          <a:xfrm>
            <a:off x="849775" y="1884556"/>
            <a:ext cx="10000362" cy="369332"/>
          </a:xfrm>
          <a:prstGeom prst="rect">
            <a:avLst/>
          </a:prstGeom>
          <a:noFill/>
        </p:spPr>
        <p:txBody>
          <a:bodyPr wrap="square" rtlCol="0">
            <a:spAutoFit/>
          </a:bodyPr>
          <a:lstStyle/>
          <a:p>
            <a:r>
              <a:rPr lang="vi-VN" b="1" dirty="0" smtClean="0">
                <a:solidFill>
                  <a:srgbClr val="C00000"/>
                </a:solidFill>
                <a:latin typeface="+mj-lt"/>
              </a:rPr>
              <a:t>2. Các thuật toán được sử dụng</a:t>
            </a:r>
            <a:endParaRPr lang="en-US" b="1" dirty="0">
              <a:solidFill>
                <a:srgbClr val="C00000"/>
              </a:solidFill>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3656849362"/>
              </p:ext>
            </p:extLst>
          </p:nvPr>
        </p:nvGraphicFramePr>
        <p:xfrm>
          <a:off x="983783" y="2648828"/>
          <a:ext cx="9710236" cy="2689344"/>
        </p:xfrm>
        <a:graphic>
          <a:graphicData uri="http://schemas.openxmlformats.org/drawingml/2006/table">
            <a:tbl>
              <a:tblPr firstRow="1" bandRow="1">
                <a:tableStyleId>{5C22544A-7EE6-4342-B048-85BDC9FD1C3A}</a:tableStyleId>
              </a:tblPr>
              <a:tblGrid>
                <a:gridCol w="3264832">
                  <a:extLst>
                    <a:ext uri="{9D8B030D-6E8A-4147-A177-3AD203B41FA5}">
                      <a16:colId xmlns:a16="http://schemas.microsoft.com/office/drawing/2014/main" val="1643331898"/>
                    </a:ext>
                  </a:extLst>
                </a:gridCol>
                <a:gridCol w="6445404">
                  <a:extLst>
                    <a:ext uri="{9D8B030D-6E8A-4147-A177-3AD203B41FA5}">
                      <a16:colId xmlns:a16="http://schemas.microsoft.com/office/drawing/2014/main" val="2149692718"/>
                    </a:ext>
                  </a:extLst>
                </a:gridCol>
              </a:tblGrid>
              <a:tr h="672336">
                <a:tc>
                  <a:txBody>
                    <a:bodyPr/>
                    <a:lstStyle/>
                    <a:p>
                      <a:pPr algn="ctr"/>
                      <a:r>
                        <a:rPr lang="vi-VN" dirty="0" smtClean="0">
                          <a:latin typeface="+mj-lt"/>
                        </a:rPr>
                        <a:t>Bước thực hiện</a:t>
                      </a:r>
                      <a:endParaRPr lang="en-US" dirty="0">
                        <a:latin typeface="+mj-lt"/>
                      </a:endParaRPr>
                    </a:p>
                  </a:txBody>
                  <a:tcPr/>
                </a:tc>
                <a:tc>
                  <a:txBody>
                    <a:bodyPr/>
                    <a:lstStyle/>
                    <a:p>
                      <a:pPr algn="ctr"/>
                      <a:r>
                        <a:rPr lang="vi-VN" dirty="0" smtClean="0">
                          <a:latin typeface="+mj-lt"/>
                        </a:rPr>
                        <a:t>Thuật toán được sử dụng</a:t>
                      </a:r>
                      <a:endParaRPr lang="en-US" dirty="0">
                        <a:latin typeface="+mj-lt"/>
                      </a:endParaRPr>
                    </a:p>
                  </a:txBody>
                  <a:tcPr/>
                </a:tc>
                <a:extLst>
                  <a:ext uri="{0D108BD9-81ED-4DB2-BD59-A6C34878D82A}">
                    <a16:rowId xmlns:a16="http://schemas.microsoft.com/office/drawing/2014/main" val="2731624702"/>
                  </a:ext>
                </a:extLst>
              </a:tr>
              <a:tr h="672336">
                <a:tc>
                  <a:txBody>
                    <a:bodyPr/>
                    <a:lstStyle/>
                    <a:p>
                      <a:pPr rtl="0" eaLnBrk="1" latinLnBrk="0" hangingPunct="1"/>
                      <a:r>
                        <a:rPr lang="vi-VN" sz="1800" kern="1200" dirty="0" smtClean="0">
                          <a:solidFill>
                            <a:schemeClr val="dk1"/>
                          </a:solidFill>
                          <a:effectLst/>
                          <a:latin typeface="+mj-lt"/>
                          <a:ea typeface="+mn-ea"/>
                          <a:cs typeface="+mn-cs"/>
                        </a:rPr>
                        <a:t>B4. Chuyển ngưỡng để </a:t>
                      </a:r>
                    </a:p>
                    <a:p>
                      <a:pPr rtl="0" eaLnBrk="1" latinLnBrk="0" hangingPunct="1"/>
                      <a:r>
                        <a:rPr lang="vi-VN" sz="1800" kern="1200" dirty="0" smtClean="0">
                          <a:solidFill>
                            <a:schemeClr val="dk1"/>
                          </a:solidFill>
                          <a:effectLst/>
                          <a:latin typeface="+mj-lt"/>
                          <a:ea typeface="+mn-ea"/>
                          <a:cs typeface="+mn-cs"/>
                        </a:rPr>
                        <a:t>tách</a:t>
                      </a:r>
                      <a:r>
                        <a:rPr lang="vi-VN" sz="1800" kern="1200" baseline="0" dirty="0" smtClean="0">
                          <a:solidFill>
                            <a:schemeClr val="dk1"/>
                          </a:solidFill>
                          <a:effectLst/>
                          <a:latin typeface="+mj-lt"/>
                          <a:ea typeface="+mn-ea"/>
                          <a:cs typeface="+mn-cs"/>
                        </a:rPr>
                        <a:t> </a:t>
                      </a:r>
                      <a:r>
                        <a:rPr lang="vi-VN" sz="1800" kern="1200" dirty="0" smtClean="0">
                          <a:solidFill>
                            <a:schemeClr val="dk1"/>
                          </a:solidFill>
                          <a:effectLst/>
                          <a:latin typeface="+mj-lt"/>
                          <a:ea typeface="+mn-ea"/>
                          <a:cs typeface="+mn-cs"/>
                        </a:rPr>
                        <a:t>kí tự</a:t>
                      </a: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threshold():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dùng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để</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tạo</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ra</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một</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bản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đồ</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nhị</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phân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của</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hình</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ảnh</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2860403"/>
                  </a:ext>
                </a:extLst>
              </a:tr>
              <a:tr h="672336">
                <a:tc>
                  <a:txBody>
                    <a:bodyPr/>
                    <a:lstStyle/>
                    <a:p>
                      <a:pPr rtl="0" eaLnBrk="1" latinLnBrk="0" hangingPunct="1"/>
                      <a:r>
                        <a:rPr lang="vi-VN" sz="1800" kern="1200" dirty="0" smtClean="0">
                          <a:solidFill>
                            <a:schemeClr val="dk1"/>
                          </a:solidFill>
                          <a:effectLst/>
                          <a:latin typeface="+mj-lt"/>
                          <a:ea typeface="+mn-ea"/>
                          <a:cs typeface="+mn-cs"/>
                        </a:rPr>
                        <a:t>B5.</a:t>
                      </a:r>
                      <a:r>
                        <a:rPr lang="vi-VN" sz="1800" kern="1200" baseline="0" dirty="0" smtClean="0">
                          <a:solidFill>
                            <a:schemeClr val="dk1"/>
                          </a:solidFill>
                          <a:effectLst/>
                          <a:latin typeface="+mj-lt"/>
                          <a:ea typeface="+mn-ea"/>
                          <a:cs typeface="+mn-cs"/>
                        </a:rPr>
                        <a:t> Xác định vùng chứa số </a:t>
                      </a:r>
                    </a:p>
                    <a:p>
                      <a:pPr rtl="0" eaLnBrk="1" latinLnBrk="0" hangingPunct="1"/>
                      <a:r>
                        <a:rPr lang="vi-VN" sz="1800" kern="1200" baseline="0" dirty="0" smtClean="0">
                          <a:solidFill>
                            <a:schemeClr val="dk1"/>
                          </a:solidFill>
                          <a:effectLst/>
                          <a:latin typeface="+mj-lt"/>
                          <a:ea typeface="+mn-ea"/>
                          <a:cs typeface="+mn-cs"/>
                        </a:rPr>
                        <a:t>CCCD</a:t>
                      </a:r>
                      <a:endParaRPr lang="en-US" dirty="0" smtClean="0">
                        <a:effectLst/>
                        <a:latin typeface="+mj-lt"/>
                      </a:endParaRPr>
                    </a:p>
                  </a:txBody>
                  <a:tcPr/>
                </a:tc>
                <a:tc>
                  <a:txBody>
                    <a:bodyPr/>
                    <a:lstStyle/>
                    <a:p>
                      <a:r>
                        <a:rPr lang="vi-VN" sz="1800" b="0" i="0" kern="1200" dirty="0" smtClean="0">
                          <a:solidFill>
                            <a:schemeClr val="dk1"/>
                          </a:solidFill>
                          <a:effectLst/>
                          <a:latin typeface="+mj-lt"/>
                          <a:ea typeface="+mn-ea"/>
                          <a:cs typeface="+mn-cs"/>
                        </a:rPr>
                        <a:t>thresh(): tìm vùng chứa số CCCD qua các tọa độ.</a:t>
                      </a:r>
                      <a:endParaRPr lang="en-US" sz="1800" dirty="0">
                        <a:latin typeface="+mj-lt"/>
                      </a:endParaRPr>
                    </a:p>
                  </a:txBody>
                  <a:tcPr/>
                </a:tc>
                <a:extLst>
                  <a:ext uri="{0D108BD9-81ED-4DB2-BD59-A6C34878D82A}">
                    <a16:rowId xmlns:a16="http://schemas.microsoft.com/office/drawing/2014/main" val="1519072154"/>
                  </a:ext>
                </a:extLst>
              </a:tr>
              <a:tr h="6723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kern="1200" dirty="0" smtClean="0">
                          <a:solidFill>
                            <a:schemeClr val="dk1"/>
                          </a:solidFill>
                          <a:effectLst/>
                          <a:latin typeface="+mj-lt"/>
                          <a:ea typeface="+mn-ea"/>
                          <a:cs typeface="+mn-cs"/>
                        </a:rPr>
                        <a:t>B6. Nhận dạng số CCCD</a:t>
                      </a:r>
                      <a:endParaRPr lang="en-US" dirty="0" smtClean="0">
                        <a:effectLst/>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pytesseract</a:t>
                      </a:r>
                      <a:r>
                        <a:rPr lang="vi-VN" sz="1800" b="0" i="0" kern="1200" dirty="0" smtClean="0">
                          <a:solidFill>
                            <a:schemeClr val="dk1"/>
                          </a:solidFill>
                          <a:effectLst/>
                          <a:latin typeface="+mj-lt"/>
                          <a:ea typeface="+mn-ea"/>
                          <a:cs typeface="+mn-cs"/>
                        </a:rPr>
                        <a:t>(): chuyển ảnh sang chữ, trả về một chuỗi đại diện cho số CCCD.</a:t>
                      </a:r>
                      <a:endParaRPr lang="en-US" sz="1800" dirty="0">
                        <a:latin typeface="+mj-lt"/>
                      </a:endParaRPr>
                    </a:p>
                  </a:txBody>
                  <a:tcPr/>
                </a:tc>
                <a:extLst>
                  <a:ext uri="{0D108BD9-81ED-4DB2-BD59-A6C34878D82A}">
                    <a16:rowId xmlns:a16="http://schemas.microsoft.com/office/drawing/2014/main" val="1387910508"/>
                  </a:ext>
                </a:extLst>
              </a:tr>
            </a:tbl>
          </a:graphicData>
        </a:graphic>
      </p:graphicFrame>
    </p:spTree>
    <p:extLst>
      <p:ext uri="{BB962C8B-B14F-4D97-AF65-F5344CB8AC3E}">
        <p14:creationId xmlns:p14="http://schemas.microsoft.com/office/powerpoint/2010/main" val="2942457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9775" y="770239"/>
            <a:ext cx="10515600" cy="1325563"/>
          </a:xfrm>
        </p:spPr>
        <p:txBody>
          <a:bodyPr>
            <a:normAutofit/>
          </a:bodyPr>
          <a:lstStyle/>
          <a:p>
            <a:r>
              <a:rPr lang="vi-VN" sz="2400" dirty="0" smtClean="0">
                <a:solidFill>
                  <a:srgbClr val="C00000"/>
                </a:solidFill>
              </a:rPr>
              <a:t>PHẦN II. THUẬT TOÁN</a:t>
            </a:r>
            <a:endParaRPr lang="vi-VN" sz="2400" dirty="0">
              <a:solidFill>
                <a:srgbClr val="C00000"/>
              </a:solidFill>
            </a:endParaRPr>
          </a:p>
        </p:txBody>
      </p:sp>
      <p:sp>
        <p:nvSpPr>
          <p:cNvPr id="5" name="TextBox 4"/>
          <p:cNvSpPr txBox="1"/>
          <p:nvPr/>
        </p:nvSpPr>
        <p:spPr>
          <a:xfrm>
            <a:off x="849775" y="1884556"/>
            <a:ext cx="10000362" cy="369332"/>
          </a:xfrm>
          <a:prstGeom prst="rect">
            <a:avLst/>
          </a:prstGeom>
          <a:noFill/>
        </p:spPr>
        <p:txBody>
          <a:bodyPr wrap="square" rtlCol="0">
            <a:spAutoFit/>
          </a:bodyPr>
          <a:lstStyle/>
          <a:p>
            <a:r>
              <a:rPr lang="vi-VN" b="1" dirty="0" smtClean="0">
                <a:solidFill>
                  <a:srgbClr val="C00000"/>
                </a:solidFill>
                <a:latin typeface="+mj-lt"/>
              </a:rPr>
              <a:t>2. Các thuật toán được sử dụng</a:t>
            </a:r>
            <a:endParaRPr lang="en-US" b="1" dirty="0">
              <a:solidFill>
                <a:srgbClr val="C00000"/>
              </a:solidFill>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1623897922"/>
              </p:ext>
            </p:extLst>
          </p:nvPr>
        </p:nvGraphicFramePr>
        <p:xfrm>
          <a:off x="983783" y="2648828"/>
          <a:ext cx="9710236" cy="2689344"/>
        </p:xfrm>
        <a:graphic>
          <a:graphicData uri="http://schemas.openxmlformats.org/drawingml/2006/table">
            <a:tbl>
              <a:tblPr firstRow="1" bandRow="1">
                <a:tableStyleId>{5C22544A-7EE6-4342-B048-85BDC9FD1C3A}</a:tableStyleId>
              </a:tblPr>
              <a:tblGrid>
                <a:gridCol w="3264832">
                  <a:extLst>
                    <a:ext uri="{9D8B030D-6E8A-4147-A177-3AD203B41FA5}">
                      <a16:colId xmlns:a16="http://schemas.microsoft.com/office/drawing/2014/main" val="1643331898"/>
                    </a:ext>
                  </a:extLst>
                </a:gridCol>
                <a:gridCol w="6445404">
                  <a:extLst>
                    <a:ext uri="{9D8B030D-6E8A-4147-A177-3AD203B41FA5}">
                      <a16:colId xmlns:a16="http://schemas.microsoft.com/office/drawing/2014/main" val="2149692718"/>
                    </a:ext>
                  </a:extLst>
                </a:gridCol>
              </a:tblGrid>
              <a:tr h="672336">
                <a:tc>
                  <a:txBody>
                    <a:bodyPr/>
                    <a:lstStyle/>
                    <a:p>
                      <a:pPr algn="ctr"/>
                      <a:r>
                        <a:rPr lang="vi-VN" dirty="0" smtClean="0">
                          <a:latin typeface="+mj-lt"/>
                        </a:rPr>
                        <a:t>Bước thực hiện</a:t>
                      </a:r>
                      <a:endParaRPr lang="en-US" dirty="0">
                        <a:latin typeface="+mj-lt"/>
                      </a:endParaRPr>
                    </a:p>
                  </a:txBody>
                  <a:tcPr/>
                </a:tc>
                <a:tc>
                  <a:txBody>
                    <a:bodyPr/>
                    <a:lstStyle/>
                    <a:p>
                      <a:pPr algn="ctr"/>
                      <a:r>
                        <a:rPr lang="vi-VN" dirty="0" smtClean="0">
                          <a:latin typeface="+mj-lt"/>
                        </a:rPr>
                        <a:t>Thuật toán được sử dụng</a:t>
                      </a:r>
                      <a:endParaRPr lang="en-US" dirty="0">
                        <a:latin typeface="+mj-lt"/>
                      </a:endParaRPr>
                    </a:p>
                  </a:txBody>
                  <a:tcPr/>
                </a:tc>
                <a:extLst>
                  <a:ext uri="{0D108BD9-81ED-4DB2-BD59-A6C34878D82A}">
                    <a16:rowId xmlns:a16="http://schemas.microsoft.com/office/drawing/2014/main" val="2731624702"/>
                  </a:ext>
                </a:extLst>
              </a:tr>
              <a:tr h="672336">
                <a:tc>
                  <a:txBody>
                    <a:bodyPr/>
                    <a:lstStyle/>
                    <a:p>
                      <a:pPr rtl="0" eaLnBrk="1" latinLnBrk="0" hangingPunct="1"/>
                      <a:r>
                        <a:rPr lang="vi-VN" sz="1800" kern="1200" dirty="0" smtClean="0">
                          <a:solidFill>
                            <a:schemeClr val="dk1"/>
                          </a:solidFill>
                          <a:effectLst/>
                          <a:latin typeface="+mj-lt"/>
                          <a:ea typeface="+mn-ea"/>
                          <a:cs typeface="+mn-cs"/>
                        </a:rPr>
                        <a:t>B7. Loại bỏ kí tự không phải </a:t>
                      </a:r>
                    </a:p>
                    <a:p>
                      <a:pPr rtl="0" eaLnBrk="1" latinLnBrk="0" hangingPunct="1"/>
                      <a:r>
                        <a:rPr lang="vi-VN" sz="1800" kern="1200" smtClean="0">
                          <a:solidFill>
                            <a:schemeClr val="dk1"/>
                          </a:solidFill>
                          <a:effectLst/>
                          <a:latin typeface="+mj-lt"/>
                          <a:ea typeface="+mn-ea"/>
                          <a:cs typeface="+mn-cs"/>
                        </a:rPr>
                        <a:t>là số</a:t>
                      </a:r>
                      <a:endParaRPr lang="en-US" dirty="0">
                        <a:latin typeface="+mj-lt"/>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filter(), lambda: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để</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xóa</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bớt</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các</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ký</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tự</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không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phải</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số</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632860403"/>
                  </a:ext>
                </a:extLst>
              </a:tr>
              <a:tr h="672336">
                <a:tc>
                  <a:txBody>
                    <a:bodyPr/>
                    <a:lstStyle/>
                    <a:p>
                      <a:pPr rtl="0" eaLnBrk="1" latinLnBrk="0" hangingPunct="1"/>
                      <a:r>
                        <a:rPr lang="vi-VN" sz="1800" kern="1200" dirty="0" smtClean="0">
                          <a:solidFill>
                            <a:schemeClr val="dk1"/>
                          </a:solidFill>
                          <a:effectLst/>
                          <a:latin typeface="+mj-lt"/>
                          <a:ea typeface="+mn-ea"/>
                          <a:cs typeface="+mn-cs"/>
                        </a:rPr>
                        <a:t>B8. Kiểm tra điều kiện</a:t>
                      </a:r>
                    </a:p>
                    <a:p>
                      <a:pPr rtl="0" eaLnBrk="1" latinLnBrk="0" hangingPunct="1"/>
                      <a:endParaRPr lang="en-US" dirty="0" smtClean="0">
                        <a:effectLst/>
                        <a:latin typeface="+mj-lt"/>
                      </a:endParaRPr>
                    </a:p>
                  </a:txBody>
                  <a:tcPr/>
                </a:tc>
                <a:tc>
                  <a:txBody>
                    <a:bodyPr/>
                    <a:lstStyle/>
                    <a:p>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if len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vi-VN" sz="1800" b="0" i="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vi-VN" sz="18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kiểm tra xem chuỗi giá trị có gồm đúng 12 chữ số hay không.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19072154"/>
                  </a:ext>
                </a:extLst>
              </a:tr>
              <a:tr h="672336">
                <a:tc>
                  <a:txBody>
                    <a:bodyPr/>
                    <a:lstStyle/>
                    <a:p>
                      <a:pPr rtl="0" eaLnBrk="1" latinLnBrk="0" hangingPunct="1"/>
                      <a:r>
                        <a:rPr lang="vi-VN" sz="1800" kern="1200" dirty="0" smtClean="0">
                          <a:solidFill>
                            <a:schemeClr val="dk1"/>
                          </a:solidFill>
                          <a:effectLst/>
                          <a:latin typeface="+mj-lt"/>
                          <a:ea typeface="+mn-ea"/>
                          <a:cs typeface="+mn-cs"/>
                        </a:rPr>
                        <a:t>B9. Hiển thị ảnh</a:t>
                      </a:r>
                      <a:endParaRPr lang="en-US" dirty="0" smtClean="0">
                        <a:effectLst/>
                        <a:latin typeface="+mj-lt"/>
                      </a:endParaRPr>
                    </a:p>
                  </a:txBody>
                  <a:tcPr/>
                </a:tc>
                <a:tc>
                  <a:txBody>
                    <a:bodyPr/>
                    <a:lstStyle/>
                    <a:p>
                      <a:r>
                        <a:rPr lang="vi-VN" sz="1800" b="0" i="0" kern="1200" dirty="0" smtClean="0">
                          <a:solidFill>
                            <a:schemeClr val="dk1"/>
                          </a:solidFill>
                          <a:effectLst/>
                          <a:latin typeface="+mj-lt"/>
                          <a:ea typeface="+mn-ea"/>
                          <a:cs typeface="+mn-cs"/>
                        </a:rPr>
                        <a:t>imshow(): dùng để hiển thị ảnh ban đầu và ảnh nhị phân.</a:t>
                      </a:r>
                      <a:endParaRPr lang="vi-VN" sz="1800" b="0" i="0" kern="1200" dirty="0">
                        <a:solidFill>
                          <a:schemeClr val="dk1"/>
                        </a:solidFill>
                        <a:effectLst/>
                        <a:latin typeface="+mj-lt"/>
                        <a:ea typeface="+mn-ea"/>
                        <a:cs typeface="+mn-cs"/>
                      </a:endParaRPr>
                    </a:p>
                  </a:txBody>
                  <a:tcPr/>
                </a:tc>
                <a:extLst>
                  <a:ext uri="{0D108BD9-81ED-4DB2-BD59-A6C34878D82A}">
                    <a16:rowId xmlns:a16="http://schemas.microsoft.com/office/drawing/2014/main" val="1387910508"/>
                  </a:ext>
                </a:extLst>
              </a:tr>
            </a:tbl>
          </a:graphicData>
        </a:graphic>
      </p:graphicFrame>
    </p:spTree>
    <p:extLst>
      <p:ext uri="{BB962C8B-B14F-4D97-AF65-F5344CB8AC3E}">
        <p14:creationId xmlns:p14="http://schemas.microsoft.com/office/powerpoint/2010/main" val="3383607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1080</Words>
  <Application>Microsoft Office PowerPoint</Application>
  <PresentationFormat>Widescreen</PresentationFormat>
  <Paragraphs>150</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Times New Roman</vt:lpstr>
      <vt:lpstr>Wingdings</vt:lpstr>
      <vt:lpstr>Office Theme</vt:lpstr>
      <vt:lpstr>BÁO CÁO BÀI TẬP LỚN HỌC PHẦN : XỬ LÝ ẢNH</vt:lpstr>
      <vt:lpstr>ĐỀ TÀI : NHẬN DẠNG SỐ CĂN CƯỚC CÔNG DÂN                 TỪ ẢNH THẺ CĂN CƯỚC CÔNG DÂN</vt:lpstr>
      <vt:lpstr>PHẦN I. GIỚI THIỆU BÀI TOÁN</vt:lpstr>
      <vt:lpstr>PHẦN I. GIỚI THIỆU BÀI TOÁN</vt:lpstr>
      <vt:lpstr>PHẦN II. THUẬT TOÁN</vt:lpstr>
      <vt:lpstr>PHẦN II. THUẬT TOÁN</vt:lpstr>
      <vt:lpstr>PHẦN II. THUẬT TOÁN</vt:lpstr>
      <vt:lpstr>PHẦN II. THUẬT TOÁN</vt:lpstr>
      <vt:lpstr>PHẦN II. THUẬT TOÁN</vt:lpstr>
      <vt:lpstr>PHẦN II. THUẬT TOÁN</vt:lpstr>
      <vt:lpstr>Phần III. Cài đặt</vt:lpstr>
      <vt:lpstr>Phần III. Cài đặt</vt:lpstr>
      <vt:lpstr>Phần III. Cài đặt</vt:lpstr>
      <vt:lpstr>Phần III. Cài đặt</vt:lpstr>
      <vt:lpstr>Phần III. Cài đặt</vt:lpstr>
      <vt:lpstr>Phần IV. Thử nghiệm</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HỌC PHẦN : XỬ LÝ ẢNH</dc:title>
  <dc:creator>the anh</dc:creator>
  <cp:lastModifiedBy>Windows User</cp:lastModifiedBy>
  <cp:revision>86</cp:revision>
  <dcterms:created xsi:type="dcterms:W3CDTF">2023-04-27T07:34:31Z</dcterms:created>
  <dcterms:modified xsi:type="dcterms:W3CDTF">2024-02-21T17:33:13Z</dcterms:modified>
</cp:coreProperties>
</file>