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</p:sldIdLst>
  <p:sldSz cy="13716000" cx="24377650"/>
  <p:notesSz cx="6858000" cy="9144000"/>
  <p:embeddedFontLst>
    <p:embeddedFont>
      <p:font typeface="Poppins"/>
      <p:regular r:id="rId8"/>
      <p:bold r:id="rId9"/>
      <p:italic r:id="rId10"/>
      <p:boldItalic r:id="rId11"/>
    </p:embeddedFont>
    <p:embeddedFont>
      <p:font typeface="Poppins Light"/>
      <p:regular r:id="rId12"/>
      <p:bold r:id="rId13"/>
      <p:italic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hLFgJxRx+02+gbcRlMdXHmgq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Relationship Id="rId13" Type="http://schemas.openxmlformats.org/officeDocument/2006/relationships/font" Target="fonts/PoppinsLight-bold.fntdata"/><Relationship Id="rId12" Type="http://schemas.openxmlformats.org/officeDocument/2006/relationships/font" Target="fonts/Poppi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Poppins-bold.fntdata"/><Relationship Id="rId15" Type="http://schemas.openxmlformats.org/officeDocument/2006/relationships/font" Target="fonts/PoppinsLight-boldItalic.fntdata"/><Relationship Id="rId14" Type="http://schemas.openxmlformats.org/officeDocument/2006/relationships/font" Target="fonts/PoppinsLight-italic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8ade8a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1c8ade8ae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094c07db5_3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9094c07d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9094c07db5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7">
  <p:cSld name="Buyer Persona 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8dfad2b51_0_77"/>
          <p:cNvSpPr/>
          <p:nvPr>
            <p:ph idx="2" type="pic"/>
          </p:nvPr>
        </p:nvSpPr>
        <p:spPr>
          <a:xfrm>
            <a:off x="1114842" y="2002151"/>
            <a:ext cx="9501600" cy="972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8">
  <p:cSld name="Buyer Persona 8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8dfad2b51_0_79"/>
          <p:cNvSpPr/>
          <p:nvPr>
            <p:ph idx="2" type="pic"/>
          </p:nvPr>
        </p:nvSpPr>
        <p:spPr>
          <a:xfrm>
            <a:off x="13655468" y="760720"/>
            <a:ext cx="9210600" cy="51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9">
  <p:cSld name="Buyer Persona 9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8dfad2b51_0_81"/>
          <p:cNvSpPr/>
          <p:nvPr>
            <p:ph idx="2" type="pic"/>
          </p:nvPr>
        </p:nvSpPr>
        <p:spPr>
          <a:xfrm>
            <a:off x="3987951" y="2776672"/>
            <a:ext cx="5354400" cy="50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0">
  <p:cSld name="Buyer Persona 10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8dfad2b51_0_83"/>
          <p:cNvSpPr/>
          <p:nvPr>
            <p:ph idx="2" type="pic"/>
          </p:nvPr>
        </p:nvSpPr>
        <p:spPr>
          <a:xfrm>
            <a:off x="-241" y="2680"/>
            <a:ext cx="7480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1">
  <p:cSld name="Buyer Persona 1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c8dfad2b51_0_85"/>
          <p:cNvSpPr/>
          <p:nvPr>
            <p:ph idx="2" type="pic"/>
          </p:nvPr>
        </p:nvSpPr>
        <p:spPr>
          <a:xfrm>
            <a:off x="3158253" y="2502018"/>
            <a:ext cx="8194500" cy="818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2">
  <p:cSld name="Buyer Persona 1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8dfad2b51_0_87"/>
          <p:cNvSpPr/>
          <p:nvPr>
            <p:ph idx="2" type="pic"/>
          </p:nvPr>
        </p:nvSpPr>
        <p:spPr>
          <a:xfrm>
            <a:off x="1927816" y="1222135"/>
            <a:ext cx="6381600" cy="622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3">
  <p:cSld name="Buyer Persona 1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c8dfad2b51_0_89"/>
          <p:cNvSpPr/>
          <p:nvPr>
            <p:ph idx="2" type="pic"/>
          </p:nvPr>
        </p:nvSpPr>
        <p:spPr>
          <a:xfrm>
            <a:off x="1675132" y="760720"/>
            <a:ext cx="7694400" cy="73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4">
  <p:cSld name="Buyer Persona 14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c8dfad2b51_0_91"/>
          <p:cNvSpPr/>
          <p:nvPr>
            <p:ph idx="2" type="pic"/>
          </p:nvPr>
        </p:nvSpPr>
        <p:spPr>
          <a:xfrm>
            <a:off x="-242" y="2679"/>
            <a:ext cx="97380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5">
  <p:cSld name="Buyer Persona 1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c8dfad2b51_0_93"/>
          <p:cNvSpPr/>
          <p:nvPr>
            <p:ph idx="2" type="pic"/>
          </p:nvPr>
        </p:nvSpPr>
        <p:spPr>
          <a:xfrm>
            <a:off x="2180694" y="1167321"/>
            <a:ext cx="8276700" cy="827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6">
  <p:cSld name="Buyer Persona 16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8dfad2b51_0_95"/>
          <p:cNvSpPr/>
          <p:nvPr>
            <p:ph idx="2" type="pic"/>
          </p:nvPr>
        </p:nvSpPr>
        <p:spPr>
          <a:xfrm>
            <a:off x="1975852" y="6152428"/>
            <a:ext cx="6670200" cy="667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7">
  <p:cSld name="Buyer Persona 1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8dfad2b51_0_97"/>
          <p:cNvSpPr/>
          <p:nvPr>
            <p:ph idx="2" type="pic"/>
          </p:nvPr>
        </p:nvSpPr>
        <p:spPr>
          <a:xfrm>
            <a:off x="-245" y="2680"/>
            <a:ext cx="10243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8">
  <p:cSld name="Buyer Persona 1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8dfad2b51_0_99"/>
          <p:cNvSpPr/>
          <p:nvPr>
            <p:ph idx="2" type="pic"/>
          </p:nvPr>
        </p:nvSpPr>
        <p:spPr>
          <a:xfrm>
            <a:off x="1955279" y="1386928"/>
            <a:ext cx="6068700" cy="606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9">
  <p:cSld name="Buyer Persona 19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8dfad2b51_0_101"/>
          <p:cNvSpPr/>
          <p:nvPr>
            <p:ph idx="2" type="pic"/>
          </p:nvPr>
        </p:nvSpPr>
        <p:spPr>
          <a:xfrm>
            <a:off x="2026891" y="1266191"/>
            <a:ext cx="8479800" cy="940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0">
  <p:cSld name="Buyer Persona 20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8dfad2b51_0_103"/>
          <p:cNvSpPr/>
          <p:nvPr>
            <p:ph idx="2" type="pic"/>
          </p:nvPr>
        </p:nvSpPr>
        <p:spPr>
          <a:xfrm>
            <a:off x="1867391" y="1963698"/>
            <a:ext cx="7315500" cy="73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">
  <p:cSld name="Buyer Persona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8dfad2b51_0_64"/>
          <p:cNvSpPr/>
          <p:nvPr>
            <p:ph idx="2" type="pic"/>
          </p:nvPr>
        </p:nvSpPr>
        <p:spPr>
          <a:xfrm>
            <a:off x="1230199" y="694805"/>
            <a:ext cx="5480700" cy="6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Layout">
  <p:cSld name="Default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">
  <p:cSld name="Buyer Persona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8dfad2b51_0_67"/>
          <p:cNvSpPr/>
          <p:nvPr>
            <p:ph idx="2" type="pic"/>
          </p:nvPr>
        </p:nvSpPr>
        <p:spPr>
          <a:xfrm>
            <a:off x="4637" y="2679"/>
            <a:ext cx="7021500" cy="137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3">
  <p:cSld name="Buyer Persona 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c8dfad2b51_0_69"/>
          <p:cNvSpPr/>
          <p:nvPr>
            <p:ph idx="2" type="pic"/>
          </p:nvPr>
        </p:nvSpPr>
        <p:spPr>
          <a:xfrm>
            <a:off x="867881" y="793802"/>
            <a:ext cx="6782400" cy="678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4">
  <p:cSld name="Buyer Persona 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8dfad2b51_0_71"/>
          <p:cNvSpPr/>
          <p:nvPr>
            <p:ph idx="2" type="pic"/>
          </p:nvPr>
        </p:nvSpPr>
        <p:spPr>
          <a:xfrm>
            <a:off x="4" y="69"/>
            <a:ext cx="7480200" cy="1370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5">
  <p:cSld name="Buyer Persona 5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c8dfad2b51_0_73"/>
          <p:cNvSpPr/>
          <p:nvPr>
            <p:ph idx="2" type="pic"/>
          </p:nvPr>
        </p:nvSpPr>
        <p:spPr>
          <a:xfrm>
            <a:off x="2806887" y="1128871"/>
            <a:ext cx="5271900" cy="52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6">
  <p:cSld name="Buyer Persona 6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c8dfad2b51_0_75"/>
          <p:cNvSpPr/>
          <p:nvPr>
            <p:ph idx="2" type="pic"/>
          </p:nvPr>
        </p:nvSpPr>
        <p:spPr>
          <a:xfrm>
            <a:off x="2059646" y="1689049"/>
            <a:ext cx="8287800" cy="1035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22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b="1" i="0" sz="6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5334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8dfad2b51_0_61"/>
          <p:cNvSpPr txBox="1"/>
          <p:nvPr>
            <p:ph type="title"/>
          </p:nvPr>
        </p:nvSpPr>
        <p:spPr>
          <a:xfrm>
            <a:off x="1675964" y="730259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1c8dfad2b51_0_61"/>
          <p:cNvSpPr txBox="1"/>
          <p:nvPr>
            <p:ph idx="1" type="body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productcompass.pm/" TargetMode="External"/><Relationship Id="rId6" Type="http://schemas.openxmlformats.org/officeDocument/2006/relationships/hyperlink" Target="https://www.productcompass.p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8ade8ae54_0_0"/>
          <p:cNvSpPr txBox="1"/>
          <p:nvPr/>
        </p:nvSpPr>
        <p:spPr>
          <a:xfrm>
            <a:off x="2468659" y="459972"/>
            <a:ext cx="1932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pl-PL" sz="6000" u="none" cap="none" strike="noStrik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Roadmap: Startup Validator</a:t>
            </a:r>
            <a:endParaRPr b="0" i="0" sz="6000" u="none" cap="none" strike="noStrik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3" name="Google Shape;63;g1c8ade8ae54_0_0"/>
          <p:cNvSpPr/>
          <p:nvPr/>
        </p:nvSpPr>
        <p:spPr>
          <a:xfrm>
            <a:off x="3878962" y="3201385"/>
            <a:ext cx="4288630" cy="2616130"/>
          </a:xfrm>
          <a:custGeom>
            <a:rect b="b" l="l" r="r" t="t"/>
            <a:pathLst>
              <a:path extrusionOk="0" h="1568" w="1569">
                <a:moveTo>
                  <a:pt x="1568" y="1567"/>
                </a:moveTo>
                <a:lnTo>
                  <a:pt x="0" y="1567"/>
                </a:lnTo>
                <a:lnTo>
                  <a:pt x="0" y="0"/>
                </a:lnTo>
                <a:lnTo>
                  <a:pt x="1568" y="0"/>
                </a:lnTo>
                <a:lnTo>
                  <a:pt x="1568" y="1567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g1c8ade8ae54_0_0"/>
          <p:cNvSpPr/>
          <p:nvPr/>
        </p:nvSpPr>
        <p:spPr>
          <a:xfrm>
            <a:off x="3878962" y="6170248"/>
            <a:ext cx="4288630" cy="6323780"/>
          </a:xfrm>
          <a:custGeom>
            <a:rect b="b" l="l" r="r" t="t"/>
            <a:pathLst>
              <a:path extrusionOk="0" h="1569" w="1569">
                <a:moveTo>
                  <a:pt x="1568" y="1568"/>
                </a:moveTo>
                <a:lnTo>
                  <a:pt x="0" y="1568"/>
                </a:lnTo>
                <a:lnTo>
                  <a:pt x="0" y="0"/>
                </a:lnTo>
                <a:lnTo>
                  <a:pt x="1568" y="0"/>
                </a:lnTo>
                <a:lnTo>
                  <a:pt x="1568" y="1568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g1c8ade8ae54_0_0"/>
          <p:cNvSpPr/>
          <p:nvPr/>
        </p:nvSpPr>
        <p:spPr>
          <a:xfrm>
            <a:off x="3878962" y="2025499"/>
            <a:ext cx="4288500" cy="815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1B8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" name="Google Shape;66;g1c8ade8ae54_0_0"/>
          <p:cNvSpPr/>
          <p:nvPr/>
        </p:nvSpPr>
        <p:spPr>
          <a:xfrm>
            <a:off x="8522535" y="6170248"/>
            <a:ext cx="4288630" cy="6323780"/>
          </a:xfrm>
          <a:custGeom>
            <a:rect b="b" l="l" r="r" t="t"/>
            <a:pathLst>
              <a:path extrusionOk="0" h="1569" w="1569">
                <a:moveTo>
                  <a:pt x="1568" y="1568"/>
                </a:moveTo>
                <a:lnTo>
                  <a:pt x="0" y="1568"/>
                </a:lnTo>
                <a:lnTo>
                  <a:pt x="0" y="0"/>
                </a:lnTo>
                <a:lnTo>
                  <a:pt x="1568" y="0"/>
                </a:lnTo>
                <a:lnTo>
                  <a:pt x="1568" y="1568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g1c8ade8ae54_0_0"/>
          <p:cNvSpPr/>
          <p:nvPr/>
        </p:nvSpPr>
        <p:spPr>
          <a:xfrm>
            <a:off x="8522535" y="2025499"/>
            <a:ext cx="4288500" cy="815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2D8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g1c8ade8ae54_0_0"/>
          <p:cNvSpPr/>
          <p:nvPr/>
        </p:nvSpPr>
        <p:spPr>
          <a:xfrm>
            <a:off x="13172129" y="3201385"/>
            <a:ext cx="4288630" cy="2616130"/>
          </a:xfrm>
          <a:custGeom>
            <a:rect b="b" l="l" r="r" t="t"/>
            <a:pathLst>
              <a:path extrusionOk="0" h="1568" w="1569">
                <a:moveTo>
                  <a:pt x="1568" y="1567"/>
                </a:moveTo>
                <a:lnTo>
                  <a:pt x="0" y="1567"/>
                </a:lnTo>
                <a:lnTo>
                  <a:pt x="0" y="0"/>
                </a:lnTo>
                <a:lnTo>
                  <a:pt x="1568" y="0"/>
                </a:lnTo>
                <a:lnTo>
                  <a:pt x="1568" y="1567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g1c8ade8ae54_0_0"/>
          <p:cNvSpPr/>
          <p:nvPr/>
        </p:nvSpPr>
        <p:spPr>
          <a:xfrm>
            <a:off x="13172129" y="6170248"/>
            <a:ext cx="4288630" cy="6323780"/>
          </a:xfrm>
          <a:custGeom>
            <a:rect b="b" l="l" r="r" t="t"/>
            <a:pathLst>
              <a:path extrusionOk="0" h="1569" w="1569">
                <a:moveTo>
                  <a:pt x="1568" y="1568"/>
                </a:moveTo>
                <a:lnTo>
                  <a:pt x="0" y="1568"/>
                </a:lnTo>
                <a:lnTo>
                  <a:pt x="0" y="0"/>
                </a:lnTo>
                <a:lnTo>
                  <a:pt x="1568" y="0"/>
                </a:lnTo>
                <a:lnTo>
                  <a:pt x="1568" y="1568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g1c8ade8ae54_0_0"/>
          <p:cNvSpPr/>
          <p:nvPr/>
        </p:nvSpPr>
        <p:spPr>
          <a:xfrm>
            <a:off x="13172129" y="2025499"/>
            <a:ext cx="4288500" cy="815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2F5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" name="Google Shape;71;g1c8ade8ae54_0_0"/>
          <p:cNvSpPr/>
          <p:nvPr/>
        </p:nvSpPr>
        <p:spPr>
          <a:xfrm rot="-5400000">
            <a:off x="1688359" y="3981813"/>
            <a:ext cx="2616000" cy="105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2" name="Google Shape;72;g1c8ade8ae54_0_0"/>
          <p:cNvSpPr/>
          <p:nvPr/>
        </p:nvSpPr>
        <p:spPr>
          <a:xfrm rot="-5400000">
            <a:off x="-144950" y="8783862"/>
            <a:ext cx="6282600" cy="1055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" name="Google Shape;73;g1c8ade8ae54_0_0"/>
          <p:cNvSpPr txBox="1"/>
          <p:nvPr/>
        </p:nvSpPr>
        <p:spPr>
          <a:xfrm>
            <a:off x="5467676" y="2140510"/>
            <a:ext cx="11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l-PL" sz="3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Now</a:t>
            </a:r>
            <a:endParaRPr b="0" i="0" sz="3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4" name="Google Shape;74;g1c8ade8ae54_0_0"/>
          <p:cNvSpPr txBox="1"/>
          <p:nvPr/>
        </p:nvSpPr>
        <p:spPr>
          <a:xfrm>
            <a:off x="9561801" y="2140513"/>
            <a:ext cx="228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l-PL" sz="3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Next</a:t>
            </a:r>
            <a:endParaRPr b="0" i="0" sz="3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5" name="Google Shape;75;g1c8ade8ae54_0_0"/>
          <p:cNvSpPr txBox="1"/>
          <p:nvPr/>
        </p:nvSpPr>
        <p:spPr>
          <a:xfrm>
            <a:off x="14688709" y="2140510"/>
            <a:ext cx="125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l-PL" sz="3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Later</a:t>
            </a:r>
            <a:endParaRPr b="0" i="0" sz="3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" name="Google Shape;76;g1c8ade8ae54_0_0"/>
          <p:cNvSpPr txBox="1"/>
          <p:nvPr/>
        </p:nvSpPr>
        <p:spPr>
          <a:xfrm rot="-5400000">
            <a:off x="1787811" y="4001586"/>
            <a:ext cx="237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l-PL" sz="3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</a:t>
            </a:r>
            <a:br>
              <a:rPr b="0" i="0" lang="pl-PL" sz="3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b="0" i="0" lang="pl-PL" sz="3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Outcomes</a:t>
            </a:r>
            <a:endParaRPr b="0" i="0" sz="3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" name="Google Shape;77;g1c8ade8ae54_0_0"/>
          <p:cNvSpPr txBox="1"/>
          <p:nvPr/>
        </p:nvSpPr>
        <p:spPr>
          <a:xfrm rot="-5400000">
            <a:off x="-166050" y="9094162"/>
            <a:ext cx="628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l-PL" sz="30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 Needs</a:t>
            </a:r>
            <a:endParaRPr b="0" i="0" sz="30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8" name="Google Shape;78;g1c8ade8ae54_0_0"/>
          <p:cNvSpPr/>
          <p:nvPr/>
        </p:nvSpPr>
        <p:spPr>
          <a:xfrm>
            <a:off x="8550416" y="3229263"/>
            <a:ext cx="4288630" cy="2616130"/>
          </a:xfrm>
          <a:custGeom>
            <a:rect b="b" l="l" r="r" t="t"/>
            <a:pathLst>
              <a:path extrusionOk="0" h="1568" w="1569">
                <a:moveTo>
                  <a:pt x="1568" y="1567"/>
                </a:moveTo>
                <a:lnTo>
                  <a:pt x="0" y="1567"/>
                </a:lnTo>
                <a:lnTo>
                  <a:pt x="0" y="0"/>
                </a:lnTo>
                <a:lnTo>
                  <a:pt x="1568" y="0"/>
                </a:lnTo>
                <a:lnTo>
                  <a:pt x="1568" y="1567"/>
                </a:lnTo>
              </a:path>
            </a:pathLst>
          </a:custGeom>
          <a:solidFill>
            <a:srgbClr val="BFBFBF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g1c8ade8ae54_0_0"/>
          <p:cNvSpPr/>
          <p:nvPr/>
        </p:nvSpPr>
        <p:spPr>
          <a:xfrm>
            <a:off x="8794400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Register with a few clicks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g1c8ade8ae54_0_0"/>
          <p:cNvSpPr/>
          <p:nvPr/>
        </p:nvSpPr>
        <p:spPr>
          <a:xfrm>
            <a:off x="6172750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Get constructive feedback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g1c8ade8ae54_0_0"/>
          <p:cNvSpPr/>
          <p:nvPr/>
        </p:nvSpPr>
        <p:spPr>
          <a:xfrm>
            <a:off x="4118175" y="8150860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Feel encouraged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g1c8ade8ae54_0_0"/>
          <p:cNvSpPr/>
          <p:nvPr/>
        </p:nvSpPr>
        <p:spPr>
          <a:xfrm>
            <a:off x="4118175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Find similar ideas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g1c8ade8ae54_0_0"/>
          <p:cNvSpPr/>
          <p:nvPr/>
        </p:nvSpPr>
        <p:spPr>
          <a:xfrm>
            <a:off x="4620301" y="3597589"/>
            <a:ext cx="2805900" cy="185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l-PL" sz="22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Increase cust. satisfaction</a:t>
            </a:r>
            <a:br>
              <a:rPr b="0" i="0" lang="pl-PL" sz="2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NPS +1, Referrals +20%, New Service Requests -20%</a:t>
            </a:r>
            <a:endParaRPr b="0" i="0" sz="12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g1c8ade8ae54_0_0"/>
          <p:cNvSpPr/>
          <p:nvPr/>
        </p:nvSpPr>
        <p:spPr>
          <a:xfrm>
            <a:off x="6172750" y="8150861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Network and build relationships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c8ade8ae54_0_0"/>
          <p:cNvSpPr/>
          <p:nvPr/>
        </p:nvSpPr>
        <p:spPr>
          <a:xfrm>
            <a:off x="9266905" y="3578414"/>
            <a:ext cx="2805900" cy="185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l-PL" sz="22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Increase Activation Rate</a:t>
            </a:r>
            <a:br>
              <a:rPr b="0" i="0" lang="pl-PL" sz="2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+20% finished registrations, </a:t>
            </a:r>
            <a:b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+35% Activation Rate</a:t>
            </a:r>
            <a:endParaRPr b="0" i="0" sz="12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g1c8ade8ae54_0_0"/>
          <p:cNvSpPr/>
          <p:nvPr/>
        </p:nvSpPr>
        <p:spPr>
          <a:xfrm>
            <a:off x="10823350" y="64366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Understand how to use the app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1c8ade8ae54_0_0"/>
          <p:cNvSpPr/>
          <p:nvPr/>
        </p:nvSpPr>
        <p:spPr>
          <a:xfrm>
            <a:off x="8794400" y="8150861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See value faster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g1c8ade8ae54_0_0"/>
          <p:cNvSpPr/>
          <p:nvPr/>
        </p:nvSpPr>
        <p:spPr>
          <a:xfrm>
            <a:off x="10823350" y="8150861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Be notified about the required actions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g1c8ade8ae54_0_0"/>
          <p:cNvSpPr/>
          <p:nvPr/>
        </p:nvSpPr>
        <p:spPr>
          <a:xfrm>
            <a:off x="4118175" y="9865059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A/B test my startup ideas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g1c8ade8ae54_0_0"/>
          <p:cNvSpPr/>
          <p:nvPr/>
        </p:nvSpPr>
        <p:spPr>
          <a:xfrm>
            <a:off x="13913468" y="3419499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l-PL" sz="22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First Investors start using the product</a:t>
            </a:r>
            <a:endParaRPr b="0" i="0" sz="22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g1c8ade8ae54_0_0"/>
          <p:cNvSpPr/>
          <p:nvPr/>
        </p:nvSpPr>
        <p:spPr>
          <a:xfrm>
            <a:off x="13913468" y="4616506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l-PL" sz="2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First Resellers start using the product</a:t>
            </a:r>
            <a:endParaRPr b="0" i="0" sz="2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g1c8ade8ae54_0_0"/>
          <p:cNvSpPr/>
          <p:nvPr/>
        </p:nvSpPr>
        <p:spPr>
          <a:xfrm>
            <a:off x="18535235" y="3419502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g1c8ade8ae54_0_0"/>
          <p:cNvSpPr txBox="1"/>
          <p:nvPr/>
        </p:nvSpPr>
        <p:spPr>
          <a:xfrm>
            <a:off x="18581375" y="2140513"/>
            <a:ext cx="382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l-PL" sz="2800" u="none" cap="none" strike="noStrik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Outcomes (Goals, e.g., OKRs)</a:t>
            </a:r>
            <a:endParaRPr b="0" i="0" sz="2800" u="none" cap="none" strike="noStrik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4" name="Google Shape;94;g1c8ade8ae54_0_0"/>
          <p:cNvSpPr/>
          <p:nvPr/>
        </p:nvSpPr>
        <p:spPr>
          <a:xfrm>
            <a:off x="18535235" y="4543792"/>
            <a:ext cx="2805900" cy="9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g1c8ade8ae54_0_0"/>
          <p:cNvSpPr txBox="1"/>
          <p:nvPr/>
        </p:nvSpPr>
        <p:spPr>
          <a:xfrm>
            <a:off x="18581375" y="6359625"/>
            <a:ext cx="428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l-PL" sz="2800" u="none" cap="none" strike="noStrik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 Needs</a:t>
            </a:r>
            <a:endParaRPr b="0" i="0" sz="2800" u="none" cap="none" strike="noStrik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l-PL" sz="2800" u="none" cap="none" strike="noStrike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(Customer Outcomes)</a:t>
            </a:r>
            <a:endParaRPr b="0" i="0" sz="2800" u="none" cap="none" strike="noStrik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" name="Google Shape;96;g1c8ade8ae54_0_0"/>
          <p:cNvSpPr/>
          <p:nvPr/>
        </p:nvSpPr>
        <p:spPr>
          <a:xfrm>
            <a:off x="18581375" y="7731462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g1c8ade8ae54_0_0"/>
          <p:cNvSpPr/>
          <p:nvPr/>
        </p:nvSpPr>
        <p:spPr>
          <a:xfrm>
            <a:off x="20645675" y="7731438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g1c8ade8ae54_0_0"/>
          <p:cNvSpPr/>
          <p:nvPr/>
        </p:nvSpPr>
        <p:spPr>
          <a:xfrm>
            <a:off x="18581375" y="9443764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g1c8ade8ae54_0_0"/>
          <p:cNvSpPr/>
          <p:nvPr/>
        </p:nvSpPr>
        <p:spPr>
          <a:xfrm>
            <a:off x="20645675" y="9443764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g1c8ade8ae54_0_0"/>
          <p:cNvSpPr/>
          <p:nvPr/>
        </p:nvSpPr>
        <p:spPr>
          <a:xfrm>
            <a:off x="6172750" y="9865060"/>
            <a:ext cx="1757100" cy="1294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Feel appreciated</a:t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g1c8ade8ae54_0_0"/>
          <p:cNvSpPr txBox="1"/>
          <p:nvPr/>
        </p:nvSpPr>
        <p:spPr>
          <a:xfrm>
            <a:off x="2396500" y="12924875"/>
            <a:ext cx="992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roadmap is an estimate only and is subject to change at any time without notice</a:t>
            </a:r>
            <a:endParaRPr b="0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" name="Google Shape;102;g1c8ade8ae54_0_0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Ⓒ </a:t>
            </a:r>
            <a:r>
              <a:rPr b="0" i="0" lang="pl-PL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Pa</a:t>
            </a:r>
            <a:r>
              <a:rPr b="0" i="0" lang="pl-PL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w</a:t>
            </a:r>
            <a:r>
              <a:rPr b="0" i="0" lang="pl-PL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eł Huryn</a:t>
            </a:r>
            <a:endParaRPr b="0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094c07db5_3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l-PL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9" name="Google Shape;109;g29094c07db5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9094c07db5_3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pl-PL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 with Paweł</a:t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g29094c07db5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2089" y="4121500"/>
            <a:ext cx="4555064" cy="455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9094c07db5_3_0"/>
          <p:cNvSpPr txBox="1"/>
          <p:nvPr/>
        </p:nvSpPr>
        <p:spPr>
          <a:xfrm>
            <a:off x="1497060" y="3905250"/>
            <a:ext cx="127155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l-PL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pl-PL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4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br>
              <a:rPr b="0" i="0" lang="pl-PL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pl-PL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pl-PL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l-PL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pl-PL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37</a:t>
            </a:r>
            <a:r>
              <a:rPr b="1" i="0" lang="pl-PL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pl-PL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36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pl-PL" sz="36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6"/>
              </a:rPr>
              <a:t>https://www.productcompass.pm/</a:t>
            </a:r>
            <a:r>
              <a:rPr lang="pl-PL" sz="36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X - Matrix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