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3716000" cx="2437765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Poppi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L3LQvxJZXWyCJhjJg0gbIEEgo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2E4B1B-300B-41C6-B9EA-A2AC2FEE1275}">
  <a:tblStyle styleId="{A22E4B1B-300B-41C6-B9EA-A2AC2FEE12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Poppins-regular.fntdata"/><Relationship Id="rId12" Type="http://schemas.openxmlformats.org/officeDocument/2006/relationships/font" Target="fonts/Roboto-boldItalic.fntdata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customschemas.google.com/relationships/presentationmetadata" Target="metadata"/><Relationship Id="rId16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5e1046da6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" name="Google Shape;19;g25e1046da6f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ffdee280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1ffdee28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g1ffdee2801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ffdee2801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1ffdee280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1ffdee28019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idx="2" type="pic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/>
              <a:buNone/>
              <a:defRPr b="1" i="0" sz="7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productcompass.pm/" TargetMode="Externa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huryn.notion.site/Product-Led-Onboarding-d334189533ed4cb8b0dd37513e98d67b" TargetMode="External"/><Relationship Id="rId22" Type="http://schemas.openxmlformats.org/officeDocument/2006/relationships/hyperlink" Target="https://huryn.notion.site/Crossing-the-Chasm-4c3ce714939246fe9512808b280e07b8" TargetMode="External"/><Relationship Id="rId21" Type="http://schemas.openxmlformats.org/officeDocument/2006/relationships/hyperlink" Target="https://huryn.notion.site/Hooked-9999e618094344529f90cb8c7d654caa" TargetMode="External"/><Relationship Id="rId24" Type="http://schemas.openxmlformats.org/officeDocument/2006/relationships/hyperlink" Target="https://www.productcompass.pm/p/how-to-achieve-product-market-fit" TargetMode="External"/><Relationship Id="rId23" Type="http://schemas.openxmlformats.org/officeDocument/2006/relationships/hyperlink" Target="https://www.productcompass.pm/p/how-to-achieve-the-product-market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otion.so/huryn/Porter-s-Five-Forces-8187cc2c5fae4823acb2a05ac85a06c7?pvs=4" TargetMode="External"/><Relationship Id="rId4" Type="http://schemas.openxmlformats.org/officeDocument/2006/relationships/hyperlink" Target="https://huryn.notion.site/PESTEL-Analysis-d1bcaaf2d7324979922f5fe9bdc51cd9" TargetMode="External"/><Relationship Id="rId9" Type="http://schemas.openxmlformats.org/officeDocument/2006/relationships/hyperlink" Target="https://huryn.notion.site/Value-Proposition-Design-6008818c8af74c1ab1dec993ec799355" TargetMode="External"/><Relationship Id="rId26" Type="http://schemas.openxmlformats.org/officeDocument/2006/relationships/hyperlink" Target="https://www.productcompass.pm/p/the-north-star-framework-101" TargetMode="External"/><Relationship Id="rId25" Type="http://schemas.openxmlformats.org/officeDocument/2006/relationships/hyperlink" Target="https://www.productcompass.pm/p/mvp-everything-you-need-to-know-mvp" TargetMode="External"/><Relationship Id="rId28" Type="http://schemas.openxmlformats.org/officeDocument/2006/relationships/hyperlink" Target="https://www.productcompass.pm/p/the-ultimate-experiments-library" TargetMode="External"/><Relationship Id="rId27" Type="http://schemas.openxmlformats.org/officeDocument/2006/relationships/hyperlink" Target="https://www.pretotyping.org/uploads/1/4/0/9/14099067/pretotyping_quick_reference_ms_e_277_2016.pdf" TargetMode="External"/><Relationship Id="rId5" Type="http://schemas.openxmlformats.org/officeDocument/2006/relationships/hyperlink" Target="https://huryn.notion.site/SWOT-Analysis-f2fdded411ad4857b650bc37c34dfb65" TargetMode="External"/><Relationship Id="rId6" Type="http://schemas.openxmlformats.org/officeDocument/2006/relationships/hyperlink" Target="https://huryn.notion.site/Ansoff-Matrix-a66ff42ceb2a4a86b1e03a9b14e1fa42" TargetMode="External"/><Relationship Id="rId7" Type="http://schemas.openxmlformats.org/officeDocument/2006/relationships/hyperlink" Target="https://miro.com/templates/competitor-analysis/" TargetMode="External"/><Relationship Id="rId8" Type="http://schemas.openxmlformats.org/officeDocument/2006/relationships/hyperlink" Target="https://huryn.notion.site/The-Lean-Product-Playbook-ca8ae426122041bd858d364871e394c5" TargetMode="External"/><Relationship Id="rId11" Type="http://schemas.openxmlformats.org/officeDocument/2006/relationships/hyperlink" Target="https://huryn.notion.site/The-Lean-Product-Playbook-ca8ae426122041bd858d364871e394c5" TargetMode="External"/><Relationship Id="rId10" Type="http://schemas.openxmlformats.org/officeDocument/2006/relationships/hyperlink" Target="https://www.productcompass.pm/p/how-to-design-value-proposition-template" TargetMode="External"/><Relationship Id="rId13" Type="http://schemas.openxmlformats.org/officeDocument/2006/relationships/hyperlink" Target="https://huryn.notion.site/The-Right-It-3e09e0e06a274b1091588971aa9571cd" TargetMode="External"/><Relationship Id="rId12" Type="http://schemas.openxmlformats.org/officeDocument/2006/relationships/hyperlink" Target="https://huryn.notion.site/Value-Proposition-Design-6008818c8af74c1ab1dec993ec799355" TargetMode="External"/><Relationship Id="rId15" Type="http://schemas.openxmlformats.org/officeDocument/2006/relationships/hyperlink" Target="https://docs.google.com/spreadsheets/d/1fJHO3lY3hqpiWkT6ixnvXMx4pEUU_fJBPw-CFoPpGQw/edit?usp=drive_link" TargetMode="External"/><Relationship Id="rId14" Type="http://schemas.openxmlformats.org/officeDocument/2006/relationships/hyperlink" Target="https://drive.google.com/file/d/1p7q6S6ppI4zLenwA8obpt8OWBptlRjQa/view?usp=share_link" TargetMode="External"/><Relationship Id="rId17" Type="http://schemas.openxmlformats.org/officeDocument/2006/relationships/hyperlink" Target="https://www.productcompass.pm/p/the-product-frameworks-compendium" TargetMode="External"/><Relationship Id="rId16" Type="http://schemas.openxmlformats.org/officeDocument/2006/relationships/hyperlink" Target="https://huryn.notion.site/Testing-Business-Ideas-9de5b26f65ea49c9898e9a21285539de" TargetMode="External"/><Relationship Id="rId19" Type="http://schemas.openxmlformats.org/officeDocument/2006/relationships/hyperlink" Target="https://huryn.notion.site/Product-Led-Growth-e17e40a0eab2489f929e341ad2bd2330" TargetMode="External"/><Relationship Id="rId18" Type="http://schemas.openxmlformats.org/officeDocument/2006/relationships/hyperlink" Target="https://huryn.notion.site/Hacking-Growth-aecc72c302f14d5ea354b6b0c1aea869" TargetMode="Externa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productcompass.pm" TargetMode="External"/><Relationship Id="rId22" Type="http://schemas.openxmlformats.org/officeDocument/2006/relationships/hyperlink" Target="https://creativecommons.org/licenses/by-sa/4.0/" TargetMode="External"/><Relationship Id="rId21" Type="http://schemas.openxmlformats.org/officeDocument/2006/relationships/hyperlink" Target="https://creativecommons.org/licenses/by-sa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ryn.notion.site/Understanding-Michael-Porter-4115131ad52441338fcc94b2872f8b17" TargetMode="External"/><Relationship Id="rId4" Type="http://schemas.openxmlformats.org/officeDocument/2006/relationships/hyperlink" Target="https://huryn.notion.site/Understanding-Michael-Porter-4115131ad52441338fcc94b2872f8b17" TargetMode="External"/><Relationship Id="rId9" Type="http://schemas.openxmlformats.org/officeDocument/2006/relationships/hyperlink" Target="https://huryn.substack.com/p/debunking-17-common-misconceptions" TargetMode="External"/><Relationship Id="rId5" Type="http://schemas.openxmlformats.org/officeDocument/2006/relationships/hyperlink" Target="https://huryn.notion.site/Playing-to-Win-05cf4daa56fa49f5bcbc465fb7c779a1" TargetMode="External"/><Relationship Id="rId6" Type="http://schemas.openxmlformats.org/officeDocument/2006/relationships/hyperlink" Target="https://huryn.notion.site/Playing-to-Win-05cf4daa56fa49f5bcbc465fb7c779a1" TargetMode="External"/><Relationship Id="rId7" Type="http://schemas.openxmlformats.org/officeDocument/2006/relationships/hyperlink" Target="https://huryn.notion.site/Good-Strategy-Bad-Strategy-16674e03681e49388473c91c9b3b6171" TargetMode="External"/><Relationship Id="rId8" Type="http://schemas.openxmlformats.org/officeDocument/2006/relationships/hyperlink" Target="https://huryn.notion.site/Good-Strategy-Bad-Strategy-16674e03681e49388473c91c9b3b6171" TargetMode="External"/><Relationship Id="rId11" Type="http://schemas.openxmlformats.org/officeDocument/2006/relationships/hyperlink" Target="https://rogermartin.medium.com/the-motivation-for-strategy-d0396049487f" TargetMode="External"/><Relationship Id="rId10" Type="http://schemas.openxmlformats.org/officeDocument/2006/relationships/hyperlink" Target="https://huryn.substack.com/p/debunking-17-common-misconceptions" TargetMode="External"/><Relationship Id="rId13" Type="http://schemas.openxmlformats.org/officeDocument/2006/relationships/hyperlink" Target="https://about.linkedin.com/" TargetMode="External"/><Relationship Id="rId12" Type="http://schemas.openxmlformats.org/officeDocument/2006/relationships/hyperlink" Target="https://rogermartin.medium.com/the-motivation-for-strategy-d0396049487f" TargetMode="External"/><Relationship Id="rId15" Type="http://schemas.openxmlformats.org/officeDocument/2006/relationships/hyperlink" Target="https://www.blueoceanstrategy.com/tools/strategy-canvas/" TargetMode="External"/><Relationship Id="rId14" Type="http://schemas.openxmlformats.org/officeDocument/2006/relationships/hyperlink" Target="https://about.linkedin.com/" TargetMode="External"/><Relationship Id="rId17" Type="http://schemas.openxmlformats.org/officeDocument/2006/relationships/hyperlink" Target="https://docs.google.com/spreadsheets/d/1fJHO3lY3hqpiWkT6ixnvXMx4pEUU_fJBPw-CFoPpGQw/edit?usp=drive_link" TargetMode="External"/><Relationship Id="rId16" Type="http://schemas.openxmlformats.org/officeDocument/2006/relationships/hyperlink" Target="https://www.blueoceanstrategy.com/tools/strategy-canvas/" TargetMode="External"/><Relationship Id="rId19" Type="http://schemas.openxmlformats.org/officeDocument/2006/relationships/hyperlink" Target="https://www.productcompass.pm/p/product-strategy-canvas" TargetMode="External"/><Relationship Id="rId18" Type="http://schemas.openxmlformats.org/officeDocument/2006/relationships/hyperlink" Target="https://docs.google.com/spreadsheets/d/1fJHO3lY3hqpiWkT6ixnvXMx4pEUU_fJBPw-CFoPpGQw/edit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5e1046da6f_1_61"/>
          <p:cNvSpPr/>
          <p:nvPr/>
        </p:nvSpPr>
        <p:spPr>
          <a:xfrm>
            <a:off x="22326600" y="16682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Google Shape;22;g25e1046da6f_1_61"/>
          <p:cNvSpPr/>
          <p:nvPr/>
        </p:nvSpPr>
        <p:spPr>
          <a:xfrm>
            <a:off x="22326600" y="4226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" name="Google Shape;23;g25e1046da6f_1_61"/>
          <p:cNvSpPr/>
          <p:nvPr/>
        </p:nvSpPr>
        <p:spPr>
          <a:xfrm>
            <a:off x="22326600" y="29138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g25e1046da6f_1_61"/>
          <p:cNvSpPr/>
          <p:nvPr/>
        </p:nvSpPr>
        <p:spPr>
          <a:xfrm>
            <a:off x="22326600" y="54049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g25e1046da6f_1_61"/>
          <p:cNvSpPr/>
          <p:nvPr/>
        </p:nvSpPr>
        <p:spPr>
          <a:xfrm>
            <a:off x="22326600" y="41593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g25e1046da6f_1_61"/>
          <p:cNvSpPr/>
          <p:nvPr/>
        </p:nvSpPr>
        <p:spPr>
          <a:xfrm>
            <a:off x="22326600" y="66505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" name="Google Shape;27;g25e1046da6f_1_61"/>
          <p:cNvSpPr/>
          <p:nvPr/>
        </p:nvSpPr>
        <p:spPr>
          <a:xfrm>
            <a:off x="22341650" y="91416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" name="Google Shape;28;g25e1046da6f_1_61"/>
          <p:cNvSpPr/>
          <p:nvPr/>
        </p:nvSpPr>
        <p:spPr>
          <a:xfrm>
            <a:off x="22341650" y="78961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9;g25e1046da6f_1_61"/>
          <p:cNvSpPr/>
          <p:nvPr/>
        </p:nvSpPr>
        <p:spPr>
          <a:xfrm>
            <a:off x="22341650" y="103872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0" name="Google Shape;30;g25e1046da6f_1_61"/>
          <p:cNvGraphicFramePr/>
          <p:nvPr/>
        </p:nvGraphicFramePr>
        <p:xfrm>
          <a:off x="760125" y="36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{A22E4B1B-300B-41C6-B9EA-A2AC2FEE1275}</a:tableStyleId>
              </a:tblPr>
              <a:tblGrid>
                <a:gridCol w="5177350"/>
                <a:gridCol w="5177350"/>
                <a:gridCol w="5177350"/>
                <a:gridCol w="5384250"/>
              </a:tblGrid>
              <a:tr h="712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Vision</a:t>
                      </a:r>
                      <a:endParaRPr b="1" sz="24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Relative Costs</a:t>
                      </a:r>
                      <a:endParaRPr b="1" sz="24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Trade-offs</a:t>
                      </a:r>
                      <a:endParaRPr b="1" sz="24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Capabilities</a:t>
                      </a:r>
                      <a:endParaRPr b="1" sz="24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</a:tr>
              <a:tr h="231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can I inspire people to get up every day and come to work?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are we aspiring to achieve? What values do we uphold?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Start with something simple. Your vision will evolve along with other elements of the strategy.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do we optimize for?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 we optimize for low cost, like Southwest Airlines, or for unique value, like Starbucks?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 costs might be a priority, but they do not necessarily mean having low prices.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Trade-offs define what NOT to do.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IKEA doesn't sell assembled furniture and limits available choices (e.g., materials).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Trade-offs create focus, amplify the value and make the strategy difficult to copy by others without sacrificing their existing businesses.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competencies and resources do we need to acquire? 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 we need suppliers or partners?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Are there any systems necessary to support our strategic choices?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Market Segments</a:t>
                      </a:r>
                      <a:endParaRPr b="1" sz="24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Value Proposition</a:t>
                      </a:r>
                      <a:endParaRPr b="1" sz="24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Key Metrics</a:t>
                      </a:r>
                      <a:endParaRPr b="1" sz="24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Can’t / Won’t</a:t>
                      </a:r>
                      <a:endParaRPr b="1" sz="24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</a:tr>
              <a:tr h="23189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38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The market is defined by the problems people have. For example, IKEA’s market: people that want to get high-quality home furnishings at low prices.</a:t>
                      </a:r>
                      <a:b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lnSpc>
                          <a:spcPct val="138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are the customer's Jobs to be Done? Within the market, there are groups of people with similar jobs, desired outcomes, and success metrics.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lnSpc>
                          <a:spcPct val="138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Why do we want to compete in this market, not others? Have we analyzed Porter’s 5 forces or performed PESTEL analysis?  Do we know TAM, SAM, SOM, Average Annual Growth Rate, ARPU, Average CAC, and Average Churn Rate?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lnSpc>
                          <a:spcPct val="138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lnSpc>
                          <a:spcPct val="138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Are there any constraints, e.g., geography, language?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For each Market Segment (persona and jobs to be done):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A6F"/>
                        </a:buClr>
                        <a:buSzPts val="1400"/>
                        <a:buFont typeface="Poppins"/>
                        <a:buAutoNum type="arabicPeriod"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before: Existing, problematic state (e.g., maintaining tasks in Excel)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A6F"/>
                        </a:buClr>
                        <a:buSzPts val="1400"/>
                        <a:buFont typeface="Poppins"/>
                        <a:buAutoNum type="arabicPeriod"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How: Features and capabilities that change the situation (e.g., Kanban board)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A6F"/>
                        </a:buClr>
                        <a:buSzPts val="1400"/>
                        <a:buFont typeface="Poppins"/>
                        <a:buAutoNum type="arabicPeriod"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after: The benefits and outcomes (e.g., organized tasks with clear deadlines, increased productivity)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A6F"/>
                        </a:buClr>
                        <a:buSzPts val="1400"/>
                        <a:buFont typeface="Poppins"/>
                        <a:buAutoNum type="arabicPeriod"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Alternatives: your unique value, unique attributes, and optionally relative pricing vs. competitors and substitutes (often represented as a Value Curve).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Define a  few key metrics to measure how your product is doing and whether the strategy is working.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Consider the North Star Metric and One Metric That Matters (OMTM).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makes us think competitors can’t or won’t copy our strategy? 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Is this unique value proposition, unique activities, knowledge, culture, partners, IP?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It’s essential. The moment you succeed, someone will try to do the same.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01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Growth</a:t>
                      </a:r>
                      <a:endParaRPr b="1" sz="24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Ask Yourself</a:t>
                      </a:r>
                      <a:endParaRPr b="1" sz="24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2929"/>
                    </a:solidFill>
                  </a:tcPr>
                </a:tc>
              </a:tr>
              <a:tr h="23189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do we envision growth? Is it PLG or Sales-Led Growth?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are our preferred Sales and Marketing channels?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Will we rely on Social Media, SEO, Influencers, or Resellers?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 the various elements of our strategy fit together and reinforce each other?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r>
                        <a:rPr lang="en-US">
                          <a:solidFill>
                            <a:srgbClr val="565A6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What needs to be true for this strategy to work? How can we validate these assumptions?</a:t>
                      </a:r>
                      <a:endParaRPr>
                        <a:solidFill>
                          <a:srgbClr val="565A6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929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" name="Google Shape;31;g25e1046da6f_1_61"/>
          <p:cNvSpPr txBox="1"/>
          <p:nvPr/>
        </p:nvSpPr>
        <p:spPr>
          <a:xfrm>
            <a:off x="2237350" y="446700"/>
            <a:ext cx="19587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None/>
            </a:pPr>
            <a:r>
              <a:rPr lang="en-US" sz="74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Product Strategy </a:t>
            </a:r>
            <a:r>
              <a:rPr b="0" i="0" lang="en-US" sz="7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Canvas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" name="Google Shape;32;g25e1046da6f_1_61"/>
          <p:cNvSpPr txBox="1"/>
          <p:nvPr/>
        </p:nvSpPr>
        <p:spPr>
          <a:xfrm>
            <a:off x="716275" y="2044525"/>
            <a:ext cx="127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[Product Name]</a:t>
            </a:r>
            <a:endParaRPr b="0" i="0" sz="3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" name="Google Shape;33;g25e1046da6f_1_61"/>
          <p:cNvSpPr txBox="1"/>
          <p:nvPr/>
        </p:nvSpPr>
        <p:spPr>
          <a:xfrm>
            <a:off x="11229974" y="2044525"/>
            <a:ext cx="46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Designed for: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" name="Google Shape;34;g25e1046da6f_1_61"/>
          <p:cNvSpPr txBox="1"/>
          <p:nvPr/>
        </p:nvSpPr>
        <p:spPr>
          <a:xfrm>
            <a:off x="16992600" y="2044525"/>
            <a:ext cx="399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Date: 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Google Shape;35;g25e1046da6f_1_61"/>
          <p:cNvSpPr txBox="1"/>
          <p:nvPr/>
        </p:nvSpPr>
        <p:spPr>
          <a:xfrm>
            <a:off x="716278" y="2907438"/>
            <a:ext cx="2020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1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Tip: Feel free to fill this canvas in any order. Strategy is an integrated set of choices that reinforce each other.</a:t>
            </a:r>
            <a:endParaRPr b="0" i="0" sz="21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" name="Google Shape;36;g25e1046da6f_1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75" y="446700"/>
            <a:ext cx="1231524" cy="12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25e1046da6f_1_61"/>
          <p:cNvSpPr txBox="1"/>
          <p:nvPr/>
        </p:nvSpPr>
        <p:spPr>
          <a:xfrm>
            <a:off x="15546648" y="13016325"/>
            <a:ext cx="85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27th</a:t>
            </a:r>
            <a:r>
              <a:rPr b="0" i="0" lang="en-US" sz="1800" u="none" cap="none" strike="noStrike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April</a:t>
            </a:r>
            <a:r>
              <a:rPr b="0" i="0" lang="en-US" sz="1800" u="none" cap="none" strike="noStrike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 202</a:t>
            </a:r>
            <a:r>
              <a:rPr lang="en-US" sz="180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b="0" i="0" lang="en-US" sz="1800" u="none" cap="none" strike="noStrike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,  Ⓒ </a:t>
            </a:r>
            <a:r>
              <a:rPr lang="en-US" sz="1800" u="sng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Product Compass</a:t>
            </a:r>
            <a:r>
              <a:rPr lang="en-US" sz="180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, Attribution-ShareAlike 4.0  </a:t>
            </a:r>
            <a:endParaRPr b="0" i="0" sz="1800" u="none" cap="none" strike="noStrike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ffdee28019_0_0"/>
          <p:cNvSpPr txBox="1"/>
          <p:nvPr/>
        </p:nvSpPr>
        <p:spPr>
          <a:xfrm>
            <a:off x="716275" y="751500"/>
            <a:ext cx="2315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None/>
            </a:pPr>
            <a:r>
              <a:rPr b="0" i="0" lang="en-US" sz="7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How to work with the Product Strategy Canvas?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g1ffdee28019_0_0"/>
          <p:cNvSpPr txBox="1"/>
          <p:nvPr/>
        </p:nvSpPr>
        <p:spPr>
          <a:xfrm>
            <a:off x="716275" y="2667276"/>
            <a:ext cx="11067000" cy="9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65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Analyzing the market and the industry: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lphaL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[Template]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Porter’s Five Forces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(+video)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lphaL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[Template]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PESTEL Analysis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(+video)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lphaL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[Template]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SWOT Analysis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(+video)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lphaL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Template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]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Ansoff Matrix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(+video)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lphaL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[Template]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7"/>
              </a:rPr>
              <a:t>Competitive Analysis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514350" lvl="0" marL="5651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Discovering the market (customers, needs):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lphaL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[Book]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8"/>
              </a:rPr>
              <a:t>The Lean Product Playbook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(+video)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AutoNum type="alphaL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[Book]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9"/>
              </a:rPr>
              <a:t>Value Proposition Design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(+video)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514350" lvl="0" marL="5651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Creating and 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b="0" i="0" lang="en-US" sz="2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esting Value Proposition:</a:t>
            </a:r>
            <a:endParaRPr b="0" i="0" sz="2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514350" lvl="1" marL="1022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lphaL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[Article]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0"/>
              </a:rPr>
              <a:t>How to Design a Value Proposition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514350" lvl="1" marL="1022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lphaLcPeriod"/>
            </a:pPr>
            <a:r>
              <a:rPr b="0" i="0" lang="en-US" sz="2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[Book]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1"/>
              </a:rPr>
              <a:t>The Lean Product Playbook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(+video)</a:t>
            </a:r>
            <a:endParaRPr b="0" i="0" sz="2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514350" lvl="1" marL="1022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lphaLcPeriod"/>
            </a:pPr>
            <a:r>
              <a:rPr b="0" i="0" lang="en-US" sz="2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[Book]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2"/>
              </a:rPr>
              <a:t>Value Proposition Design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(+video)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514350" lvl="1" marL="1022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lphaL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[Book]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3"/>
              </a:rPr>
              <a:t>The Right It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(+video)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514350" lvl="1" marL="1022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lphaL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[Template]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4"/>
              </a:rPr>
              <a:t>Value Proposition Canvas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514350" lvl="1" marL="1022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lphaL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[Template]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5"/>
              </a:rPr>
              <a:t>The Value Curve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514350" lvl="1" marL="1022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lphaL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[Book]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6"/>
              </a:rPr>
              <a:t>Testing Business Ideas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(+video)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Google Shape;45;g1ffdee28019_0_0"/>
          <p:cNvSpPr txBox="1"/>
          <p:nvPr/>
        </p:nvSpPr>
        <p:spPr>
          <a:xfrm>
            <a:off x="12188825" y="2650720"/>
            <a:ext cx="11067000" cy="10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651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rabicPeriod" startAt="4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Other templates and frameworks: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7"/>
              </a:rPr>
              <a:t>The Product Frameworks Compendium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: V</a:t>
            </a:r>
            <a:r>
              <a:rPr b="0" i="0" lang="en-US" sz="2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alue Chain Analysis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en-US" sz="2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Ansoff Matrix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en-US" sz="2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McKinsey 7S Framework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514350" lvl="0" marL="5651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rabicPeriod" startAt="4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Growth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lphaLcPeriod"/>
            </a:pPr>
            <a:r>
              <a:rPr lang="en-US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[Book] </a:t>
            </a:r>
            <a:r>
              <a:rPr lang="en-US" sz="2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8"/>
              </a:rPr>
              <a:t>Hacking Growth</a:t>
            </a:r>
            <a:r>
              <a:rPr lang="en-US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(+video)</a:t>
            </a:r>
            <a:endParaRPr sz="28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lphaLcPeriod"/>
            </a:pPr>
            <a:r>
              <a:rPr lang="en-US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[Book] </a:t>
            </a:r>
            <a:r>
              <a:rPr lang="en-US" sz="2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9"/>
              </a:rPr>
              <a:t>Product-Led Growth</a:t>
            </a:r>
            <a:r>
              <a:rPr lang="en-US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(+video)</a:t>
            </a:r>
            <a:endParaRPr sz="28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lphaLcPeriod"/>
            </a:pPr>
            <a:r>
              <a:rPr lang="en-US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[Book] </a:t>
            </a:r>
            <a:r>
              <a:rPr lang="en-US" sz="2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0"/>
              </a:rPr>
              <a:t>Product-Led Onboarding</a:t>
            </a:r>
            <a:r>
              <a:rPr lang="en-US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(+video)</a:t>
            </a:r>
            <a:endParaRPr sz="28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lphaLcPeriod"/>
            </a:pPr>
            <a:r>
              <a:rPr lang="en-US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[Book] </a:t>
            </a:r>
            <a:r>
              <a:rPr lang="en-US" sz="2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1"/>
              </a:rPr>
              <a:t>Hooked</a:t>
            </a:r>
            <a:r>
              <a:rPr lang="en-US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(+video)</a:t>
            </a:r>
            <a:endParaRPr sz="28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lphaLcPeriod"/>
            </a:pPr>
            <a:r>
              <a:rPr lang="en-US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[Book] </a:t>
            </a:r>
            <a:r>
              <a:rPr lang="en-US" sz="2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2"/>
              </a:rPr>
              <a:t>Crossing the Chasm</a:t>
            </a:r>
            <a:r>
              <a:rPr lang="en-US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(+video)</a:t>
            </a:r>
            <a:endParaRPr sz="2800" u="sng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514350" lvl="0" marL="5651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rabicPeriod" startAt="4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Related posts and websites: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AutoNum type="alphaLcPeriod"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How to Achieve Product-Market Fit? 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Arial"/>
              <a:buChar char="■"/>
            </a:pP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3"/>
              </a:rPr>
              <a:t>Part I: Market and Value Proposition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Char char="■"/>
            </a:pP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4"/>
              </a:rPr>
              <a:t>Part II: Product and Business Model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lphaLcPeriod"/>
            </a:pP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5"/>
              </a:rPr>
              <a:t>MVP: Everything you need to know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lphaLcPeriod"/>
            </a:pPr>
            <a:r>
              <a:rPr lang="en-US" sz="2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6"/>
              </a:rPr>
              <a:t>The North Star Framework 101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lphaLcPeriod"/>
            </a:pP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7"/>
              </a:rPr>
              <a:t>Prototyping Techniques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by Alberto Savoia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Poppins"/>
              <a:buAutoNum type="alphaLcPeriod"/>
            </a:pP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8"/>
              </a:rPr>
              <a:t>Experiments Library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fdee28019_0_13"/>
          <p:cNvSpPr txBox="1"/>
          <p:nvPr/>
        </p:nvSpPr>
        <p:spPr>
          <a:xfrm>
            <a:off x="716275" y="751500"/>
            <a:ext cx="21185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None/>
            </a:pPr>
            <a:r>
              <a:rPr b="0" i="0" lang="en-US" sz="7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Notes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g1ffdee28019_0_13"/>
          <p:cNvSpPr txBox="1"/>
          <p:nvPr/>
        </p:nvSpPr>
        <p:spPr>
          <a:xfrm>
            <a:off x="716275" y="2705074"/>
            <a:ext cx="22621800" cy="10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The Product Strategy Canvas is based primarily on the work of Michael Porter and Roger Martin, in particular, their books</a:t>
            </a:r>
            <a:r>
              <a:rPr lang="en-US" sz="2800">
                <a:uFill>
                  <a:noFill/>
                </a:uFill>
                <a:hlinkClick r:id="rId3"/>
              </a:rPr>
              <a:t>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Understanding Michael Porter</a:t>
            </a:r>
            <a:r>
              <a:rPr lang="en-US" sz="2800"/>
              <a:t> and</a:t>
            </a:r>
            <a:r>
              <a:rPr lang="en-US" sz="2800">
                <a:uFill>
                  <a:noFill/>
                </a:uFill>
                <a:hlinkClick r:id="rId5"/>
              </a:rPr>
              <a:t> </a:t>
            </a:r>
            <a:r>
              <a:rPr lang="en-US" sz="2800" u="sng">
                <a:solidFill>
                  <a:schemeClr val="hlink"/>
                </a:solidFill>
                <a:hlinkClick r:id="rId6"/>
              </a:rPr>
              <a:t>Playing to Win</a:t>
            </a:r>
            <a:r>
              <a:rPr lang="en-US" sz="2800"/>
              <a:t> and articles.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In</a:t>
            </a:r>
            <a:r>
              <a:rPr lang="en-US" sz="2800">
                <a:uFill>
                  <a:noFill/>
                </a:uFill>
                <a:hlinkClick r:id="rId7"/>
              </a:rPr>
              <a:t> </a:t>
            </a:r>
            <a:r>
              <a:rPr lang="en-US" sz="2800" u="sng">
                <a:solidFill>
                  <a:schemeClr val="hlink"/>
                </a:solidFill>
                <a:hlinkClick r:id="rId8"/>
              </a:rPr>
              <a:t>Bad Strategy &amp; Good Strategy</a:t>
            </a:r>
            <a:r>
              <a:rPr lang="en-US" sz="2800"/>
              <a:t>, Richard Rumelt suggested that strategy should contain Coherent Actions. I chose to exclude this idea as it does not align with the definitions provided by Porter and Martin. They posited that a strategy is an integrated set of choices, not a plan or a set of activities.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In Product, we tend to split Product Vision and Product Strategy. However, I am persuaded by Roger Martin's argument that you need to define your vision ("Winning Aspiration") alongside the other elements of the strategy rather than consecutively.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Some distinguish between Product Vision and Product Mission. Vision and Mission are often interchanged, causing confusion. I advocate using a single term because I don't see any value in separating these statements. I've explained this in more detail in</a:t>
            </a:r>
            <a:r>
              <a:rPr lang="en-US" sz="2800">
                <a:uFill>
                  <a:noFill/>
                </a:uFill>
                <a:hlinkClick r:id="rId9"/>
              </a:rPr>
              <a:t> </a:t>
            </a:r>
            <a:r>
              <a:rPr lang="en-US" sz="2800" u="sng">
                <a:solidFill>
                  <a:schemeClr val="hlink"/>
                </a:solidFill>
                <a:hlinkClick r:id="rId10"/>
              </a:rPr>
              <a:t>this post</a:t>
            </a:r>
            <a:r>
              <a:rPr lang="en-US" sz="2800"/>
              <a:t>. I also recommend reading</a:t>
            </a:r>
            <a:r>
              <a:rPr lang="en-US" sz="2800">
                <a:uFill>
                  <a:noFill/>
                </a:uFill>
                <a:hlinkClick r:id="rId11"/>
              </a:rPr>
              <a:t> </a:t>
            </a:r>
            <a:r>
              <a:rPr lang="en-US" sz="2800" u="sng">
                <a:solidFill>
                  <a:schemeClr val="hlink"/>
                </a:solidFill>
                <a:hlinkClick r:id="rId12"/>
              </a:rPr>
              <a:t>an article by Prof. Roger Martin</a:t>
            </a:r>
            <a:r>
              <a:rPr lang="en-US" sz="2800"/>
              <a:t>. You can also see how</a:t>
            </a:r>
            <a:r>
              <a:rPr lang="en-US" sz="2800">
                <a:uFill>
                  <a:noFill/>
                </a:uFill>
                <a:hlinkClick r:id="rId13"/>
              </a:rPr>
              <a:t> </a:t>
            </a:r>
            <a:r>
              <a:rPr lang="en-US" sz="2800" u="sng">
                <a:solidFill>
                  <a:schemeClr val="hlink"/>
                </a:solidFill>
                <a:hlinkClick r:id="rId14"/>
              </a:rPr>
              <a:t>LinkedIn confuses</a:t>
            </a:r>
            <a:r>
              <a:rPr lang="en-US" sz="2800"/>
              <a:t> those terms.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The Business Model (the exact method of generating revenue) is not a strategy. A strategy informs you about your relative costs and revenues. The Business Model evolves from the Strategy. Both elements are crucial.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The Unique Value Proposition alone is not a Strategy. Thus,</a:t>
            </a:r>
            <a:r>
              <a:rPr lang="en-US" sz="2800">
                <a:uFill>
                  <a:noFill/>
                </a:uFill>
                <a:hlinkClick r:id="rId15"/>
              </a:rPr>
              <a:t> </a:t>
            </a:r>
            <a:r>
              <a:rPr lang="en-US" sz="2800" u="sng">
                <a:solidFill>
                  <a:schemeClr val="hlink"/>
                </a:solidFill>
                <a:hlinkClick r:id="rId16"/>
              </a:rPr>
              <a:t>The Blue Ocean Strategy Canvas</a:t>
            </a:r>
            <a:r>
              <a:rPr lang="en-US" sz="2800"/>
              <a:t> is not a Strategy Canvas but a</a:t>
            </a:r>
            <a:r>
              <a:rPr lang="en-US" sz="2800">
                <a:uFill>
                  <a:noFill/>
                </a:uFill>
                <a:hlinkClick r:id="rId17"/>
              </a:rPr>
              <a:t> </a:t>
            </a:r>
            <a:r>
              <a:rPr lang="en-US" sz="2800" u="sng">
                <a:solidFill>
                  <a:schemeClr val="hlink"/>
                </a:solidFill>
                <a:hlinkClick r:id="rId18"/>
              </a:rPr>
              <a:t>Value Curve</a:t>
            </a:r>
            <a:r>
              <a:rPr lang="en-US" sz="2800"/>
              <a:t>. This viewpoint aligns with the work of Porter and Martin. 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The official URL: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9"/>
              </a:rPr>
              <a:t>https://www.productcompass.pm/p/product-strategy-canvas</a:t>
            </a: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8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b="0" lang="en-US" sz="2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ore PM templates: </a:t>
            </a:r>
            <a:r>
              <a:rPr lang="en-US" sz="2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0"/>
              </a:rPr>
              <a:t>https://www.productcompass.pm</a:t>
            </a:r>
            <a:r>
              <a:rPr lang="en-US" sz="2800" u="non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2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17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This document is offered for license under the Attribution Share-Alike license of Creative Commons, accessible at </a:t>
            </a:r>
            <a:r>
              <a:rPr b="0" i="0" lang="en-US" sz="1800" u="sng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https://creativecommons.org/licenses/by-sa/4.0/legalcode</a:t>
            </a:r>
            <a:r>
              <a:rPr b="0" i="0" lang="en-US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 and also described in summary form at </a:t>
            </a:r>
            <a:r>
              <a:rPr b="0" i="0" lang="en-US" sz="1800" u="sng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https://creativecommons.org/licenses/by-sa/4.0/</a:t>
            </a:r>
            <a:r>
              <a:rPr b="0" i="0" lang="en-US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. By utilizing this Product Strategy Canvas, you acknowledge and agree that you have read and agree to be bound by the terms of the Attribution Share-Alike license of Creative Commons.</a:t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  <dc:creator>Paweł Huryn</dc:creator>
</cp:coreProperties>
</file>