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</p:sldMasterIdLst>
  <p:notesMasterIdLst>
    <p:notesMasterId r:id="rId6"/>
  </p:notesMasterIdLst>
  <p:sldIdLst>
    <p:sldId id="256" r:id="rId7"/>
    <p:sldId id="257" r:id="rId8"/>
  </p:sldIdLst>
  <p:sldSz cy="13716000" cx="24377650"/>
  <p:notesSz cx="6858000" cy="9144000"/>
  <p:embeddedFontLst>
    <p:embeddedFont>
      <p:font typeface="Poppins"/>
      <p:regular r:id="rId9"/>
      <p:bold r:id="rId10"/>
      <p:italic r:id="rId11"/>
      <p:boldItalic r:id="rId12"/>
    </p:embeddedFont>
    <p:embeddedFont>
      <p:font typeface="Poppins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+VLKVBWJlL9M5HpzxCXMdW+YC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5EA3B7-3E0E-4C1A-8E95-44450CE5F402}">
  <a:tblStyle styleId="{C25EA3B7-3E0E-4C1A-8E95-44450CE5F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3" Type="http://schemas.openxmlformats.org/officeDocument/2006/relationships/font" Target="fonts/PoppinsLight-regular.fntdata"/><Relationship Id="rId12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regular.fntdata"/><Relationship Id="rId15" Type="http://schemas.openxmlformats.org/officeDocument/2006/relationships/font" Target="fonts/PoppinsLight-italic.fntdata"/><Relationship Id="rId14" Type="http://schemas.openxmlformats.org/officeDocument/2006/relationships/font" Target="fonts/PoppinsLight-bold.fntdata"/><Relationship Id="rId17" Type="http://customschemas.google.com/relationships/presentationmetadata" Target="metadata"/><Relationship Id="rId16" Type="http://schemas.openxmlformats.org/officeDocument/2006/relationships/font" Target="fonts/Poppins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cbcc3415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ccbcc34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1ccbcc3415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fa7c521f5_0_0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4fa7c52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24fa7c521f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5">
  <p:cSld name="Buyer Persona 5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c8dd62c95f_0_73"/>
          <p:cNvSpPr/>
          <p:nvPr>
            <p:ph idx="2" type="pic"/>
          </p:nvPr>
        </p:nvSpPr>
        <p:spPr>
          <a:xfrm>
            <a:off x="2806887" y="1128871"/>
            <a:ext cx="5271900" cy="527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6">
  <p:cSld name="Buyer Persona 6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8dd62c95f_0_75"/>
          <p:cNvSpPr/>
          <p:nvPr>
            <p:ph idx="2" type="pic"/>
          </p:nvPr>
        </p:nvSpPr>
        <p:spPr>
          <a:xfrm>
            <a:off x="2059646" y="1689049"/>
            <a:ext cx="8287800" cy="1035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7">
  <p:cSld name="Buyer Persona 7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c8dd62c95f_0_77"/>
          <p:cNvSpPr/>
          <p:nvPr>
            <p:ph idx="2" type="pic"/>
          </p:nvPr>
        </p:nvSpPr>
        <p:spPr>
          <a:xfrm>
            <a:off x="1114842" y="2002151"/>
            <a:ext cx="9501600" cy="9726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8">
  <p:cSld name="Buyer Persona 8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8dd62c95f_0_79"/>
          <p:cNvSpPr/>
          <p:nvPr>
            <p:ph idx="2" type="pic"/>
          </p:nvPr>
        </p:nvSpPr>
        <p:spPr>
          <a:xfrm>
            <a:off x="13655468" y="760720"/>
            <a:ext cx="9210600" cy="514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9">
  <p:cSld name="Buyer Persona 9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c8dd62c95f_0_81"/>
          <p:cNvSpPr/>
          <p:nvPr>
            <p:ph idx="2" type="pic"/>
          </p:nvPr>
        </p:nvSpPr>
        <p:spPr>
          <a:xfrm>
            <a:off x="3987951" y="2776672"/>
            <a:ext cx="5354400" cy="50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0">
  <p:cSld name="Buyer Persona 10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c8dd62c95f_0_83"/>
          <p:cNvSpPr/>
          <p:nvPr>
            <p:ph idx="2" type="pic"/>
          </p:nvPr>
        </p:nvSpPr>
        <p:spPr>
          <a:xfrm>
            <a:off x="-241" y="2680"/>
            <a:ext cx="74802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1">
  <p:cSld name="Buyer Persona 1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c8dd62c95f_0_85"/>
          <p:cNvSpPr/>
          <p:nvPr>
            <p:ph idx="2" type="pic"/>
          </p:nvPr>
        </p:nvSpPr>
        <p:spPr>
          <a:xfrm>
            <a:off x="3158253" y="2502018"/>
            <a:ext cx="8194500" cy="818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2">
  <p:cSld name="Buyer Persona 1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c8dd62c95f_0_87"/>
          <p:cNvSpPr/>
          <p:nvPr>
            <p:ph idx="2" type="pic"/>
          </p:nvPr>
        </p:nvSpPr>
        <p:spPr>
          <a:xfrm>
            <a:off x="1927816" y="1222135"/>
            <a:ext cx="6381600" cy="622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3">
  <p:cSld name="Buyer Persona 1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c8dd62c95f_0_89"/>
          <p:cNvSpPr/>
          <p:nvPr>
            <p:ph idx="2" type="pic"/>
          </p:nvPr>
        </p:nvSpPr>
        <p:spPr>
          <a:xfrm>
            <a:off x="1675132" y="760720"/>
            <a:ext cx="7694400" cy="734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4">
  <p:cSld name="Buyer Persona 14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8dd62c95f_0_91"/>
          <p:cNvSpPr/>
          <p:nvPr>
            <p:ph idx="2" type="pic"/>
          </p:nvPr>
        </p:nvSpPr>
        <p:spPr>
          <a:xfrm>
            <a:off x="-242" y="2679"/>
            <a:ext cx="97380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5">
  <p:cSld name="Buyer Persona 15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8dd62c95f_0_93"/>
          <p:cNvSpPr/>
          <p:nvPr>
            <p:ph idx="2" type="pic"/>
          </p:nvPr>
        </p:nvSpPr>
        <p:spPr>
          <a:xfrm>
            <a:off x="2180694" y="1167321"/>
            <a:ext cx="8276700" cy="827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6">
  <p:cSld name="Buyer Persona 16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8dd62c95f_0_95"/>
          <p:cNvSpPr/>
          <p:nvPr>
            <p:ph idx="2" type="pic"/>
          </p:nvPr>
        </p:nvSpPr>
        <p:spPr>
          <a:xfrm>
            <a:off x="1975852" y="6152428"/>
            <a:ext cx="6670200" cy="667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7">
  <p:cSld name="Buyer Persona 17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8dd62c95f_0_97"/>
          <p:cNvSpPr/>
          <p:nvPr>
            <p:ph idx="2" type="pic"/>
          </p:nvPr>
        </p:nvSpPr>
        <p:spPr>
          <a:xfrm>
            <a:off x="-245" y="2680"/>
            <a:ext cx="10243200" cy="13709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8">
  <p:cSld name="Buyer Persona 18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8dd62c95f_0_99"/>
          <p:cNvSpPr/>
          <p:nvPr>
            <p:ph idx="2" type="pic"/>
          </p:nvPr>
        </p:nvSpPr>
        <p:spPr>
          <a:xfrm>
            <a:off x="1955279" y="1386928"/>
            <a:ext cx="6068700" cy="606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9">
  <p:cSld name="Buyer Persona 19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8dd62c95f_0_101"/>
          <p:cNvSpPr/>
          <p:nvPr>
            <p:ph idx="2" type="pic"/>
          </p:nvPr>
        </p:nvSpPr>
        <p:spPr>
          <a:xfrm>
            <a:off x="2026891" y="1266191"/>
            <a:ext cx="8479800" cy="940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0">
  <p:cSld name="Buyer Persona 20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8dd62c95f_0_103"/>
          <p:cNvSpPr/>
          <p:nvPr>
            <p:ph idx="2" type="pic"/>
          </p:nvPr>
        </p:nvSpPr>
        <p:spPr>
          <a:xfrm>
            <a:off x="1867391" y="1963698"/>
            <a:ext cx="7315500" cy="731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idx="2" type="pic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1">
  <p:cSld name="Buyer Persona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c8dd62c95f_0_64"/>
          <p:cNvSpPr/>
          <p:nvPr>
            <p:ph idx="2" type="pic"/>
          </p:nvPr>
        </p:nvSpPr>
        <p:spPr>
          <a:xfrm>
            <a:off x="1230199" y="694805"/>
            <a:ext cx="5480700" cy="620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Layout">
  <p:cSld name="Default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2">
  <p:cSld name="Buyer Persona 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8dd62c95f_0_67"/>
          <p:cNvSpPr/>
          <p:nvPr>
            <p:ph idx="2" type="pic"/>
          </p:nvPr>
        </p:nvSpPr>
        <p:spPr>
          <a:xfrm>
            <a:off x="4637" y="2679"/>
            <a:ext cx="7021500" cy="137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3">
  <p:cSld name="Buyer Persona 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c8dd62c95f_0_69"/>
          <p:cNvSpPr/>
          <p:nvPr>
            <p:ph idx="2" type="pic"/>
          </p:nvPr>
        </p:nvSpPr>
        <p:spPr>
          <a:xfrm>
            <a:off x="867881" y="793802"/>
            <a:ext cx="6782400" cy="678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 4">
  <p:cSld name="Buyer Persona 4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c8dd62c95f_0_71"/>
          <p:cNvSpPr/>
          <p:nvPr>
            <p:ph idx="2" type="pic"/>
          </p:nvPr>
        </p:nvSpPr>
        <p:spPr>
          <a:xfrm>
            <a:off x="4" y="69"/>
            <a:ext cx="7480200" cy="13709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8dd62c95f_0_61"/>
          <p:cNvSpPr txBox="1"/>
          <p:nvPr>
            <p:ph type="title"/>
          </p:nvPr>
        </p:nvSpPr>
        <p:spPr>
          <a:xfrm>
            <a:off x="1675964" y="730259"/>
            <a:ext cx="210258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/>
              <a:buNone/>
              <a:defRPr b="1" i="0" sz="7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1c8dd62c95f_0_61"/>
          <p:cNvSpPr txBox="1"/>
          <p:nvPr>
            <p:ph idx="1" type="body"/>
          </p:nvPr>
        </p:nvSpPr>
        <p:spPr>
          <a:xfrm>
            <a:off x="1675964" y="3651250"/>
            <a:ext cx="210258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productcompass.pm/p/your-growth-plan-for-2024" TargetMode="External"/><Relationship Id="rId6" Type="http://schemas.openxmlformats.org/officeDocument/2006/relationships/hyperlink" Target="https://www.productcompass.pm/" TargetMode="External"/><Relationship Id="rId7" Type="http://schemas.openxmlformats.org/officeDocument/2006/relationships/hyperlink" Target="https://www.productcompass.p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cbcc34151_0_0"/>
          <p:cNvSpPr/>
          <p:nvPr/>
        </p:nvSpPr>
        <p:spPr>
          <a:xfrm>
            <a:off x="21714800" y="26169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g1ccbcc34151_0_0"/>
          <p:cNvSpPr/>
          <p:nvPr/>
        </p:nvSpPr>
        <p:spPr>
          <a:xfrm>
            <a:off x="21714800" y="38625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g1ccbcc34151_0_0"/>
          <p:cNvSpPr/>
          <p:nvPr/>
        </p:nvSpPr>
        <p:spPr>
          <a:xfrm>
            <a:off x="21714800" y="63537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g1ccbcc34151_0_0"/>
          <p:cNvSpPr/>
          <p:nvPr/>
        </p:nvSpPr>
        <p:spPr>
          <a:xfrm>
            <a:off x="21714800" y="51081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g1ccbcc34151_0_0"/>
          <p:cNvSpPr/>
          <p:nvPr/>
        </p:nvSpPr>
        <p:spPr>
          <a:xfrm>
            <a:off x="21714800" y="75992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g1ccbcc34151_0_0"/>
          <p:cNvSpPr/>
          <p:nvPr/>
        </p:nvSpPr>
        <p:spPr>
          <a:xfrm>
            <a:off x="21729850" y="100904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g1ccbcc34151_0_0"/>
          <p:cNvSpPr/>
          <p:nvPr/>
        </p:nvSpPr>
        <p:spPr>
          <a:xfrm>
            <a:off x="21729850" y="88448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g1ccbcc34151_0_0"/>
          <p:cNvSpPr/>
          <p:nvPr/>
        </p:nvSpPr>
        <p:spPr>
          <a:xfrm>
            <a:off x="21729850" y="113360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g1ccbcc34151_0_0"/>
          <p:cNvSpPr txBox="1"/>
          <p:nvPr/>
        </p:nvSpPr>
        <p:spPr>
          <a:xfrm>
            <a:off x="606424" y="751500"/>
            <a:ext cx="2129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</a:pPr>
            <a:r>
              <a:rPr lang="en-US" sz="74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Risk vs. Reward</a:t>
            </a:r>
            <a:endParaRPr b="0" i="0" sz="1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g1ccbcc34151_0_0"/>
          <p:cNvSpPr txBox="1"/>
          <p:nvPr/>
        </p:nvSpPr>
        <p:spPr>
          <a:xfrm>
            <a:off x="598477" y="1895487"/>
            <a:ext cx="127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747993"/>
                </a:solidFill>
                <a:latin typeface="Poppins"/>
                <a:ea typeface="Poppins"/>
                <a:cs typeface="Poppins"/>
                <a:sym typeface="Poppins"/>
              </a:rPr>
              <a:t>[Product Name]</a:t>
            </a:r>
            <a:endParaRPr b="0" i="0" sz="3000" u="none" cap="none" strike="noStrike">
              <a:solidFill>
                <a:srgbClr val="74799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7" name="Google Shape;77;g1ccbcc34151_0_0"/>
          <p:cNvCxnSpPr/>
          <p:nvPr/>
        </p:nvCxnSpPr>
        <p:spPr>
          <a:xfrm rot="10800000">
            <a:off x="1420200" y="3137775"/>
            <a:ext cx="900" cy="9520800"/>
          </a:xfrm>
          <a:prstGeom prst="straightConnector1">
            <a:avLst/>
          </a:prstGeom>
          <a:noFill/>
          <a:ln cap="flat" cmpd="sng" w="28575">
            <a:solidFill>
              <a:srgbClr val="29292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g1ccbcc34151_0_0"/>
          <p:cNvCxnSpPr/>
          <p:nvPr/>
        </p:nvCxnSpPr>
        <p:spPr>
          <a:xfrm>
            <a:off x="1417137" y="12651400"/>
            <a:ext cx="17153700" cy="0"/>
          </a:xfrm>
          <a:prstGeom prst="straightConnector1">
            <a:avLst/>
          </a:prstGeom>
          <a:noFill/>
          <a:ln cap="flat" cmpd="sng" w="28575">
            <a:solidFill>
              <a:srgbClr val="29292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" name="Google Shape;79;g1ccbcc34151_0_0"/>
          <p:cNvSpPr txBox="1"/>
          <p:nvPr/>
        </p:nvSpPr>
        <p:spPr>
          <a:xfrm rot="-5400000">
            <a:off x="-736175" y="7321050"/>
            <a:ext cx="347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Risk</a:t>
            </a:r>
            <a:endParaRPr b="1" i="0" sz="2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g1ccbcc34151_0_0"/>
          <p:cNvSpPr txBox="1"/>
          <p:nvPr/>
        </p:nvSpPr>
        <p:spPr>
          <a:xfrm>
            <a:off x="7996890" y="12889350"/>
            <a:ext cx="38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Reward</a:t>
            </a:r>
            <a:endParaRPr b="1" i="0" sz="24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g1ccbcc34151_0_0"/>
          <p:cNvSpPr/>
          <p:nvPr/>
        </p:nvSpPr>
        <p:spPr>
          <a:xfrm>
            <a:off x="19716050" y="26169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g1ccbcc34151_0_0"/>
          <p:cNvSpPr/>
          <p:nvPr/>
        </p:nvSpPr>
        <p:spPr>
          <a:xfrm>
            <a:off x="19716050" y="38625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g1ccbcc34151_0_0"/>
          <p:cNvSpPr/>
          <p:nvPr/>
        </p:nvSpPr>
        <p:spPr>
          <a:xfrm>
            <a:off x="19716050" y="63537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g1ccbcc34151_0_0"/>
          <p:cNvSpPr/>
          <p:nvPr/>
        </p:nvSpPr>
        <p:spPr>
          <a:xfrm>
            <a:off x="19716050" y="51081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g1ccbcc34151_0_0"/>
          <p:cNvSpPr/>
          <p:nvPr/>
        </p:nvSpPr>
        <p:spPr>
          <a:xfrm>
            <a:off x="19716050" y="75992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g1ccbcc34151_0_0"/>
          <p:cNvSpPr/>
          <p:nvPr/>
        </p:nvSpPr>
        <p:spPr>
          <a:xfrm>
            <a:off x="19731100" y="100904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g1ccbcc34151_0_0"/>
          <p:cNvSpPr/>
          <p:nvPr/>
        </p:nvSpPr>
        <p:spPr>
          <a:xfrm>
            <a:off x="19731100" y="88448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g1ccbcc34151_0_0"/>
          <p:cNvSpPr/>
          <p:nvPr/>
        </p:nvSpPr>
        <p:spPr>
          <a:xfrm>
            <a:off x="19731100" y="113360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g1ccbcc34151_0_0"/>
          <p:cNvSpPr txBox="1"/>
          <p:nvPr/>
        </p:nvSpPr>
        <p:spPr>
          <a:xfrm>
            <a:off x="12324400" y="12924875"/>
            <a:ext cx="117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D5156"/>
                </a:solidFill>
                <a:latin typeface="Poppins Light"/>
                <a:ea typeface="Poppins Light"/>
                <a:cs typeface="Poppins Light"/>
                <a:sym typeface="Poppins Light"/>
              </a:rPr>
              <a:t>Ⓒ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Pa</a:t>
            </a:r>
            <a:r>
              <a:rPr b="0" i="0" lang="en-US" sz="1800" u="none" cap="none" strike="noStrike">
                <a:solidFill>
                  <a:srgbClr val="4D5156"/>
                </a:solidFill>
                <a:latin typeface="Poppins Light"/>
                <a:ea typeface="Poppins Light"/>
                <a:cs typeface="Poppins Light"/>
                <a:sym typeface="Poppins Light"/>
              </a:rPr>
              <a:t>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eł Huryn</a:t>
            </a:r>
            <a:endParaRPr b="0" i="0" sz="18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aphicFrame>
        <p:nvGraphicFramePr>
          <p:cNvPr id="90" name="Google Shape;90;g1ccbcc34151_0_0"/>
          <p:cNvGraphicFramePr/>
          <p:nvPr/>
        </p:nvGraphicFramePr>
        <p:xfrm>
          <a:off x="1930963" y="328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{C25EA3B7-3E0E-4C1A-8E95-44450CE5F402}</a:tableStyleId>
              </a:tblPr>
              <a:tblGrid>
                <a:gridCol w="5546625"/>
                <a:gridCol w="5546625"/>
                <a:gridCol w="5546625"/>
              </a:tblGrid>
              <a:tr h="293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>
                          <a:solidFill>
                            <a:schemeClr val="lt1"/>
                          </a:solidFill>
                        </a:rPr>
                        <a:t>AVOID</a:t>
                      </a:r>
                      <a:endParaRPr sz="3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9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DC3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3C47D"/>
                    </a:solidFill>
                  </a:tcPr>
                </a:tc>
              </a:tr>
              <a:tr h="293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>
                          <a:solidFill>
                            <a:schemeClr val="lt1"/>
                          </a:solidFill>
                        </a:rPr>
                        <a:t>PURSUE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B23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fa7c521f5_0_0"/>
          <p:cNvSpPr txBox="1"/>
          <p:nvPr/>
        </p:nvSpPr>
        <p:spPr>
          <a:xfrm>
            <a:off x="17341483" y="9044950"/>
            <a:ext cx="565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Paweł Huryn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92929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Author, Product Coach</a:t>
            </a:r>
            <a:endParaRPr b="0" i="0" sz="3200" u="none" cap="none" strike="noStrike">
              <a:solidFill>
                <a:srgbClr val="29292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97" name="Google Shape;97;g24fa7c521f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62" y="1321502"/>
            <a:ext cx="1424398" cy="142439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4fa7c521f5_0_0"/>
          <p:cNvSpPr txBox="1"/>
          <p:nvPr/>
        </p:nvSpPr>
        <p:spPr>
          <a:xfrm>
            <a:off x="3119367" y="1578232"/>
            <a:ext cx="10877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-US" sz="46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The Product Compass with Paweł</a:t>
            </a:r>
            <a:endParaRPr b="0" i="0" sz="4600" u="none" cap="none" strike="noStrike">
              <a:solidFill>
                <a:srgbClr val="0180B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180B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" name="Google Shape;99;g24fa7c521f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92089" y="4121500"/>
            <a:ext cx="4555064" cy="455506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4fa7c521f5_0_0"/>
          <p:cNvSpPr txBox="1"/>
          <p:nvPr/>
        </p:nvSpPr>
        <p:spPr>
          <a:xfrm>
            <a:off x="1497047" y="3905250"/>
            <a:ext cx="16087500" cy="7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How to use this template:</a:t>
            </a:r>
            <a:b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3600" u="sng">
                <a:solidFill>
                  <a:srgbClr val="335FFE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https://www.productcompass.pm/p/your-growth-plan-for-2024</a:t>
            </a:r>
            <a:endParaRPr sz="36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4000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More templates:</a:t>
            </a:r>
            <a:br>
              <a:rPr b="0" i="0" lang="en-US" sz="34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r>
              <a:rPr b="0" i="0" lang="en-US" sz="3600" u="sng" cap="none" strike="noStrike">
                <a:solidFill>
                  <a:srgbClr val="335FFE"/>
                </a:solidFill>
                <a:latin typeface="Poppins Light"/>
                <a:ea typeface="Poppins Light"/>
                <a:cs typeface="Poppins Light"/>
                <a:sym typeface="Poppins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https://www.productcompass.pm/</a:t>
            </a:r>
            <a:r>
              <a:rPr b="0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3400" u="none" cap="none" strike="noStrike">
              <a:solidFill>
                <a:srgbClr val="0070C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rgbClr val="FDC3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Join </a:t>
            </a:r>
            <a:r>
              <a:rPr b="1" lang="en-US" sz="4000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50</a:t>
            </a:r>
            <a:r>
              <a:rPr b="1" i="0" lang="en-US" sz="4000" u="none" cap="none" strike="noStrike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,000+ professionals</a:t>
            </a:r>
            <a:endParaRPr b="1" sz="3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sz="3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Get 1 actionable tip for PMs every week: </a:t>
            </a:r>
            <a:r>
              <a:rPr b="0" i="0" lang="en-US" sz="3600" u="sng" cap="none" strike="noStrike">
                <a:solidFill>
                  <a:srgbClr val="335FFE"/>
                </a:solidFill>
                <a:latin typeface="Poppins Light"/>
                <a:ea typeface="Poppins Light"/>
                <a:cs typeface="Poppins Light"/>
                <a:sym typeface="Poppins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https://www.productcompass.pm/</a:t>
            </a:r>
            <a:r>
              <a:rPr b="0" i="0" lang="en-US" sz="36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180B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>Paweł Huryn</dc:creator>
</cp:coreProperties>
</file>