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</p:sldIdLst>
  <p:sldSz cy="13716000" cx="2437765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ZfLT9eMB1mryaASsLREWblzf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cbcc341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ccbcc34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ccbcc3415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0a5a78381_1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90a5a783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90a5a78381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8dd62c95f_0_73"/>
          <p:cNvSpPr/>
          <p:nvPr>
            <p:ph idx="2" type="pic"/>
          </p:nvPr>
        </p:nvSpPr>
        <p:spPr>
          <a:xfrm>
            <a:off x="2806887" y="1128871"/>
            <a:ext cx="5271900" cy="52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8dd62c95f_0_75"/>
          <p:cNvSpPr/>
          <p:nvPr>
            <p:ph idx="2" type="pic"/>
          </p:nvPr>
        </p:nvSpPr>
        <p:spPr>
          <a:xfrm>
            <a:off x="2059646" y="1689049"/>
            <a:ext cx="8287800" cy="1035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8dd62c95f_0_77"/>
          <p:cNvSpPr/>
          <p:nvPr>
            <p:ph idx="2" type="pic"/>
          </p:nvPr>
        </p:nvSpPr>
        <p:spPr>
          <a:xfrm>
            <a:off x="1114842" y="2002151"/>
            <a:ext cx="9501600" cy="972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8dd62c95f_0_79"/>
          <p:cNvSpPr/>
          <p:nvPr>
            <p:ph idx="2" type="pic"/>
          </p:nvPr>
        </p:nvSpPr>
        <p:spPr>
          <a:xfrm>
            <a:off x="13655468" y="760720"/>
            <a:ext cx="9210600" cy="51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c8dd62c95f_0_81"/>
          <p:cNvSpPr/>
          <p:nvPr>
            <p:ph idx="2" type="pic"/>
          </p:nvPr>
        </p:nvSpPr>
        <p:spPr>
          <a:xfrm>
            <a:off x="3987951" y="2776672"/>
            <a:ext cx="5354400" cy="50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8dd62c95f_0_83"/>
          <p:cNvSpPr/>
          <p:nvPr>
            <p:ph idx="2" type="pic"/>
          </p:nvPr>
        </p:nvSpPr>
        <p:spPr>
          <a:xfrm>
            <a:off x="-241" y="2680"/>
            <a:ext cx="7480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8dd62c95f_0_85"/>
          <p:cNvSpPr/>
          <p:nvPr>
            <p:ph idx="2" type="pic"/>
          </p:nvPr>
        </p:nvSpPr>
        <p:spPr>
          <a:xfrm>
            <a:off x="3158253" y="2502018"/>
            <a:ext cx="8194500" cy="818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8dd62c95f_0_87"/>
          <p:cNvSpPr/>
          <p:nvPr>
            <p:ph idx="2" type="pic"/>
          </p:nvPr>
        </p:nvSpPr>
        <p:spPr>
          <a:xfrm>
            <a:off x="1927816" y="1222135"/>
            <a:ext cx="6381600" cy="62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c8dd62c95f_0_89"/>
          <p:cNvSpPr/>
          <p:nvPr>
            <p:ph idx="2" type="pic"/>
          </p:nvPr>
        </p:nvSpPr>
        <p:spPr>
          <a:xfrm>
            <a:off x="1675132" y="760720"/>
            <a:ext cx="7694400" cy="73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8dd62c95f_0_91"/>
          <p:cNvSpPr/>
          <p:nvPr>
            <p:ph idx="2" type="pic"/>
          </p:nvPr>
        </p:nvSpPr>
        <p:spPr>
          <a:xfrm>
            <a:off x="-242" y="2679"/>
            <a:ext cx="97380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dd62c95f_0_93"/>
          <p:cNvSpPr/>
          <p:nvPr>
            <p:ph idx="2" type="pic"/>
          </p:nvPr>
        </p:nvSpPr>
        <p:spPr>
          <a:xfrm>
            <a:off x="2180694" y="1167321"/>
            <a:ext cx="8276700" cy="827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8dd62c95f_0_95"/>
          <p:cNvSpPr/>
          <p:nvPr>
            <p:ph idx="2" type="pic"/>
          </p:nvPr>
        </p:nvSpPr>
        <p:spPr>
          <a:xfrm>
            <a:off x="1975852" y="6152428"/>
            <a:ext cx="6670200" cy="667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8dd62c95f_0_97"/>
          <p:cNvSpPr/>
          <p:nvPr>
            <p:ph idx="2" type="pic"/>
          </p:nvPr>
        </p:nvSpPr>
        <p:spPr>
          <a:xfrm>
            <a:off x="-245" y="2680"/>
            <a:ext cx="10243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8dd62c95f_0_99"/>
          <p:cNvSpPr/>
          <p:nvPr>
            <p:ph idx="2" type="pic"/>
          </p:nvPr>
        </p:nvSpPr>
        <p:spPr>
          <a:xfrm>
            <a:off x="1955279" y="1386928"/>
            <a:ext cx="6068700" cy="606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dd62c95f_0_101"/>
          <p:cNvSpPr/>
          <p:nvPr>
            <p:ph idx="2" type="pic"/>
          </p:nvPr>
        </p:nvSpPr>
        <p:spPr>
          <a:xfrm>
            <a:off x="2026891" y="1266191"/>
            <a:ext cx="8479800" cy="94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8dd62c95f_0_103"/>
          <p:cNvSpPr/>
          <p:nvPr>
            <p:ph idx="2" type="pic"/>
          </p:nvPr>
        </p:nvSpPr>
        <p:spPr>
          <a:xfrm>
            <a:off x="1867391" y="1963698"/>
            <a:ext cx="7315500" cy="73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c8dd62c95f_0_64"/>
          <p:cNvSpPr/>
          <p:nvPr>
            <p:ph idx="2" type="pic"/>
          </p:nvPr>
        </p:nvSpPr>
        <p:spPr>
          <a:xfrm>
            <a:off x="1230199" y="694805"/>
            <a:ext cx="5480700" cy="6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8dd62c95f_0_67"/>
          <p:cNvSpPr/>
          <p:nvPr>
            <p:ph idx="2" type="pic"/>
          </p:nvPr>
        </p:nvSpPr>
        <p:spPr>
          <a:xfrm>
            <a:off x="4637" y="2679"/>
            <a:ext cx="7021500" cy="137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c8dd62c95f_0_69"/>
          <p:cNvSpPr/>
          <p:nvPr>
            <p:ph idx="2" type="pic"/>
          </p:nvPr>
        </p:nvSpPr>
        <p:spPr>
          <a:xfrm>
            <a:off x="867881" y="793802"/>
            <a:ext cx="6782400" cy="678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c8dd62c95f_0_71"/>
          <p:cNvSpPr/>
          <p:nvPr>
            <p:ph idx="2" type="pic"/>
          </p:nvPr>
        </p:nvSpPr>
        <p:spPr>
          <a:xfrm>
            <a:off x="4" y="69"/>
            <a:ext cx="7480200" cy="1370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8dd62c95f_0_61"/>
          <p:cNvSpPr txBox="1"/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c8dd62c95f_0_61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productcompass.pm/" TargetMode="External"/><Relationship Id="rId6" Type="http://schemas.openxmlformats.org/officeDocument/2006/relationships/hyperlink" Target="https://www.productcompass.p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cbcc34151_0_0"/>
          <p:cNvSpPr/>
          <p:nvPr/>
        </p:nvSpPr>
        <p:spPr>
          <a:xfrm>
            <a:off x="2171480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g1ccbcc34151_0_0"/>
          <p:cNvSpPr/>
          <p:nvPr/>
        </p:nvSpPr>
        <p:spPr>
          <a:xfrm>
            <a:off x="2171480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g1ccbcc34151_0_0"/>
          <p:cNvSpPr/>
          <p:nvPr/>
        </p:nvSpPr>
        <p:spPr>
          <a:xfrm>
            <a:off x="2171480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g1ccbcc34151_0_0"/>
          <p:cNvSpPr/>
          <p:nvPr/>
        </p:nvSpPr>
        <p:spPr>
          <a:xfrm>
            <a:off x="2171480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g1ccbcc34151_0_0"/>
          <p:cNvSpPr/>
          <p:nvPr/>
        </p:nvSpPr>
        <p:spPr>
          <a:xfrm>
            <a:off x="2171480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g1ccbcc34151_0_0"/>
          <p:cNvSpPr/>
          <p:nvPr/>
        </p:nvSpPr>
        <p:spPr>
          <a:xfrm>
            <a:off x="2172985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g1ccbcc34151_0_0"/>
          <p:cNvSpPr/>
          <p:nvPr/>
        </p:nvSpPr>
        <p:spPr>
          <a:xfrm>
            <a:off x="2172985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g1ccbcc34151_0_0"/>
          <p:cNvSpPr/>
          <p:nvPr/>
        </p:nvSpPr>
        <p:spPr>
          <a:xfrm>
            <a:off x="2172985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g1ccbcc34151_0_0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2x2 Stakeholders Map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g1ccbcc34151_0_0"/>
          <p:cNvSpPr txBox="1"/>
          <p:nvPr/>
        </p:nvSpPr>
        <p:spPr>
          <a:xfrm>
            <a:off x="59847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[Product Name]</a:t>
            </a:r>
            <a:endParaRPr b="0" i="0" sz="30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7" name="Google Shape;77;g1ccbcc34151_0_0"/>
          <p:cNvCxnSpPr/>
          <p:nvPr/>
        </p:nvCxnSpPr>
        <p:spPr>
          <a:xfrm rot="10800000">
            <a:off x="1420211" y="3137825"/>
            <a:ext cx="0" cy="8900700"/>
          </a:xfrm>
          <a:prstGeom prst="straightConnector1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g1ccbcc34151_0_0"/>
          <p:cNvCxnSpPr/>
          <p:nvPr/>
        </p:nvCxnSpPr>
        <p:spPr>
          <a:xfrm>
            <a:off x="1417137" y="12041800"/>
            <a:ext cx="17153700" cy="0"/>
          </a:xfrm>
          <a:prstGeom prst="straightConnector1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g1ccbcc34151_0_0"/>
          <p:cNvSpPr txBox="1"/>
          <p:nvPr/>
        </p:nvSpPr>
        <p:spPr>
          <a:xfrm rot="-5400000">
            <a:off x="-736175" y="7321050"/>
            <a:ext cx="34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Interest / Availability</a:t>
            </a:r>
            <a:endParaRPr b="1" i="0" sz="2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g1ccbcc34151_0_0"/>
          <p:cNvSpPr txBox="1"/>
          <p:nvPr/>
        </p:nvSpPr>
        <p:spPr>
          <a:xfrm>
            <a:off x="7996890" y="12127350"/>
            <a:ext cx="38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Influence / Power</a:t>
            </a:r>
            <a:endParaRPr b="1" i="0" sz="2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g1ccbcc34151_0_0"/>
          <p:cNvSpPr/>
          <p:nvPr/>
        </p:nvSpPr>
        <p:spPr>
          <a:xfrm>
            <a:off x="1715077" y="3417075"/>
            <a:ext cx="8062404" cy="4063648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g1ccbcc34151_0_0"/>
          <p:cNvSpPr/>
          <p:nvPr/>
        </p:nvSpPr>
        <p:spPr>
          <a:xfrm>
            <a:off x="1715077" y="3417075"/>
            <a:ext cx="8060547" cy="904935"/>
          </a:xfrm>
          <a:custGeom>
            <a:rect b="b" l="l" r="r" t="t"/>
            <a:pathLst>
              <a:path extrusionOk="0" h="48039" w="287466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g1ccbcc34151_0_0"/>
          <p:cNvSpPr txBox="1"/>
          <p:nvPr/>
        </p:nvSpPr>
        <p:spPr>
          <a:xfrm>
            <a:off x="1713815" y="3670800"/>
            <a:ext cx="80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KEEP INFORMED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ccbcc34151_0_0"/>
          <p:cNvSpPr/>
          <p:nvPr/>
        </p:nvSpPr>
        <p:spPr>
          <a:xfrm>
            <a:off x="10010283" y="3417075"/>
            <a:ext cx="8062404" cy="4063648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ccbcc34151_0_0"/>
          <p:cNvSpPr/>
          <p:nvPr/>
        </p:nvSpPr>
        <p:spPr>
          <a:xfrm>
            <a:off x="10010283" y="3417075"/>
            <a:ext cx="8060547" cy="904935"/>
          </a:xfrm>
          <a:custGeom>
            <a:rect b="b" l="l" r="r" t="t"/>
            <a:pathLst>
              <a:path extrusionOk="0" h="48039" w="287466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g1ccbcc34151_0_0"/>
          <p:cNvSpPr txBox="1"/>
          <p:nvPr/>
        </p:nvSpPr>
        <p:spPr>
          <a:xfrm>
            <a:off x="10009021" y="3670800"/>
            <a:ext cx="80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CLOSELY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ccbcc34151_0_0"/>
          <p:cNvSpPr/>
          <p:nvPr/>
        </p:nvSpPr>
        <p:spPr>
          <a:xfrm>
            <a:off x="1715708" y="7717700"/>
            <a:ext cx="8062404" cy="4063648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1ccbcc34151_0_0"/>
          <p:cNvSpPr/>
          <p:nvPr/>
        </p:nvSpPr>
        <p:spPr>
          <a:xfrm>
            <a:off x="1715708" y="7717700"/>
            <a:ext cx="8060547" cy="904935"/>
          </a:xfrm>
          <a:custGeom>
            <a:rect b="b" l="l" r="r" t="t"/>
            <a:pathLst>
              <a:path extrusionOk="0" h="48039" w="287466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1ccbcc34151_0_0"/>
          <p:cNvSpPr txBox="1"/>
          <p:nvPr/>
        </p:nvSpPr>
        <p:spPr>
          <a:xfrm>
            <a:off x="1714446" y="7971425"/>
            <a:ext cx="8062800" cy="4617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ccbcc34151_0_0"/>
          <p:cNvSpPr/>
          <p:nvPr/>
        </p:nvSpPr>
        <p:spPr>
          <a:xfrm>
            <a:off x="10011558" y="7729438"/>
            <a:ext cx="8062404" cy="4063648"/>
          </a:xfrm>
          <a:custGeom>
            <a:rect b="b" l="l" r="r" t="t"/>
            <a:pathLst>
              <a:path extrusionOk="0" h="5155" w="336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g1ccbcc34151_0_0"/>
          <p:cNvSpPr/>
          <p:nvPr/>
        </p:nvSpPr>
        <p:spPr>
          <a:xfrm>
            <a:off x="10011558" y="7729438"/>
            <a:ext cx="8060547" cy="904935"/>
          </a:xfrm>
          <a:custGeom>
            <a:rect b="b" l="l" r="r" t="t"/>
            <a:pathLst>
              <a:path extrusionOk="0" h="48039" w="287466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 cap="flat" cmpd="sng" w="9525">
            <a:solidFill>
              <a:srgbClr val="24A5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g1ccbcc34151_0_0"/>
          <p:cNvSpPr txBox="1"/>
          <p:nvPr/>
        </p:nvSpPr>
        <p:spPr>
          <a:xfrm>
            <a:off x="10010297" y="7983163"/>
            <a:ext cx="80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KEEP SATISFIED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ccbcc34151_0_0"/>
          <p:cNvSpPr/>
          <p:nvPr/>
        </p:nvSpPr>
        <p:spPr>
          <a:xfrm>
            <a:off x="1971605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g1ccbcc34151_0_0"/>
          <p:cNvSpPr/>
          <p:nvPr/>
        </p:nvSpPr>
        <p:spPr>
          <a:xfrm>
            <a:off x="1971605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g1ccbcc34151_0_0"/>
          <p:cNvSpPr/>
          <p:nvPr/>
        </p:nvSpPr>
        <p:spPr>
          <a:xfrm>
            <a:off x="1971605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g1ccbcc34151_0_0"/>
          <p:cNvSpPr/>
          <p:nvPr/>
        </p:nvSpPr>
        <p:spPr>
          <a:xfrm>
            <a:off x="1971605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g1ccbcc34151_0_0"/>
          <p:cNvSpPr/>
          <p:nvPr/>
        </p:nvSpPr>
        <p:spPr>
          <a:xfrm>
            <a:off x="1971605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1ccbcc34151_0_0"/>
          <p:cNvSpPr/>
          <p:nvPr/>
        </p:nvSpPr>
        <p:spPr>
          <a:xfrm>
            <a:off x="1973110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g1ccbcc34151_0_0"/>
          <p:cNvSpPr/>
          <p:nvPr/>
        </p:nvSpPr>
        <p:spPr>
          <a:xfrm>
            <a:off x="1973110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g1ccbcc34151_0_0"/>
          <p:cNvSpPr/>
          <p:nvPr/>
        </p:nvSpPr>
        <p:spPr>
          <a:xfrm>
            <a:off x="1973110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g1ccbcc34151_0_0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Pa</a:t>
            </a: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eł Huryn</a:t>
            </a:r>
            <a:endParaRPr b="0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" name="Google Shape;102;g1ccbcc34151_0_0"/>
          <p:cNvSpPr txBox="1"/>
          <p:nvPr/>
        </p:nvSpPr>
        <p:spPr>
          <a:xfrm>
            <a:off x="1950125" y="8859600"/>
            <a:ext cx="753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 can spend less time on them. These can be, for example, other department members. Monitor them, provide basic information and keep them happy enough.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g1ccbcc34151_0_0"/>
          <p:cNvSpPr txBox="1"/>
          <p:nvPr/>
        </p:nvSpPr>
        <p:spPr>
          <a:xfrm>
            <a:off x="10214875" y="8883100"/>
            <a:ext cx="75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These can be, for example, board members. They can easily become detractors, so keep them satisfied and informed.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g1ccbcc34151_0_0"/>
          <p:cNvSpPr txBox="1"/>
          <p:nvPr/>
        </p:nvSpPr>
        <p:spPr>
          <a:xfrm>
            <a:off x="1949488" y="4575738"/>
            <a:ext cx="75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Keep them informed and consider putting them to work. In many cases, they will be happy to help you achieve your goals.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g1ccbcc34151_0_0"/>
          <p:cNvSpPr txBox="1"/>
          <p:nvPr/>
        </p:nvSpPr>
        <p:spPr>
          <a:xfrm>
            <a:off x="10276988" y="4613625"/>
            <a:ext cx="75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You must actively engage with them. Manage them closely so that they are well informed and satisfied.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0a5a78381_1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2" name="Google Shape;112;g290a5a7838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90a5a78381_1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 with Paweł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g290a5a7838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2089" y="4121500"/>
            <a:ext cx="4555064" cy="455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90a5a78381_1_0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37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en-US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6"/>
              </a:rPr>
              <a:t>https://www.productcompass.pm/</a:t>
            </a:r>
            <a:r>
              <a:rPr lang="en-US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