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13716000" cx="24377650"/>
  <p:notesSz cx="6858000" cy="9144000"/>
  <p:embeddedFontLst>
    <p:embeddedFont>
      <p:font typeface="Poppi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AQkxwQOf2P7keM05kEW1pJw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81A4CB-A594-41DB-A99A-29C7EB171E06}">
  <a:tblStyle styleId="{4281A4CB-A594-41DB-A99A-29C7EB171E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font" Target="fonts/Poppins-boldItalic.fntdata"/><Relationship Id="rId10" Type="http://schemas.openxmlformats.org/officeDocument/2006/relationships/font" Target="fonts/Poppins-italic.fntdata"/><Relationship Id="rId12" Type="http://customschemas.google.com/relationships/presentationmetadata" Target="metadata"/><Relationship Id="rId9"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a:ea typeface="Poppins"/>
                <a:cs typeface="Poppins"/>
                <a:sym typeface="Poppins"/>
              </a:defRPr>
            </a:lvl1pPr>
            <a:lvl2pPr indent="-228600" lvl="1" marL="914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a:ea typeface="Poppins"/>
                <a:cs typeface="Poppins"/>
                <a:sym typeface="Poppins"/>
              </a:defRPr>
            </a:lvl2pPr>
            <a:lvl3pPr indent="-228600" lvl="2" marL="1371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a:ea typeface="Poppins"/>
                <a:cs typeface="Poppins"/>
                <a:sym typeface="Poppins"/>
              </a:defRPr>
            </a:lvl3pPr>
            <a:lvl4pPr indent="-228600" lvl="3" marL="1828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a:ea typeface="Poppins"/>
                <a:cs typeface="Poppins"/>
                <a:sym typeface="Poppins"/>
              </a:defRPr>
            </a:lvl4pPr>
            <a:lvl5pPr indent="-228600" lvl="4" marL="22860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Poppins"/>
                <a:ea typeface="Poppins"/>
                <a:cs typeface="Poppins"/>
                <a:sym typeface="Poppins"/>
              </a:defRPr>
            </a:lvl5pPr>
            <a:lvl6pPr indent="-228600" lvl="5" marL="27432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oppins"/>
                <a:ea typeface="Poppins"/>
                <a:cs typeface="Poppins"/>
                <a:sym typeface="Poppins"/>
              </a:rPr>
              <a:t>‹#›</a:t>
            </a:fld>
            <a:endParaRPr b="0" i="0" sz="1200" u="none" cap="none" strike="noStrike">
              <a:solidFill>
                <a:schemeClr val="dk1"/>
              </a:solidFill>
              <a:latin typeface="Poppins"/>
              <a:ea typeface="Poppins"/>
              <a:cs typeface="Poppins"/>
              <a:sym typeface="Poppi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g2d01d90efb8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 name="Google Shape;19;g2d01d90efb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d01d90efb8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g2d01d90efb8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 name="Google Shape;41;g2d01d90efb8_0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Canva 2">
  <p:cSld name="Business Model Canva 2">
    <p:spTree>
      <p:nvGrpSpPr>
        <p:cNvPr id="13" name="Shape 13"/>
        <p:cNvGrpSpPr/>
        <p:nvPr/>
      </p:nvGrpSpPr>
      <p:grpSpPr>
        <a:xfrm>
          <a:off x="0" y="0"/>
          <a:ext cx="0" cy="0"/>
          <a:chOff x="0" y="0"/>
          <a:chExt cx="0" cy="0"/>
        </a:xfrm>
      </p:grpSpPr>
      <p:sp>
        <p:nvSpPr>
          <p:cNvPr id="14" name="Google Shape;14;p4"/>
          <p:cNvSpPr/>
          <p:nvPr>
            <p:ph idx="2" type="pic"/>
          </p:nvPr>
        </p:nvSpPr>
        <p:spPr>
          <a:xfrm>
            <a:off x="-246" y="2680"/>
            <a:ext cx="6096036" cy="13709397"/>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Canva 7">
  <p:cSld name="Business Model Canva 7">
    <p:spTree>
      <p:nvGrpSpPr>
        <p:cNvPr id="15" name="Shape 15"/>
        <p:cNvGrpSpPr/>
        <p:nvPr/>
      </p:nvGrpSpPr>
      <p:grpSpPr>
        <a:xfrm>
          <a:off x="0" y="0"/>
          <a:ext cx="0" cy="0"/>
          <a:chOff x="0" y="0"/>
          <a:chExt cx="0" cy="0"/>
        </a:xfrm>
      </p:grpSpPr>
      <p:sp>
        <p:nvSpPr>
          <p:cNvPr id="16" name="Google Shape;16;p5"/>
          <p:cNvSpPr/>
          <p:nvPr>
            <p:ph idx="2" type="pic"/>
          </p:nvPr>
        </p:nvSpPr>
        <p:spPr>
          <a:xfrm>
            <a:off x="494126" y="1623130"/>
            <a:ext cx="4481082" cy="448108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675964" y="730259"/>
            <a:ext cx="21025723" cy="2651126"/>
          </a:xfrm>
          <a:prstGeom prst="rect">
            <a:avLst/>
          </a:prstGeom>
          <a:noFill/>
          <a:ln>
            <a:noFill/>
          </a:ln>
        </p:spPr>
        <p:txBody>
          <a:bodyPr anchorCtr="0" anchor="ctr" bIns="91400" lIns="182825" spcFirstLastPara="1" rIns="182825" wrap="square" tIns="91400">
            <a:normAutofit/>
          </a:bodyPr>
          <a:lstStyle>
            <a:lvl1pPr lvl="0" marR="0" rtl="0" algn="ctr">
              <a:lnSpc>
                <a:spcPct val="90000"/>
              </a:lnSpc>
              <a:spcBef>
                <a:spcPts val="0"/>
              </a:spcBef>
              <a:spcAft>
                <a:spcPts val="0"/>
              </a:spcAft>
              <a:buClr>
                <a:schemeClr val="dk2"/>
              </a:buClr>
              <a:buSzPts val="7400"/>
              <a:buFont typeface="Poppins"/>
              <a:buNone/>
              <a:defRPr b="1" i="0" sz="7400" u="none" cap="none" strike="noStrike">
                <a:solidFill>
                  <a:schemeClr val="dk2"/>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rmAutofit/>
          </a:bodyPr>
          <a:lstStyle>
            <a:lvl1pPr indent="-482600" lvl="0" marL="457200" marR="0" rtl="0" algn="l">
              <a:lnSpc>
                <a:spcPct val="90000"/>
              </a:lnSpc>
              <a:spcBef>
                <a:spcPts val="2000"/>
              </a:spcBef>
              <a:spcAft>
                <a:spcPts val="0"/>
              </a:spcAft>
              <a:buClr>
                <a:schemeClr val="dk1"/>
              </a:buClr>
              <a:buSzPts val="4000"/>
              <a:buFont typeface="Arial"/>
              <a:buChar char="•"/>
              <a:defRPr b="0" i="0" sz="4000" u="none" cap="none" strike="noStrike">
                <a:solidFill>
                  <a:schemeClr val="dk1"/>
                </a:solidFill>
                <a:latin typeface="Poppins"/>
                <a:ea typeface="Poppins"/>
                <a:cs typeface="Poppins"/>
                <a:sym typeface="Poppins"/>
              </a:defRPr>
            </a:lvl1pPr>
            <a:lvl2pPr indent="-431800" lvl="1" marL="9144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oppins"/>
                <a:ea typeface="Poppins"/>
                <a:cs typeface="Poppins"/>
                <a:sym typeface="Poppins"/>
              </a:defRPr>
            </a:lvl2pPr>
            <a:lvl3pPr indent="-406400" lvl="2" marL="13716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a:ea typeface="Poppins"/>
                <a:cs typeface="Poppins"/>
                <a:sym typeface="Poppins"/>
              </a:defRPr>
            </a:lvl3pPr>
            <a:lvl4pPr indent="-381000" lvl="3" marL="18288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Poppins"/>
                <a:ea typeface="Poppins"/>
                <a:cs typeface="Poppins"/>
                <a:sym typeface="Poppins"/>
              </a:defRPr>
            </a:lvl4pPr>
            <a:lvl5pPr indent="-381000" lvl="4" marL="22860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Poppins"/>
                <a:ea typeface="Poppins"/>
                <a:cs typeface="Poppins"/>
                <a:sym typeface="Poppi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productcompass.p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productcompass.pm/p/product-strategy-canvas" TargetMode="External"/><Relationship Id="rId4" Type="http://schemas.openxmlformats.org/officeDocument/2006/relationships/hyperlink" Target="https://www.productcompass.pm/p/startup-canvas" TargetMode="External"/><Relationship Id="rId5" Type="http://schemas.openxmlformats.org/officeDocument/2006/relationships/hyperlink" Target="https://www.productcompass.pm/p/product-strategy-canvas" TargetMode="External"/><Relationship Id="rId6" Type="http://schemas.openxmlformats.org/officeDocument/2006/relationships/hyperlink" Target="https://www.productcompass.pm" TargetMode="External"/><Relationship Id="rId7" Type="http://schemas.openxmlformats.org/officeDocument/2006/relationships/hyperlink" Target="https://creativecommons.org/licenses/by-sa/4.0/legalcode" TargetMode="External"/><Relationship Id="rId8" Type="http://schemas.openxmlformats.org/officeDocument/2006/relationships/hyperlink" Target="https://creativecommons.org/licenses/by-sa/4.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g2d01d90efb8_0_42"/>
          <p:cNvSpPr txBox="1"/>
          <p:nvPr/>
        </p:nvSpPr>
        <p:spPr>
          <a:xfrm>
            <a:off x="2237350" y="446700"/>
            <a:ext cx="19587900" cy="12315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7400"/>
              <a:buFont typeface="Arial"/>
              <a:buNone/>
            </a:pPr>
            <a:r>
              <a:rPr lang="en-US" sz="7400">
                <a:solidFill>
                  <a:srgbClr val="292929"/>
                </a:solidFill>
                <a:latin typeface="Poppins"/>
                <a:ea typeface="Poppins"/>
                <a:cs typeface="Poppins"/>
                <a:sym typeface="Poppins"/>
              </a:rPr>
              <a:t>Startup</a:t>
            </a:r>
            <a:r>
              <a:rPr b="0" i="0" lang="en-US" sz="7400" u="none" cap="none" strike="noStrike">
                <a:solidFill>
                  <a:srgbClr val="292929"/>
                </a:solidFill>
                <a:latin typeface="Poppins"/>
                <a:ea typeface="Poppins"/>
                <a:cs typeface="Poppins"/>
                <a:sym typeface="Poppins"/>
              </a:rPr>
              <a:t> Canvas</a:t>
            </a:r>
            <a:endParaRPr b="0" i="0" sz="1400" u="none" cap="none" strike="noStrike">
              <a:solidFill>
                <a:srgbClr val="292929"/>
              </a:solidFill>
              <a:latin typeface="Poppins"/>
              <a:ea typeface="Poppins"/>
              <a:cs typeface="Poppins"/>
              <a:sym typeface="Poppins"/>
            </a:endParaRPr>
          </a:p>
        </p:txBody>
      </p:sp>
      <p:sp>
        <p:nvSpPr>
          <p:cNvPr id="22" name="Google Shape;22;g2d01d90efb8_0_42"/>
          <p:cNvSpPr txBox="1"/>
          <p:nvPr/>
        </p:nvSpPr>
        <p:spPr>
          <a:xfrm>
            <a:off x="716275" y="2044525"/>
            <a:ext cx="12760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292929"/>
                </a:solidFill>
                <a:latin typeface="Poppins"/>
                <a:ea typeface="Poppins"/>
                <a:cs typeface="Poppins"/>
                <a:sym typeface="Poppins"/>
              </a:rPr>
              <a:t>[Product Name]</a:t>
            </a:r>
            <a:endParaRPr b="0" i="0" sz="3000" u="none" cap="none" strike="noStrike">
              <a:solidFill>
                <a:srgbClr val="292929"/>
              </a:solidFill>
              <a:latin typeface="Poppins"/>
              <a:ea typeface="Poppins"/>
              <a:cs typeface="Poppins"/>
              <a:sym typeface="Poppins"/>
            </a:endParaRPr>
          </a:p>
        </p:txBody>
      </p:sp>
      <p:sp>
        <p:nvSpPr>
          <p:cNvPr id="23" name="Google Shape;23;g2d01d90efb8_0_42"/>
          <p:cNvSpPr txBox="1"/>
          <p:nvPr/>
        </p:nvSpPr>
        <p:spPr>
          <a:xfrm>
            <a:off x="11229974" y="2044525"/>
            <a:ext cx="4608600" cy="5541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292929"/>
                </a:solidFill>
                <a:latin typeface="Poppins"/>
                <a:ea typeface="Poppins"/>
                <a:cs typeface="Poppins"/>
                <a:sym typeface="Poppins"/>
              </a:rPr>
              <a:t>Designed for:</a:t>
            </a:r>
            <a:endParaRPr b="0" i="0" sz="1400" u="none" cap="none" strike="noStrike">
              <a:solidFill>
                <a:srgbClr val="292929"/>
              </a:solidFill>
              <a:latin typeface="Poppins"/>
              <a:ea typeface="Poppins"/>
              <a:cs typeface="Poppins"/>
              <a:sym typeface="Poppins"/>
            </a:endParaRPr>
          </a:p>
        </p:txBody>
      </p:sp>
      <p:sp>
        <p:nvSpPr>
          <p:cNvPr id="24" name="Google Shape;24;g2d01d90efb8_0_42"/>
          <p:cNvSpPr txBox="1"/>
          <p:nvPr/>
        </p:nvSpPr>
        <p:spPr>
          <a:xfrm>
            <a:off x="16992600" y="2044525"/>
            <a:ext cx="3991800" cy="5541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292929"/>
                </a:solidFill>
                <a:latin typeface="Poppins"/>
                <a:ea typeface="Poppins"/>
                <a:cs typeface="Poppins"/>
                <a:sym typeface="Poppins"/>
              </a:rPr>
              <a:t>Date: </a:t>
            </a:r>
            <a:endParaRPr b="0" i="0" sz="1400" u="none" cap="none" strike="noStrike">
              <a:solidFill>
                <a:srgbClr val="292929"/>
              </a:solidFill>
              <a:latin typeface="Poppins"/>
              <a:ea typeface="Poppins"/>
              <a:cs typeface="Poppins"/>
              <a:sym typeface="Poppins"/>
            </a:endParaRPr>
          </a:p>
        </p:txBody>
      </p:sp>
      <p:sp>
        <p:nvSpPr>
          <p:cNvPr id="25" name="Google Shape;25;g2d01d90efb8_0_42"/>
          <p:cNvSpPr/>
          <p:nvPr/>
        </p:nvSpPr>
        <p:spPr>
          <a:xfrm>
            <a:off x="22326600" y="1668225"/>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26" name="Google Shape;26;g2d01d90efb8_0_42"/>
          <p:cNvSpPr/>
          <p:nvPr/>
        </p:nvSpPr>
        <p:spPr>
          <a:xfrm>
            <a:off x="22326600" y="422650"/>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27" name="Google Shape;27;g2d01d90efb8_0_42"/>
          <p:cNvSpPr/>
          <p:nvPr/>
        </p:nvSpPr>
        <p:spPr>
          <a:xfrm>
            <a:off x="22326600" y="2913800"/>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28" name="Google Shape;28;g2d01d90efb8_0_42"/>
          <p:cNvSpPr/>
          <p:nvPr/>
        </p:nvSpPr>
        <p:spPr>
          <a:xfrm>
            <a:off x="22326600" y="5404950"/>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29" name="Google Shape;29;g2d01d90efb8_0_42"/>
          <p:cNvSpPr/>
          <p:nvPr/>
        </p:nvSpPr>
        <p:spPr>
          <a:xfrm>
            <a:off x="22326600" y="4159375"/>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30" name="Google Shape;30;g2d01d90efb8_0_42"/>
          <p:cNvSpPr/>
          <p:nvPr/>
        </p:nvSpPr>
        <p:spPr>
          <a:xfrm>
            <a:off x="22326600" y="6650525"/>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31" name="Google Shape;31;g2d01d90efb8_0_42"/>
          <p:cNvSpPr/>
          <p:nvPr/>
        </p:nvSpPr>
        <p:spPr>
          <a:xfrm>
            <a:off x="22341650" y="9141675"/>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32" name="Google Shape;32;g2d01d90efb8_0_42"/>
          <p:cNvSpPr/>
          <p:nvPr/>
        </p:nvSpPr>
        <p:spPr>
          <a:xfrm>
            <a:off x="22341650" y="7896100"/>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33" name="Google Shape;33;g2d01d90efb8_0_42"/>
          <p:cNvSpPr/>
          <p:nvPr/>
        </p:nvSpPr>
        <p:spPr>
          <a:xfrm>
            <a:off x="22341650" y="10387250"/>
            <a:ext cx="1757100" cy="1008600"/>
          </a:xfrm>
          <a:prstGeom prst="rect">
            <a:avLst/>
          </a:prstGeom>
          <a:solidFill>
            <a:srgbClr val="FF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92929"/>
              </a:solidFill>
              <a:latin typeface="Poppins"/>
              <a:ea typeface="Poppins"/>
              <a:cs typeface="Poppins"/>
              <a:sym typeface="Poppins"/>
            </a:endParaRPr>
          </a:p>
        </p:txBody>
      </p:sp>
      <p:sp>
        <p:nvSpPr>
          <p:cNvPr id="34" name="Google Shape;34;g2d01d90efb8_0_42"/>
          <p:cNvSpPr txBox="1"/>
          <p:nvPr/>
        </p:nvSpPr>
        <p:spPr>
          <a:xfrm>
            <a:off x="716278" y="2907438"/>
            <a:ext cx="20208300" cy="415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2100" u="none" cap="none" strike="noStrike">
                <a:solidFill>
                  <a:srgbClr val="292929"/>
                </a:solidFill>
                <a:latin typeface="Poppins"/>
                <a:ea typeface="Poppins"/>
                <a:cs typeface="Poppins"/>
                <a:sym typeface="Poppins"/>
              </a:rPr>
              <a:t>Tip: Feel free to fill this canvas in any order. Strategy is an integrated set of choices that reinforce each other.</a:t>
            </a:r>
            <a:endParaRPr b="0" i="0" sz="2100" u="none" cap="none" strike="noStrike">
              <a:solidFill>
                <a:srgbClr val="292929"/>
              </a:solidFill>
              <a:latin typeface="Poppins"/>
              <a:ea typeface="Poppins"/>
              <a:cs typeface="Poppins"/>
              <a:sym typeface="Poppins"/>
            </a:endParaRPr>
          </a:p>
        </p:txBody>
      </p:sp>
      <p:pic>
        <p:nvPicPr>
          <p:cNvPr id="35" name="Google Shape;35;g2d01d90efb8_0_42"/>
          <p:cNvPicPr preferRelativeResize="0"/>
          <p:nvPr/>
        </p:nvPicPr>
        <p:blipFill rotWithShape="1">
          <a:blip r:embed="rId3">
            <a:alphaModFix/>
          </a:blip>
          <a:srcRect b="0" l="0" r="0" t="0"/>
          <a:stretch/>
        </p:blipFill>
        <p:spPr>
          <a:xfrm>
            <a:off x="716275" y="446700"/>
            <a:ext cx="1231524" cy="1231500"/>
          </a:xfrm>
          <a:prstGeom prst="rect">
            <a:avLst/>
          </a:prstGeom>
          <a:noFill/>
          <a:ln>
            <a:noFill/>
          </a:ln>
        </p:spPr>
      </p:pic>
      <p:graphicFrame>
        <p:nvGraphicFramePr>
          <p:cNvPr id="36" name="Google Shape;36;g2d01d90efb8_0_42"/>
          <p:cNvGraphicFramePr/>
          <p:nvPr/>
        </p:nvGraphicFramePr>
        <p:xfrm>
          <a:off x="760125" y="3617575"/>
          <a:ext cx="3000000" cy="3000000"/>
        </p:xfrm>
        <a:graphic>
          <a:graphicData uri="http://schemas.openxmlformats.org/drawingml/2006/table">
            <a:tbl>
              <a:tblPr>
                <a:noFill/>
                <a:tableStyleId>{4281A4CB-A594-41DB-A99A-29C7EB171E06}</a:tableStyleId>
              </a:tblPr>
              <a:tblGrid>
                <a:gridCol w="5177350"/>
                <a:gridCol w="5177350"/>
                <a:gridCol w="5177350"/>
                <a:gridCol w="5384250"/>
              </a:tblGrid>
              <a:tr h="558625">
                <a:tc>
                  <a:txBody>
                    <a:bodyPr/>
                    <a:lstStyle/>
                    <a:p>
                      <a:pPr indent="0" lvl="0" marL="0" rtl="0" algn="ctr">
                        <a:lnSpc>
                          <a:spcPct val="100000"/>
                        </a:lnSpc>
                        <a:spcBef>
                          <a:spcPts val="1000"/>
                        </a:spcBef>
                        <a:spcAft>
                          <a:spcPts val="0"/>
                        </a:spcAft>
                        <a:buNone/>
                      </a:pPr>
                      <a:r>
                        <a:rPr b="1" lang="en-US" sz="2400">
                          <a:solidFill>
                            <a:schemeClr val="lt1"/>
                          </a:solidFill>
                          <a:latin typeface="Poppins"/>
                          <a:ea typeface="Poppins"/>
                          <a:cs typeface="Poppins"/>
                          <a:sym typeface="Poppins"/>
                        </a:rPr>
                        <a:t>Vision</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1000"/>
                        </a:spcBef>
                        <a:spcAft>
                          <a:spcPts val="0"/>
                        </a:spcAft>
                        <a:buNone/>
                      </a:pPr>
                      <a:r>
                        <a:rPr b="1" lang="en-US" sz="2400">
                          <a:solidFill>
                            <a:schemeClr val="lt1"/>
                          </a:solidFill>
                          <a:latin typeface="Poppins"/>
                          <a:ea typeface="Poppins"/>
                          <a:cs typeface="Poppins"/>
                          <a:sym typeface="Poppins"/>
                        </a:rPr>
                        <a:t>Relative Costs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1000"/>
                        </a:spcBef>
                        <a:spcAft>
                          <a:spcPts val="0"/>
                        </a:spcAft>
                        <a:buNone/>
                      </a:pPr>
                      <a:r>
                        <a:rPr b="1" lang="en-US" sz="2400">
                          <a:solidFill>
                            <a:schemeClr val="lt1"/>
                          </a:solidFill>
                          <a:latin typeface="Poppins"/>
                          <a:ea typeface="Poppins"/>
                          <a:cs typeface="Poppins"/>
                          <a:sym typeface="Poppins"/>
                        </a:rPr>
                        <a:t>Trade-offs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1000"/>
                        </a:spcBef>
                        <a:spcAft>
                          <a:spcPts val="0"/>
                        </a:spcAft>
                        <a:buNone/>
                      </a:pPr>
                      <a:r>
                        <a:rPr b="1" lang="en-US" sz="2400">
                          <a:solidFill>
                            <a:schemeClr val="lt1"/>
                          </a:solidFill>
                          <a:latin typeface="Poppins"/>
                          <a:ea typeface="Poppins"/>
                          <a:cs typeface="Poppins"/>
                          <a:sym typeface="Poppins"/>
                        </a:rPr>
                        <a:t>Capabilities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r>
              <a:tr h="1760325">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How can I inspire people to get up every day and come to work? What are we aspiring to achieve? What values do we uphold?</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Start with something simple. Your vision will evolve along with other elements of the strategy.</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What do we optimize for?</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Do we optimize for low cost, like Southwest Airlines, or for unique value, like Starbucks?</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Low costs might be a priority, but they do not necessarily mean having low prices.</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Trade-offs define what NOT to do. </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IKEA doesn't sell assembled furniture and limits available choices (e.g., materials).</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Trade-offs create focus and amplify the value.</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What competencies and resources do we need to acquire? </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Do we need suppliers or partners?</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r>
              <a:tr h="554725">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Market Segments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Value Proposition</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Key Metrics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Can’t / Won’t</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r>
              <a:tr h="1565200">
                <a:tc rowSpan="3">
                  <a:txBody>
                    <a:bodyPr/>
                    <a:lstStyle/>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The market is defined by the problems people have. For example, IKEA’s market: people that want to get high-quality home furnishings at low prices.</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What are the customer's jobs to be done? Within the market, there are groups of people with similar jobs, desired outcomes, and success metrics.</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Are there any constraints, e.g., geography, language?</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What will be your first customer segment?</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rowSpan="3">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For each Market Segment (persona and jobs to be done):</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317500" lvl="0" marL="457200" rtl="0" algn="l">
                        <a:spcBef>
                          <a:spcPts val="0"/>
                        </a:spcBef>
                        <a:spcAft>
                          <a:spcPts val="0"/>
                        </a:spcAft>
                        <a:buClr>
                          <a:srgbClr val="565A6F"/>
                        </a:buClr>
                        <a:buSzPts val="1400"/>
                        <a:buFont typeface="Poppins"/>
                        <a:buAutoNum type="arabicPeriod"/>
                      </a:pPr>
                      <a:r>
                        <a:rPr lang="en-US">
                          <a:solidFill>
                            <a:srgbClr val="565A6F"/>
                          </a:solidFill>
                          <a:latin typeface="Poppins"/>
                          <a:ea typeface="Poppins"/>
                          <a:cs typeface="Poppins"/>
                          <a:sym typeface="Poppins"/>
                        </a:rPr>
                        <a:t>What before: Existing, problematic state (e.g., maintaining tasks in Excel)</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317500" lvl="0" marL="457200" rtl="0" algn="l">
                        <a:spcBef>
                          <a:spcPts val="0"/>
                        </a:spcBef>
                        <a:spcAft>
                          <a:spcPts val="0"/>
                        </a:spcAft>
                        <a:buClr>
                          <a:srgbClr val="565A6F"/>
                        </a:buClr>
                        <a:buSzPts val="1400"/>
                        <a:buFont typeface="Poppins"/>
                        <a:buAutoNum type="arabicPeriod"/>
                      </a:pPr>
                      <a:r>
                        <a:rPr lang="en-US">
                          <a:solidFill>
                            <a:srgbClr val="565A6F"/>
                          </a:solidFill>
                          <a:latin typeface="Poppins"/>
                          <a:ea typeface="Poppins"/>
                          <a:cs typeface="Poppins"/>
                          <a:sym typeface="Poppins"/>
                        </a:rPr>
                        <a:t>How: Features and capabilities that change the situation (e.g., Kanban board)</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317500" lvl="0" marL="457200" rtl="0" algn="l">
                        <a:spcBef>
                          <a:spcPts val="0"/>
                        </a:spcBef>
                        <a:spcAft>
                          <a:spcPts val="0"/>
                        </a:spcAft>
                        <a:buClr>
                          <a:srgbClr val="565A6F"/>
                        </a:buClr>
                        <a:buSzPts val="1400"/>
                        <a:buFont typeface="Poppins"/>
                        <a:buAutoNum type="arabicPeriod"/>
                      </a:pPr>
                      <a:r>
                        <a:rPr lang="en-US">
                          <a:solidFill>
                            <a:srgbClr val="565A6F"/>
                          </a:solidFill>
                          <a:latin typeface="Poppins"/>
                          <a:ea typeface="Poppins"/>
                          <a:cs typeface="Poppins"/>
                          <a:sym typeface="Poppins"/>
                        </a:rPr>
                        <a:t>What after: The benefits and outcomes (e.g., organized tasks with clear deadlines, increased productivity)</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317500" lvl="0" marL="457200" rtl="0" algn="l">
                        <a:spcBef>
                          <a:spcPts val="0"/>
                        </a:spcBef>
                        <a:spcAft>
                          <a:spcPts val="0"/>
                        </a:spcAft>
                        <a:buClr>
                          <a:srgbClr val="565A6F"/>
                        </a:buClr>
                        <a:buSzPts val="1400"/>
                        <a:buFont typeface="Poppins"/>
                        <a:buAutoNum type="arabicPeriod"/>
                      </a:pPr>
                      <a:r>
                        <a:rPr lang="en-US">
                          <a:solidFill>
                            <a:srgbClr val="565A6F"/>
                          </a:solidFill>
                          <a:latin typeface="Poppins"/>
                          <a:ea typeface="Poppins"/>
                          <a:cs typeface="Poppins"/>
                          <a:sym typeface="Poppins"/>
                        </a:rPr>
                        <a:t>Alternatives: your unique value, unique attributes, and optionally relative pricing vs. competitors and substitutes (often represented as a Value Curve).</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Define a  few key metrics to measure how your product is doing and whether the strategy is working.</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Consider the North Star Metric and One Metric That Matters (OMTM).</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What makes us think competitors can’t or won’t copy our strategy? Is this unique value proposition, activities, knowledge, culture, partners, IP?</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It’s essential. The moment you succeed, someone will try to do the same.</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r>
              <a:tr h="554725">
                <a:tc vMerge="1"/>
                <a:tc vMerge="1"/>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Growth</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a:txBody>
                    <a:bodyPr/>
                    <a:lstStyle/>
                    <a:p>
                      <a:pPr indent="0" lvl="0" marL="0" rtl="0" algn="ctr">
                        <a:lnSpc>
                          <a:spcPct val="100000"/>
                        </a:lnSpc>
                        <a:spcBef>
                          <a:spcPts val="0"/>
                        </a:spcBef>
                        <a:spcAft>
                          <a:spcPts val="0"/>
                        </a:spcAft>
                        <a:buNone/>
                      </a:pPr>
                      <a:r>
                        <a:rPr b="1" lang="en-US" sz="2400">
                          <a:solidFill>
                            <a:schemeClr val="lt1"/>
                          </a:solidFill>
                          <a:latin typeface="Poppins"/>
                          <a:ea typeface="Poppins"/>
                          <a:cs typeface="Poppins"/>
                          <a:sym typeface="Poppins"/>
                        </a:rPr>
                        <a:t>Ask Yourself</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r>
              <a:tr h="1753475">
                <a:tc vMerge="1"/>
                <a:tc vMerge="1"/>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How do we envision growth? Is it PLG or Sales-Led Growth?</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What are our preferred Sales and Marketing channels? Will we rely on Social Media, SEO, Influencers, or Resellers?</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Do the various elements of our strategy fit together and reinforce each other?</a:t>
                      </a:r>
                      <a:endParaRPr>
                        <a:solidFill>
                          <a:srgbClr val="565A6F"/>
                        </a:solidFill>
                        <a:latin typeface="Poppins"/>
                        <a:ea typeface="Poppins"/>
                        <a:cs typeface="Poppins"/>
                        <a:sym typeface="Poppins"/>
                      </a:endParaRPr>
                    </a:p>
                    <a:p>
                      <a:pPr indent="0" lvl="0" marL="0" rtl="0" algn="l">
                        <a:spcBef>
                          <a:spcPts val="0"/>
                        </a:spcBef>
                        <a:spcAft>
                          <a:spcPts val="0"/>
                        </a:spcAft>
                        <a:buNone/>
                      </a:pPr>
                      <a:br>
                        <a:rPr lang="en-US">
                          <a:solidFill>
                            <a:srgbClr val="565A6F"/>
                          </a:solidFill>
                          <a:latin typeface="Poppins"/>
                          <a:ea typeface="Poppins"/>
                          <a:cs typeface="Poppins"/>
                          <a:sym typeface="Poppins"/>
                        </a:rPr>
                      </a:br>
                      <a:r>
                        <a:rPr lang="en-US">
                          <a:solidFill>
                            <a:srgbClr val="565A6F"/>
                          </a:solidFill>
                          <a:latin typeface="Poppins"/>
                          <a:ea typeface="Poppins"/>
                          <a:cs typeface="Poppins"/>
                          <a:sym typeface="Poppins"/>
                        </a:rPr>
                        <a:t>What needs to be true for this strategy to work? How can we validate these assumptions?</a:t>
                      </a:r>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r>
              <a:tr h="566700">
                <a:tc gridSpan="2">
                  <a:txBody>
                    <a:bodyPr/>
                    <a:lstStyle/>
                    <a:p>
                      <a:pPr indent="0" lvl="0" marL="0" rtl="0" algn="ctr">
                        <a:lnSpc>
                          <a:spcPct val="138095"/>
                        </a:lnSpc>
                        <a:spcBef>
                          <a:spcPts val="0"/>
                        </a:spcBef>
                        <a:spcAft>
                          <a:spcPts val="0"/>
                        </a:spcAft>
                        <a:buNone/>
                      </a:pPr>
                      <a:r>
                        <a:rPr b="1" lang="en-US" sz="2400">
                          <a:solidFill>
                            <a:schemeClr val="lt1"/>
                          </a:solidFill>
                          <a:latin typeface="Poppins"/>
                          <a:ea typeface="Poppins"/>
                          <a:cs typeface="Poppins"/>
                          <a:sym typeface="Poppins"/>
                        </a:rPr>
                        <a:t>Cost Structure</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hMerge="1"/>
                <a:tc gridSpan="2">
                  <a:txBody>
                    <a:bodyPr/>
                    <a:lstStyle/>
                    <a:p>
                      <a:pPr indent="0" lvl="0" marL="0" rtl="0" algn="ctr">
                        <a:spcBef>
                          <a:spcPts val="0"/>
                        </a:spcBef>
                        <a:spcAft>
                          <a:spcPts val="0"/>
                        </a:spcAft>
                        <a:buNone/>
                      </a:pPr>
                      <a:r>
                        <a:rPr b="1" lang="en-US" sz="2400">
                          <a:solidFill>
                            <a:schemeClr val="lt1"/>
                          </a:solidFill>
                          <a:latin typeface="Poppins"/>
                          <a:ea typeface="Poppins"/>
                          <a:cs typeface="Poppins"/>
                          <a:sym typeface="Poppins"/>
                        </a:rPr>
                        <a:t>Revenue Streams</a:t>
                      </a:r>
                      <a:endParaRPr b="1" sz="2400">
                        <a:solidFill>
                          <a:schemeClr val="lt1"/>
                        </a:solidFill>
                        <a:latin typeface="Poppins"/>
                        <a:ea typeface="Poppins"/>
                        <a:cs typeface="Poppins"/>
                        <a:sym typeface="Poppins"/>
                      </a:endParaRPr>
                    </a:p>
                  </a:txBody>
                  <a:tcPr marT="91425" marB="91425" marR="91425" marL="91425" anchor="ctr">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solidFill>
                      <a:srgbClr val="292929"/>
                    </a:solidFill>
                  </a:tcPr>
                </a:tc>
                <a:tc hMerge="1"/>
              </a:tr>
              <a:tr h="1859550">
                <a:tc gridSpan="2">
                  <a:txBody>
                    <a:bodyPr/>
                    <a:lstStyle/>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What will be your costs?</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Consider things like rent, hardware, licenses, technology, marketing, subscriptions, and salaries.</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t/>
                      </a:r>
                      <a:endParaRPr>
                        <a:solidFill>
                          <a:srgbClr val="565A6F"/>
                        </a:solidFill>
                        <a:latin typeface="Poppins"/>
                        <a:ea typeface="Poppins"/>
                        <a:cs typeface="Poppins"/>
                        <a:sym typeface="Poppins"/>
                      </a:endParaRPr>
                    </a:p>
                    <a:p>
                      <a:pPr indent="0" lvl="0" marL="0" rtl="0" algn="l">
                        <a:lnSpc>
                          <a:spcPct val="138095"/>
                        </a:lnSpc>
                        <a:spcBef>
                          <a:spcPts val="0"/>
                        </a:spcBef>
                        <a:spcAft>
                          <a:spcPts val="0"/>
                        </a:spcAft>
                        <a:buNone/>
                      </a:pPr>
                      <a:r>
                        <a:rPr lang="en-US">
                          <a:solidFill>
                            <a:srgbClr val="565A6F"/>
                          </a:solidFill>
                          <a:latin typeface="Poppins"/>
                          <a:ea typeface="Poppins"/>
                          <a:cs typeface="Poppins"/>
                          <a:sym typeface="Poppins"/>
                        </a:rPr>
                        <a:t>Which of them are recurring costs? How will they scale as your business grows?</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hMerge="1"/>
                <a:tc gridSpan="2">
                  <a:txBody>
                    <a:bodyPr/>
                    <a:lstStyle/>
                    <a:p>
                      <a:pPr indent="0" lvl="0" marL="0" rtl="0" algn="l">
                        <a:spcBef>
                          <a:spcPts val="0"/>
                        </a:spcBef>
                        <a:spcAft>
                          <a:spcPts val="0"/>
                        </a:spcAft>
                        <a:buNone/>
                      </a:pPr>
                      <a:r>
                        <a:rPr lang="en-US">
                          <a:solidFill>
                            <a:srgbClr val="565A6F"/>
                          </a:solidFill>
                          <a:latin typeface="Poppins"/>
                          <a:ea typeface="Poppins"/>
                          <a:cs typeface="Poppins"/>
                          <a:sym typeface="Poppins"/>
                        </a:rPr>
                        <a:t>How much money do you hope to get from each channel?</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How are you going to price your product? Are you aiming for penetration, value-based, competitive, or usage-based pricing? Have you considered SaaS?</a:t>
                      </a:r>
                      <a:endParaRPr>
                        <a:solidFill>
                          <a:srgbClr val="565A6F"/>
                        </a:solidFill>
                        <a:latin typeface="Poppins"/>
                        <a:ea typeface="Poppins"/>
                        <a:cs typeface="Poppins"/>
                        <a:sym typeface="Poppins"/>
                      </a:endParaRPr>
                    </a:p>
                    <a:p>
                      <a:pPr indent="0" lvl="0" marL="0" rtl="0" algn="l">
                        <a:spcBef>
                          <a:spcPts val="0"/>
                        </a:spcBef>
                        <a:spcAft>
                          <a:spcPts val="0"/>
                        </a:spcAft>
                        <a:buNone/>
                      </a:pPr>
                      <a:r>
                        <a:t/>
                      </a:r>
                      <a:endParaRPr>
                        <a:solidFill>
                          <a:srgbClr val="565A6F"/>
                        </a:solidFill>
                        <a:latin typeface="Poppins"/>
                        <a:ea typeface="Poppins"/>
                        <a:cs typeface="Poppins"/>
                        <a:sym typeface="Poppins"/>
                      </a:endParaRPr>
                    </a:p>
                    <a:p>
                      <a:pPr indent="0" lvl="0" marL="0" rtl="0" algn="l">
                        <a:spcBef>
                          <a:spcPts val="0"/>
                        </a:spcBef>
                        <a:spcAft>
                          <a:spcPts val="0"/>
                        </a:spcAft>
                        <a:buNone/>
                      </a:pPr>
                      <a:r>
                        <a:rPr lang="en-US">
                          <a:solidFill>
                            <a:srgbClr val="565A6F"/>
                          </a:solidFill>
                          <a:latin typeface="Poppins"/>
                          <a:ea typeface="Poppins"/>
                          <a:cs typeface="Poppins"/>
                          <a:sym typeface="Poppins"/>
                        </a:rPr>
                        <a:t>Is your revenue model scalable? What are the biggest uncertainties and risks?</a:t>
                      </a:r>
                      <a:endParaRPr>
                        <a:solidFill>
                          <a:srgbClr val="565A6F"/>
                        </a:solidFill>
                        <a:latin typeface="Poppins"/>
                        <a:ea typeface="Poppins"/>
                        <a:cs typeface="Poppins"/>
                        <a:sym typeface="Poppins"/>
                      </a:endParaRPr>
                    </a:p>
                  </a:txBody>
                  <a:tcPr marT="91425" marB="91425" marR="91425" marL="91425">
                    <a:lnL cap="flat" cmpd="sng" w="28575">
                      <a:solidFill>
                        <a:srgbClr val="292929"/>
                      </a:solidFill>
                      <a:prstDash val="solid"/>
                      <a:round/>
                      <a:headEnd len="sm" w="sm" type="none"/>
                      <a:tailEnd len="sm" w="sm" type="none"/>
                    </a:lnL>
                    <a:lnR cap="flat" cmpd="sng" w="28575">
                      <a:solidFill>
                        <a:srgbClr val="292929"/>
                      </a:solidFill>
                      <a:prstDash val="solid"/>
                      <a:round/>
                      <a:headEnd len="sm" w="sm" type="none"/>
                      <a:tailEnd len="sm" w="sm" type="none"/>
                    </a:lnR>
                    <a:lnT cap="flat" cmpd="sng" w="28575">
                      <a:solidFill>
                        <a:srgbClr val="292929"/>
                      </a:solidFill>
                      <a:prstDash val="solid"/>
                      <a:round/>
                      <a:headEnd len="sm" w="sm" type="none"/>
                      <a:tailEnd len="sm" w="sm" type="none"/>
                    </a:lnT>
                    <a:lnB cap="flat" cmpd="sng" w="28575">
                      <a:solidFill>
                        <a:srgbClr val="292929"/>
                      </a:solidFill>
                      <a:prstDash val="solid"/>
                      <a:round/>
                      <a:headEnd len="sm" w="sm" type="none"/>
                      <a:tailEnd len="sm" w="sm" type="none"/>
                    </a:lnB>
                  </a:tcPr>
                </a:tc>
                <a:tc hMerge="1"/>
              </a:tr>
            </a:tbl>
          </a:graphicData>
        </a:graphic>
      </p:graphicFrame>
      <p:sp>
        <p:nvSpPr>
          <p:cNvPr id="37" name="Google Shape;37;g2d01d90efb8_0_42"/>
          <p:cNvSpPr txBox="1"/>
          <p:nvPr/>
        </p:nvSpPr>
        <p:spPr>
          <a:xfrm>
            <a:off x="15546648" y="13016325"/>
            <a:ext cx="8537100" cy="461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lang="en-US" sz="1800">
                <a:solidFill>
                  <a:srgbClr val="999999"/>
                </a:solidFill>
                <a:latin typeface="Poppins"/>
                <a:ea typeface="Poppins"/>
                <a:cs typeface="Poppins"/>
                <a:sym typeface="Poppins"/>
              </a:rPr>
              <a:t>27th</a:t>
            </a:r>
            <a:r>
              <a:rPr b="0" i="0" lang="en-US" sz="1800" u="none" cap="none" strike="noStrike">
                <a:solidFill>
                  <a:srgbClr val="999999"/>
                </a:solidFill>
                <a:latin typeface="Poppins"/>
                <a:ea typeface="Poppins"/>
                <a:cs typeface="Poppins"/>
                <a:sym typeface="Poppins"/>
              </a:rPr>
              <a:t> </a:t>
            </a:r>
            <a:r>
              <a:rPr lang="en-US" sz="1800">
                <a:solidFill>
                  <a:srgbClr val="999999"/>
                </a:solidFill>
                <a:latin typeface="Poppins"/>
                <a:ea typeface="Poppins"/>
                <a:cs typeface="Poppins"/>
                <a:sym typeface="Poppins"/>
              </a:rPr>
              <a:t>April</a:t>
            </a:r>
            <a:r>
              <a:rPr b="0" i="0" lang="en-US" sz="1800" u="none" cap="none" strike="noStrike">
                <a:solidFill>
                  <a:srgbClr val="999999"/>
                </a:solidFill>
                <a:latin typeface="Poppins"/>
                <a:ea typeface="Poppins"/>
                <a:cs typeface="Poppins"/>
                <a:sym typeface="Poppins"/>
              </a:rPr>
              <a:t> 202</a:t>
            </a:r>
            <a:r>
              <a:rPr lang="en-US" sz="1800">
                <a:solidFill>
                  <a:srgbClr val="999999"/>
                </a:solidFill>
                <a:latin typeface="Poppins"/>
                <a:ea typeface="Poppins"/>
                <a:cs typeface="Poppins"/>
                <a:sym typeface="Poppins"/>
              </a:rPr>
              <a:t>4</a:t>
            </a:r>
            <a:r>
              <a:rPr b="0" i="0" lang="en-US" sz="1800" u="none" cap="none" strike="noStrike">
                <a:solidFill>
                  <a:srgbClr val="999999"/>
                </a:solidFill>
                <a:latin typeface="Poppins"/>
                <a:ea typeface="Poppins"/>
                <a:cs typeface="Poppins"/>
                <a:sym typeface="Poppins"/>
              </a:rPr>
              <a:t>,  Ⓒ </a:t>
            </a:r>
            <a:r>
              <a:rPr lang="en-US" sz="1800" u="sng">
                <a:solidFill>
                  <a:srgbClr val="999999"/>
                </a:solidFill>
                <a:latin typeface="Poppins"/>
                <a:ea typeface="Poppins"/>
                <a:cs typeface="Poppins"/>
                <a:sym typeface="Poppins"/>
                <a:hlinkClick r:id="rId4">
                  <a:extLst>
                    <a:ext uri="{A12FA001-AC4F-418D-AE19-62706E023703}">
                      <ahyp:hlinkClr val="tx"/>
                    </a:ext>
                  </a:extLst>
                </a:hlinkClick>
              </a:rPr>
              <a:t>The Product Compass</a:t>
            </a:r>
            <a:r>
              <a:rPr lang="en-US" sz="1800">
                <a:solidFill>
                  <a:srgbClr val="999999"/>
                </a:solidFill>
                <a:latin typeface="Poppins"/>
                <a:ea typeface="Poppins"/>
                <a:cs typeface="Poppins"/>
                <a:sym typeface="Poppins"/>
              </a:rPr>
              <a:t>, Attribution-ShareAlike 4.0  </a:t>
            </a:r>
            <a:endParaRPr b="0" i="0" sz="1800" u="none" cap="none" strike="noStrike">
              <a:solidFill>
                <a:srgbClr val="999999"/>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g2d01d90efb8_0_88"/>
          <p:cNvSpPr txBox="1"/>
          <p:nvPr/>
        </p:nvSpPr>
        <p:spPr>
          <a:xfrm>
            <a:off x="716275" y="751500"/>
            <a:ext cx="21185400" cy="12315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7400"/>
              <a:buFont typeface="Arial"/>
              <a:buNone/>
            </a:pPr>
            <a:r>
              <a:rPr b="0" i="0" lang="en-US" sz="7400" u="none" cap="none" strike="noStrike">
                <a:solidFill>
                  <a:srgbClr val="292929"/>
                </a:solidFill>
                <a:latin typeface="Poppins"/>
                <a:ea typeface="Poppins"/>
                <a:cs typeface="Poppins"/>
                <a:sym typeface="Poppins"/>
              </a:rPr>
              <a:t>Notes</a:t>
            </a:r>
            <a:endParaRPr b="0" i="0" sz="1400" u="none" cap="none" strike="noStrike">
              <a:solidFill>
                <a:srgbClr val="292929"/>
              </a:solidFill>
              <a:latin typeface="Poppins"/>
              <a:ea typeface="Poppins"/>
              <a:cs typeface="Poppins"/>
              <a:sym typeface="Poppins"/>
            </a:endParaRPr>
          </a:p>
        </p:txBody>
      </p:sp>
      <p:sp>
        <p:nvSpPr>
          <p:cNvPr id="44" name="Google Shape;44;g2d01d90efb8_0_88"/>
          <p:cNvSpPr txBox="1"/>
          <p:nvPr/>
        </p:nvSpPr>
        <p:spPr>
          <a:xfrm>
            <a:off x="716275" y="2705074"/>
            <a:ext cx="22621800" cy="10731600"/>
          </a:xfrm>
          <a:prstGeom prst="rect">
            <a:avLst/>
          </a:prstGeom>
          <a:noFill/>
          <a:ln>
            <a:noFill/>
          </a:ln>
        </p:spPr>
        <p:txBody>
          <a:bodyPr anchorCtr="0" anchor="t" bIns="45700" lIns="91425" spcFirstLastPara="1" rIns="91425" wrap="square" tIns="45700">
            <a:spAutoFit/>
          </a:bodyPr>
          <a:lstStyle/>
          <a:p>
            <a:pPr indent="-406400" lvl="0" marL="457200" rtl="0" algn="l">
              <a:lnSpc>
                <a:spcPct val="115000"/>
              </a:lnSpc>
              <a:spcBef>
                <a:spcPts val="1200"/>
              </a:spcBef>
              <a:spcAft>
                <a:spcPts val="0"/>
              </a:spcAft>
              <a:buSzPts val="2800"/>
              <a:buAutoNum type="arabicPeriod"/>
            </a:pPr>
            <a:r>
              <a:rPr lang="en-US" sz="2800">
                <a:latin typeface="Poppins"/>
                <a:ea typeface="Poppins"/>
                <a:cs typeface="Poppins"/>
                <a:sym typeface="Poppins"/>
              </a:rPr>
              <a:t>The Product Strategy Canvas is an adaptation of the </a:t>
            </a:r>
            <a:r>
              <a:rPr lang="en-US" sz="2800" u="sng">
                <a:solidFill>
                  <a:schemeClr val="hlink"/>
                </a:solidFill>
                <a:latin typeface="Poppins"/>
                <a:ea typeface="Poppins"/>
                <a:cs typeface="Poppins"/>
                <a:sym typeface="Poppins"/>
                <a:hlinkClick r:id="rId3"/>
              </a:rPr>
              <a:t>Product Strategy Canvas</a:t>
            </a:r>
            <a:r>
              <a:rPr lang="en-US" sz="2800">
                <a:solidFill>
                  <a:srgbClr val="292929"/>
                </a:solidFill>
                <a:latin typeface="Poppins"/>
                <a:ea typeface="Poppins"/>
                <a:cs typeface="Poppins"/>
                <a:sym typeface="Poppins"/>
              </a:rPr>
              <a:t> designed specifically for new products.</a:t>
            </a:r>
            <a:br>
              <a:rPr lang="en-US" sz="2800">
                <a:solidFill>
                  <a:srgbClr val="292929"/>
                </a:solidFill>
                <a:latin typeface="Poppins"/>
                <a:ea typeface="Poppins"/>
                <a:cs typeface="Poppins"/>
                <a:sym typeface="Poppins"/>
              </a:rPr>
            </a:br>
            <a:endParaRPr sz="2800">
              <a:solidFill>
                <a:srgbClr val="292929"/>
              </a:solidFill>
              <a:latin typeface="Poppins"/>
              <a:ea typeface="Poppins"/>
              <a:cs typeface="Poppins"/>
              <a:sym typeface="Poppins"/>
            </a:endParaRPr>
          </a:p>
          <a:p>
            <a:pPr indent="-406400" lvl="0" marL="457200" rtl="0" algn="l">
              <a:lnSpc>
                <a:spcPct val="115000"/>
              </a:lnSpc>
              <a:spcBef>
                <a:spcPts val="0"/>
              </a:spcBef>
              <a:spcAft>
                <a:spcPts val="0"/>
              </a:spcAft>
              <a:buClr>
                <a:srgbClr val="292929"/>
              </a:buClr>
              <a:buSzPts val="2800"/>
              <a:buFont typeface="Poppins"/>
              <a:buAutoNum type="arabicPeriod"/>
            </a:pPr>
            <a:r>
              <a:rPr lang="en-US" sz="2800">
                <a:solidFill>
                  <a:srgbClr val="292929"/>
                </a:solidFill>
                <a:latin typeface="Poppins"/>
                <a:ea typeface="Poppins"/>
                <a:cs typeface="Poppins"/>
                <a:sym typeface="Poppins"/>
              </a:rPr>
              <a:t>If defines:</a:t>
            </a:r>
            <a:endParaRPr sz="2800">
              <a:solidFill>
                <a:srgbClr val="292929"/>
              </a:solidFill>
              <a:latin typeface="Poppins"/>
              <a:ea typeface="Poppins"/>
              <a:cs typeface="Poppins"/>
              <a:sym typeface="Poppins"/>
            </a:endParaRPr>
          </a:p>
          <a:p>
            <a:pPr indent="-406400" lvl="0" marL="914400" rtl="0" algn="l">
              <a:lnSpc>
                <a:spcPct val="115000"/>
              </a:lnSpc>
              <a:spcBef>
                <a:spcPts val="0"/>
              </a:spcBef>
              <a:spcAft>
                <a:spcPts val="0"/>
              </a:spcAft>
              <a:buClr>
                <a:srgbClr val="292929"/>
              </a:buClr>
              <a:buSzPts val="2800"/>
              <a:buFont typeface="Poppins"/>
              <a:buChar char="●"/>
            </a:pPr>
            <a:r>
              <a:rPr b="1" lang="en-US" sz="2800">
                <a:solidFill>
                  <a:srgbClr val="292929"/>
                </a:solidFill>
                <a:latin typeface="Poppins"/>
                <a:ea typeface="Poppins"/>
                <a:cs typeface="Poppins"/>
                <a:sym typeface="Poppins"/>
              </a:rPr>
              <a:t>Strategy</a:t>
            </a:r>
            <a:r>
              <a:rPr lang="en-US" sz="2800">
                <a:solidFill>
                  <a:srgbClr val="292929"/>
                </a:solidFill>
                <a:latin typeface="Poppins"/>
                <a:ea typeface="Poppins"/>
                <a:cs typeface="Poppins"/>
                <a:sym typeface="Poppins"/>
              </a:rPr>
              <a:t>: A strategy is an integrated set of choices that fit together and reinforce each other. It involves making bets and allows you to win on the playing field of your choice. Importantly, it should explain the why (“winning aspiration”) and be difficult to copy (the “can’t/won’t” test).</a:t>
            </a:r>
            <a:br>
              <a:rPr lang="en-US" sz="2800">
                <a:solidFill>
                  <a:srgbClr val="292929"/>
                </a:solidFill>
                <a:latin typeface="Poppins"/>
                <a:ea typeface="Poppins"/>
                <a:cs typeface="Poppins"/>
                <a:sym typeface="Poppins"/>
              </a:rPr>
            </a:br>
            <a:r>
              <a:rPr b="1" lang="en-US" sz="2800">
                <a:solidFill>
                  <a:srgbClr val="292929"/>
                </a:solidFill>
                <a:latin typeface="Poppins"/>
                <a:ea typeface="Poppins"/>
                <a:cs typeface="Poppins"/>
                <a:sym typeface="Poppins"/>
              </a:rPr>
              <a:t>Business Model:</a:t>
            </a:r>
            <a:r>
              <a:rPr lang="en-US" sz="2800">
                <a:solidFill>
                  <a:srgbClr val="292929"/>
                </a:solidFill>
                <a:latin typeface="Poppins"/>
                <a:ea typeface="Poppins"/>
                <a:cs typeface="Poppins"/>
                <a:sym typeface="Poppins"/>
              </a:rPr>
              <a:t> A Business Model can be seen as a blueprint for a company’s operations. It's about what you're selling, your costs, and how you plan to make money. It should be embedded in your strategic choices, like a market and a value proposition.</a:t>
            </a:r>
            <a:br>
              <a:rPr lang="en-US" sz="2800">
                <a:solidFill>
                  <a:srgbClr val="292929"/>
                </a:solidFill>
                <a:latin typeface="Poppins"/>
                <a:ea typeface="Poppins"/>
                <a:cs typeface="Poppins"/>
                <a:sym typeface="Poppins"/>
              </a:rPr>
            </a:br>
            <a:endParaRPr sz="2800">
              <a:solidFill>
                <a:srgbClr val="292929"/>
              </a:solidFill>
              <a:latin typeface="Poppins"/>
              <a:ea typeface="Poppins"/>
              <a:cs typeface="Poppins"/>
              <a:sym typeface="Poppins"/>
            </a:endParaRPr>
          </a:p>
          <a:p>
            <a:pPr indent="0" lvl="0" marL="0" rtl="0" algn="l">
              <a:lnSpc>
                <a:spcPct val="115000"/>
              </a:lnSpc>
              <a:spcBef>
                <a:spcPts val="1200"/>
              </a:spcBef>
              <a:spcAft>
                <a:spcPts val="0"/>
              </a:spcAft>
              <a:buNone/>
            </a:pPr>
            <a:r>
              <a:rPr lang="en-US" sz="2800">
                <a:solidFill>
                  <a:srgbClr val="292929"/>
                </a:solidFill>
                <a:latin typeface="Poppins"/>
                <a:ea typeface="Poppins"/>
                <a:cs typeface="Poppins"/>
                <a:sym typeface="Poppins"/>
              </a:rPr>
              <a:t>For more information and resources visit the official URLs: </a:t>
            </a:r>
            <a:endParaRPr sz="2800">
              <a:solidFill>
                <a:srgbClr val="292929"/>
              </a:solidFill>
              <a:latin typeface="Poppins"/>
              <a:ea typeface="Poppins"/>
              <a:cs typeface="Poppins"/>
              <a:sym typeface="Poppins"/>
            </a:endParaRPr>
          </a:p>
          <a:p>
            <a:pPr indent="-406400" lvl="0" marL="914400" marR="0" rtl="0" algn="l">
              <a:lnSpc>
                <a:spcPct val="100000"/>
              </a:lnSpc>
              <a:spcBef>
                <a:spcPts val="1200"/>
              </a:spcBef>
              <a:spcAft>
                <a:spcPts val="0"/>
              </a:spcAft>
              <a:buSzPts val="2800"/>
              <a:buFont typeface="Poppins"/>
              <a:buChar char="●"/>
            </a:pPr>
            <a:r>
              <a:rPr lang="en-US" sz="2800">
                <a:solidFill>
                  <a:srgbClr val="292929"/>
                </a:solidFill>
                <a:latin typeface="Poppins"/>
                <a:ea typeface="Poppins"/>
                <a:cs typeface="Poppins"/>
                <a:sym typeface="Poppins"/>
              </a:rPr>
              <a:t>Startup Canvas: </a:t>
            </a:r>
            <a:r>
              <a:rPr lang="en-US" sz="2800" u="sng">
                <a:solidFill>
                  <a:schemeClr val="hlink"/>
                </a:solidFill>
                <a:latin typeface="Poppins"/>
                <a:ea typeface="Poppins"/>
                <a:cs typeface="Poppins"/>
                <a:sym typeface="Poppins"/>
                <a:hlinkClick r:id="rId4"/>
              </a:rPr>
              <a:t>https://www.productcompass.pm/p/startup-canvas</a:t>
            </a:r>
            <a:r>
              <a:rPr lang="en-US" sz="2800">
                <a:solidFill>
                  <a:srgbClr val="292929"/>
                </a:solidFill>
                <a:latin typeface="Poppins"/>
                <a:ea typeface="Poppins"/>
                <a:cs typeface="Poppins"/>
                <a:sym typeface="Poppins"/>
              </a:rPr>
              <a:t> </a:t>
            </a:r>
            <a:endParaRPr sz="2800">
              <a:solidFill>
                <a:srgbClr val="292929"/>
              </a:solidFill>
              <a:latin typeface="Poppins"/>
              <a:ea typeface="Poppins"/>
              <a:cs typeface="Poppins"/>
              <a:sym typeface="Poppins"/>
            </a:endParaRPr>
          </a:p>
          <a:p>
            <a:pPr indent="-406400" lvl="0" marL="914400" marR="0" rtl="0" algn="l">
              <a:lnSpc>
                <a:spcPct val="100000"/>
              </a:lnSpc>
              <a:spcBef>
                <a:spcPts val="0"/>
              </a:spcBef>
              <a:spcAft>
                <a:spcPts val="0"/>
              </a:spcAft>
              <a:buSzPts val="2800"/>
              <a:buFont typeface="Poppins"/>
              <a:buChar char="●"/>
            </a:pPr>
            <a:r>
              <a:rPr lang="en-US" sz="2800">
                <a:solidFill>
                  <a:srgbClr val="292929"/>
                </a:solidFill>
                <a:latin typeface="Poppins"/>
                <a:ea typeface="Poppins"/>
                <a:cs typeface="Poppins"/>
                <a:sym typeface="Poppins"/>
              </a:rPr>
              <a:t>Product Strategy Canvas: </a:t>
            </a:r>
            <a:r>
              <a:rPr lang="en-US" sz="2800" u="sng">
                <a:solidFill>
                  <a:schemeClr val="hlink"/>
                </a:solidFill>
                <a:latin typeface="Poppins"/>
                <a:ea typeface="Poppins"/>
                <a:cs typeface="Poppins"/>
                <a:sym typeface="Poppins"/>
                <a:hlinkClick r:id="rId5"/>
              </a:rPr>
              <a:t>https://www.productcompass.pm/p/product-strategy-canvas</a:t>
            </a:r>
            <a:r>
              <a:rPr lang="en-US" sz="2800">
                <a:solidFill>
                  <a:srgbClr val="292929"/>
                </a:solidFill>
                <a:latin typeface="Poppins"/>
                <a:ea typeface="Poppins"/>
                <a:cs typeface="Poppins"/>
                <a:sym typeface="Poppins"/>
              </a:rPr>
              <a:t> </a:t>
            </a:r>
            <a:endParaRPr sz="2800">
              <a:solidFill>
                <a:srgbClr val="292929"/>
              </a:solidFill>
              <a:latin typeface="Poppins"/>
              <a:ea typeface="Poppins"/>
              <a:cs typeface="Poppins"/>
              <a:sym typeface="Poppins"/>
            </a:endParaRPr>
          </a:p>
          <a:p>
            <a:pPr indent="0" lvl="0" marL="0" marR="0" rtl="0" algn="l">
              <a:lnSpc>
                <a:spcPct val="100000"/>
              </a:lnSpc>
              <a:spcBef>
                <a:spcPts val="1000"/>
              </a:spcBef>
              <a:spcAft>
                <a:spcPts val="0"/>
              </a:spcAft>
              <a:buClr>
                <a:srgbClr val="000000"/>
              </a:buClr>
              <a:buSzPts val="3000"/>
              <a:buFont typeface="Arial"/>
              <a:buNone/>
            </a:pPr>
            <a:br>
              <a:rPr lang="en-US" sz="2800">
                <a:solidFill>
                  <a:srgbClr val="292929"/>
                </a:solidFill>
                <a:latin typeface="Poppins"/>
                <a:ea typeface="Poppins"/>
                <a:cs typeface="Poppins"/>
                <a:sym typeface="Poppins"/>
              </a:rPr>
            </a:br>
            <a:endParaRPr sz="2800">
              <a:solidFill>
                <a:srgbClr val="292929"/>
              </a:solidFill>
              <a:latin typeface="Poppins"/>
              <a:ea typeface="Poppins"/>
              <a:cs typeface="Poppins"/>
              <a:sym typeface="Poppins"/>
            </a:endParaRPr>
          </a:p>
          <a:p>
            <a:pPr indent="0" lvl="0" marL="0" marR="0" rtl="0" algn="l">
              <a:lnSpc>
                <a:spcPct val="100000"/>
              </a:lnSpc>
              <a:spcBef>
                <a:spcPts val="1000"/>
              </a:spcBef>
              <a:spcAft>
                <a:spcPts val="0"/>
              </a:spcAft>
              <a:buClr>
                <a:srgbClr val="000000"/>
              </a:buClr>
              <a:buSzPts val="3000"/>
              <a:buFont typeface="Arial"/>
              <a:buNone/>
            </a:pPr>
            <a:r>
              <a:t/>
            </a:r>
            <a:endParaRPr sz="2800">
              <a:solidFill>
                <a:srgbClr val="292929"/>
              </a:solidFill>
              <a:latin typeface="Poppins"/>
              <a:ea typeface="Poppins"/>
              <a:cs typeface="Poppins"/>
              <a:sym typeface="Poppins"/>
            </a:endParaRPr>
          </a:p>
          <a:p>
            <a:pPr indent="0" lvl="0" marL="0" marR="0" rtl="0" algn="l">
              <a:lnSpc>
                <a:spcPct val="100000"/>
              </a:lnSpc>
              <a:spcBef>
                <a:spcPts val="1000"/>
              </a:spcBef>
              <a:spcAft>
                <a:spcPts val="0"/>
              </a:spcAft>
              <a:buClr>
                <a:srgbClr val="000000"/>
              </a:buClr>
              <a:buSzPts val="3000"/>
              <a:buFont typeface="Arial"/>
              <a:buNone/>
            </a:pPr>
            <a:r>
              <a:t/>
            </a:r>
            <a:endParaRPr sz="2800">
              <a:solidFill>
                <a:srgbClr val="292929"/>
              </a:solidFill>
              <a:latin typeface="Poppins"/>
              <a:ea typeface="Poppins"/>
              <a:cs typeface="Poppins"/>
              <a:sym typeface="Poppins"/>
            </a:endParaRPr>
          </a:p>
          <a:p>
            <a:pPr indent="0" lvl="0" marL="0" marR="0" rtl="0" algn="l">
              <a:lnSpc>
                <a:spcPct val="100000"/>
              </a:lnSpc>
              <a:spcBef>
                <a:spcPts val="1000"/>
              </a:spcBef>
              <a:spcAft>
                <a:spcPts val="0"/>
              </a:spcAft>
              <a:buClr>
                <a:srgbClr val="000000"/>
              </a:buClr>
              <a:buSzPts val="3000"/>
              <a:buFont typeface="Arial"/>
              <a:buNone/>
            </a:pPr>
            <a:r>
              <a:rPr lang="en-US" sz="2800">
                <a:solidFill>
                  <a:srgbClr val="292929"/>
                </a:solidFill>
                <a:latin typeface="Poppins"/>
                <a:ea typeface="Poppins"/>
                <a:cs typeface="Poppins"/>
                <a:sym typeface="Poppins"/>
              </a:rPr>
              <a:t>M</a:t>
            </a:r>
            <a:r>
              <a:rPr b="0" lang="en-US" sz="2800" u="none" cap="none" strike="noStrike">
                <a:solidFill>
                  <a:srgbClr val="292929"/>
                </a:solidFill>
                <a:latin typeface="Poppins"/>
                <a:ea typeface="Poppins"/>
                <a:cs typeface="Poppins"/>
                <a:sym typeface="Poppins"/>
              </a:rPr>
              <a:t>ore PM templates: </a:t>
            </a:r>
            <a:r>
              <a:rPr lang="en-US" sz="2800" u="sng">
                <a:solidFill>
                  <a:schemeClr val="hlink"/>
                </a:solidFill>
                <a:latin typeface="Poppins"/>
                <a:ea typeface="Poppins"/>
                <a:cs typeface="Poppins"/>
                <a:sym typeface="Poppins"/>
                <a:hlinkClick r:id="rId6"/>
              </a:rPr>
              <a:t>https://www.productcompass.pm</a:t>
            </a:r>
            <a:r>
              <a:rPr lang="en-US" sz="2800" u="none">
                <a:solidFill>
                  <a:srgbClr val="292929"/>
                </a:solidFill>
                <a:latin typeface="Poppins"/>
                <a:ea typeface="Poppins"/>
                <a:cs typeface="Poppins"/>
                <a:sym typeface="Poppins"/>
              </a:rPr>
              <a:t> </a:t>
            </a:r>
            <a:endParaRPr b="0" i="0" sz="2800" u="none" cap="none" strike="noStrike">
              <a:solidFill>
                <a:srgbClr val="292929"/>
              </a:solidFill>
              <a:latin typeface="Poppins"/>
              <a:ea typeface="Poppins"/>
              <a:cs typeface="Poppins"/>
              <a:sym typeface="Poppins"/>
            </a:endParaRPr>
          </a:p>
          <a:p>
            <a:pPr indent="0" lvl="0" marL="0" marR="0" rtl="0" algn="l">
              <a:lnSpc>
                <a:spcPct val="100000"/>
              </a:lnSpc>
              <a:spcBef>
                <a:spcPts val="1000"/>
              </a:spcBef>
              <a:spcAft>
                <a:spcPts val="0"/>
              </a:spcAft>
              <a:buClr>
                <a:srgbClr val="000000"/>
              </a:buClr>
              <a:buSzPts val="3000"/>
              <a:buFont typeface="Arial"/>
              <a:buNone/>
            </a:pPr>
            <a:r>
              <a:t/>
            </a:r>
            <a:endParaRPr sz="1700">
              <a:solidFill>
                <a:srgbClr val="292929"/>
              </a:solidFill>
              <a:latin typeface="Poppins"/>
              <a:ea typeface="Poppins"/>
              <a:cs typeface="Poppins"/>
              <a:sym typeface="Poppins"/>
            </a:endParaRPr>
          </a:p>
          <a:p>
            <a:pPr indent="0" lvl="0" marL="0" marR="0" rtl="0" algn="l">
              <a:lnSpc>
                <a:spcPct val="100000"/>
              </a:lnSpc>
              <a:spcBef>
                <a:spcPts val="1000"/>
              </a:spcBef>
              <a:spcAft>
                <a:spcPts val="1000"/>
              </a:spcAft>
              <a:buClr>
                <a:srgbClr val="000000"/>
              </a:buClr>
              <a:buSzPts val="2000"/>
              <a:buFont typeface="Arial"/>
              <a:buNone/>
            </a:pPr>
            <a:r>
              <a:rPr b="0" i="0" lang="en-US" sz="1800" u="none" cap="none" strike="noStrike">
                <a:solidFill>
                  <a:srgbClr val="292929"/>
                </a:solidFill>
                <a:latin typeface="Poppins"/>
                <a:ea typeface="Poppins"/>
                <a:cs typeface="Poppins"/>
                <a:sym typeface="Poppins"/>
              </a:rPr>
              <a:t>This document is offered for license under the Attribution Share-Alike license of Creative Commons, accessible at </a:t>
            </a:r>
            <a:r>
              <a:rPr b="0" i="0" lang="en-US" sz="1800" u="sng" cap="none" strike="noStrike">
                <a:solidFill>
                  <a:srgbClr val="292929"/>
                </a:solidFill>
                <a:latin typeface="Poppins"/>
                <a:ea typeface="Poppins"/>
                <a:cs typeface="Poppins"/>
                <a:sym typeface="Poppins"/>
                <a:hlinkClick r:id="rId7">
                  <a:extLst>
                    <a:ext uri="{A12FA001-AC4F-418D-AE19-62706E023703}">
                      <ahyp:hlinkClr val="tx"/>
                    </a:ext>
                  </a:extLst>
                </a:hlinkClick>
              </a:rPr>
              <a:t>https://creativecommons.org/licenses/by-sa/4.0/legalcode</a:t>
            </a:r>
            <a:r>
              <a:rPr b="0" i="0" lang="en-US" sz="1800" u="none" cap="none" strike="noStrike">
                <a:solidFill>
                  <a:srgbClr val="292929"/>
                </a:solidFill>
                <a:latin typeface="Poppins"/>
                <a:ea typeface="Poppins"/>
                <a:cs typeface="Poppins"/>
                <a:sym typeface="Poppins"/>
              </a:rPr>
              <a:t> and also described in summary form at </a:t>
            </a:r>
            <a:r>
              <a:rPr b="0" i="0" lang="en-US" sz="1800" u="sng" cap="none" strike="noStrike">
                <a:solidFill>
                  <a:srgbClr val="292929"/>
                </a:solidFill>
                <a:latin typeface="Poppins"/>
                <a:ea typeface="Poppins"/>
                <a:cs typeface="Poppins"/>
                <a:sym typeface="Poppins"/>
                <a:hlinkClick r:id="rId8">
                  <a:extLst>
                    <a:ext uri="{A12FA001-AC4F-418D-AE19-62706E023703}">
                      <ahyp:hlinkClr val="tx"/>
                    </a:ext>
                  </a:extLst>
                </a:hlinkClick>
              </a:rPr>
              <a:t>https://creativecommons.org/licenses/by-sa/4.0/</a:t>
            </a:r>
            <a:r>
              <a:rPr b="0" i="0" lang="en-US" sz="1800" u="none" cap="none" strike="noStrike">
                <a:solidFill>
                  <a:srgbClr val="292929"/>
                </a:solidFill>
                <a:latin typeface="Poppins"/>
                <a:ea typeface="Poppins"/>
                <a:cs typeface="Poppins"/>
                <a:sym typeface="Poppins"/>
              </a:rPr>
              <a:t>. By utilizing this Product Strategy Canvas, you acknowledge and agree that you have read and agree to be bound by the terms of the Attribution Share-Alike license of Creative Commons.</a:t>
            </a:r>
            <a:endParaRPr b="0" i="0" sz="1800" u="none" cap="none" strike="noStrike">
              <a:solidFill>
                <a:srgbClr val="292929"/>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AI - Brain">
      <a:dk1>
        <a:srgbClr val="747993"/>
      </a:dk1>
      <a:lt1>
        <a:srgbClr val="FFFFFF"/>
      </a:lt1>
      <a:dk2>
        <a:srgbClr val="111340"/>
      </a:dk2>
      <a:lt2>
        <a:srgbClr val="FFFFFF"/>
      </a:lt2>
      <a:accent1>
        <a:srgbClr val="FDC300"/>
      </a:accent1>
      <a:accent2>
        <a:srgbClr val="8BC904"/>
      </a:accent2>
      <a:accent3>
        <a:srgbClr val="00B29C"/>
      </a:accent3>
      <a:accent4>
        <a:srgbClr val="0180B0"/>
      </a:accent4>
      <a:accent5>
        <a:srgbClr val="4D54A6"/>
      </a:accent5>
      <a:accent6>
        <a:srgbClr val="783AB1"/>
      </a:accent6>
      <a:hlink>
        <a:srgbClr val="335FFE"/>
      </a:hlink>
      <a:folHlink>
        <a:srgbClr val="CA64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2014-11-12T21:47:38Z</dcterms:created>
  <dc:creator>Paweł Huryn</dc:creator>
</cp:coreProperties>
</file>