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o5C8kygbGqkUygyjREBhM9mE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00635-7B1E-4773-BDA3-88F8C448DE9A}">
  <a:tblStyle styleId="{3E800635-7B1E-4773-BDA3-88F8C448D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90a9feb551_1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290a9feb5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90a9feb551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626825" y="422650"/>
            <a:ext cx="2118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User Journey Map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2" name="Google Shape;22;p1"/>
          <p:cNvGraphicFramePr/>
          <p:nvPr/>
        </p:nvGraphicFramePr>
        <p:xfrm>
          <a:off x="565563" y="38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{3E800635-7B1E-4773-BDA3-88F8C448DE9A}</a:tableStyleId>
              </a:tblPr>
              <a:tblGrid>
                <a:gridCol w="769025"/>
                <a:gridCol w="4495475"/>
                <a:gridCol w="4495475"/>
                <a:gridCol w="4495475"/>
                <a:gridCol w="4495475"/>
                <a:gridCol w="4495475"/>
              </a:tblGrid>
              <a:tr h="163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Create an account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Create </a:t>
                      </a: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the first product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Publish the first product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60 minutes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Promote the first product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92929"/>
                          </a:solidFill>
                        </a:rPr>
                        <a:t>Confirm the first booking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5 minutes</a:t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8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Create an account. 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Fill in the required information.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Fill in the product description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Add pictures and videos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Set up availability and pricing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Choose a website template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Adjust a website template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Connect to predefined marketing channels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Receive email notification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Verify the payment status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Confirm the booking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Is this the right solution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many steps are required before I can test the solution?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should I create the description?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 can’t understand the availability options.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would it look like after the publication?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website template is best for my industry?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should I adjust the content?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will happen after I click publish?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marketing channels are best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much do I have to pay for a promotion?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if nobody is interested?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Wow. It was easy!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It’s working!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Do I have to accept every booking manually?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8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😒 Annoyed. It takes so much time!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🙄 Uncertain. Is this the right product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😕 Confused. I don’t know how to describe my offer best.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😓 Tired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😬 Stressed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😀 Delighted with the picture editor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🙂 Happy. My product is available. 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😟 Worried. Can I make a living from it?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😍 Excited. I have the first customer!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Offer a quick setup with recommended preferences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Collect only basic information at this phase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Guide the user through the wizard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with copywriting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Offer predefined product templates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Suggest a predefined website template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with copywriting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the user understand how the product will look after the publication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Suggest recommended channels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Make fees more transparent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Set the expectations (e.g., average sales in this city)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Reinforce the achievement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Automate booking management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" name="Google Shape;2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5" y="1431250"/>
            <a:ext cx="1981050" cy="19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/>
        </p:nvSpPr>
        <p:spPr>
          <a:xfrm>
            <a:off x="3016625" y="1431250"/>
            <a:ext cx="4056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Anna Connor, 25, traveler, wants to be a tour guide in Rome.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Motto: "You live only once."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7481375" y="1431250"/>
            <a:ext cx="7305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Scenario</a:t>
            </a:r>
            <a:endParaRPr b="1"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Anna wants to offer guided tours in Rome. 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She has no experience with the booking systems. She did some basic research. She wants to try our product.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5167675" y="1431250"/>
            <a:ext cx="8644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Goals and expectations</a:t>
            </a:r>
            <a:endParaRPr b="1" sz="22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Goal: Publish the first product.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Maximize the probability people will buy my tour guide.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Minimize the effort required to publish a new product.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Minimize the effort required to collect payments.</a:t>
            </a:r>
            <a:endParaRPr sz="1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1"/>
          <p:cNvSpPr/>
          <p:nvPr/>
        </p:nvSpPr>
        <p:spPr>
          <a:xfrm rot="-5400000">
            <a:off x="148450" y="6233550"/>
            <a:ext cx="156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Doing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/>
          <p:nvPr/>
        </p:nvSpPr>
        <p:spPr>
          <a:xfrm rot="-5400000">
            <a:off x="69039" y="8182614"/>
            <a:ext cx="1764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Thinking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 rot="-5400000">
            <a:off x="215833" y="10122925"/>
            <a:ext cx="1481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</a:rPr>
              <a:t>Feeling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 rot="-5400000">
            <a:off x="101233" y="12089714"/>
            <a:ext cx="1710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Insights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31" name="Google Shape;3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4963" y="4672862"/>
            <a:ext cx="684538" cy="68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7951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5593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6914" y="4668889"/>
            <a:ext cx="692482" cy="69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53401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355850" y="9527025"/>
            <a:ext cx="22460150" cy="1694775"/>
          </a:xfrm>
          <a:custGeom>
            <a:rect b="b" l="l" r="r" t="t"/>
            <a:pathLst>
              <a:path extrusionOk="0" h="67791" w="898406">
                <a:moveTo>
                  <a:pt x="0" y="0"/>
                </a:moveTo>
                <a:cubicBezTo>
                  <a:pt x="20308" y="1263"/>
                  <a:pt x="92072" y="3472"/>
                  <a:pt x="121850" y="7576"/>
                </a:cubicBezTo>
                <a:cubicBezTo>
                  <a:pt x="151629" y="11680"/>
                  <a:pt x="155206" y="17363"/>
                  <a:pt x="178671" y="24623"/>
                </a:cubicBezTo>
                <a:cubicBezTo>
                  <a:pt x="202136" y="31884"/>
                  <a:pt x="217183" y="43984"/>
                  <a:pt x="262640" y="51139"/>
                </a:cubicBezTo>
                <a:cubicBezTo>
                  <a:pt x="308097" y="58294"/>
                  <a:pt x="405430" y="66607"/>
                  <a:pt x="451413" y="67554"/>
                </a:cubicBezTo>
                <a:cubicBezTo>
                  <a:pt x="497396" y="68501"/>
                  <a:pt x="494240" y="61346"/>
                  <a:pt x="538539" y="56821"/>
                </a:cubicBezTo>
                <a:cubicBezTo>
                  <a:pt x="582839" y="52296"/>
                  <a:pt x="665861" y="43984"/>
                  <a:pt x="717210" y="40406"/>
                </a:cubicBezTo>
                <a:cubicBezTo>
                  <a:pt x="768560" y="36829"/>
                  <a:pt x="816437" y="39775"/>
                  <a:pt x="846636" y="35356"/>
                </a:cubicBezTo>
                <a:cubicBezTo>
                  <a:pt x="876835" y="30937"/>
                  <a:pt x="889778" y="17468"/>
                  <a:pt x="898406" y="13890"/>
                </a:cubicBezTo>
              </a:path>
            </a:pathLst>
          </a:custGeom>
          <a:noFill/>
          <a:ln cap="flat" cmpd="sng" w="19050">
            <a:solidFill>
              <a:srgbClr val="29292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0a9feb551_1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3" name="Google Shape;43;g290a9feb55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031" cy="142403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90a9feb551_1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g290a9feb551_1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 u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6" name="Google Shape;46;g290a9feb551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2100" y="4121500"/>
            <a:ext cx="4555050" cy="4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