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8CuDlGgzikBsgDhi4cOOZEwl2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61D7F-746D-42CD-A3AD-E114E5FC025D}">
  <a:tblStyle styleId="{80061D7F-746D-42CD-A3AD-E114E5FC025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8aeea3b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" name="Google Shape;15;g2a98aeea3b1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f58c037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g1f58c0371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b="1" i="0" sz="6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roductcompass.pm/" TargetMode="External"/><Relationship Id="rId4" Type="http://schemas.openxmlformats.org/officeDocument/2006/relationships/hyperlink" Target="https://aatir.substac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oductcompass.pm/p/how-to-design-value-proposition-template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a98aeea3b1_0_247"/>
          <p:cNvSpPr txBox="1"/>
          <p:nvPr/>
        </p:nvSpPr>
        <p:spPr>
          <a:xfrm>
            <a:off x="626850" y="459975"/>
            <a:ext cx="196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 Proposition Template: Product Name</a:t>
            </a:r>
            <a:endParaRPr b="0" i="0" sz="60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18" name="Google Shape;18;g2a98aeea3b1_0_247"/>
          <p:cNvGraphicFramePr/>
          <p:nvPr/>
        </p:nvGraphicFramePr>
        <p:xfrm>
          <a:off x="626850" y="35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{80061D7F-746D-42CD-A3AD-E114E5FC025D}</a:tableStyleId>
              </a:tblPr>
              <a:tblGrid>
                <a:gridCol w="3453175"/>
                <a:gridCol w="4896625"/>
                <a:gridCol w="4896625"/>
                <a:gridCol w="4896625"/>
                <a:gridCol w="4896625"/>
              </a:tblGrid>
              <a:tr h="98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Job to be Done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Problem context </a:t>
                      </a:r>
                      <a:br>
                        <a:rPr b="1" lang="pl-PL" sz="2600">
                          <a:solidFill>
                            <a:schemeClr val="lt1"/>
                          </a:solidFill>
                        </a:rPr>
                      </a:b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(what before)</a:t>
                      </a:r>
                      <a:endParaRPr b="1" sz="26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Features and capabilities (how)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Benefits and outcomes</a:t>
                      </a:r>
                      <a:br>
                        <a:rPr b="1" lang="pl-PL" sz="2600">
                          <a:solidFill>
                            <a:schemeClr val="lt1"/>
                          </a:solidFill>
                        </a:rPr>
                      </a:b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(what after)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2600">
                          <a:solidFill>
                            <a:schemeClr val="lt1"/>
                          </a:solidFill>
                        </a:rPr>
                        <a:t>Alternatives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The job your 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customer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 cares about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Existing, problematic state (e.g., maintaining tasks in Excel)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Features and capabilities that change the situation (e.g., Kanban board)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The benefits and outcomes (e.g., organized tasks with clear deadlines, increased productivity)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Your value, unique attributes, and optionally relative pricing vs. alternatives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Second job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 to be done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Third job to be done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T="162000" marB="162000" marR="162000" marL="1620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g2a98aeea3b1_0_247"/>
          <p:cNvSpPr txBox="1"/>
          <p:nvPr/>
        </p:nvSpPr>
        <p:spPr>
          <a:xfrm>
            <a:off x="626975" y="1853300"/>
            <a:ext cx="19118400" cy="1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l-PL" sz="26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i="0" sz="26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2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 specific group of people sharing the same Jobs to be Done</a:t>
            </a:r>
            <a:endParaRPr sz="24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20;g2a98aeea3b1_0_247"/>
          <p:cNvSpPr txBox="1"/>
          <p:nvPr/>
        </p:nvSpPr>
        <p:spPr>
          <a:xfrm>
            <a:off x="20284625" y="1853300"/>
            <a:ext cx="3381900" cy="1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l-PL" sz="26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  <a:endParaRPr b="1" i="0" sz="26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2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mm/dd/yyyy</a:t>
            </a:r>
            <a:endParaRPr b="0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Google Shape;21;g2a98aeea3b1_0_247"/>
          <p:cNvSpPr txBox="1"/>
          <p:nvPr/>
        </p:nvSpPr>
        <p:spPr>
          <a:xfrm>
            <a:off x="626975" y="12627200"/>
            <a:ext cx="23039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2400">
                <a:solidFill>
                  <a:srgbClr val="9E9E9E"/>
                </a:solidFill>
                <a:latin typeface="Poppins"/>
                <a:ea typeface="Poppins"/>
                <a:cs typeface="Poppins"/>
                <a:sym typeface="Poppins"/>
              </a:rPr>
              <a:t>Copyrights: </a:t>
            </a:r>
            <a:r>
              <a:rPr lang="pl-PL" sz="2400" u="sng">
                <a:solidFill>
                  <a:srgbClr val="9E9E9E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Product Compass</a:t>
            </a:r>
            <a:r>
              <a:rPr lang="pl-PL" sz="2400">
                <a:solidFill>
                  <a:srgbClr val="9E9E9E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pl-PL" sz="2400" u="sng">
                <a:solidFill>
                  <a:srgbClr val="9E9E9E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Behind Product Lines</a:t>
            </a:r>
            <a:r>
              <a:rPr lang="pl-PL" sz="2400">
                <a:solidFill>
                  <a:srgbClr val="9E9E9E"/>
                </a:solidFill>
                <a:latin typeface="Poppins"/>
                <a:ea typeface="Poppins"/>
                <a:cs typeface="Poppins"/>
                <a:sym typeface="Poppins"/>
              </a:rPr>
              <a:t>, Attribution-ShareAlike 4.0</a:t>
            </a:r>
            <a:endParaRPr sz="2400">
              <a:solidFill>
                <a:srgbClr val="9E9E9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f58c037192_0_0"/>
          <p:cNvSpPr txBox="1"/>
          <p:nvPr/>
        </p:nvSpPr>
        <p:spPr>
          <a:xfrm>
            <a:off x="626850" y="459975"/>
            <a:ext cx="2307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Definitions: Positioning vs Messaging vs. Copywriting</a:t>
            </a:r>
            <a:endParaRPr b="0" i="0" sz="60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" name="Google Shape;27;g1f58c037192_0_0"/>
          <p:cNvSpPr txBox="1"/>
          <p:nvPr/>
        </p:nvSpPr>
        <p:spPr>
          <a:xfrm>
            <a:off x="626975" y="12627200"/>
            <a:ext cx="23039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2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 full post: </a:t>
            </a:r>
            <a:r>
              <a:rPr lang="pl-PL" sz="2400" u="sng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Design a Value Proposition Customers Can't Resist?</a:t>
            </a:r>
            <a:endParaRPr sz="24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" name="Google Shape;28;g1f58c03719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988" y="2027600"/>
            <a:ext cx="12607675" cy="100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