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1" r:id="rId3"/>
    <p:sldId id="262" r:id="rId4"/>
    <p:sldId id="263" r:id="rId5"/>
    <p:sldId id="266" r:id="rId6"/>
    <p:sldId id="265"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Mishra" initials="AM" lastIdx="22" clrIdx="0">
    <p:extLst>
      <p:ext uri="{19B8F6BF-5375-455C-9EA6-DF929625EA0E}">
        <p15:presenceInfo xmlns:p15="http://schemas.microsoft.com/office/powerpoint/2012/main" userId="717bed659389dd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31CA8-F41D-3496-A9DC-00A415DF674B}" v="37" dt="2025-03-18T07:24:34.123"/>
    <p1510:client id="{DA2AA6D5-736D-52BB-64D5-B354A3AB3AF3}" v="590" dt="2025-03-18T09:24:27.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94690" autoAdjust="0"/>
  </p:normalViewPr>
  <p:slideViewPr>
    <p:cSldViewPr snapToGrid="0">
      <p:cViewPr varScale="1">
        <p:scale>
          <a:sx n="81" d="100"/>
          <a:sy n="81" d="100"/>
        </p:scale>
        <p:origin x="523"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8T17:03:20.684" idx="1">
    <p:pos x="10" y="10"/>
    <p:text>Good afternoon everyone. My name is Ankit Mishra, and today I’ll be presenting my mid-term progress on my project: ‘Agent-Based Modeling of Emotion-Driven Societies: Extending Sugarscape with Agent_Zero.’ This project is focused on integrating a neurocognitive model of emotions into the classic Sugarscape model to explore how emotions influence decision-making and social dynamics. This is still a work in progress, and I will be discussing both my current implementation and future plans.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18T17:05:17.914" idx="3">
    <p:pos x="10" y="10"/>
    <p:text>Let’s start with a quick introduction to my project. The foundation of this work is Sugarscape, an agent-based model that simulates resource collection, trade, and social interactions in a virtual society. However, in real life, human decisions are not purely rational—emotions play a significant role. That’s where Agent_Zero comes in. Agent_Zero is a neurocognitive model that introduces emotions, cognition, and social influence into decision-making. The goal of my project is to integrate Agent_Zero with Sugarscape to explore how emotions—starting with fear, and later expanding to more—impact economic and social behaviors.</p:text>
    <p:extLst>
      <p:ext uri="{C676402C-5697-4E1C-873F-D02D1690AC5C}">
        <p15:threadingInfo xmlns:p15="http://schemas.microsoft.com/office/powerpoint/2012/main" timeZoneBias="-330"/>
      </p:ext>
    </p:extLst>
  </p:cm>
  <p:cm authorId="1" dt="2025-03-18T17:05:33.494" idx="4">
    <p:pos x="106" y="106"/>
    <p:text>Pause briefly after saying, "However, in real life, human decisions are not purely rational"—this helps the audience process the idea.</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3-18T17:07:27.596" idx="5">
    <p:pos x="10" y="10"/>
    <p:text>How to Present This Slide: Word-by-Word Guide
Step 1: Introducing Sugarscape (Start with a Question)
💬 "Have you ever wondered how simple rules can create complex societies?"
(Pause for engagement, look at the audience.)
💬 "That’s exactly what the Sugarscape model does. It was originally designed to simulate how resources, trade, and populations evolve over time."
(Point to the Sugarscape diagram if you have one.)
💬 "Agents move around, collect sugar, and reproduce. Those with better access to resources survive longer. Over time, this creates an emergent economy, with wealth disparities and trade patterns."
Step 2: Transition to Agent_Zero (Use Contrast)
💬 "But there’s a problem with this approach. These agents only make decisions based on logic – they always move toward the highest sugar concentration. But in real life, do people always act rationally?"
(Pause, let them think.)
💬 "Not really. Our emotions—fear, trust, anger—play a huge role in decision-making."
Step 3: Explain Why Agent_Zero Matters (Use a Real-World Example)
💬 "For example, think about financial markets. When fear spreads during a crisis, people don’t always make rational decisions. They panic-sell stocks even if they logically know holding might be better."
(Glance at the audience, let them process.)
💬 "This is where Epstein’s Agent_Zero model comes in. It introduces emotions into decision-making. Instead of just using logic, agents also react based on neurocognitive and social factors—like fear influencing their actions."
Step 4: Why Combine the Two? (Summarize the Big Idea)
💬 "So, if we take the Sugarscape economy and add emotional agents from Agent_Zero, we get a much richer simulation of how societies function. We can study how emotions like fear affect economic behavior, migration, and inequality."
💬 "In this project, we started by modeling fear, but we plan to expand this to other emotions like trust and cooperation."
Step 5: Segue to the Next Slide (Smooth Transition)
💬 "Now that we understand why we’re merging these two models, let’s see how we actually implemented this."
(Click to next slide.)</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3-18T17:08:06.989" idx="6">
    <p:pos x="10" y="10"/>
    <p:text>Step 1: Briefly Recap the Goal (Set Context)
💬 "Now that we understand why we are integrating emotions into Sugarscape, let’s see how we actually implemented it."
💬 "We started with the classic Sugarscape model, where agents move around based on sugar availability. But now, instead of purely rational decision-making, agents also have an emotional layer—fear influences their actions."
Step 2: Explain Fear Modeling (Make it Intuitive)
💬 "So, how do we model fear? Let’s break it down."
💬 "Each agent has an internal ‘fear level,’ which changes based on external factors. If the agent experiences a ‘threat’—such as low sugar availability or many competing agents in the area—its fear level increases."
💬 "As fear rises, the agent’s behavior shifts. It might avoid high-risk areas, move more cautiously, or even hoard resources irrationally."
(Pause briefly for them to absorb the idea.)
Step 3: The Formal Representation (Make It Simple &amp; Visual)
💬 "Mathematically, fear is represented as a function of environmental stimuli and memory."
💬 "We use an activation function, inspired by Epstein’s Agent_Zero, where an agent's fear response is a combination of:
Sensory Input (real-time threats, like sugar scarcity)
Memory (past experiences of scarcity or competition)
Social Influence (fear contagion from nearby agents)
💬 "These factors combine to produce an action tendency—whether the agent moves toward, away, or freezes in place."
(If you have an equation, highlight only the key terms to keep it understandable.)
Step 4: Address Challenges (Show That You Thought Critically)
💬 "Of course, implementing this wasn’t straightforward. Balancing emotional reactions with logical decision-making was tricky."
💬 "If fear is too strong, agents panic and avoid sugar even when it’s available. If it’s too weak, they act like traditional Sugarscape agents, ignoring fear completely."
💬 "So, we had to carefully tune parameters, ensuring fear had a significant but not overwhelming effect on behavior."
Step 5: Smooth Transition to Next Slide
💬 "Now that we understand how emotions influence agents, let’s look at what happens when we simulate this in our model."
(Click to next slide.)</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3-18T17:08:33.614" idx="7">
    <p:pos x="10" y="10"/>
    <p:text>We define an agent's fear level as a weighted combination of immediate danger, past experiences, and peer influence. If an agent has previously encountered scarcity, its memory term M(t) strengthens, making it more risk-averse.</p:text>
    <p:extLst>
      <p:ext uri="{C676402C-5697-4E1C-873F-D02D1690AC5C}">
        <p15:threadingInfo xmlns:p15="http://schemas.microsoft.com/office/powerpoint/2012/main" timeZoneBias="-330"/>
      </p:ext>
    </p:extLst>
  </p:cm>
  <p:cm authorId="1" dt="2025-03-18T17:08:46.982" idx="8">
    <p:pos x="106" y="106"/>
    <p:text>The higher the fear, the lower the probability of moving. This follows an exponential decay—when fear is low, agents move freely. When fear is high, movement probability drops significantly."</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3-18T17:12:17.475" idx="9">
    <p:pos x="10" y="10"/>
    <p:text>Now that we have defined our mathematical model for fear, let’s see how it translates into actual agent behaviors within the simulation.</p:text>
    <p:extLst>
      <p:ext uri="{C676402C-5697-4E1C-873F-D02D1690AC5C}">
        <p15:threadingInfo xmlns:p15="http://schemas.microsoft.com/office/powerpoint/2012/main" timeZoneBias="-330"/>
      </p:ext>
    </p:extLst>
  </p:cm>
  <p:cm authorId="1" dt="2025-03-18T17:12:29.717" idx="10">
    <p:pos x="106" y="106"/>
    <p:text>Start by explaining that this slide showcases how agents react under different conditions.</p:text>
    <p:extLst>
      <p:ext uri="{C676402C-5697-4E1C-873F-D02D1690AC5C}">
        <p15:threadingInfo xmlns:p15="http://schemas.microsoft.com/office/powerpoint/2012/main" timeZoneBias="-330"/>
      </p:ext>
    </p:extLst>
  </p:cm>
  <p:cm authorId="1" dt="2025-03-18T17:12:52.796" idx="11">
    <p:pos x="202" y="202"/>
    <p:text>In our simulation, we observe three distinct behavioral patterns based on fear levels:"
Low Fear: Agents continue normal movement and trade.
Moderate Fear: Agents move cautiously, clustering in safer zones.
High Fear: Agents either flee from the danger source or freeze in place.</p:text>
    <p:extLst>
      <p:ext uri="{C676402C-5697-4E1C-873F-D02D1690AC5C}">
        <p15:threadingInfo xmlns:p15="http://schemas.microsoft.com/office/powerpoint/2012/main" timeZoneBias="-330"/>
      </p:ext>
    </p:extLst>
  </p:cm>
  <p:cm authorId="1" dt="2025-03-18T17:13:12.266" idx="12">
    <p:pos x="298" y="298"/>
    <p:text>Graphs &amp; Heatmaps – Interpreting Data
🎤 "To quantify these behaviors, we plotted fear distribution, movement trends, and social clustering over time."
Graph 1: Fear levels vs. Time – Showing how fear decays or spreads
Graph 2: Agent movement patterns – Comparing random movement vs. fear-driven clustering
Heatmap: Fear intensity across the simulation grid
✅ Interpret key trends:
“Here, we see that as fear spreads, agents form safe clusters.”
“In high-risk zones, movement slows down significantly.”</p:text>
    <p:extLst>
      <p:ext uri="{C676402C-5697-4E1C-873F-D02D1690AC5C}">
        <p15:threadingInfo xmlns:p15="http://schemas.microsoft.com/office/powerpoint/2012/main" timeZoneBias="-330"/>
      </p:ext>
    </p:extLst>
  </p:cm>
  <p:cm authorId="1" dt="2025-03-18T17:13:20.008" idx="13">
    <p:pos x="394" y="394"/>
    <p:text>Comparison – With vs. Without Fear Model
🎤 "To validate our model, we compared simulations with and without the fear mechanism."
Without fear → Agents continue normal movement
With fear → Clustering, avoidance behaviors, occasional panic-driven movement
✅ Key Insight: Fear introduces realism by influencing decision-making dynamically.</p:text>
    <p:extLst>
      <p:ext uri="{C676402C-5697-4E1C-873F-D02D1690AC5C}">
        <p15:threadingInfo xmlns:p15="http://schemas.microsoft.com/office/powerpoint/2012/main" timeZoneBias="-330"/>
      </p:ext>
    </p:extLst>
  </p:cm>
  <p:cm authorId="1" dt="2025-03-18T17:13:27.287" idx="14">
    <p:pos x="490" y="490"/>
    <p:text>Takeaways – What These Results Mean
🎤 "To summarize, the model successfully captures:"
✔ Fear-driven avoidance and clustering
✔ Fear spreading through social interactions
✔ Memory decay influencing long-term agent behavior
🚀 Transition to the Next Slide:
🎤 “These emergent behaviors demonstrate how our model mimics real-world responses to fear. Next, let’s explore the broader implications of this work.”</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3-18T17:15:02.865" idx="15">
    <p:pos x="10" y="10"/>
    <p:text>What to Say &amp; How to Speak
1️⃣ Opening Statement – Why Does This Matter?
🎤 "So far, we've seen how fear influences agent behaviors in our simulation. But why is this important?"
✅ Connect to real-world applications:
Understanding panic behavior in emergencies (crowd simulations, evacuation planning)
Modeling economic decisions influenced by emotions (stock market panic selling, risk aversion)
AI-driven characters in video games or VR for realistic emotional responses
🎤 "By incorporating emotions into agent-based models, we move one step closer to making AI interactions more human-like and social dynamics more realistic."</p:text>
    <p:extLst>
      <p:ext uri="{C676402C-5697-4E1C-873F-D02D1690AC5C}">
        <p15:threadingInfo xmlns:p15="http://schemas.microsoft.com/office/powerpoint/2012/main" timeZoneBias="-330"/>
      </p:ext>
    </p:extLst>
  </p:cm>
  <p:cm authorId="1" dt="2025-03-18T17:15:15.826" idx="16">
    <p:pos x="106" y="106"/>
    <p:text>Expanding Beyond Fear – Introducing More Emotions
🎤 "Fear is just the beginning. Our framework can be expanded to model other emotions like:"
✅ Emotions to be integrated next:
Trust &amp; Cooperation: How agents form alliances or betray each other
Anger &amp; Conflict: Simulating competition, rebellion, or aggression
Happiness &amp; Well-being: Positive feedback loops affecting trade, migration, or survival
🎤 "Imagine an AI that can not only react to fear but also trust, competition, or joy. This could revolutionize everything from economics to AI-human interactions."</p:text>
    <p:extLst>
      <p:ext uri="{C676402C-5697-4E1C-873F-D02D1690AC5C}">
        <p15:threadingInfo xmlns:p15="http://schemas.microsoft.com/office/powerpoint/2012/main" timeZoneBias="-330"/>
      </p:ext>
    </p:extLst>
  </p:cm>
  <p:cm authorId="1" dt="2025-03-18T17:15:23.690" idx="17">
    <p:pos x="202" y="202"/>
    <p:text>Future Improvements – What’s Next?
🎤 "Going forward, several refinements can make our model even more powerful."
✅ Key future directions:
Memory &amp; Learning: Agents adapting over time rather than reacting instinctively
Physiological Factors: Linking emotions to virtual energy levels, fatigue, or stress
Multi-Emotion Interactions: Combining fear with other emotional states for more complex decision-making
Empirical Validation: Comparing simulated results with real-world psychological studies
🎤 "These steps will enhance our model’s accuracy and applicability to real-world problems."</p:text>
    <p:extLst>
      <p:ext uri="{C676402C-5697-4E1C-873F-D02D1690AC5C}">
        <p15:threadingInfo xmlns:p15="http://schemas.microsoft.com/office/powerpoint/2012/main" timeZoneBias="-330"/>
      </p:ext>
    </p:extLst>
  </p:cm>
  <p:cm authorId="1" dt="2025-03-18T17:15:54.054" idx="18">
    <p:pos x="298" y="298"/>
    <p:text>Closing Transition to the Final Slide
🎤 "To wrap up, let’s briefly reflect on the key takeaways from this research so far."</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3-18T17:16:59.395" idx="19">
    <p:pos x="10" y="10"/>
    <p:text>What to Say &amp; How to Speak
1️⃣ Opening Statement – Wrapping It Up
🎤 "Now that we’ve explored the core of our model, let’s summarize what we’ve achieved and where we’re headed next."
✅ Summarizing the progress so far:
Built a Sugarscape model integrating Agent_Zero’s neurocognitive approach
Successfully implemented fear-based decision-making in agents
Established a foundation for expanding into multi-emotion modeling
🎤 "Through this work, we’ve demonstrated how emotional states—starting with fear—can significantly alter agent behaviors in a social and economic simulation."</p:text>
    <p:extLst>
      <p:ext uri="{C676402C-5697-4E1C-873F-D02D1690AC5C}">
        <p15:threadingInfo xmlns:p15="http://schemas.microsoft.com/office/powerpoint/2012/main" timeZoneBias="-330"/>
      </p:ext>
    </p:extLst>
  </p:cm>
  <p:cm authorId="1" dt="2025-03-18T17:17:06.741" idx="20">
    <p:pos x="106" y="106"/>
    <p:text>Key Insights – What We Learned
🎤 "What are the biggest takeaways from this research?"
✅ Main findings:
Fear-driven agents behave distinctly from traditional rational agents
Collective fear can lead to emergent social patterns like mass migration, economic downturns, or defensive clustering
Emotions act as a hidden variable shaping decision-making in ways traditional models might overlook
🎤 "This suggests that adding emotions to agent-based modeling isn't just an enhancement—it's a crucial factor for realism."</p:text>
    <p:extLst>
      <p:ext uri="{C676402C-5697-4E1C-873F-D02D1690AC5C}">
        <p15:threadingInfo xmlns:p15="http://schemas.microsoft.com/office/powerpoint/2012/main" timeZoneBias="-330"/>
      </p:ext>
    </p:extLst>
  </p:cm>
  <p:cm authorId="1" dt="2025-03-18T17:17:12.886" idx="21">
    <p:pos x="202" y="202"/>
    <p:text>Future Directions &amp; Final Thought
🎤 "Looking ahead, this research can evolve in exciting ways."
✅ Final thoughts &amp; broader impact:
Expanding the model to multiple emotions (trust, anger, happiness)
Applications in social simulations, AI-driven decision-making, and economic modeling
Possibility of linking with real-world psychological studies
🎤 "By continuing this work, we can bridge the gap between computational modeling and human-like decision-making—unlocking new possibilities in AI, psychology, and behavioral economics."</p:text>
    <p:extLst>
      <p:ext uri="{C676402C-5697-4E1C-873F-D02D1690AC5C}">
        <p15:threadingInfo xmlns:p15="http://schemas.microsoft.com/office/powerpoint/2012/main" timeZoneBias="-330"/>
      </p:ext>
    </p:extLst>
  </p:cm>
  <p:cm authorId="1" dt="2025-03-18T17:17:21.897" idx="22">
    <p:pos x="298" y="298"/>
    <p:text>Closing Statement – Strong Finish
🎤 "With this, I conclude my presentation. Thank you for your time! I'm happy to take any questions."</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4B9E8D-8F14-47DC-9483-4AE87DCF867A}" type="doc">
      <dgm:prSet loTypeId="urn:microsoft.com/office/officeart/2005/8/layout/chevron2" loCatId="process" qsTypeId="urn:microsoft.com/office/officeart/2005/8/quickstyle/3d3" qsCatId="3D" csTypeId="urn:microsoft.com/office/officeart/2005/8/colors/accent1_2" csCatId="accent1" phldr="1"/>
      <dgm:spPr/>
      <dgm:t>
        <a:bodyPr/>
        <a:lstStyle/>
        <a:p>
          <a:endParaRPr lang="en-US"/>
        </a:p>
      </dgm:t>
    </dgm:pt>
    <dgm:pt modelId="{4B8514D6-CDB4-4D23-9047-684FA1843F8B}">
      <dgm:prSet phldrT="[Text]" phldr="0"/>
      <dgm:spPr/>
      <dgm:t>
        <a:bodyPr/>
        <a:lstStyle/>
        <a:p>
          <a:pPr rtl="0"/>
          <a:r>
            <a:rPr lang="en-US" dirty="0">
              <a:latin typeface="Bookman Old Style"/>
            </a:rPr>
            <a:t>Environmental &amp; Social Factors</a:t>
          </a:r>
        </a:p>
      </dgm:t>
    </dgm:pt>
    <dgm:pt modelId="{C0EA96B9-2990-46F1-8562-DFBD2E8713AC}" type="parTrans" cxnId="{E345C796-389A-4718-B568-6AF82C5BF6C6}">
      <dgm:prSet/>
      <dgm:spPr/>
      <dgm:t>
        <a:bodyPr/>
        <a:lstStyle/>
        <a:p>
          <a:endParaRPr lang="en-US"/>
        </a:p>
      </dgm:t>
    </dgm:pt>
    <dgm:pt modelId="{29814324-3ED1-4DE8-AC74-AB01F9CCEDD0}" type="sibTrans" cxnId="{E345C796-389A-4718-B568-6AF82C5BF6C6}">
      <dgm:prSet/>
      <dgm:spPr/>
      <dgm:t>
        <a:bodyPr/>
        <a:lstStyle/>
        <a:p>
          <a:endParaRPr lang="en-US"/>
        </a:p>
      </dgm:t>
    </dgm:pt>
    <dgm:pt modelId="{E67B6459-410A-4D89-9EC0-D997188A9199}">
      <dgm:prSet phldrT="[Text]" phldr="0"/>
      <dgm:spPr/>
      <dgm:t>
        <a:bodyPr/>
        <a:lstStyle/>
        <a:p>
          <a:pPr rtl="0"/>
          <a:r>
            <a:rPr lang="en-US" dirty="0">
              <a:latin typeface="Bookman Old Style"/>
            </a:rPr>
            <a:t>Agent’s surroundings (food availability, threats)</a:t>
          </a:r>
        </a:p>
      </dgm:t>
    </dgm:pt>
    <dgm:pt modelId="{F7986829-E341-48E9-B5DF-93222E64DA84}" type="parTrans" cxnId="{918F7EEF-4836-4F58-AE7D-E1C66D31071E}">
      <dgm:prSet/>
      <dgm:spPr/>
      <dgm:t>
        <a:bodyPr/>
        <a:lstStyle/>
        <a:p>
          <a:endParaRPr lang="en-US"/>
        </a:p>
      </dgm:t>
    </dgm:pt>
    <dgm:pt modelId="{333D890E-CB0D-4CA4-909B-ECCF88E51034}" type="sibTrans" cxnId="{918F7EEF-4836-4F58-AE7D-E1C66D31071E}">
      <dgm:prSet/>
      <dgm:spPr/>
      <dgm:t>
        <a:bodyPr/>
        <a:lstStyle/>
        <a:p>
          <a:endParaRPr lang="en-US"/>
        </a:p>
      </dgm:t>
    </dgm:pt>
    <dgm:pt modelId="{2C022DC6-5EBF-4750-82D9-6AE98A397DFA}">
      <dgm:prSet phldrT="[Text]" phldr="0"/>
      <dgm:spPr/>
      <dgm:t>
        <a:bodyPr/>
        <a:lstStyle/>
        <a:p>
          <a:pPr rtl="0"/>
          <a:r>
            <a:rPr lang="en-US" dirty="0">
              <a:latin typeface="Bookman Old Style"/>
            </a:rPr>
            <a:t>Neighboring agents' emotions (fear spread)</a:t>
          </a:r>
        </a:p>
      </dgm:t>
    </dgm:pt>
    <dgm:pt modelId="{93D802E0-3DE4-4EB3-A653-BBA9099040FE}" type="parTrans" cxnId="{C39EFC74-7332-46D7-A6E4-8C7D2E6E72DE}">
      <dgm:prSet/>
      <dgm:spPr/>
      <dgm:t>
        <a:bodyPr/>
        <a:lstStyle/>
        <a:p>
          <a:endParaRPr lang="en-US"/>
        </a:p>
      </dgm:t>
    </dgm:pt>
    <dgm:pt modelId="{0F1C5630-E965-49F0-927E-716157F101A0}" type="sibTrans" cxnId="{C39EFC74-7332-46D7-A6E4-8C7D2E6E72DE}">
      <dgm:prSet/>
      <dgm:spPr/>
      <dgm:t>
        <a:bodyPr/>
        <a:lstStyle/>
        <a:p>
          <a:endParaRPr lang="en-US"/>
        </a:p>
      </dgm:t>
    </dgm:pt>
    <dgm:pt modelId="{0137F89A-9178-4E9D-8D93-B5D99B146CB5}">
      <dgm:prSet phldrT="[Text]" phldr="0"/>
      <dgm:spPr/>
      <dgm:t>
        <a:bodyPr/>
        <a:lstStyle/>
        <a:p>
          <a:pPr rtl="0"/>
          <a:r>
            <a:rPr lang="en-US" b="0" dirty="0">
              <a:latin typeface="Bookman Old Style"/>
            </a:rPr>
            <a:t>Compute Fear Function F(t)</a:t>
          </a:r>
        </a:p>
      </dgm:t>
    </dgm:pt>
    <dgm:pt modelId="{582AA413-BFFE-4CDF-BE29-52099F4C5B46}" type="parTrans" cxnId="{DE952B25-F833-40FE-85AE-53C837E92D46}">
      <dgm:prSet/>
      <dgm:spPr/>
      <dgm:t>
        <a:bodyPr/>
        <a:lstStyle/>
        <a:p>
          <a:endParaRPr lang="en-US"/>
        </a:p>
      </dgm:t>
    </dgm:pt>
    <dgm:pt modelId="{53A0B888-77E5-4DF1-A406-F88232AEA2C5}" type="sibTrans" cxnId="{DE952B25-F833-40FE-85AE-53C837E92D46}">
      <dgm:prSet/>
      <dgm:spPr/>
      <dgm:t>
        <a:bodyPr/>
        <a:lstStyle/>
        <a:p>
          <a:endParaRPr lang="en-US"/>
        </a:p>
      </dgm:t>
    </dgm:pt>
    <dgm:pt modelId="{AE3986F6-4ECE-4CE5-A72C-A76979452E31}">
      <dgm:prSet phldrT="[Text]" phldr="0"/>
      <dgm:spPr/>
      <dgm:t>
        <a:bodyPr/>
        <a:lstStyle/>
        <a:p>
          <a:pPr rtl="0"/>
          <a:r>
            <a:rPr lang="en-US" dirty="0">
              <a:latin typeface="Bookman Old Style"/>
            </a:rPr>
            <a:t>Fear is updated using:</a:t>
          </a:r>
        </a:p>
      </dgm:t>
    </dgm:pt>
    <dgm:pt modelId="{10CC3F36-CC61-4FDF-9968-D97DAE0D57A3}" type="parTrans" cxnId="{697A4DF6-8C4F-4345-8C5A-A260A29610A6}">
      <dgm:prSet/>
      <dgm:spPr/>
      <dgm:t>
        <a:bodyPr/>
        <a:lstStyle/>
        <a:p>
          <a:endParaRPr lang="en-US"/>
        </a:p>
      </dgm:t>
    </dgm:pt>
    <dgm:pt modelId="{DE54AF68-D69D-4B59-9347-921AB1A58C26}" type="sibTrans" cxnId="{697A4DF6-8C4F-4345-8C5A-A260A29610A6}">
      <dgm:prSet/>
      <dgm:spPr/>
      <dgm:t>
        <a:bodyPr/>
        <a:lstStyle/>
        <a:p>
          <a:endParaRPr lang="en-US"/>
        </a:p>
      </dgm:t>
    </dgm:pt>
    <dgm:pt modelId="{D0E5AF11-B3DF-40DC-B03E-BDF6E9EF767E}">
      <dgm:prSet phldrT="[Text]" phldr="0"/>
      <dgm:spPr/>
      <dgm:t>
        <a:bodyPr/>
        <a:lstStyle/>
        <a:p>
          <a:pPr rtl="0"/>
          <a:r>
            <a:rPr lang="en-US" dirty="0">
              <a:latin typeface="Bookman Old Style"/>
            </a:rPr>
            <a:t>Memory Decay Equation</a:t>
          </a:r>
        </a:p>
      </dgm:t>
    </dgm:pt>
    <dgm:pt modelId="{BEC5A8E1-20FC-418C-ACBC-09EC93375575}" type="parTrans" cxnId="{DF301C1F-DABF-4C13-8F91-36FC1DAA3E9C}">
      <dgm:prSet/>
      <dgm:spPr/>
      <dgm:t>
        <a:bodyPr/>
        <a:lstStyle/>
        <a:p>
          <a:endParaRPr lang="en-US"/>
        </a:p>
      </dgm:t>
    </dgm:pt>
    <dgm:pt modelId="{D79063AF-DAE6-4016-B1FE-65B7C529F14D}" type="sibTrans" cxnId="{DF301C1F-DABF-4C13-8F91-36FC1DAA3E9C}">
      <dgm:prSet/>
      <dgm:spPr/>
      <dgm:t>
        <a:bodyPr/>
        <a:lstStyle/>
        <a:p>
          <a:endParaRPr lang="en-US"/>
        </a:p>
      </dgm:t>
    </dgm:pt>
    <dgm:pt modelId="{44FBEA5B-DF1E-4BA2-9594-D8212EC5B586}">
      <dgm:prSet phldrT="[Text]" phldr="0"/>
      <dgm:spPr/>
      <dgm:t>
        <a:bodyPr/>
        <a:lstStyle/>
        <a:p>
          <a:pPr rtl="0"/>
          <a:r>
            <a:rPr lang="en-US" dirty="0">
              <a:latin typeface="Bookman Old Style"/>
            </a:rPr>
            <a:t>Social Influence Equation</a:t>
          </a:r>
        </a:p>
      </dgm:t>
    </dgm:pt>
    <dgm:pt modelId="{338E1745-C9F1-4F32-9B58-84F9D301C0C9}" type="parTrans" cxnId="{938AD44B-35D4-4FFC-B207-2509CE5DB39D}">
      <dgm:prSet/>
      <dgm:spPr/>
      <dgm:t>
        <a:bodyPr/>
        <a:lstStyle/>
        <a:p>
          <a:endParaRPr lang="en-US"/>
        </a:p>
      </dgm:t>
    </dgm:pt>
    <dgm:pt modelId="{B7DCCBC2-B1B9-41F9-99B2-CB5F66268B93}" type="sibTrans" cxnId="{938AD44B-35D4-4FFC-B207-2509CE5DB39D}">
      <dgm:prSet/>
      <dgm:spPr/>
      <dgm:t>
        <a:bodyPr/>
        <a:lstStyle/>
        <a:p>
          <a:endParaRPr lang="en-US"/>
        </a:p>
      </dgm:t>
    </dgm:pt>
    <dgm:pt modelId="{13DE89C2-E172-4097-831A-B00E6ED3FD37}">
      <dgm:prSet phldrT="[Text]" phldr="0"/>
      <dgm:spPr/>
      <dgm:t>
        <a:bodyPr/>
        <a:lstStyle/>
        <a:p>
          <a:pPr rtl="0"/>
          <a:r>
            <a:rPr lang="en-US" dirty="0">
              <a:latin typeface="Bookman Old Style"/>
            </a:rPr>
            <a:t>Environmental Stimuli</a:t>
          </a:r>
        </a:p>
      </dgm:t>
    </dgm:pt>
    <dgm:pt modelId="{B1EF9FC9-2619-4BD4-922E-E717AD150E95}" type="parTrans" cxnId="{1CB84F3F-D289-48EB-94BD-2FDBA3BC9D55}">
      <dgm:prSet/>
      <dgm:spPr/>
      <dgm:t>
        <a:bodyPr/>
        <a:lstStyle/>
        <a:p>
          <a:endParaRPr lang="en-US"/>
        </a:p>
      </dgm:t>
    </dgm:pt>
    <dgm:pt modelId="{81F49482-0EB2-4764-8886-FF38B6778216}" type="sibTrans" cxnId="{1CB84F3F-D289-48EB-94BD-2FDBA3BC9D55}">
      <dgm:prSet/>
      <dgm:spPr/>
      <dgm:t>
        <a:bodyPr/>
        <a:lstStyle/>
        <a:p>
          <a:endParaRPr lang="en-US"/>
        </a:p>
      </dgm:t>
    </dgm:pt>
    <dgm:pt modelId="{E8DF3156-9452-41B0-8F1E-01F193C9DD25}">
      <dgm:prSet phldr="0"/>
      <dgm:spPr/>
      <dgm:t>
        <a:bodyPr/>
        <a:lstStyle/>
        <a:p>
          <a:pPr rtl="0"/>
          <a:r>
            <a:rPr lang="en-US" dirty="0">
              <a:latin typeface="Bookman Old Style"/>
            </a:rPr>
            <a:t>Decision Algorithms</a:t>
          </a:r>
        </a:p>
      </dgm:t>
    </dgm:pt>
    <dgm:pt modelId="{FF08C883-93E0-40A3-87BE-A34E40582C3B}" type="parTrans" cxnId="{25A9A327-EFF0-4360-B9E6-7210848B7D31}">
      <dgm:prSet/>
      <dgm:spPr/>
      <dgm:t>
        <a:bodyPr/>
        <a:lstStyle/>
        <a:p>
          <a:endParaRPr lang="en-IN"/>
        </a:p>
      </dgm:t>
    </dgm:pt>
    <dgm:pt modelId="{F48030B7-B7BB-4077-B3FD-190F32A737CA}" type="sibTrans" cxnId="{25A9A327-EFF0-4360-B9E6-7210848B7D31}">
      <dgm:prSet/>
      <dgm:spPr/>
      <dgm:t>
        <a:bodyPr/>
        <a:lstStyle/>
        <a:p>
          <a:endParaRPr lang="en-IN"/>
        </a:p>
      </dgm:t>
    </dgm:pt>
    <dgm:pt modelId="{E087274F-6039-4233-8782-B8AE4C5A8DC3}">
      <dgm:prSet phldr="0"/>
      <dgm:spPr/>
      <dgm:t>
        <a:bodyPr/>
        <a:lstStyle/>
        <a:p>
          <a:pPr rtl="0"/>
          <a:r>
            <a:rPr lang="en-US" dirty="0">
              <a:latin typeface="Bookman Old Style"/>
            </a:rPr>
            <a:t>Agent’s past experiences (memory)</a:t>
          </a:r>
        </a:p>
      </dgm:t>
    </dgm:pt>
    <dgm:pt modelId="{22AA5F81-CA89-48FB-91D9-8224C132AC33}" type="parTrans" cxnId="{B0F96C31-2AAC-4C8E-8957-34A5DE5AAB49}">
      <dgm:prSet/>
      <dgm:spPr/>
      <dgm:t>
        <a:bodyPr/>
        <a:lstStyle/>
        <a:p>
          <a:endParaRPr lang="en-IN"/>
        </a:p>
      </dgm:t>
    </dgm:pt>
    <dgm:pt modelId="{2988125B-A600-4846-BDE2-F143541A520F}" type="sibTrans" cxnId="{B0F96C31-2AAC-4C8E-8957-34A5DE5AAB49}">
      <dgm:prSet/>
      <dgm:spPr/>
      <dgm:t>
        <a:bodyPr/>
        <a:lstStyle/>
        <a:p>
          <a:endParaRPr lang="en-IN"/>
        </a:p>
      </dgm:t>
    </dgm:pt>
    <dgm:pt modelId="{01275221-04E0-43DD-A989-1D8D1F48BBEC}">
      <dgm:prSet phldr="0"/>
      <dgm:spPr/>
      <dgm:t>
        <a:bodyPr/>
        <a:lstStyle/>
        <a:p>
          <a:pPr rtl="0"/>
          <a:r>
            <a:rPr lang="en-US" b="1" dirty="0">
              <a:latin typeface="Bookman Old Style"/>
            </a:rPr>
            <a:t>Movement Decision</a:t>
          </a:r>
          <a:r>
            <a:rPr lang="en-US" dirty="0">
              <a:latin typeface="Bookman Old Style"/>
            </a:rPr>
            <a:t> → Moves if fear crosses a threshold</a:t>
          </a:r>
        </a:p>
      </dgm:t>
    </dgm:pt>
    <dgm:pt modelId="{143444B5-13AE-4ED3-A4CE-03BF2F13DBAB}" type="parTrans" cxnId="{0DE98ABE-A089-4523-B0F0-C2F75DB7AA7C}">
      <dgm:prSet/>
      <dgm:spPr/>
      <dgm:t>
        <a:bodyPr/>
        <a:lstStyle/>
        <a:p>
          <a:endParaRPr lang="en-IN"/>
        </a:p>
      </dgm:t>
    </dgm:pt>
    <dgm:pt modelId="{6CD17531-C5DC-4D04-84AE-D06C67DE0ACC}" type="sibTrans" cxnId="{0DE98ABE-A089-4523-B0F0-C2F75DB7AA7C}">
      <dgm:prSet/>
      <dgm:spPr/>
      <dgm:t>
        <a:bodyPr/>
        <a:lstStyle/>
        <a:p>
          <a:endParaRPr lang="en-IN"/>
        </a:p>
      </dgm:t>
    </dgm:pt>
    <dgm:pt modelId="{99206162-7319-4EF9-946D-D44DEF33F5DC}">
      <dgm:prSet phldr="0"/>
      <dgm:spPr/>
      <dgm:t>
        <a:bodyPr/>
        <a:lstStyle/>
        <a:p>
          <a:pPr rtl="0"/>
          <a:r>
            <a:rPr lang="en-US" b="1" dirty="0">
              <a:latin typeface="Bookman Old Style"/>
            </a:rPr>
            <a:t>Resource Gathering</a:t>
          </a:r>
          <a:r>
            <a:rPr lang="en-US" dirty="0">
              <a:latin typeface="Bookman Old Style"/>
            </a:rPr>
            <a:t> → Collects sugar based on fear &amp; need</a:t>
          </a:r>
        </a:p>
      </dgm:t>
    </dgm:pt>
    <dgm:pt modelId="{0A9F1093-127F-40B2-A0E3-33DE8CB85538}" type="parTrans" cxnId="{4A6AE988-FD27-468B-92D7-2B928BAD80FF}">
      <dgm:prSet/>
      <dgm:spPr/>
      <dgm:t>
        <a:bodyPr/>
        <a:lstStyle/>
        <a:p>
          <a:endParaRPr lang="en-IN"/>
        </a:p>
      </dgm:t>
    </dgm:pt>
    <dgm:pt modelId="{48875721-3658-4215-8C3A-0453F81DE7B0}" type="sibTrans" cxnId="{4A6AE988-FD27-468B-92D7-2B928BAD80FF}">
      <dgm:prSet/>
      <dgm:spPr/>
      <dgm:t>
        <a:bodyPr/>
        <a:lstStyle/>
        <a:p>
          <a:endParaRPr lang="en-IN"/>
        </a:p>
      </dgm:t>
    </dgm:pt>
    <dgm:pt modelId="{1354DD04-64FE-4809-8030-1E178438B5AE}">
      <dgm:prSet phldr="0"/>
      <dgm:spPr/>
      <dgm:t>
        <a:bodyPr/>
        <a:lstStyle/>
        <a:p>
          <a:pPr rtl="0"/>
          <a:r>
            <a:rPr lang="en-US" b="1" dirty="0">
              <a:latin typeface="Bookman Old Style"/>
            </a:rPr>
            <a:t>Social Influence</a:t>
          </a:r>
          <a:r>
            <a:rPr lang="en-US" dirty="0">
              <a:latin typeface="Bookman Old Style"/>
            </a:rPr>
            <a:t> → Adjusts fear if neighbors are fearful</a:t>
          </a:r>
        </a:p>
      </dgm:t>
    </dgm:pt>
    <dgm:pt modelId="{14D1DC03-1B85-4F82-AE5B-7D959674C94A}" type="parTrans" cxnId="{739928B3-272A-4F15-85C7-206738E5E2FC}">
      <dgm:prSet/>
      <dgm:spPr/>
      <dgm:t>
        <a:bodyPr/>
        <a:lstStyle/>
        <a:p>
          <a:endParaRPr lang="en-IN"/>
        </a:p>
      </dgm:t>
    </dgm:pt>
    <dgm:pt modelId="{BEDAE709-AB72-4B35-87F5-A45184C41947}" type="sibTrans" cxnId="{739928B3-272A-4F15-85C7-206738E5E2FC}">
      <dgm:prSet/>
      <dgm:spPr/>
      <dgm:t>
        <a:bodyPr/>
        <a:lstStyle/>
        <a:p>
          <a:endParaRPr lang="en-IN"/>
        </a:p>
      </dgm:t>
    </dgm:pt>
    <dgm:pt modelId="{019AAAA3-B0EF-45B8-8349-A003687823B8}">
      <dgm:prSet phldr="0"/>
      <dgm:spPr/>
      <dgm:t>
        <a:bodyPr/>
        <a:lstStyle/>
        <a:p>
          <a:pPr rtl="0"/>
          <a:r>
            <a:rPr lang="en-US" dirty="0">
              <a:latin typeface="Bookman Old Style"/>
            </a:rPr>
            <a:t>Agent’s Final Action</a:t>
          </a:r>
        </a:p>
      </dgm:t>
    </dgm:pt>
    <dgm:pt modelId="{87B32739-9BDA-4AC8-A6E9-053C6AD9ECAD}" type="parTrans" cxnId="{77CDC627-0476-4047-9289-921CDBCB12DF}">
      <dgm:prSet/>
      <dgm:spPr/>
      <dgm:t>
        <a:bodyPr/>
        <a:lstStyle/>
        <a:p>
          <a:endParaRPr lang="en-IN"/>
        </a:p>
      </dgm:t>
    </dgm:pt>
    <dgm:pt modelId="{8E757228-C99F-43EE-ABF5-2EF68DC859ED}" type="sibTrans" cxnId="{77CDC627-0476-4047-9289-921CDBCB12DF}">
      <dgm:prSet/>
      <dgm:spPr/>
      <dgm:t>
        <a:bodyPr/>
        <a:lstStyle/>
        <a:p>
          <a:endParaRPr lang="en-IN"/>
        </a:p>
      </dgm:t>
    </dgm:pt>
    <dgm:pt modelId="{B761A7F6-E0FF-4115-8EE3-4A991C87C606}">
      <dgm:prSet phldr="0"/>
      <dgm:spPr/>
      <dgm:t>
        <a:bodyPr/>
        <a:lstStyle/>
        <a:p>
          <a:pPr rtl="0"/>
          <a:r>
            <a:rPr lang="en-US" dirty="0">
              <a:latin typeface="Bookman Old Style"/>
            </a:rPr>
            <a:t>Moves to a new position OR stays</a:t>
          </a:r>
        </a:p>
      </dgm:t>
    </dgm:pt>
    <dgm:pt modelId="{5CFE3B50-7947-43AF-90BF-E5FC5C285421}" type="parTrans" cxnId="{EA884CFB-4824-427C-9FFE-BC4A532354A4}">
      <dgm:prSet/>
      <dgm:spPr/>
      <dgm:t>
        <a:bodyPr/>
        <a:lstStyle/>
        <a:p>
          <a:endParaRPr lang="en-IN"/>
        </a:p>
      </dgm:t>
    </dgm:pt>
    <dgm:pt modelId="{A3D18261-85F6-4098-9922-BE2502DF3007}" type="sibTrans" cxnId="{EA884CFB-4824-427C-9FFE-BC4A532354A4}">
      <dgm:prSet/>
      <dgm:spPr/>
      <dgm:t>
        <a:bodyPr/>
        <a:lstStyle/>
        <a:p>
          <a:endParaRPr lang="en-IN"/>
        </a:p>
      </dgm:t>
    </dgm:pt>
    <dgm:pt modelId="{CFC71FA6-E010-4915-BE9A-63EA4085CD60}">
      <dgm:prSet phldr="0"/>
      <dgm:spPr/>
      <dgm:t>
        <a:bodyPr/>
        <a:lstStyle/>
        <a:p>
          <a:pPr rtl="0"/>
          <a:r>
            <a:rPr lang="en-US" dirty="0">
              <a:latin typeface="Bookman Old Style"/>
            </a:rPr>
            <a:t>Collects resources</a:t>
          </a:r>
        </a:p>
      </dgm:t>
    </dgm:pt>
    <dgm:pt modelId="{1AB8AC38-AD9B-41C6-B8B3-599812BD7CFD}" type="parTrans" cxnId="{F071E9A9-428B-4F32-BEAA-096EBECFD2C9}">
      <dgm:prSet/>
      <dgm:spPr/>
      <dgm:t>
        <a:bodyPr/>
        <a:lstStyle/>
        <a:p>
          <a:endParaRPr lang="en-IN"/>
        </a:p>
      </dgm:t>
    </dgm:pt>
    <dgm:pt modelId="{17D49799-732C-4A61-AB8A-A0B142CEC0A3}" type="sibTrans" cxnId="{F071E9A9-428B-4F32-BEAA-096EBECFD2C9}">
      <dgm:prSet/>
      <dgm:spPr/>
      <dgm:t>
        <a:bodyPr/>
        <a:lstStyle/>
        <a:p>
          <a:endParaRPr lang="en-IN"/>
        </a:p>
      </dgm:t>
    </dgm:pt>
    <dgm:pt modelId="{9F40AAA6-52DB-41AE-BDE8-229C89102880}">
      <dgm:prSet phldr="0"/>
      <dgm:spPr/>
      <dgm:t>
        <a:bodyPr/>
        <a:lstStyle/>
        <a:p>
          <a:pPr rtl="0"/>
          <a:r>
            <a:rPr lang="en-US" dirty="0">
              <a:latin typeface="Bookman Old Style"/>
            </a:rPr>
            <a:t>Updates emotional state</a:t>
          </a:r>
        </a:p>
      </dgm:t>
    </dgm:pt>
    <dgm:pt modelId="{A5C47655-2E18-4186-8665-3089B2E72C5C}" type="parTrans" cxnId="{EA88F67D-D076-4AE8-8B48-42B75092F44E}">
      <dgm:prSet/>
      <dgm:spPr/>
      <dgm:t>
        <a:bodyPr/>
        <a:lstStyle/>
        <a:p>
          <a:endParaRPr lang="en-IN"/>
        </a:p>
      </dgm:t>
    </dgm:pt>
    <dgm:pt modelId="{8507F038-929C-41FE-AEE0-FBC26C590F52}" type="sibTrans" cxnId="{EA88F67D-D076-4AE8-8B48-42B75092F44E}">
      <dgm:prSet/>
      <dgm:spPr/>
      <dgm:t>
        <a:bodyPr/>
        <a:lstStyle/>
        <a:p>
          <a:endParaRPr lang="en-IN"/>
        </a:p>
      </dgm:t>
    </dgm:pt>
    <dgm:pt modelId="{05702C43-0EFF-440A-AFC0-9B796B5F4BD0}" type="pres">
      <dgm:prSet presAssocID="{344B9E8D-8F14-47DC-9483-4AE87DCF867A}" presName="linearFlow" presStyleCnt="0">
        <dgm:presLayoutVars>
          <dgm:dir/>
          <dgm:animLvl val="lvl"/>
          <dgm:resizeHandles val="exact"/>
        </dgm:presLayoutVars>
      </dgm:prSet>
      <dgm:spPr/>
    </dgm:pt>
    <dgm:pt modelId="{CB9856CA-2800-4FE2-B87A-850D204E2B3D}" type="pres">
      <dgm:prSet presAssocID="{4B8514D6-CDB4-4D23-9047-684FA1843F8B}" presName="composite" presStyleCnt="0"/>
      <dgm:spPr/>
    </dgm:pt>
    <dgm:pt modelId="{D11DF9C6-0A2D-4F59-9456-1ECA8BA1A48F}" type="pres">
      <dgm:prSet presAssocID="{4B8514D6-CDB4-4D23-9047-684FA1843F8B}" presName="parentText" presStyleLbl="alignNode1" presStyleIdx="0" presStyleCnt="4">
        <dgm:presLayoutVars>
          <dgm:chMax val="1"/>
          <dgm:bulletEnabled val="1"/>
        </dgm:presLayoutVars>
      </dgm:prSet>
      <dgm:spPr/>
    </dgm:pt>
    <dgm:pt modelId="{5FA25FE3-DFC1-459D-9F1E-D0F33037E350}" type="pres">
      <dgm:prSet presAssocID="{4B8514D6-CDB4-4D23-9047-684FA1843F8B}" presName="descendantText" presStyleLbl="alignAcc1" presStyleIdx="0" presStyleCnt="4">
        <dgm:presLayoutVars>
          <dgm:bulletEnabled val="1"/>
        </dgm:presLayoutVars>
      </dgm:prSet>
      <dgm:spPr/>
    </dgm:pt>
    <dgm:pt modelId="{4C3CA6EF-189E-4A2E-84CF-2A80B32A7CFE}" type="pres">
      <dgm:prSet presAssocID="{29814324-3ED1-4DE8-AC74-AB01F9CCEDD0}" presName="sp" presStyleCnt="0"/>
      <dgm:spPr/>
    </dgm:pt>
    <dgm:pt modelId="{486DCA12-35C2-438E-8B8F-0C1BC8AD12BF}" type="pres">
      <dgm:prSet presAssocID="{0137F89A-9178-4E9D-8D93-B5D99B146CB5}" presName="composite" presStyleCnt="0"/>
      <dgm:spPr/>
    </dgm:pt>
    <dgm:pt modelId="{4C436707-6C2F-493F-BB7B-B6B611A3936E}" type="pres">
      <dgm:prSet presAssocID="{0137F89A-9178-4E9D-8D93-B5D99B146CB5}" presName="parentText" presStyleLbl="alignNode1" presStyleIdx="1" presStyleCnt="4">
        <dgm:presLayoutVars>
          <dgm:chMax val="1"/>
          <dgm:bulletEnabled val="1"/>
        </dgm:presLayoutVars>
      </dgm:prSet>
      <dgm:spPr/>
    </dgm:pt>
    <dgm:pt modelId="{C47D3210-745A-4A8D-8125-1A8786165DB8}" type="pres">
      <dgm:prSet presAssocID="{0137F89A-9178-4E9D-8D93-B5D99B146CB5}" presName="descendantText" presStyleLbl="alignAcc1" presStyleIdx="1" presStyleCnt="4">
        <dgm:presLayoutVars>
          <dgm:bulletEnabled val="1"/>
        </dgm:presLayoutVars>
      </dgm:prSet>
      <dgm:spPr/>
    </dgm:pt>
    <dgm:pt modelId="{ABE3DE66-0D5A-4D2B-8144-E69BEE610B52}" type="pres">
      <dgm:prSet presAssocID="{53A0B888-77E5-4DF1-A406-F88232AEA2C5}" presName="sp" presStyleCnt="0"/>
      <dgm:spPr/>
    </dgm:pt>
    <dgm:pt modelId="{6D8C9A59-9F27-4881-B0A4-A873533A6107}" type="pres">
      <dgm:prSet presAssocID="{E8DF3156-9452-41B0-8F1E-01F193C9DD25}" presName="composite" presStyleCnt="0"/>
      <dgm:spPr/>
    </dgm:pt>
    <dgm:pt modelId="{2BCC0B23-FEFD-4954-B13D-B6643678188B}" type="pres">
      <dgm:prSet presAssocID="{E8DF3156-9452-41B0-8F1E-01F193C9DD25}" presName="parentText" presStyleLbl="alignNode1" presStyleIdx="2" presStyleCnt="4">
        <dgm:presLayoutVars>
          <dgm:chMax val="1"/>
          <dgm:bulletEnabled val="1"/>
        </dgm:presLayoutVars>
      </dgm:prSet>
      <dgm:spPr/>
    </dgm:pt>
    <dgm:pt modelId="{2C326B12-2191-4BB8-BF64-9AC96C075B58}" type="pres">
      <dgm:prSet presAssocID="{E8DF3156-9452-41B0-8F1E-01F193C9DD25}" presName="descendantText" presStyleLbl="alignAcc1" presStyleIdx="2" presStyleCnt="4">
        <dgm:presLayoutVars>
          <dgm:bulletEnabled val="1"/>
        </dgm:presLayoutVars>
      </dgm:prSet>
      <dgm:spPr/>
    </dgm:pt>
    <dgm:pt modelId="{7944A9E4-17A8-4AB5-92F2-558CE78CA29C}" type="pres">
      <dgm:prSet presAssocID="{F48030B7-B7BB-4077-B3FD-190F32A737CA}" presName="sp" presStyleCnt="0"/>
      <dgm:spPr/>
    </dgm:pt>
    <dgm:pt modelId="{E8C29897-980F-408B-B39F-EE3AF27A380A}" type="pres">
      <dgm:prSet presAssocID="{019AAAA3-B0EF-45B8-8349-A003687823B8}" presName="composite" presStyleCnt="0"/>
      <dgm:spPr/>
    </dgm:pt>
    <dgm:pt modelId="{0A48ECC1-F78E-49FC-BFB0-2F47D4261434}" type="pres">
      <dgm:prSet presAssocID="{019AAAA3-B0EF-45B8-8349-A003687823B8}" presName="parentText" presStyleLbl="alignNode1" presStyleIdx="3" presStyleCnt="4">
        <dgm:presLayoutVars>
          <dgm:chMax val="1"/>
          <dgm:bulletEnabled val="1"/>
        </dgm:presLayoutVars>
      </dgm:prSet>
      <dgm:spPr/>
    </dgm:pt>
    <dgm:pt modelId="{C55EC1AF-C342-4FE2-B65B-91FB4F347BC4}" type="pres">
      <dgm:prSet presAssocID="{019AAAA3-B0EF-45B8-8349-A003687823B8}" presName="descendantText" presStyleLbl="alignAcc1" presStyleIdx="3" presStyleCnt="4">
        <dgm:presLayoutVars>
          <dgm:bulletEnabled val="1"/>
        </dgm:presLayoutVars>
      </dgm:prSet>
      <dgm:spPr/>
    </dgm:pt>
  </dgm:ptLst>
  <dgm:cxnLst>
    <dgm:cxn modelId="{EB01FF00-A59D-4B5B-9331-E4AF04FAF861}" type="presOf" srcId="{1354DD04-64FE-4809-8030-1E178438B5AE}" destId="{2C326B12-2191-4BB8-BF64-9AC96C075B58}" srcOrd="0" destOrd="2" presId="urn:microsoft.com/office/officeart/2005/8/layout/chevron2"/>
    <dgm:cxn modelId="{2BDD1301-CCE1-48B0-8F13-50614F9501E2}" type="presOf" srcId="{344B9E8D-8F14-47DC-9483-4AE87DCF867A}" destId="{05702C43-0EFF-440A-AFC0-9B796B5F4BD0}" srcOrd="0" destOrd="0" presId="urn:microsoft.com/office/officeart/2005/8/layout/chevron2"/>
    <dgm:cxn modelId="{9438E209-C0C3-4FEA-AD56-3CF05F09C1AA}" type="presOf" srcId="{13DE89C2-E172-4097-831A-B00E6ED3FD37}" destId="{C47D3210-745A-4A8D-8125-1A8786165DB8}" srcOrd="0" destOrd="3" presId="urn:microsoft.com/office/officeart/2005/8/layout/chevron2"/>
    <dgm:cxn modelId="{DF301C1F-DABF-4C13-8F91-36FC1DAA3E9C}" srcId="{AE3986F6-4ECE-4CE5-A72C-A76979452E31}" destId="{D0E5AF11-B3DF-40DC-B03E-BDF6E9EF767E}" srcOrd="0" destOrd="0" parTransId="{BEC5A8E1-20FC-418C-ACBC-09EC93375575}" sibTransId="{D79063AF-DAE6-4016-B1FE-65B7C529F14D}"/>
    <dgm:cxn modelId="{DE952B25-F833-40FE-85AE-53C837E92D46}" srcId="{344B9E8D-8F14-47DC-9483-4AE87DCF867A}" destId="{0137F89A-9178-4E9D-8D93-B5D99B146CB5}" srcOrd="1" destOrd="0" parTransId="{582AA413-BFFE-4CDF-BE29-52099F4C5B46}" sibTransId="{53A0B888-77E5-4DF1-A406-F88232AEA2C5}"/>
    <dgm:cxn modelId="{25A9A327-EFF0-4360-B9E6-7210848B7D31}" srcId="{344B9E8D-8F14-47DC-9483-4AE87DCF867A}" destId="{E8DF3156-9452-41B0-8F1E-01F193C9DD25}" srcOrd="2" destOrd="0" parTransId="{FF08C883-93E0-40A3-87BE-A34E40582C3B}" sibTransId="{F48030B7-B7BB-4077-B3FD-190F32A737CA}"/>
    <dgm:cxn modelId="{77CDC627-0476-4047-9289-921CDBCB12DF}" srcId="{344B9E8D-8F14-47DC-9483-4AE87DCF867A}" destId="{019AAAA3-B0EF-45B8-8349-A003687823B8}" srcOrd="3" destOrd="0" parTransId="{87B32739-9BDA-4AC8-A6E9-053C6AD9ECAD}" sibTransId="{8E757228-C99F-43EE-ABF5-2EF68DC859ED}"/>
    <dgm:cxn modelId="{B4A1132E-386B-4BD6-9E4A-9A3DFB5957CB}" type="presOf" srcId="{9F40AAA6-52DB-41AE-BDE8-229C89102880}" destId="{C55EC1AF-C342-4FE2-B65B-91FB4F347BC4}" srcOrd="0" destOrd="2" presId="urn:microsoft.com/office/officeart/2005/8/layout/chevron2"/>
    <dgm:cxn modelId="{B0F96C31-2AAC-4C8E-8957-34A5DE5AAB49}" srcId="{4B8514D6-CDB4-4D23-9047-684FA1843F8B}" destId="{E087274F-6039-4233-8782-B8AE4C5A8DC3}" srcOrd="2" destOrd="0" parTransId="{22AA5F81-CA89-48FB-91D9-8224C132AC33}" sibTransId="{2988125B-A600-4846-BDE2-F143541A520F}"/>
    <dgm:cxn modelId="{2A18C037-9D0C-4E6E-B0B6-760825AA97F6}" type="presOf" srcId="{2C022DC6-5EBF-4750-82D9-6AE98A397DFA}" destId="{5FA25FE3-DFC1-459D-9F1E-D0F33037E350}" srcOrd="0" destOrd="1" presId="urn:microsoft.com/office/officeart/2005/8/layout/chevron2"/>
    <dgm:cxn modelId="{1CB84F3F-D289-48EB-94BD-2FDBA3BC9D55}" srcId="{AE3986F6-4ECE-4CE5-A72C-A76979452E31}" destId="{13DE89C2-E172-4097-831A-B00E6ED3FD37}" srcOrd="2" destOrd="0" parTransId="{B1EF9FC9-2619-4BD4-922E-E717AD150E95}" sibTransId="{81F49482-0EB2-4764-8886-FF38B6778216}"/>
    <dgm:cxn modelId="{F189A25E-1726-46BA-A1C6-B6DEBB56FB86}" type="presOf" srcId="{99206162-7319-4EF9-946D-D44DEF33F5DC}" destId="{2C326B12-2191-4BB8-BF64-9AC96C075B58}" srcOrd="0" destOrd="1" presId="urn:microsoft.com/office/officeart/2005/8/layout/chevron2"/>
    <dgm:cxn modelId="{07B6F366-7835-4A88-B2E7-11B31440377E}" type="presOf" srcId="{AE3986F6-4ECE-4CE5-A72C-A76979452E31}" destId="{C47D3210-745A-4A8D-8125-1A8786165DB8}" srcOrd="0" destOrd="0" presId="urn:microsoft.com/office/officeart/2005/8/layout/chevron2"/>
    <dgm:cxn modelId="{81EA2E6B-E1E5-43B6-AC36-8D1F568AD5B1}" type="presOf" srcId="{D0E5AF11-B3DF-40DC-B03E-BDF6E9EF767E}" destId="{C47D3210-745A-4A8D-8125-1A8786165DB8}" srcOrd="0" destOrd="1" presId="urn:microsoft.com/office/officeart/2005/8/layout/chevron2"/>
    <dgm:cxn modelId="{938AD44B-35D4-4FFC-B207-2509CE5DB39D}" srcId="{AE3986F6-4ECE-4CE5-A72C-A76979452E31}" destId="{44FBEA5B-DF1E-4BA2-9594-D8212EC5B586}" srcOrd="1" destOrd="0" parTransId="{338E1745-C9F1-4F32-9B58-84F9D301C0C9}" sibTransId="{B7DCCBC2-B1B9-41F9-99B2-CB5F66268B93}"/>
    <dgm:cxn modelId="{0808B14E-C3C4-4F6E-9FC1-6C228189360F}" type="presOf" srcId="{E8DF3156-9452-41B0-8F1E-01F193C9DD25}" destId="{2BCC0B23-FEFD-4954-B13D-B6643678188B}" srcOrd="0" destOrd="0" presId="urn:microsoft.com/office/officeart/2005/8/layout/chevron2"/>
    <dgm:cxn modelId="{62D57951-389B-47C5-B764-42887D7684EE}" type="presOf" srcId="{019AAAA3-B0EF-45B8-8349-A003687823B8}" destId="{0A48ECC1-F78E-49FC-BFB0-2F47D4261434}" srcOrd="0" destOrd="0" presId="urn:microsoft.com/office/officeart/2005/8/layout/chevron2"/>
    <dgm:cxn modelId="{C39EFC74-7332-46D7-A6E4-8C7D2E6E72DE}" srcId="{4B8514D6-CDB4-4D23-9047-684FA1843F8B}" destId="{2C022DC6-5EBF-4750-82D9-6AE98A397DFA}" srcOrd="1" destOrd="0" parTransId="{93D802E0-3DE4-4EB3-A653-BBA9099040FE}" sibTransId="{0F1C5630-E965-49F0-927E-716157F101A0}"/>
    <dgm:cxn modelId="{CAA17575-818D-4C1E-A00D-9CBEDF8D708D}" type="presOf" srcId="{CFC71FA6-E010-4915-BE9A-63EA4085CD60}" destId="{C55EC1AF-C342-4FE2-B65B-91FB4F347BC4}" srcOrd="0" destOrd="1" presId="urn:microsoft.com/office/officeart/2005/8/layout/chevron2"/>
    <dgm:cxn modelId="{12337A59-B80B-4B52-8EE7-B563C6DB3DDF}" type="presOf" srcId="{E67B6459-410A-4D89-9EC0-D997188A9199}" destId="{5FA25FE3-DFC1-459D-9F1E-D0F33037E350}" srcOrd="0" destOrd="0" presId="urn:microsoft.com/office/officeart/2005/8/layout/chevron2"/>
    <dgm:cxn modelId="{EA88F67D-D076-4AE8-8B48-42B75092F44E}" srcId="{019AAAA3-B0EF-45B8-8349-A003687823B8}" destId="{9F40AAA6-52DB-41AE-BDE8-229C89102880}" srcOrd="2" destOrd="0" parTransId="{A5C47655-2E18-4186-8665-3089B2E72C5C}" sibTransId="{8507F038-929C-41FE-AEE0-FBC26C590F52}"/>
    <dgm:cxn modelId="{4A6AE988-FD27-468B-92D7-2B928BAD80FF}" srcId="{E8DF3156-9452-41B0-8F1E-01F193C9DD25}" destId="{99206162-7319-4EF9-946D-D44DEF33F5DC}" srcOrd="1" destOrd="0" parTransId="{0A9F1093-127F-40B2-A0E3-33DE8CB85538}" sibTransId="{48875721-3658-4215-8C3A-0453F81DE7B0}"/>
    <dgm:cxn modelId="{F373E18F-EA8B-43DE-912E-15DD0C03231A}" type="presOf" srcId="{E087274F-6039-4233-8782-B8AE4C5A8DC3}" destId="{5FA25FE3-DFC1-459D-9F1E-D0F33037E350}" srcOrd="0" destOrd="2" presId="urn:microsoft.com/office/officeart/2005/8/layout/chevron2"/>
    <dgm:cxn modelId="{E345C796-389A-4718-B568-6AF82C5BF6C6}" srcId="{344B9E8D-8F14-47DC-9483-4AE87DCF867A}" destId="{4B8514D6-CDB4-4D23-9047-684FA1843F8B}" srcOrd="0" destOrd="0" parTransId="{C0EA96B9-2990-46F1-8562-DFBD2E8713AC}" sibTransId="{29814324-3ED1-4DE8-AC74-AB01F9CCEDD0}"/>
    <dgm:cxn modelId="{F071E9A9-428B-4F32-BEAA-096EBECFD2C9}" srcId="{019AAAA3-B0EF-45B8-8349-A003687823B8}" destId="{CFC71FA6-E010-4915-BE9A-63EA4085CD60}" srcOrd="1" destOrd="0" parTransId="{1AB8AC38-AD9B-41C6-B8B3-599812BD7CFD}" sibTransId="{17D49799-732C-4A61-AB8A-A0B142CEC0A3}"/>
    <dgm:cxn modelId="{739928B3-272A-4F15-85C7-206738E5E2FC}" srcId="{E8DF3156-9452-41B0-8F1E-01F193C9DD25}" destId="{1354DD04-64FE-4809-8030-1E178438B5AE}" srcOrd="2" destOrd="0" parTransId="{14D1DC03-1B85-4F82-AE5B-7D959674C94A}" sibTransId="{BEDAE709-AB72-4B35-87F5-A45184C41947}"/>
    <dgm:cxn modelId="{9CBAFBB4-5874-4BB7-9A0C-F671DBE020BC}" type="presOf" srcId="{01275221-04E0-43DD-A989-1D8D1F48BBEC}" destId="{2C326B12-2191-4BB8-BF64-9AC96C075B58}" srcOrd="0" destOrd="0" presId="urn:microsoft.com/office/officeart/2005/8/layout/chevron2"/>
    <dgm:cxn modelId="{0F7875B6-8FBD-476D-B462-46ED7532A82D}" type="presOf" srcId="{4B8514D6-CDB4-4D23-9047-684FA1843F8B}" destId="{D11DF9C6-0A2D-4F59-9456-1ECA8BA1A48F}" srcOrd="0" destOrd="0" presId="urn:microsoft.com/office/officeart/2005/8/layout/chevron2"/>
    <dgm:cxn modelId="{0DE98ABE-A089-4523-B0F0-C2F75DB7AA7C}" srcId="{E8DF3156-9452-41B0-8F1E-01F193C9DD25}" destId="{01275221-04E0-43DD-A989-1D8D1F48BBEC}" srcOrd="0" destOrd="0" parTransId="{143444B5-13AE-4ED3-A4CE-03BF2F13DBAB}" sibTransId="{6CD17531-C5DC-4D04-84AE-D06C67DE0ACC}"/>
    <dgm:cxn modelId="{2C3BF9C0-D641-49A8-9FFE-D2BA9E3B640F}" type="presOf" srcId="{0137F89A-9178-4E9D-8D93-B5D99B146CB5}" destId="{4C436707-6C2F-493F-BB7B-B6B611A3936E}" srcOrd="0" destOrd="0" presId="urn:microsoft.com/office/officeart/2005/8/layout/chevron2"/>
    <dgm:cxn modelId="{95EBF3D3-606B-44AC-BC5F-5497E65EC2B3}" type="presOf" srcId="{B761A7F6-E0FF-4115-8EE3-4A991C87C606}" destId="{C55EC1AF-C342-4FE2-B65B-91FB4F347BC4}" srcOrd="0" destOrd="0" presId="urn:microsoft.com/office/officeart/2005/8/layout/chevron2"/>
    <dgm:cxn modelId="{918F7EEF-4836-4F58-AE7D-E1C66D31071E}" srcId="{4B8514D6-CDB4-4D23-9047-684FA1843F8B}" destId="{E67B6459-410A-4D89-9EC0-D997188A9199}" srcOrd="0" destOrd="0" parTransId="{F7986829-E341-48E9-B5DF-93222E64DA84}" sibTransId="{333D890E-CB0D-4CA4-909B-ECCF88E51034}"/>
    <dgm:cxn modelId="{697A4DF6-8C4F-4345-8C5A-A260A29610A6}" srcId="{0137F89A-9178-4E9D-8D93-B5D99B146CB5}" destId="{AE3986F6-4ECE-4CE5-A72C-A76979452E31}" srcOrd="0" destOrd="0" parTransId="{10CC3F36-CC61-4FDF-9968-D97DAE0D57A3}" sibTransId="{DE54AF68-D69D-4B59-9347-921AB1A58C26}"/>
    <dgm:cxn modelId="{359142FB-207F-466A-9CE4-E1A364BA40E1}" type="presOf" srcId="{44FBEA5B-DF1E-4BA2-9594-D8212EC5B586}" destId="{C47D3210-745A-4A8D-8125-1A8786165DB8}" srcOrd="0" destOrd="2" presId="urn:microsoft.com/office/officeart/2005/8/layout/chevron2"/>
    <dgm:cxn modelId="{EA884CFB-4824-427C-9FFE-BC4A532354A4}" srcId="{019AAAA3-B0EF-45B8-8349-A003687823B8}" destId="{B761A7F6-E0FF-4115-8EE3-4A991C87C606}" srcOrd="0" destOrd="0" parTransId="{5CFE3B50-7947-43AF-90BF-E5FC5C285421}" sibTransId="{A3D18261-85F6-4098-9922-BE2502DF3007}"/>
    <dgm:cxn modelId="{20D71B81-B5D0-41A8-9DC5-C8E448612C82}" type="presParOf" srcId="{05702C43-0EFF-440A-AFC0-9B796B5F4BD0}" destId="{CB9856CA-2800-4FE2-B87A-850D204E2B3D}" srcOrd="0" destOrd="0" presId="urn:microsoft.com/office/officeart/2005/8/layout/chevron2"/>
    <dgm:cxn modelId="{F656DE1D-FBD5-4825-822B-E8E1EE38D342}" type="presParOf" srcId="{CB9856CA-2800-4FE2-B87A-850D204E2B3D}" destId="{D11DF9C6-0A2D-4F59-9456-1ECA8BA1A48F}" srcOrd="0" destOrd="0" presId="urn:microsoft.com/office/officeart/2005/8/layout/chevron2"/>
    <dgm:cxn modelId="{D40131FC-6D86-4BD0-8338-59D56555ADD5}" type="presParOf" srcId="{CB9856CA-2800-4FE2-B87A-850D204E2B3D}" destId="{5FA25FE3-DFC1-459D-9F1E-D0F33037E350}" srcOrd="1" destOrd="0" presId="urn:microsoft.com/office/officeart/2005/8/layout/chevron2"/>
    <dgm:cxn modelId="{6B58C2A8-3C63-4966-8DDF-571CF59677D9}" type="presParOf" srcId="{05702C43-0EFF-440A-AFC0-9B796B5F4BD0}" destId="{4C3CA6EF-189E-4A2E-84CF-2A80B32A7CFE}" srcOrd="1" destOrd="0" presId="urn:microsoft.com/office/officeart/2005/8/layout/chevron2"/>
    <dgm:cxn modelId="{FC619C06-F459-471D-98F0-4FF59B23BE88}" type="presParOf" srcId="{05702C43-0EFF-440A-AFC0-9B796B5F4BD0}" destId="{486DCA12-35C2-438E-8B8F-0C1BC8AD12BF}" srcOrd="2" destOrd="0" presId="urn:microsoft.com/office/officeart/2005/8/layout/chevron2"/>
    <dgm:cxn modelId="{84F666E5-2004-499F-9032-47DD4EAE0A83}" type="presParOf" srcId="{486DCA12-35C2-438E-8B8F-0C1BC8AD12BF}" destId="{4C436707-6C2F-493F-BB7B-B6B611A3936E}" srcOrd="0" destOrd="0" presId="urn:microsoft.com/office/officeart/2005/8/layout/chevron2"/>
    <dgm:cxn modelId="{DE56CD4D-BDE3-4945-A002-798798CE33ED}" type="presParOf" srcId="{486DCA12-35C2-438E-8B8F-0C1BC8AD12BF}" destId="{C47D3210-745A-4A8D-8125-1A8786165DB8}" srcOrd="1" destOrd="0" presId="urn:microsoft.com/office/officeart/2005/8/layout/chevron2"/>
    <dgm:cxn modelId="{37BD26FE-AF12-4836-9019-D5E50C5FA018}" type="presParOf" srcId="{05702C43-0EFF-440A-AFC0-9B796B5F4BD0}" destId="{ABE3DE66-0D5A-4D2B-8144-E69BEE610B52}" srcOrd="3" destOrd="0" presId="urn:microsoft.com/office/officeart/2005/8/layout/chevron2"/>
    <dgm:cxn modelId="{4E7DD0A7-6033-4733-A9EA-C1896CCB4002}" type="presParOf" srcId="{05702C43-0EFF-440A-AFC0-9B796B5F4BD0}" destId="{6D8C9A59-9F27-4881-B0A4-A873533A6107}" srcOrd="4" destOrd="0" presId="urn:microsoft.com/office/officeart/2005/8/layout/chevron2"/>
    <dgm:cxn modelId="{BA9CEB26-45A0-4752-976C-598A417A3E4E}" type="presParOf" srcId="{6D8C9A59-9F27-4881-B0A4-A873533A6107}" destId="{2BCC0B23-FEFD-4954-B13D-B6643678188B}" srcOrd="0" destOrd="0" presId="urn:microsoft.com/office/officeart/2005/8/layout/chevron2"/>
    <dgm:cxn modelId="{F2D6CCA2-1217-44E0-9FB4-C9CEBA21A459}" type="presParOf" srcId="{6D8C9A59-9F27-4881-B0A4-A873533A6107}" destId="{2C326B12-2191-4BB8-BF64-9AC96C075B58}" srcOrd="1" destOrd="0" presId="urn:microsoft.com/office/officeart/2005/8/layout/chevron2"/>
    <dgm:cxn modelId="{33BDC544-D738-469E-A872-59C9D5CF530F}" type="presParOf" srcId="{05702C43-0EFF-440A-AFC0-9B796B5F4BD0}" destId="{7944A9E4-17A8-4AB5-92F2-558CE78CA29C}" srcOrd="5" destOrd="0" presId="urn:microsoft.com/office/officeart/2005/8/layout/chevron2"/>
    <dgm:cxn modelId="{496F112F-9677-407B-A5B0-BFB3869398F3}" type="presParOf" srcId="{05702C43-0EFF-440A-AFC0-9B796B5F4BD0}" destId="{E8C29897-980F-408B-B39F-EE3AF27A380A}" srcOrd="6" destOrd="0" presId="urn:microsoft.com/office/officeart/2005/8/layout/chevron2"/>
    <dgm:cxn modelId="{B5C895FA-B734-4F0C-8979-FCC6DAB79A15}" type="presParOf" srcId="{E8C29897-980F-408B-B39F-EE3AF27A380A}" destId="{0A48ECC1-F78E-49FC-BFB0-2F47D4261434}" srcOrd="0" destOrd="0" presId="urn:microsoft.com/office/officeart/2005/8/layout/chevron2"/>
    <dgm:cxn modelId="{5F3566D7-D0A6-4E6E-BD60-4431117A65E7}" type="presParOf" srcId="{E8C29897-980F-408B-B39F-EE3AF27A380A}" destId="{C55EC1AF-C342-4FE2-B65B-91FB4F347BC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DF9C6-0A2D-4F59-9456-1ECA8BA1A48F}">
      <dsp:nvSpPr>
        <dsp:cNvPr id="0" name=""/>
        <dsp:cNvSpPr/>
      </dsp:nvSpPr>
      <dsp:spPr>
        <a:xfrm rot="5400000">
          <a:off x="-264046" y="264698"/>
          <a:ext cx="1760308" cy="1232215"/>
        </a:xfrm>
        <a:prstGeom prst="chevron">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Bookman Old Style"/>
            </a:rPr>
            <a:t>Environmental &amp; Social Factors</a:t>
          </a:r>
        </a:p>
      </dsp:txBody>
      <dsp:txXfrm rot="-5400000">
        <a:off x="1" y="616760"/>
        <a:ext cx="1232215" cy="528093"/>
      </dsp:txXfrm>
    </dsp:sp>
    <dsp:sp modelId="{5FA25FE3-DFC1-459D-9F1E-D0F33037E350}">
      <dsp:nvSpPr>
        <dsp:cNvPr id="0" name=""/>
        <dsp:cNvSpPr/>
      </dsp:nvSpPr>
      <dsp:spPr>
        <a:xfrm rot="5400000">
          <a:off x="4511685" y="-3278816"/>
          <a:ext cx="1144200" cy="7703139"/>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Bookman Old Style"/>
            </a:rPr>
            <a:t>Agent’s surroundings (food availability, threats)</a:t>
          </a:r>
        </a:p>
        <a:p>
          <a:pPr marL="171450" lvl="1" indent="-171450" algn="l" defTabSz="755650" rtl="0">
            <a:lnSpc>
              <a:spcPct val="90000"/>
            </a:lnSpc>
            <a:spcBef>
              <a:spcPct val="0"/>
            </a:spcBef>
            <a:spcAft>
              <a:spcPct val="15000"/>
            </a:spcAft>
            <a:buChar char="•"/>
          </a:pPr>
          <a:r>
            <a:rPr lang="en-US" sz="1700" kern="1200" dirty="0">
              <a:latin typeface="Bookman Old Style"/>
            </a:rPr>
            <a:t>Neighboring agents' emotions (fear spread)</a:t>
          </a:r>
        </a:p>
        <a:p>
          <a:pPr marL="171450" lvl="1" indent="-171450" algn="l" defTabSz="755650" rtl="0">
            <a:lnSpc>
              <a:spcPct val="90000"/>
            </a:lnSpc>
            <a:spcBef>
              <a:spcPct val="0"/>
            </a:spcBef>
            <a:spcAft>
              <a:spcPct val="15000"/>
            </a:spcAft>
            <a:buChar char="•"/>
          </a:pPr>
          <a:r>
            <a:rPr lang="en-US" sz="1700" kern="1200" dirty="0">
              <a:latin typeface="Bookman Old Style"/>
            </a:rPr>
            <a:t>Agent’s past experiences (memory)</a:t>
          </a:r>
        </a:p>
      </dsp:txBody>
      <dsp:txXfrm rot="-5400000">
        <a:off x="1232216" y="56508"/>
        <a:ext cx="7647284" cy="1032490"/>
      </dsp:txXfrm>
    </dsp:sp>
    <dsp:sp modelId="{4C436707-6C2F-493F-BB7B-B6B611A3936E}">
      <dsp:nvSpPr>
        <dsp:cNvPr id="0" name=""/>
        <dsp:cNvSpPr/>
      </dsp:nvSpPr>
      <dsp:spPr>
        <a:xfrm rot="5400000">
          <a:off x="-264046" y="1882455"/>
          <a:ext cx="1760308" cy="1232215"/>
        </a:xfrm>
        <a:prstGeom prst="chevron">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b="0" kern="1200" dirty="0">
              <a:latin typeface="Bookman Old Style"/>
            </a:rPr>
            <a:t>Compute Fear Function F(t)</a:t>
          </a:r>
        </a:p>
      </dsp:txBody>
      <dsp:txXfrm rot="-5400000">
        <a:off x="1" y="2234517"/>
        <a:ext cx="1232215" cy="528093"/>
      </dsp:txXfrm>
    </dsp:sp>
    <dsp:sp modelId="{C47D3210-745A-4A8D-8125-1A8786165DB8}">
      <dsp:nvSpPr>
        <dsp:cNvPr id="0" name=""/>
        <dsp:cNvSpPr/>
      </dsp:nvSpPr>
      <dsp:spPr>
        <a:xfrm rot="5400000">
          <a:off x="4511685" y="-1661059"/>
          <a:ext cx="1144200" cy="7703139"/>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Bookman Old Style"/>
            </a:rPr>
            <a:t>Fear is updated using:</a:t>
          </a:r>
        </a:p>
        <a:p>
          <a:pPr marL="342900" lvl="2" indent="-171450" algn="l" defTabSz="755650" rtl="0">
            <a:lnSpc>
              <a:spcPct val="90000"/>
            </a:lnSpc>
            <a:spcBef>
              <a:spcPct val="0"/>
            </a:spcBef>
            <a:spcAft>
              <a:spcPct val="15000"/>
            </a:spcAft>
            <a:buChar char="•"/>
          </a:pPr>
          <a:r>
            <a:rPr lang="en-US" sz="1700" kern="1200" dirty="0">
              <a:latin typeface="Bookman Old Style"/>
            </a:rPr>
            <a:t>Memory Decay Equation</a:t>
          </a:r>
        </a:p>
        <a:p>
          <a:pPr marL="342900" lvl="2" indent="-171450" algn="l" defTabSz="755650" rtl="0">
            <a:lnSpc>
              <a:spcPct val="90000"/>
            </a:lnSpc>
            <a:spcBef>
              <a:spcPct val="0"/>
            </a:spcBef>
            <a:spcAft>
              <a:spcPct val="15000"/>
            </a:spcAft>
            <a:buChar char="•"/>
          </a:pPr>
          <a:r>
            <a:rPr lang="en-US" sz="1700" kern="1200" dirty="0">
              <a:latin typeface="Bookman Old Style"/>
            </a:rPr>
            <a:t>Social Influence Equation</a:t>
          </a:r>
        </a:p>
        <a:p>
          <a:pPr marL="342900" lvl="2" indent="-171450" algn="l" defTabSz="755650" rtl="0">
            <a:lnSpc>
              <a:spcPct val="90000"/>
            </a:lnSpc>
            <a:spcBef>
              <a:spcPct val="0"/>
            </a:spcBef>
            <a:spcAft>
              <a:spcPct val="15000"/>
            </a:spcAft>
            <a:buChar char="•"/>
          </a:pPr>
          <a:r>
            <a:rPr lang="en-US" sz="1700" kern="1200" dirty="0">
              <a:latin typeface="Bookman Old Style"/>
            </a:rPr>
            <a:t>Environmental Stimuli</a:t>
          </a:r>
        </a:p>
      </dsp:txBody>
      <dsp:txXfrm rot="-5400000">
        <a:off x="1232216" y="1674265"/>
        <a:ext cx="7647284" cy="1032490"/>
      </dsp:txXfrm>
    </dsp:sp>
    <dsp:sp modelId="{2BCC0B23-FEFD-4954-B13D-B6643678188B}">
      <dsp:nvSpPr>
        <dsp:cNvPr id="0" name=""/>
        <dsp:cNvSpPr/>
      </dsp:nvSpPr>
      <dsp:spPr>
        <a:xfrm rot="5400000">
          <a:off x="-264046" y="3500212"/>
          <a:ext cx="1760308" cy="1232215"/>
        </a:xfrm>
        <a:prstGeom prst="chevron">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Bookman Old Style"/>
            </a:rPr>
            <a:t>Decision Algorithms</a:t>
          </a:r>
        </a:p>
      </dsp:txBody>
      <dsp:txXfrm rot="-5400000">
        <a:off x="1" y="3852274"/>
        <a:ext cx="1232215" cy="528093"/>
      </dsp:txXfrm>
    </dsp:sp>
    <dsp:sp modelId="{2C326B12-2191-4BB8-BF64-9AC96C075B58}">
      <dsp:nvSpPr>
        <dsp:cNvPr id="0" name=""/>
        <dsp:cNvSpPr/>
      </dsp:nvSpPr>
      <dsp:spPr>
        <a:xfrm rot="5400000">
          <a:off x="4511685" y="-43303"/>
          <a:ext cx="1144200" cy="7703139"/>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a:latin typeface="Bookman Old Style"/>
            </a:rPr>
            <a:t>Movement Decision</a:t>
          </a:r>
          <a:r>
            <a:rPr lang="en-US" sz="1700" kern="1200" dirty="0">
              <a:latin typeface="Bookman Old Style"/>
            </a:rPr>
            <a:t> → Moves if fear crosses a threshold</a:t>
          </a:r>
        </a:p>
        <a:p>
          <a:pPr marL="171450" lvl="1" indent="-171450" algn="l" defTabSz="755650" rtl="0">
            <a:lnSpc>
              <a:spcPct val="90000"/>
            </a:lnSpc>
            <a:spcBef>
              <a:spcPct val="0"/>
            </a:spcBef>
            <a:spcAft>
              <a:spcPct val="15000"/>
            </a:spcAft>
            <a:buChar char="•"/>
          </a:pPr>
          <a:r>
            <a:rPr lang="en-US" sz="1700" b="1" kern="1200" dirty="0">
              <a:latin typeface="Bookman Old Style"/>
            </a:rPr>
            <a:t>Resource Gathering</a:t>
          </a:r>
          <a:r>
            <a:rPr lang="en-US" sz="1700" kern="1200" dirty="0">
              <a:latin typeface="Bookman Old Style"/>
            </a:rPr>
            <a:t> → Collects sugar based on fear &amp; need</a:t>
          </a:r>
        </a:p>
        <a:p>
          <a:pPr marL="171450" lvl="1" indent="-171450" algn="l" defTabSz="755650" rtl="0">
            <a:lnSpc>
              <a:spcPct val="90000"/>
            </a:lnSpc>
            <a:spcBef>
              <a:spcPct val="0"/>
            </a:spcBef>
            <a:spcAft>
              <a:spcPct val="15000"/>
            </a:spcAft>
            <a:buChar char="•"/>
          </a:pPr>
          <a:r>
            <a:rPr lang="en-US" sz="1700" b="1" kern="1200" dirty="0">
              <a:latin typeface="Bookman Old Style"/>
            </a:rPr>
            <a:t>Social Influence</a:t>
          </a:r>
          <a:r>
            <a:rPr lang="en-US" sz="1700" kern="1200" dirty="0">
              <a:latin typeface="Bookman Old Style"/>
            </a:rPr>
            <a:t> → Adjusts fear if neighbors are fearful</a:t>
          </a:r>
        </a:p>
      </dsp:txBody>
      <dsp:txXfrm rot="-5400000">
        <a:off x="1232216" y="3292021"/>
        <a:ext cx="7647284" cy="1032490"/>
      </dsp:txXfrm>
    </dsp:sp>
    <dsp:sp modelId="{0A48ECC1-F78E-49FC-BFB0-2F47D4261434}">
      <dsp:nvSpPr>
        <dsp:cNvPr id="0" name=""/>
        <dsp:cNvSpPr/>
      </dsp:nvSpPr>
      <dsp:spPr>
        <a:xfrm rot="5400000">
          <a:off x="-264046" y="5117969"/>
          <a:ext cx="1760308" cy="1232215"/>
        </a:xfrm>
        <a:prstGeom prst="chevron">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Bookman Old Style"/>
            </a:rPr>
            <a:t>Agent’s Final Action</a:t>
          </a:r>
        </a:p>
      </dsp:txBody>
      <dsp:txXfrm rot="-5400000">
        <a:off x="1" y="5470031"/>
        <a:ext cx="1232215" cy="528093"/>
      </dsp:txXfrm>
    </dsp:sp>
    <dsp:sp modelId="{C55EC1AF-C342-4FE2-B65B-91FB4F347BC4}">
      <dsp:nvSpPr>
        <dsp:cNvPr id="0" name=""/>
        <dsp:cNvSpPr/>
      </dsp:nvSpPr>
      <dsp:spPr>
        <a:xfrm rot="5400000">
          <a:off x="4511685" y="1574453"/>
          <a:ext cx="1144200" cy="7703139"/>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Bookman Old Style"/>
            </a:rPr>
            <a:t>Moves to a new position OR stays</a:t>
          </a:r>
        </a:p>
        <a:p>
          <a:pPr marL="171450" lvl="1" indent="-171450" algn="l" defTabSz="755650" rtl="0">
            <a:lnSpc>
              <a:spcPct val="90000"/>
            </a:lnSpc>
            <a:spcBef>
              <a:spcPct val="0"/>
            </a:spcBef>
            <a:spcAft>
              <a:spcPct val="15000"/>
            </a:spcAft>
            <a:buChar char="•"/>
          </a:pPr>
          <a:r>
            <a:rPr lang="en-US" sz="1700" kern="1200" dirty="0">
              <a:latin typeface="Bookman Old Style"/>
            </a:rPr>
            <a:t>Collects resources</a:t>
          </a:r>
        </a:p>
        <a:p>
          <a:pPr marL="171450" lvl="1" indent="-171450" algn="l" defTabSz="755650" rtl="0">
            <a:lnSpc>
              <a:spcPct val="90000"/>
            </a:lnSpc>
            <a:spcBef>
              <a:spcPct val="0"/>
            </a:spcBef>
            <a:spcAft>
              <a:spcPct val="15000"/>
            </a:spcAft>
            <a:buChar char="•"/>
          </a:pPr>
          <a:r>
            <a:rPr lang="en-US" sz="1700" kern="1200" dirty="0">
              <a:latin typeface="Bookman Old Style"/>
            </a:rPr>
            <a:t>Updates emotional state</a:t>
          </a:r>
        </a:p>
      </dsp:txBody>
      <dsp:txXfrm rot="-5400000">
        <a:off x="1232216" y="4909778"/>
        <a:ext cx="7647284" cy="10324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3/18/2025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164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658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194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459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04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3/18/2025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6355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3/18/2025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637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4378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869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3/18/2025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45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950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3/18/2025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80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3/18/2025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15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3/18/2025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832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3/18/2025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420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412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768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3/18/2025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18690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4921" y="1356013"/>
            <a:ext cx="10467938" cy="727528"/>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sz="3200" dirty="0">
                <a:latin typeface="Bookman Old Style"/>
                <a:ea typeface="+mj-lt"/>
                <a:cs typeface="+mj-lt"/>
              </a:rPr>
              <a:t>  </a:t>
            </a:r>
            <a:r>
              <a:rPr lang="en-US" sz="3200" b="1" dirty="0">
                <a:latin typeface="Bookman Old Style"/>
                <a:ea typeface="+mj-lt"/>
                <a:cs typeface="+mj-lt"/>
              </a:rPr>
              <a:t>Agent-Based Modeling of Emotion-Driven Societies</a:t>
            </a:r>
            <a:r>
              <a:rPr lang="en-US" dirty="0">
                <a:latin typeface="Bookman Old Style"/>
                <a:ea typeface="+mj-lt"/>
                <a:cs typeface="+mj-lt"/>
              </a:rPr>
              <a:t> </a:t>
            </a:r>
            <a:endParaRPr lang="en-US" sz="2400" dirty="0">
              <a:latin typeface="Bookman Old Style"/>
            </a:endParaRPr>
          </a:p>
        </p:txBody>
      </p:sp>
      <p:sp>
        <p:nvSpPr>
          <p:cNvPr id="3" name="Subtitle 2"/>
          <p:cNvSpPr>
            <a:spLocks noGrp="1"/>
          </p:cNvSpPr>
          <p:nvPr>
            <p:ph type="subTitle" idx="1"/>
          </p:nvPr>
        </p:nvSpPr>
        <p:spPr>
          <a:xfrm>
            <a:off x="853480" y="2395389"/>
            <a:ext cx="6991776" cy="827905"/>
          </a:xfr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t">
            <a:normAutofit/>
          </a:bodyPr>
          <a:lstStyle/>
          <a:p>
            <a:r>
              <a:rPr lang="en-US" b="1" dirty="0">
                <a:solidFill>
                  <a:schemeClr val="accent6">
                    <a:lumMod val="49000"/>
                  </a:schemeClr>
                </a:solidFill>
                <a:latin typeface="Bookman Old Style"/>
              </a:rPr>
              <a:t>: Extending Sugarscape with Agent-Zero</a:t>
            </a:r>
          </a:p>
          <a:p>
            <a:r>
              <a:rPr lang="en-US" b="1" dirty="0">
                <a:solidFill>
                  <a:schemeClr val="accent6">
                    <a:lumMod val="49000"/>
                  </a:schemeClr>
                </a:solidFill>
                <a:latin typeface="Bookman Old Style"/>
                <a:ea typeface="+mn-lt"/>
                <a:cs typeface="+mn-lt"/>
              </a:rPr>
              <a:t>: A Mid-Term Progress Presentation</a:t>
            </a:r>
            <a:endParaRPr lang="en-US" b="1" dirty="0">
              <a:solidFill>
                <a:schemeClr val="accent6">
                  <a:lumMod val="49000"/>
                </a:schemeClr>
              </a:solidFill>
              <a:latin typeface="Bookman Old Style"/>
            </a:endParaRPr>
          </a:p>
          <a:p>
            <a:endParaRPr lang="en-US" dirty="0"/>
          </a:p>
        </p:txBody>
      </p:sp>
      <p:sp>
        <p:nvSpPr>
          <p:cNvPr id="4" name="TextBox 3">
            <a:extLst>
              <a:ext uri="{FF2B5EF4-FFF2-40B4-BE49-F238E27FC236}">
                <a16:creationId xmlns:a16="http://schemas.microsoft.com/office/drawing/2014/main" id="{4DFE4296-E89C-E416-595E-6FE52F0997F8}"/>
              </a:ext>
            </a:extLst>
          </p:cNvPr>
          <p:cNvSpPr txBox="1"/>
          <p:nvPr/>
        </p:nvSpPr>
        <p:spPr>
          <a:xfrm>
            <a:off x="855637" y="4656714"/>
            <a:ext cx="7215507" cy="844808"/>
          </a:xfrm>
          <a:prstGeom prst="foldedCorner">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6">
                    <a:lumMod val="49000"/>
                  </a:schemeClr>
                </a:solidFill>
                <a:latin typeface="Bookman Old Style"/>
              </a:rPr>
              <a:t>Ankit Mishra </a:t>
            </a:r>
          </a:p>
          <a:p>
            <a:r>
              <a:rPr lang="en-US" sz="2000" b="1" dirty="0">
                <a:solidFill>
                  <a:schemeClr val="accent6">
                    <a:lumMod val="49000"/>
                  </a:schemeClr>
                </a:solidFill>
                <a:latin typeface="Bookman Old Style"/>
              </a:rPr>
              <a:t>Indian Institute Of Space Science And Technology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F86D-005D-F88E-84B9-61B0F5406ADB}"/>
              </a:ext>
            </a:extLst>
          </p:cNvPr>
          <p:cNvSpPr>
            <a:spLocks noGrp="1"/>
          </p:cNvSpPr>
          <p:nvPr>
            <p:ph type="title"/>
          </p:nvPr>
        </p:nvSpPr>
        <p:spPr/>
        <p:txBody>
          <a:bodyPr/>
          <a:lstStyle/>
          <a:p>
            <a:r>
              <a:rPr lang="en-IN" dirty="0">
                <a:latin typeface="Bookman Old Style" panose="02050604050505020204" pitchFamily="18" charset="0"/>
              </a:rPr>
              <a:t>Conclusion &amp; Key Takeaways</a:t>
            </a:r>
          </a:p>
        </p:txBody>
      </p:sp>
      <p:sp>
        <p:nvSpPr>
          <p:cNvPr id="3" name="Content Placeholder 2">
            <a:extLst>
              <a:ext uri="{FF2B5EF4-FFF2-40B4-BE49-F238E27FC236}">
                <a16:creationId xmlns:a16="http://schemas.microsoft.com/office/drawing/2014/main" id="{E67835A6-BAB7-7D38-D26D-019A5EC9F6CB}"/>
              </a:ext>
            </a:extLst>
          </p:cNvPr>
          <p:cNvSpPr>
            <a:spLocks noGrp="1"/>
          </p:cNvSpPr>
          <p:nvPr>
            <p:ph idx="1"/>
          </p:nvPr>
        </p:nvSpPr>
        <p:spPr/>
        <p:txBody>
          <a:bodyPr/>
          <a:lstStyle/>
          <a:p>
            <a:r>
              <a:rPr lang="en-GB" b="1" dirty="0"/>
              <a:t>What We Have Achieved So Far</a:t>
            </a:r>
            <a:r>
              <a:rPr lang="en-GB" dirty="0"/>
              <a:t> (Summarizing progress)</a:t>
            </a:r>
          </a:p>
          <a:p>
            <a:r>
              <a:rPr lang="en-GB" b="1" dirty="0"/>
              <a:t>Key Insights from the Model</a:t>
            </a:r>
            <a:r>
              <a:rPr lang="en-GB" dirty="0"/>
              <a:t> (Main findings)</a:t>
            </a:r>
          </a:p>
          <a:p>
            <a:r>
              <a:rPr lang="en-GB" b="1" dirty="0"/>
              <a:t>Future Directions &amp; Impact</a:t>
            </a:r>
            <a:r>
              <a:rPr lang="en-GB" dirty="0"/>
              <a:t> (Final thoughts)</a:t>
            </a:r>
            <a:endParaRPr lang="en-IN" dirty="0"/>
          </a:p>
        </p:txBody>
      </p:sp>
    </p:spTree>
    <p:extLst>
      <p:ext uri="{BB962C8B-B14F-4D97-AF65-F5344CB8AC3E}">
        <p14:creationId xmlns:p14="http://schemas.microsoft.com/office/powerpoint/2010/main" val="31604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a:extLst>
            <a:ext uri="{FF2B5EF4-FFF2-40B4-BE49-F238E27FC236}">
              <a16:creationId xmlns:a16="http://schemas.microsoft.com/office/drawing/2014/main" id="{2A64D35A-146D-D886-AFFF-A2ECDF9BC1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6B9C2-CAF7-9092-CA2D-B6866FCBEDF8}"/>
              </a:ext>
            </a:extLst>
          </p:cNvPr>
          <p:cNvSpPr>
            <a:spLocks noGrp="1"/>
          </p:cNvSpPr>
          <p:nvPr>
            <p:ph idx="1"/>
          </p:nvPr>
        </p:nvSpPr>
        <p:spPr>
          <a:xfrm>
            <a:off x="305869" y="2559958"/>
            <a:ext cx="8216059" cy="2240643"/>
          </a:xfrm>
          <a:prstGeom prst="snip1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t">
            <a:normAutofit fontScale="92500"/>
          </a:bodyPr>
          <a:lstStyle/>
          <a:p>
            <a:r>
              <a:rPr lang="en-US" dirty="0">
                <a:latin typeface="Bookman Old Style"/>
                <a:ea typeface="+mn-lt"/>
                <a:cs typeface="+mn-lt"/>
              </a:rPr>
              <a:t>What is </a:t>
            </a:r>
            <a:r>
              <a:rPr lang="en-US" dirty="0" err="1">
                <a:latin typeface="Bookman Old Style"/>
                <a:ea typeface="+mn-lt"/>
                <a:cs typeface="+mn-lt"/>
              </a:rPr>
              <a:t>Sugarscape</a:t>
            </a:r>
            <a:r>
              <a:rPr lang="en-US" dirty="0">
                <a:latin typeface="Bookman Old Style"/>
                <a:ea typeface="+mn-lt"/>
                <a:cs typeface="+mn-lt"/>
              </a:rPr>
              <a:t>?</a:t>
            </a:r>
          </a:p>
          <a:p>
            <a:r>
              <a:rPr lang="en-US" dirty="0">
                <a:latin typeface="Bookman Old Style"/>
                <a:ea typeface="+mn-lt"/>
                <a:cs typeface="+mn-lt"/>
              </a:rPr>
              <a:t>What is Agent_Zero?</a:t>
            </a:r>
          </a:p>
          <a:p>
            <a:r>
              <a:rPr lang="en-US" dirty="0">
                <a:latin typeface="Bookman Old Style"/>
                <a:ea typeface="+mn-lt"/>
                <a:cs typeface="+mn-lt"/>
              </a:rPr>
              <a:t>Why integrate emotions into Sugarscape?</a:t>
            </a:r>
          </a:p>
          <a:p>
            <a:r>
              <a:rPr lang="en-US" dirty="0">
                <a:latin typeface="Bookman Old Style"/>
                <a:ea typeface="+mn-lt"/>
                <a:cs typeface="+mn-lt"/>
              </a:rPr>
              <a:t>Current focus: Modeling fear, expanding to other emotions later</a:t>
            </a:r>
          </a:p>
          <a:p>
            <a:r>
              <a:rPr lang="en-US" dirty="0">
                <a:latin typeface="Bookman Old Style"/>
                <a:ea typeface="+mn-lt"/>
                <a:cs typeface="+mn-lt"/>
              </a:rPr>
              <a:t>Overall goal: Understanding emotional decision-making in societies</a:t>
            </a:r>
            <a:endParaRPr lang="en-US" dirty="0">
              <a:latin typeface="Bookman Old Style"/>
            </a:endParaRPr>
          </a:p>
          <a:p>
            <a:endParaRPr lang="en-US" dirty="0">
              <a:latin typeface="Bookman Old Style"/>
            </a:endParaRPr>
          </a:p>
          <a:p>
            <a:endParaRPr lang="en-US" dirty="0">
              <a:latin typeface="Bookman Old Style"/>
            </a:endParaRPr>
          </a:p>
        </p:txBody>
      </p:sp>
      <p:pic>
        <p:nvPicPr>
          <p:cNvPr id="7" name="Picture 6">
            <a:extLst>
              <a:ext uri="{FF2B5EF4-FFF2-40B4-BE49-F238E27FC236}">
                <a16:creationId xmlns:a16="http://schemas.microsoft.com/office/drawing/2014/main" id="{CE160B41-87C7-D2E5-7B69-958FC1286A1A}"/>
              </a:ext>
            </a:extLst>
          </p:cNvPr>
          <p:cNvPicPr>
            <a:picLocks noChangeAspect="1"/>
          </p:cNvPicPr>
          <p:nvPr/>
        </p:nvPicPr>
        <p:blipFill>
          <a:blip r:embed="rId2"/>
          <a:srcRect l="-914" t="-343" b="455"/>
          <a:stretch/>
        </p:blipFill>
        <p:spPr>
          <a:xfrm>
            <a:off x="8169366" y="3047637"/>
            <a:ext cx="3844835" cy="3805736"/>
          </a:xfrm>
          <a:prstGeom prst="roundRect">
            <a:avLst>
              <a:gd name="adj" fmla="val 16667"/>
            </a:avLst>
          </a:prstGeom>
          <a:ln>
            <a:solidFill>
              <a:schemeClr val="accent6"/>
            </a:solid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a:extLst>
              <a:ext uri="{FF2B5EF4-FFF2-40B4-BE49-F238E27FC236}">
                <a16:creationId xmlns:a16="http://schemas.microsoft.com/office/drawing/2014/main" id="{535A4061-BA86-C39B-5D86-8580D170B84E}"/>
              </a:ext>
            </a:extLst>
          </p:cNvPr>
          <p:cNvSpPr>
            <a:spLocks noGrp="1"/>
          </p:cNvSpPr>
          <p:nvPr>
            <p:ph type="title"/>
          </p:nvPr>
        </p:nvSpPr>
        <p:spPr/>
        <p:txBody>
          <a:bodyPr/>
          <a:lstStyle/>
          <a:p>
            <a:r>
              <a:rPr lang="en-US" b="1" dirty="0">
                <a:latin typeface="Bookman Old Style"/>
                <a:ea typeface="+mj-lt"/>
                <a:cs typeface="+mj-lt"/>
              </a:rPr>
              <a:t>Introduction</a:t>
            </a:r>
            <a:endParaRPr lang="en-US" b="1" dirty="0">
              <a:latin typeface="Bookman Old Style"/>
            </a:endParaRPr>
          </a:p>
        </p:txBody>
      </p:sp>
      <p:sp>
        <p:nvSpPr>
          <p:cNvPr id="4" name="Date Placeholder 3">
            <a:extLst>
              <a:ext uri="{FF2B5EF4-FFF2-40B4-BE49-F238E27FC236}">
                <a16:creationId xmlns:a16="http://schemas.microsoft.com/office/drawing/2014/main" id="{4B361457-7A46-08CE-8744-DB0DE53B533B}"/>
              </a:ext>
            </a:extLst>
          </p:cNvPr>
          <p:cNvSpPr>
            <a:spLocks noGrp="1"/>
          </p:cNvSpPr>
          <p:nvPr>
            <p:ph type="dt" sz="half" idx="10"/>
          </p:nvPr>
        </p:nvSpPr>
        <p:spPr/>
        <p:txBody>
          <a:bodyPr/>
          <a:lstStyle/>
          <a:p>
            <a:fld id="{5B0360E2-B3DF-4784-8CF4-8CA85BED1E3E}" type="datetime1">
              <a:rPr/>
              <a:t>3/18/2025</a:t>
            </a:fld>
            <a:endParaRPr lang="en-US" dirty="0"/>
          </a:p>
        </p:txBody>
      </p:sp>
    </p:spTree>
    <p:extLst>
      <p:ext uri="{BB962C8B-B14F-4D97-AF65-F5344CB8AC3E}">
        <p14:creationId xmlns:p14="http://schemas.microsoft.com/office/powerpoint/2010/main" val="284163797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2000" fill="hold" grpId="0" nodeType="clickEffect" p14:presetBounceEnd="2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20000">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2000" fill="hold" grpId="0" nodeType="clickEffect" p14:presetBounceEnd="20000">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14:bounceEnd="20000">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14:bounceEnd="20000">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2000" fill="hold" grpId="0" nodeType="clickEffect" p14:presetBounceEnd="20000">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14:bounceEnd="20000">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14:bounceEnd="20000">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2000" fill="hold" grpId="0" nodeType="clickEffect" p14:presetBounceEnd="20000">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14:bounceEnd="20000">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14:bounceEnd="20000">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2000" fill="hold" grpId="0" nodeType="clickEffect" p14:presetBounceEnd="20000">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14:bounceEnd="20000">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14:bounceEnd="20000">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2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200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200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2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200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DCFC-3EF0-C8A7-FE4A-6CA4EEE0F852}"/>
              </a:ext>
            </a:extLst>
          </p:cNvPr>
          <p:cNvSpPr>
            <a:spLocks noGrp="1"/>
          </p:cNvSpPr>
          <p:nvPr>
            <p:ph type="title"/>
          </p:nvPr>
        </p:nvSpPr>
        <p:spPr/>
        <p:txBody>
          <a:bodyPr/>
          <a:lstStyle/>
          <a:p>
            <a:r>
              <a:rPr lang="en-US" b="1" dirty="0">
                <a:latin typeface="Bookman Old Style"/>
                <a:ea typeface="+mj-lt"/>
                <a:cs typeface="+mj-lt"/>
              </a:rPr>
              <a:t>Background &amp; Motivation</a:t>
            </a:r>
            <a:endParaRPr lang="en-US" b="1" dirty="0">
              <a:latin typeface="Bookman Old Style"/>
            </a:endParaRPr>
          </a:p>
        </p:txBody>
      </p:sp>
      <p:sp>
        <p:nvSpPr>
          <p:cNvPr id="3" name="Content Placeholder 2">
            <a:extLst>
              <a:ext uri="{FF2B5EF4-FFF2-40B4-BE49-F238E27FC236}">
                <a16:creationId xmlns:a16="http://schemas.microsoft.com/office/drawing/2014/main" id="{4B0340E9-7FC5-EF6C-1CA6-B738AB5EAF82}"/>
              </a:ext>
            </a:extLst>
          </p:cNvPr>
          <p:cNvSpPr>
            <a:spLocks noGrp="1"/>
          </p:cNvSpPr>
          <p:nvPr>
            <p:ph idx="1"/>
          </p:nvPr>
        </p:nvSpPr>
        <p:spPr>
          <a:xfrm>
            <a:off x="1154954" y="2440214"/>
            <a:ext cx="10012200" cy="3993242"/>
          </a:xfrm>
        </p:spPr>
        <p:txBody>
          <a:bodyPr vert="horz" lIns="91440" tIns="45720" rIns="91440" bIns="45720" rtlCol="0" anchor="t">
            <a:normAutofit fontScale="92500"/>
          </a:bodyPr>
          <a:lstStyle/>
          <a:p>
            <a:r>
              <a:rPr lang="en-US" dirty="0">
                <a:latin typeface="Bookman Old Style"/>
                <a:ea typeface="+mn-lt"/>
                <a:cs typeface="+mn-lt"/>
              </a:rPr>
              <a:t>Why </a:t>
            </a:r>
            <a:r>
              <a:rPr lang="en-US" dirty="0" err="1">
                <a:latin typeface="Bookman Old Style"/>
                <a:ea typeface="+mn-lt"/>
                <a:cs typeface="+mn-lt"/>
              </a:rPr>
              <a:t>Sugarscape</a:t>
            </a:r>
            <a:r>
              <a:rPr lang="en-US" dirty="0">
                <a:latin typeface="Bookman Old Style"/>
                <a:ea typeface="+mn-lt"/>
                <a:cs typeface="+mn-lt"/>
              </a:rPr>
              <a:t>?</a:t>
            </a:r>
          </a:p>
          <a:p>
            <a:pPr lvl="1">
              <a:buFont typeface="Courier New" charset="2"/>
              <a:buChar char="o"/>
            </a:pPr>
            <a:r>
              <a:rPr lang="en-US" dirty="0">
                <a:latin typeface="Bookman Old Style"/>
                <a:ea typeface="+mn-lt"/>
                <a:cs typeface="+mn-lt"/>
              </a:rPr>
              <a:t>Originally designed to model </a:t>
            </a:r>
            <a:r>
              <a:rPr lang="en-US" b="1" dirty="0">
                <a:latin typeface="Bookman Old Style"/>
                <a:ea typeface="+mn-lt"/>
                <a:cs typeface="+mn-lt"/>
              </a:rPr>
              <a:t>resource distribution, trade, and social dynamics</a:t>
            </a:r>
            <a:r>
              <a:rPr lang="en-US" dirty="0">
                <a:latin typeface="Bookman Old Style"/>
                <a:ea typeface="+mn-lt"/>
                <a:cs typeface="+mn-lt"/>
              </a:rPr>
              <a:t>.</a:t>
            </a:r>
          </a:p>
          <a:p>
            <a:pPr lvl="1">
              <a:buFont typeface="Courier New" charset="2"/>
              <a:buChar char="o"/>
            </a:pPr>
            <a:r>
              <a:rPr lang="en-US" dirty="0">
                <a:latin typeface="Bookman Old Style"/>
                <a:ea typeface="+mn-lt"/>
                <a:cs typeface="+mn-lt"/>
              </a:rPr>
              <a:t>Agents move, consume sugar, reproduce, and die → simulates a simple economy.</a:t>
            </a:r>
          </a:p>
          <a:p>
            <a:r>
              <a:rPr lang="en-US" dirty="0">
                <a:latin typeface="Bookman Old Style"/>
                <a:ea typeface="+mn-lt"/>
                <a:cs typeface="+mn-lt"/>
              </a:rPr>
              <a:t>Why </a:t>
            </a:r>
            <a:r>
              <a:rPr lang="en-US" dirty="0" err="1">
                <a:latin typeface="Bookman Old Style"/>
                <a:ea typeface="+mn-lt"/>
                <a:cs typeface="+mn-lt"/>
              </a:rPr>
              <a:t>Agent_Zero</a:t>
            </a:r>
            <a:r>
              <a:rPr lang="en-US" dirty="0">
                <a:latin typeface="Bookman Old Style"/>
                <a:ea typeface="+mn-lt"/>
                <a:cs typeface="+mn-lt"/>
              </a:rPr>
              <a:t>?</a:t>
            </a:r>
          </a:p>
          <a:p>
            <a:pPr lvl="1">
              <a:buFont typeface="Courier New" charset="2"/>
              <a:buChar char="o"/>
            </a:pPr>
            <a:r>
              <a:rPr lang="en-US" dirty="0">
                <a:latin typeface="Bookman Old Style"/>
                <a:ea typeface="+mn-lt"/>
                <a:cs typeface="+mn-lt"/>
              </a:rPr>
              <a:t>Classical agent models rely purely on </a:t>
            </a:r>
            <a:r>
              <a:rPr lang="en-US" b="1" dirty="0">
                <a:latin typeface="Bookman Old Style"/>
                <a:ea typeface="+mn-lt"/>
                <a:cs typeface="+mn-lt"/>
              </a:rPr>
              <a:t>rational decision-making</a:t>
            </a:r>
            <a:r>
              <a:rPr lang="en-US" dirty="0">
                <a:latin typeface="Bookman Old Style"/>
                <a:ea typeface="+mn-lt"/>
                <a:cs typeface="+mn-lt"/>
              </a:rPr>
              <a:t>.</a:t>
            </a:r>
          </a:p>
          <a:p>
            <a:pPr lvl="1">
              <a:buFont typeface="Courier New" charset="2"/>
              <a:buChar char="o"/>
            </a:pPr>
            <a:r>
              <a:rPr lang="en-US" dirty="0" err="1">
                <a:latin typeface="Bookman Old Style"/>
                <a:ea typeface="+mn-lt"/>
                <a:cs typeface="+mn-lt"/>
              </a:rPr>
              <a:t>Agent_Zero</a:t>
            </a:r>
            <a:r>
              <a:rPr lang="en-US" dirty="0">
                <a:latin typeface="Bookman Old Style"/>
                <a:ea typeface="+mn-lt"/>
                <a:cs typeface="+mn-lt"/>
              </a:rPr>
              <a:t> introduces </a:t>
            </a:r>
            <a:r>
              <a:rPr lang="en-US" b="1" dirty="0">
                <a:latin typeface="Bookman Old Style"/>
                <a:ea typeface="+mn-lt"/>
                <a:cs typeface="+mn-lt"/>
              </a:rPr>
              <a:t>neurocognitive and emotional factors</a:t>
            </a:r>
            <a:r>
              <a:rPr lang="en-US" dirty="0">
                <a:latin typeface="Bookman Old Style"/>
                <a:ea typeface="+mn-lt"/>
                <a:cs typeface="+mn-lt"/>
              </a:rPr>
              <a:t> in decision-making.</a:t>
            </a:r>
          </a:p>
          <a:p>
            <a:pPr lvl="1">
              <a:buFont typeface="Courier New" charset="2"/>
              <a:buChar char="o"/>
            </a:pPr>
            <a:r>
              <a:rPr lang="en-US" dirty="0">
                <a:latin typeface="Bookman Old Style"/>
                <a:ea typeface="+mn-lt"/>
                <a:cs typeface="+mn-lt"/>
              </a:rPr>
              <a:t>Real societies are influenced by </a:t>
            </a:r>
            <a:r>
              <a:rPr lang="en-US" b="1" dirty="0">
                <a:latin typeface="Bookman Old Style"/>
                <a:ea typeface="+mn-lt"/>
                <a:cs typeface="+mn-lt"/>
              </a:rPr>
              <a:t>fear, anger, cooperation, trust, etc.</a:t>
            </a:r>
            <a:endParaRPr lang="en-US" dirty="0">
              <a:latin typeface="Bookman Old Style"/>
              <a:ea typeface="+mn-lt"/>
              <a:cs typeface="+mn-lt"/>
            </a:endParaRPr>
          </a:p>
          <a:p>
            <a:r>
              <a:rPr lang="en-US" dirty="0">
                <a:latin typeface="Bookman Old Style"/>
                <a:ea typeface="+mn-lt"/>
                <a:cs typeface="+mn-lt"/>
              </a:rPr>
              <a:t>Why Merge the Two?</a:t>
            </a:r>
          </a:p>
          <a:p>
            <a:pPr lvl="1">
              <a:buFont typeface="Courier New" charset="2"/>
              <a:buChar char="o"/>
            </a:pPr>
            <a:r>
              <a:rPr lang="en-US" dirty="0">
                <a:latin typeface="Bookman Old Style"/>
                <a:ea typeface="+mn-lt"/>
                <a:cs typeface="+mn-lt"/>
              </a:rPr>
              <a:t>Societies don’t function purely on logic; emotions </a:t>
            </a:r>
            <a:r>
              <a:rPr lang="en-US" b="1" dirty="0">
                <a:latin typeface="Bookman Old Style"/>
                <a:ea typeface="+mn-lt"/>
                <a:cs typeface="+mn-lt"/>
              </a:rPr>
              <a:t>shape economic and social behaviors</a:t>
            </a:r>
            <a:r>
              <a:rPr lang="en-US" dirty="0">
                <a:latin typeface="Bookman Old Style"/>
                <a:ea typeface="+mn-lt"/>
                <a:cs typeface="+mn-lt"/>
              </a:rPr>
              <a:t>.</a:t>
            </a:r>
          </a:p>
          <a:p>
            <a:pPr lvl="1">
              <a:buFont typeface="Courier New" charset="2"/>
              <a:buChar char="o"/>
            </a:pPr>
            <a:r>
              <a:rPr lang="en-US" dirty="0">
                <a:latin typeface="Bookman Old Style"/>
                <a:ea typeface="+mn-lt"/>
                <a:cs typeface="+mn-lt"/>
              </a:rPr>
              <a:t>Modeling </a:t>
            </a:r>
            <a:r>
              <a:rPr lang="en-US" b="1" dirty="0">
                <a:latin typeface="Bookman Old Style"/>
                <a:ea typeface="+mn-lt"/>
                <a:cs typeface="+mn-lt"/>
              </a:rPr>
              <a:t>fear-based decision-making</a:t>
            </a:r>
            <a:r>
              <a:rPr lang="en-US" dirty="0">
                <a:latin typeface="Bookman Old Style"/>
                <a:ea typeface="+mn-lt"/>
                <a:cs typeface="+mn-lt"/>
              </a:rPr>
              <a:t> first → expands to other emotions later.</a:t>
            </a:r>
            <a:endParaRPr lang="en-US" dirty="0">
              <a:latin typeface="Bookman Old Style"/>
            </a:endParaRPr>
          </a:p>
          <a:p>
            <a:pPr lvl="1">
              <a:buFont typeface="Courier New" charset="2"/>
              <a:buChar char="o"/>
            </a:pPr>
            <a:r>
              <a:rPr lang="en-US" dirty="0">
                <a:latin typeface="Bookman Old Style"/>
                <a:ea typeface="+mn-lt"/>
                <a:cs typeface="+mn-lt"/>
              </a:rPr>
              <a:t>Helps explore </a:t>
            </a:r>
            <a:r>
              <a:rPr lang="en-US" b="1" dirty="0">
                <a:latin typeface="Bookman Old Style"/>
                <a:ea typeface="+mn-lt"/>
                <a:cs typeface="+mn-lt"/>
              </a:rPr>
              <a:t>how emotional agents react to resource scarcity, inequality, and conflicts</a:t>
            </a:r>
            <a:r>
              <a:rPr lang="en-US" dirty="0">
                <a:latin typeface="Bookman Old Style"/>
                <a:ea typeface="+mn-lt"/>
                <a:cs typeface="+mn-lt"/>
              </a:rPr>
              <a:t>.</a:t>
            </a:r>
            <a:endParaRPr lang="en-US" dirty="0">
              <a:latin typeface="Bookman Old Style"/>
            </a:endParaRPr>
          </a:p>
          <a:p>
            <a:pPr lvl="1">
              <a:buFont typeface="Courier New" charset="2"/>
              <a:buChar char="o"/>
            </a:pPr>
            <a:endParaRPr lang="en-US" dirty="0"/>
          </a:p>
          <a:p>
            <a:pPr lvl="1">
              <a:buFont typeface="Courier New" charset="2"/>
              <a:buChar char="o"/>
            </a:pPr>
            <a:endParaRPr lang="en-US" dirty="0"/>
          </a:p>
        </p:txBody>
      </p:sp>
    </p:spTree>
    <p:extLst>
      <p:ext uri="{BB962C8B-B14F-4D97-AF65-F5344CB8AC3E}">
        <p14:creationId xmlns:p14="http://schemas.microsoft.com/office/powerpoint/2010/main" val="106752380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20000" fill="hold" grpId="0" nodeType="clickEffect" p14:presetBounceEnd="2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20000">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20000" fill="hold" grpId="0" nodeType="clickEffect" p14:presetBounceEnd="20000">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14:bounceEnd="20000">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14:bounceEnd="20000">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20000" fill="hold" grpId="0" nodeType="clickEffect" p14:presetBounceEnd="20000">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14:bounceEnd="20000">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14:bounceEnd="20000">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20000" fill="hold" grpId="0" nodeType="clickEffect" p14:presetBounceEnd="20000">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14:bounceEnd="20000">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14:bounceEnd="20000">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20000" fill="hold" grpId="0" nodeType="clickEffect" p14:presetBounceEnd="20000">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14:bounceEnd="20000">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14:bounceEnd="20000">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20000" fill="hold" grpId="0" nodeType="clickEffect" p14:presetBounceEnd="20000">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14:bounceEnd="20000">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14:bounceEnd="20000">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20000" fill="hold" grpId="0" nodeType="clickEffect" p14:presetBounceEnd="20000">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14:bounceEnd="20000">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14:bounceEnd="20000">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accel="20000" fill="hold" grpId="0" nodeType="clickEffect" p14:presetBounceEnd="20000">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14:bounceEnd="20000">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14:bounceEnd="20000">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accel="20000" fill="hold" grpId="0" nodeType="clickEffect" p14:presetBounceEnd="20000">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14:bounceEnd="20000">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14:bounceEnd="20000">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accel="20000" fill="hold" grpId="0" nodeType="clickEffect" p14:presetBounceEnd="20000">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14:bounceEnd="20000">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14:bounceEnd="20000">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accel="20000" fill="hold" grpId="0" nodeType="clickEffect" p14:presetBounceEnd="20000">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14:bounceEnd="20000">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14:bounceEnd="20000">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2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2000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2000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2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2000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2000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2000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accel="2000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accel="2000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accel="20000"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accel="2000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BEAC-44E1-3894-585C-E608F6A887D7}"/>
              </a:ext>
            </a:extLst>
          </p:cNvPr>
          <p:cNvSpPr>
            <a:spLocks noGrp="1"/>
          </p:cNvSpPr>
          <p:nvPr>
            <p:ph type="title"/>
          </p:nvPr>
        </p:nvSpPr>
        <p:spPr/>
        <p:txBody>
          <a:bodyPr/>
          <a:lstStyle/>
          <a:p>
            <a:r>
              <a:rPr lang="en-US" b="1" dirty="0">
                <a:ea typeface="+mj-lt"/>
                <a:cs typeface="+mj-lt"/>
              </a:rPr>
              <a:t>Implementation Approach</a:t>
            </a:r>
            <a:endParaRPr lang="en-US" b="1" dirty="0"/>
          </a:p>
        </p:txBody>
      </p:sp>
      <p:sp>
        <p:nvSpPr>
          <p:cNvPr id="3" name="Content Placeholder 2">
            <a:extLst>
              <a:ext uri="{FF2B5EF4-FFF2-40B4-BE49-F238E27FC236}">
                <a16:creationId xmlns:a16="http://schemas.microsoft.com/office/drawing/2014/main" id="{1F49930A-4D7B-ADF3-3547-DB3EF7539AA3}"/>
              </a:ext>
            </a:extLst>
          </p:cNvPr>
          <p:cNvSpPr>
            <a:spLocks noGrp="1"/>
          </p:cNvSpPr>
          <p:nvPr>
            <p:ph idx="1"/>
          </p:nvPr>
        </p:nvSpPr>
        <p:spPr/>
        <p:txBody>
          <a:bodyPr vert="horz" lIns="91440" tIns="45720" rIns="91440" bIns="45720" rtlCol="0" anchor="t">
            <a:normAutofit/>
          </a:bodyPr>
          <a:lstStyle/>
          <a:p>
            <a:r>
              <a:rPr lang="en-US" dirty="0">
                <a:ea typeface="+mn-lt"/>
                <a:cs typeface="+mn-lt"/>
              </a:rPr>
              <a:t>Overview of the Model</a:t>
            </a:r>
          </a:p>
          <a:p>
            <a:r>
              <a:rPr lang="en-US" dirty="0">
                <a:ea typeface="+mn-lt"/>
                <a:cs typeface="+mn-lt"/>
              </a:rPr>
              <a:t>Emotions in agents ( Fear Modeling )</a:t>
            </a:r>
          </a:p>
          <a:p>
            <a:r>
              <a:rPr lang="en-US" dirty="0">
                <a:ea typeface="+mn-lt"/>
                <a:cs typeface="+mn-lt"/>
              </a:rPr>
              <a:t>Mathematical/Formal Representation</a:t>
            </a:r>
          </a:p>
          <a:p>
            <a:r>
              <a:rPr lang="en-US" dirty="0">
                <a:ea typeface="+mn-lt"/>
                <a:cs typeface="+mn-lt"/>
              </a:rPr>
              <a:t>Challenges &amp; Considerations</a:t>
            </a:r>
            <a:endParaRPr lang="en-US" dirty="0"/>
          </a:p>
        </p:txBody>
      </p:sp>
    </p:spTree>
    <p:extLst>
      <p:ext uri="{BB962C8B-B14F-4D97-AF65-F5344CB8AC3E}">
        <p14:creationId xmlns:p14="http://schemas.microsoft.com/office/powerpoint/2010/main" val="2500463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20000" fill="hold" grpId="0" nodeType="clickEffect" p14:presetBounceEnd="2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20000">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20000" fill="hold" grpId="0" nodeType="clickEffect" p14:presetBounceEnd="20000">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14:bounceEnd="20000">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14:bounceEnd="20000">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20000" fill="hold" grpId="0" nodeType="clickEffect" p14:presetBounceEnd="20000">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14:bounceEnd="20000">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14:bounceEnd="20000">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20000" fill="hold" grpId="0" nodeType="clickEffect" p14:presetBounceEnd="20000">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14:bounceEnd="20000">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14:bounceEnd="20000">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2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2000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2000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2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794CCCF9-2221-9F0E-CBE6-DE4A5C1DC456}"/>
                  </a:ext>
                </a:extLst>
              </p:cNvPr>
              <p:cNvSpPr txBox="1">
                <a:spLocks/>
              </p:cNvSpPr>
              <p:nvPr/>
            </p:nvSpPr>
            <p:spPr>
              <a:xfrm>
                <a:off x="1398812" y="2967954"/>
                <a:ext cx="10230222" cy="2805079"/>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r>
                  <a:rPr lang="en-GB" dirty="0"/>
                  <a:t>Fear is </a:t>
                </a:r>
                <a:r>
                  <a:rPr lang="en-GB" dirty="0" err="1"/>
                  <a:t>modeled</a:t>
                </a:r>
                <a:r>
                  <a:rPr lang="en-GB" dirty="0"/>
                  <a:t> as a function of past encounters, environmental risks, and social influence.</a:t>
                </a:r>
                <a:endParaRPr lang="en-US" dirty="0">
                  <a:ea typeface="+mn-lt"/>
                  <a:cs typeface="+mn-lt"/>
                </a:endParaRPr>
              </a:p>
              <a:p>
                <a:pPr lvl="2"/>
                <a:r>
                  <a:rPr lang="en-US" dirty="0">
                    <a:ea typeface="+mn-lt"/>
                    <a:cs typeface="+mn-lt"/>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𝑖</m:t>
                        </m:r>
                      </m:sub>
                    </m:sSub>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𝑤</m:t>
                        </m:r>
                      </m:e>
                      <m:sub>
                        <m:r>
                          <a:rPr lang="en-US" dirty="0">
                            <a:latin typeface="Cambria Math" panose="02040503050406030204" pitchFamily="18" charset="0"/>
                          </a:rPr>
                          <m:t>1</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𝑤</m:t>
                        </m:r>
                      </m:e>
                      <m:sub>
                        <m:r>
                          <a:rPr lang="en-US" dirty="0">
                            <a:latin typeface="Cambria Math" panose="02040503050406030204" pitchFamily="18" charset="0"/>
                          </a:rPr>
                          <m:t>2</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𝑤</m:t>
                        </m:r>
                      </m:e>
                      <m:sub>
                        <m:r>
                          <a:rPr lang="en-US" dirty="0">
                            <a:latin typeface="Cambria Math" panose="02040503050406030204" pitchFamily="18" charset="0"/>
                          </a:rPr>
                          <m:t>3</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𝐸</m:t>
                        </m:r>
                      </m:e>
                      <m:sub>
                        <m:r>
                          <a:rPr lang="en-US" i="1" dirty="0">
                            <a:latin typeface="Cambria Math" panose="02040503050406030204" pitchFamily="18" charset="0"/>
                          </a:rPr>
                          <m:t>𝑖</m:t>
                        </m:r>
                      </m:sub>
                    </m:sSub>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oMath>
                </a14:m>
                <a:endParaRPr lang="en-US" dirty="0"/>
              </a:p>
              <a:p>
                <a:pPr lvl="3"/>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oMath>
                </a14:m>
                <a:r>
                  <a:rPr lang="en-US" dirty="0"/>
                  <a:t> =  </a:t>
                </a:r>
                <a:r>
                  <a:rPr lang="en-IN" dirty="0"/>
                  <a:t>Memory-based fear (past trauma)</a:t>
                </a:r>
              </a:p>
              <a:p>
                <a:pPr lvl="3"/>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oMath>
                </a14:m>
                <a:r>
                  <a:rPr lang="en-US" dirty="0"/>
                  <a:t> = </a:t>
                </a:r>
                <a:r>
                  <a:rPr lang="en-GB" dirty="0"/>
                  <a:t>Social fear (influence from other agents)</a:t>
                </a:r>
              </a:p>
              <a:p>
                <a:pPr lvl="3"/>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𝐸</m:t>
                        </m:r>
                      </m:e>
                      <m:sub>
                        <m:r>
                          <a:rPr lang="en-US" i="1" dirty="0">
                            <a:latin typeface="Cambria Math" panose="02040503050406030204" pitchFamily="18" charset="0"/>
                          </a:rPr>
                          <m:t>𝑖</m:t>
                        </m:r>
                      </m:sub>
                    </m:sSub>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oMath>
                </a14:m>
                <a:r>
                  <a:rPr lang="en-US" dirty="0"/>
                  <a:t> = </a:t>
                </a:r>
                <a:r>
                  <a:rPr lang="en-IN" dirty="0"/>
                  <a:t>Environmental fear (current threats)</a:t>
                </a:r>
              </a:p>
              <a:p>
                <a:pPr lvl="3"/>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𝑤</m:t>
                        </m:r>
                      </m:e>
                      <m:sub>
                        <m:r>
                          <a:rPr lang="en-US" dirty="0">
                            <a:latin typeface="Cambria Math" panose="02040503050406030204" pitchFamily="18" charset="0"/>
                          </a:rPr>
                          <m:t>1</m:t>
                        </m:r>
                      </m:sub>
                    </m:sSub>
                  </m:oMath>
                </a14:m>
                <a:r>
                  <a:rPr lang="en-US" dirty="0"/>
                  <a:t>,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𝑤</m:t>
                        </m:r>
                      </m:e>
                      <m:sub>
                        <m:r>
                          <a:rPr lang="en-US" dirty="0">
                            <a:latin typeface="Cambria Math" panose="02040503050406030204" pitchFamily="18" charset="0"/>
                          </a:rPr>
                          <m:t>2</m:t>
                        </m:r>
                      </m:sub>
                    </m:sSub>
                  </m:oMath>
                </a14:m>
                <a:r>
                  <a:rPr lang="en-US" dirty="0"/>
                  <a:t>,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𝑤</m:t>
                        </m:r>
                      </m:e>
                      <m:sub>
                        <m:r>
                          <a:rPr lang="en-US" dirty="0">
                            <a:latin typeface="Cambria Math" panose="02040503050406030204" pitchFamily="18" charset="0"/>
                          </a:rPr>
                          <m:t>3</m:t>
                        </m:r>
                      </m:sub>
                    </m:sSub>
                  </m:oMath>
                </a14:m>
                <a:r>
                  <a:rPr lang="en-US" dirty="0"/>
                  <a:t> </a:t>
                </a:r>
                <a:r>
                  <a:rPr lang="en-IN" dirty="0"/>
                  <a:t>= Weights determining relative importance</a:t>
                </a:r>
                <a:endParaRPr lang="en-US" dirty="0"/>
              </a:p>
            </p:txBody>
          </p:sp>
        </mc:Choice>
        <mc:Fallback xmlns="">
          <p:sp>
            <p:nvSpPr>
              <p:cNvPr id="16" name="Content Placeholder 2">
                <a:extLst>
                  <a:ext uri="{FF2B5EF4-FFF2-40B4-BE49-F238E27FC236}">
                    <a16:creationId xmlns:a16="http://schemas.microsoft.com/office/drawing/2014/main" id="{794CCCF9-2221-9F0E-CBE6-DE4A5C1DC456}"/>
                  </a:ext>
                </a:extLst>
              </p:cNvPr>
              <p:cNvSpPr txBox="1">
                <a:spLocks noRot="1" noChangeAspect="1" noMove="1" noResize="1" noEditPoints="1" noAdjustHandles="1" noChangeArrowheads="1" noChangeShapeType="1" noTextEdit="1"/>
              </p:cNvSpPr>
              <p:nvPr/>
            </p:nvSpPr>
            <p:spPr>
              <a:xfrm>
                <a:off x="1398812" y="2967954"/>
                <a:ext cx="10230222" cy="2805079"/>
              </a:xfrm>
              <a:prstGeom prst="rect">
                <a:avLst/>
              </a:prstGeom>
              <a:blipFill>
                <a:blip r:embed="rId2"/>
                <a:stretch>
                  <a:fillRect t="-433"/>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2D9DF6AB-E77F-73B1-B5E1-591C63384D07}"/>
              </a:ext>
            </a:extLst>
          </p:cNvPr>
          <p:cNvSpPr>
            <a:spLocks noGrp="1"/>
          </p:cNvSpPr>
          <p:nvPr>
            <p:ph type="title"/>
          </p:nvPr>
        </p:nvSpPr>
        <p:spPr/>
        <p:txBody>
          <a:bodyPr/>
          <a:lstStyle/>
          <a:p>
            <a:r>
              <a:rPr lang="en-US" dirty="0">
                <a:ea typeface="+mj-lt"/>
                <a:cs typeface="+mj-lt"/>
              </a:rPr>
              <a:t>Fear-Based Decision Making</a:t>
            </a:r>
            <a:endParaRPr lang="en-US" dirty="0"/>
          </a:p>
        </p:txBody>
      </p:sp>
      <p:sp>
        <p:nvSpPr>
          <p:cNvPr id="3" name="Content Placeholder 2">
            <a:extLst>
              <a:ext uri="{FF2B5EF4-FFF2-40B4-BE49-F238E27FC236}">
                <a16:creationId xmlns:a16="http://schemas.microsoft.com/office/drawing/2014/main" id="{95B5C539-F330-1006-C91E-1C19B2B3D79D}"/>
              </a:ext>
            </a:extLst>
          </p:cNvPr>
          <p:cNvSpPr>
            <a:spLocks noGrp="1"/>
          </p:cNvSpPr>
          <p:nvPr>
            <p:ph idx="1"/>
          </p:nvPr>
        </p:nvSpPr>
        <p:spPr>
          <a:xfrm>
            <a:off x="980889" y="2567347"/>
            <a:ext cx="10230222" cy="528806"/>
          </a:xfrm>
        </p:spPr>
        <p:txBody>
          <a:bodyPr vert="horz" lIns="91440" tIns="45720" rIns="91440" bIns="45720" rtlCol="0" anchor="t">
            <a:normAutofit/>
          </a:bodyPr>
          <a:lstStyle/>
          <a:p>
            <a:r>
              <a:rPr lang="en-US" dirty="0">
                <a:ea typeface="+mn-lt"/>
                <a:cs typeface="+mn-lt"/>
              </a:rPr>
              <a:t>Formalizing Fear in Agents</a:t>
            </a:r>
          </a:p>
        </p:txBody>
      </p:sp>
      <p:sp>
        <p:nvSpPr>
          <p:cNvPr id="9" name="Content Placeholder 2">
            <a:extLst>
              <a:ext uri="{FF2B5EF4-FFF2-40B4-BE49-F238E27FC236}">
                <a16:creationId xmlns:a16="http://schemas.microsoft.com/office/drawing/2014/main" id="{73B93270-3A8B-9846-96FF-5D210968D45D}"/>
              </a:ext>
            </a:extLst>
          </p:cNvPr>
          <p:cNvSpPr txBox="1">
            <a:spLocks/>
          </p:cNvSpPr>
          <p:nvPr/>
        </p:nvSpPr>
        <p:spPr>
          <a:xfrm>
            <a:off x="980885" y="2994130"/>
            <a:ext cx="8825659" cy="39883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ea typeface="+mn-lt"/>
                <a:cs typeface="+mn-lt"/>
              </a:rPr>
              <a:t>Memory Decay in Fear Response</a:t>
            </a:r>
          </a:p>
        </p:txBody>
      </p:sp>
      <p:sp>
        <p:nvSpPr>
          <p:cNvPr id="10" name="Content Placeholder 2">
            <a:extLst>
              <a:ext uri="{FF2B5EF4-FFF2-40B4-BE49-F238E27FC236}">
                <a16:creationId xmlns:a16="http://schemas.microsoft.com/office/drawing/2014/main" id="{89F842AF-8A39-9AEE-B93F-CD5A78CF310B}"/>
              </a:ext>
            </a:extLst>
          </p:cNvPr>
          <p:cNvSpPr txBox="1">
            <a:spLocks/>
          </p:cNvSpPr>
          <p:nvPr/>
        </p:nvSpPr>
        <p:spPr>
          <a:xfrm>
            <a:off x="980886" y="3429000"/>
            <a:ext cx="8825659" cy="61122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ea typeface="+mn-lt"/>
                <a:cs typeface="+mn-lt"/>
              </a:rPr>
              <a:t>Decision-Making Under Fear</a:t>
            </a:r>
          </a:p>
        </p:txBody>
      </p:sp>
      <p:sp>
        <p:nvSpPr>
          <p:cNvPr id="13" name="Content Placeholder 2">
            <a:extLst>
              <a:ext uri="{FF2B5EF4-FFF2-40B4-BE49-F238E27FC236}">
                <a16:creationId xmlns:a16="http://schemas.microsoft.com/office/drawing/2014/main" id="{5154C30C-742E-FBA4-A7FD-B0ED5C6B6FCD}"/>
              </a:ext>
            </a:extLst>
          </p:cNvPr>
          <p:cNvSpPr txBox="1">
            <a:spLocks/>
          </p:cNvSpPr>
          <p:nvPr/>
        </p:nvSpPr>
        <p:spPr>
          <a:xfrm>
            <a:off x="980885" y="3899906"/>
            <a:ext cx="8825659" cy="52880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dirty="0"/>
              <a:t>Fear Diffusion in Agent Society</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E0C64273-B5DA-00E6-2FF7-1CA900A51BA0}"/>
                  </a:ext>
                </a:extLst>
              </p:cNvPr>
              <p:cNvSpPr txBox="1">
                <a:spLocks/>
              </p:cNvSpPr>
              <p:nvPr/>
            </p:nvSpPr>
            <p:spPr>
              <a:xfrm>
                <a:off x="1398809" y="3367759"/>
                <a:ext cx="8825659" cy="162803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Fear reduces over time if no further negative encounters occur:</a:t>
                </a:r>
              </a:p>
              <a:p>
                <a:pPr lvl="1"/>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𝑀</m:t>
                        </m:r>
                      </m:e>
                      <m:sub>
                        <m:r>
                          <a:rPr lang="en-IN" i="1" smtClean="0">
                            <a:latin typeface="Cambria Math" panose="02040503050406030204" pitchFamily="18" charset="0"/>
                          </a:rPr>
                          <m:t>𝑖</m:t>
                        </m:r>
                      </m:sub>
                    </m:sSub>
                    <m:d>
                      <m:dPr>
                        <m:ctrlPr>
                          <a:rPr lang="en-IN" i="1" smtClean="0">
                            <a:solidFill>
                              <a:srgbClr val="836967"/>
                            </a:solidFill>
                            <a:latin typeface="Cambria Math" panose="02040503050406030204" pitchFamily="18" charset="0"/>
                          </a:rPr>
                        </m:ctrlPr>
                      </m:dPr>
                      <m:e>
                        <m:r>
                          <a:rPr lang="en-IN" i="1" smtClean="0">
                            <a:latin typeface="Cambria Math" panose="02040503050406030204" pitchFamily="18" charset="0"/>
                          </a:rPr>
                          <m:t>𝑡</m:t>
                        </m:r>
                        <m:r>
                          <a:rPr lang="en-IN" i="1" smtClean="0">
                            <a:latin typeface="Cambria Math" panose="02040503050406030204" pitchFamily="18" charset="0"/>
                          </a:rPr>
                          <m:t>+1</m:t>
                        </m:r>
                      </m:e>
                    </m:d>
                    <m:r>
                      <a:rPr lang="en-IN" i="1" smtClean="0">
                        <a:latin typeface="Cambria Math" panose="02040503050406030204" pitchFamily="18" charset="0"/>
                      </a:rPr>
                      <m:t>=</m:t>
                    </m:r>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𝑀</m:t>
                        </m:r>
                      </m:e>
                      <m:sub>
                        <m:r>
                          <a:rPr lang="en-IN" i="1" smtClean="0">
                            <a:latin typeface="Cambria Math" panose="02040503050406030204" pitchFamily="18" charset="0"/>
                          </a:rPr>
                          <m:t>𝑖</m:t>
                        </m:r>
                      </m:sub>
                    </m:sSub>
                    <m:r>
                      <a:rPr lang="en-IN" i="1" smtClean="0">
                        <a:latin typeface="Cambria Math" panose="02040503050406030204" pitchFamily="18" charset="0"/>
                      </a:rPr>
                      <m:t>⋅</m:t>
                    </m:r>
                    <m:sSup>
                      <m:sSupPr>
                        <m:ctrlPr>
                          <a:rPr lang="en-IN" i="1" smtClean="0">
                            <a:solidFill>
                              <a:srgbClr val="836967"/>
                            </a:solidFill>
                            <a:latin typeface="Cambria Math" panose="02040503050406030204" pitchFamily="18" charset="0"/>
                          </a:rPr>
                        </m:ctrlPr>
                      </m:sSupPr>
                      <m:e>
                        <m:r>
                          <a:rPr lang="en-IN" i="1" smtClean="0">
                            <a:latin typeface="Cambria Math" panose="02040503050406030204" pitchFamily="18" charset="0"/>
                          </a:rPr>
                          <m:t>ⅇ</m:t>
                        </m:r>
                      </m:e>
                      <m:sup>
                        <m:r>
                          <a:rPr lang="en-IN" i="1" smtClean="0">
                            <a:latin typeface="Cambria Math" panose="02040503050406030204" pitchFamily="18" charset="0"/>
                          </a:rPr>
                          <m:t>−</m:t>
                        </m:r>
                        <m:r>
                          <a:rPr lang="en-IN" i="1" smtClean="0">
                            <a:latin typeface="Cambria Math" panose="02040503050406030204" pitchFamily="18" charset="0"/>
                          </a:rPr>
                          <m:t>𝜆</m:t>
                        </m:r>
                        <m:r>
                          <m:rPr>
                            <m:sty m:val="p"/>
                          </m:rPr>
                          <a:rPr lang="en-IN" i="1" smtClean="0">
                            <a:latin typeface="Cambria Math" panose="02040503050406030204" pitchFamily="18" charset="0"/>
                          </a:rPr>
                          <m:t>Δ</m:t>
                        </m:r>
                        <m:r>
                          <a:rPr lang="en-IN" i="1" smtClean="0">
                            <a:latin typeface="Cambria Math" panose="02040503050406030204" pitchFamily="18" charset="0"/>
                          </a:rPr>
                          <m:t>𝑡</m:t>
                        </m:r>
                      </m:sup>
                    </m:sSup>
                  </m:oMath>
                </a14:m>
                <a:endParaRPr lang="en-GB" dirty="0"/>
              </a:p>
              <a:p>
                <a:pPr lvl="2"/>
                <a14:m>
                  <m:oMath xmlns:m="http://schemas.openxmlformats.org/officeDocument/2006/math">
                    <m:r>
                      <a:rPr lang="en-IN" i="1" smtClean="0">
                        <a:latin typeface="Cambria Math" panose="02040503050406030204" pitchFamily="18" charset="0"/>
                      </a:rPr>
                      <m:t>𝜆</m:t>
                    </m:r>
                  </m:oMath>
                </a14:m>
                <a:r>
                  <a:rPr lang="en-IN" dirty="0"/>
                  <a:t> </a:t>
                </a:r>
                <a:r>
                  <a:rPr lang="en-GB" dirty="0"/>
                  <a:t>= Forgetting rate (how fast fear fades)</a:t>
                </a:r>
              </a:p>
              <a:p>
                <a:pPr lvl="2"/>
                <a14:m>
                  <m:oMath xmlns:m="http://schemas.openxmlformats.org/officeDocument/2006/math">
                    <m:r>
                      <m:rPr>
                        <m:sty m:val="p"/>
                      </m:rPr>
                      <a:rPr lang="en-IN" i="1" smtClean="0">
                        <a:latin typeface="Cambria Math" panose="02040503050406030204" pitchFamily="18" charset="0"/>
                      </a:rPr>
                      <m:t>Δ</m:t>
                    </m:r>
                    <m:r>
                      <a:rPr lang="en-IN" i="1" smtClean="0">
                        <a:latin typeface="Cambria Math" panose="02040503050406030204" pitchFamily="18" charset="0"/>
                      </a:rPr>
                      <m:t>𝑡</m:t>
                    </m:r>
                  </m:oMath>
                </a14:m>
                <a:r>
                  <a:rPr lang="en-IN" dirty="0"/>
                  <a:t> = Time step</a:t>
                </a:r>
              </a:p>
            </p:txBody>
          </p:sp>
        </mc:Choice>
        <mc:Fallback xmlns="">
          <p:sp>
            <p:nvSpPr>
              <p:cNvPr id="17" name="Content Placeholder 2">
                <a:extLst>
                  <a:ext uri="{FF2B5EF4-FFF2-40B4-BE49-F238E27FC236}">
                    <a16:creationId xmlns:a16="http://schemas.microsoft.com/office/drawing/2014/main" id="{E0C64273-B5DA-00E6-2FF7-1CA900A51BA0}"/>
                  </a:ext>
                </a:extLst>
              </p:cNvPr>
              <p:cNvSpPr txBox="1">
                <a:spLocks noRot="1" noChangeAspect="1" noMove="1" noResize="1" noEditPoints="1" noAdjustHandles="1" noChangeArrowheads="1" noChangeShapeType="1" noTextEdit="1"/>
              </p:cNvSpPr>
              <p:nvPr/>
            </p:nvSpPr>
            <p:spPr>
              <a:xfrm>
                <a:off x="1398809" y="3367759"/>
                <a:ext cx="8825659" cy="1628032"/>
              </a:xfrm>
              <a:prstGeom prst="rect">
                <a:avLst/>
              </a:prstGeom>
              <a:blipFill>
                <a:blip r:embed="rId3"/>
                <a:stretch>
                  <a:fillRect l="-69" t="-14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518DAF66-4560-8308-9911-AC863FEA52AF}"/>
                  </a:ext>
                </a:extLst>
              </p:cNvPr>
              <p:cNvSpPr txBox="1">
                <a:spLocks/>
              </p:cNvSpPr>
              <p:nvPr/>
            </p:nvSpPr>
            <p:spPr>
              <a:xfrm>
                <a:off x="1379974" y="3830578"/>
                <a:ext cx="8825659" cy="2124143"/>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r>
                  <a:rPr lang="en-GB" dirty="0"/>
                  <a:t>Agents use a probability function to decide whether to </a:t>
                </a:r>
                <a:r>
                  <a:rPr lang="en-GB" b="1" dirty="0"/>
                  <a:t>fight, flee, or freeze</a:t>
                </a:r>
                <a:r>
                  <a:rPr lang="en-GB" dirty="0"/>
                  <a:t>:</a:t>
                </a:r>
              </a:p>
              <a:p>
                <a:pPr lvl="1"/>
                <a14:m>
                  <m:oMath xmlns:m="http://schemas.openxmlformats.org/officeDocument/2006/math">
                    <m:sSub>
                      <m:sSubPr>
                        <m:ctrlPr>
                          <a:rPr lang="en-GB" i="1" smtClean="0">
                            <a:latin typeface="Cambria Math" panose="02040503050406030204" pitchFamily="18" charset="0"/>
                          </a:rPr>
                        </m:ctrlPr>
                      </m:sSubPr>
                      <m:e>
                        <m:r>
                          <m:rPr>
                            <m:sty m:val="p"/>
                          </m:rPr>
                          <a:rPr lang="en-GB" smtClean="0">
                            <a:latin typeface="Cambria Math" panose="02040503050406030204" pitchFamily="18" charset="0"/>
                          </a:rPr>
                          <m:t>P</m:t>
                        </m:r>
                      </m:e>
                      <m:sub>
                        <m:r>
                          <m:rPr>
                            <m:sty m:val="p"/>
                          </m:rPr>
                          <a:rPr lang="en-GB" smtClean="0">
                            <a:latin typeface="Cambria Math" panose="02040503050406030204" pitchFamily="18" charset="0"/>
                          </a:rPr>
                          <m:t>action</m:t>
                        </m:r>
                      </m:sub>
                    </m:sSub>
                    <m:r>
                      <a:rPr lang="en-GB" smtClean="0">
                        <a:latin typeface="Cambria Math" panose="02040503050406030204" pitchFamily="18" charset="0"/>
                      </a:rPr>
                      <m:t>= </m:t>
                    </m:r>
                    <m:f>
                      <m:fPr>
                        <m:ctrlPr>
                          <a:rPr lang="en-IN" i="1" dirty="0" smtClean="0">
                            <a:solidFill>
                              <a:srgbClr val="836967"/>
                            </a:solidFill>
                            <a:latin typeface="Cambria Math" panose="02040503050406030204" pitchFamily="18" charset="0"/>
                          </a:rPr>
                        </m:ctrlPr>
                      </m:fPr>
                      <m:num>
                        <m:sSup>
                          <m:sSupPr>
                            <m:ctrlPr>
                              <a:rPr lang="en-IN" i="1" dirty="0">
                                <a:solidFill>
                                  <a:srgbClr val="836967"/>
                                </a:solidFill>
                                <a:latin typeface="Cambria Math" panose="02040503050406030204" pitchFamily="18" charset="0"/>
                              </a:rPr>
                            </m:ctrlPr>
                          </m:sSupPr>
                          <m:e>
                            <m:r>
                              <a:rPr lang="en-IN" i="1" dirty="0">
                                <a:latin typeface="Cambria Math" panose="02040503050406030204" pitchFamily="18" charset="0"/>
                              </a:rPr>
                              <m:t>𝑒</m:t>
                            </m:r>
                          </m:e>
                          <m:sup>
                            <m:r>
                              <a:rPr lang="en-IN" dirty="0">
                                <a:latin typeface="Cambria Math" panose="02040503050406030204" pitchFamily="18" charset="0"/>
                              </a:rPr>
                              <m:t>−</m:t>
                            </m:r>
                            <m:r>
                              <a:rPr lang="en-IN" i="1" dirty="0">
                                <a:latin typeface="Cambria Math" panose="02040503050406030204" pitchFamily="18" charset="0"/>
                              </a:rPr>
                              <m:t>𝛼</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𝑖</m:t>
                                </m:r>
                              </m:sub>
                            </m:sSub>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𝑡</m:t>
                                </m:r>
                              </m:e>
                            </m:d>
                          </m:sup>
                        </m:sSup>
                      </m:num>
                      <m:den>
                        <m:r>
                          <a:rPr lang="en-GB" i="1" dirty="0" smtClean="0">
                            <a:latin typeface="Cambria Math" panose="02040503050406030204" pitchFamily="18" charset="0"/>
                          </a:rPr>
                          <m:t>1+</m:t>
                        </m:r>
                        <m:sSup>
                          <m:sSupPr>
                            <m:ctrlPr>
                              <a:rPr lang="en-IN" i="1" dirty="0">
                                <a:solidFill>
                                  <a:srgbClr val="836967"/>
                                </a:solidFill>
                                <a:latin typeface="Cambria Math" panose="02040503050406030204" pitchFamily="18" charset="0"/>
                              </a:rPr>
                            </m:ctrlPr>
                          </m:sSupPr>
                          <m:e>
                            <m:r>
                              <a:rPr lang="en-IN" i="1" dirty="0">
                                <a:latin typeface="Cambria Math" panose="02040503050406030204" pitchFamily="18" charset="0"/>
                              </a:rPr>
                              <m:t>𝑒</m:t>
                            </m:r>
                          </m:e>
                          <m:sup>
                            <m:r>
                              <a:rPr lang="en-IN" dirty="0">
                                <a:latin typeface="Cambria Math" panose="02040503050406030204" pitchFamily="18" charset="0"/>
                              </a:rPr>
                              <m:t>−</m:t>
                            </m:r>
                            <m:r>
                              <a:rPr lang="en-IN" i="1" dirty="0">
                                <a:latin typeface="Cambria Math" panose="02040503050406030204" pitchFamily="18" charset="0"/>
                              </a:rPr>
                              <m:t>𝛼</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𝑖</m:t>
                                </m:r>
                              </m:sub>
                            </m:sSub>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𝑡</m:t>
                                </m:r>
                              </m:e>
                            </m:d>
                          </m:sup>
                        </m:sSup>
                      </m:den>
                    </m:f>
                  </m:oMath>
                </a14:m>
                <a:r>
                  <a:rPr lang="en-GB" dirty="0"/>
                  <a:t> </a:t>
                </a:r>
              </a:p>
              <a:p>
                <a:pPr lvl="2"/>
                <a:r>
                  <a:rPr lang="en-GB" dirty="0"/>
                  <a:t>Higher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𝑖</m:t>
                        </m:r>
                      </m:sub>
                    </m:sSub>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𝑡</m:t>
                        </m:r>
                      </m:e>
                    </m:d>
                    <m:r>
                      <a:rPr lang="en-IN" i="1" dirty="0">
                        <a:latin typeface="Cambria Math" panose="02040503050406030204" pitchFamily="18" charset="0"/>
                      </a:rPr>
                      <m:t> </m:t>
                    </m:r>
                  </m:oMath>
                </a14:m>
                <a:r>
                  <a:rPr lang="en-GB" dirty="0"/>
                  <a:t>→ Higher probability of flight or freeze</a:t>
                </a:r>
              </a:p>
              <a:p>
                <a:pPr lvl="2"/>
                <a:r>
                  <a:rPr lang="en-GB" dirty="0"/>
                  <a:t>Lower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𝑖</m:t>
                        </m:r>
                      </m:sub>
                    </m:sSub>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𝑡</m:t>
                        </m:r>
                      </m:e>
                    </m:d>
                  </m:oMath>
                </a14:m>
                <a:r>
                  <a:rPr lang="en-GB" dirty="0"/>
                  <a:t> → Higher probability of fight or normal behaviour</a:t>
                </a:r>
              </a:p>
              <a:p>
                <a:pPr lvl="1"/>
                <a:endParaRPr lang="en-IN" dirty="0"/>
              </a:p>
            </p:txBody>
          </p:sp>
        </mc:Choice>
        <mc:Fallback xmlns="">
          <p:sp>
            <p:nvSpPr>
              <p:cNvPr id="18" name="Content Placeholder 2">
                <a:extLst>
                  <a:ext uri="{FF2B5EF4-FFF2-40B4-BE49-F238E27FC236}">
                    <a16:creationId xmlns:a16="http://schemas.microsoft.com/office/drawing/2014/main" id="{518DAF66-4560-8308-9911-AC863FEA52AF}"/>
                  </a:ext>
                </a:extLst>
              </p:cNvPr>
              <p:cNvSpPr txBox="1">
                <a:spLocks noRot="1" noChangeAspect="1" noMove="1" noResize="1" noEditPoints="1" noAdjustHandles="1" noChangeArrowheads="1" noChangeShapeType="1" noTextEdit="1"/>
              </p:cNvSpPr>
              <p:nvPr/>
            </p:nvSpPr>
            <p:spPr>
              <a:xfrm>
                <a:off x="1379974" y="3830578"/>
                <a:ext cx="8825659" cy="2124143"/>
              </a:xfrm>
              <a:prstGeom prst="rect">
                <a:avLst/>
              </a:prstGeom>
              <a:blipFill>
                <a:blip r:embed="rId4"/>
                <a:stretch>
                  <a:fillRect l="-69" t="-11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Content Placeholder 5">
                <a:extLst>
                  <a:ext uri="{FF2B5EF4-FFF2-40B4-BE49-F238E27FC236}">
                    <a16:creationId xmlns:a16="http://schemas.microsoft.com/office/drawing/2014/main" id="{453CEA41-217B-77BD-32B4-720CFD52CBE0}"/>
                  </a:ext>
                </a:extLst>
              </p:cNvPr>
              <p:cNvSpPr txBox="1">
                <a:spLocks/>
              </p:cNvSpPr>
              <p:nvPr/>
            </p:nvSpPr>
            <p:spPr>
              <a:xfrm>
                <a:off x="1361139" y="4428712"/>
                <a:ext cx="8825659" cy="2172781"/>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r>
                  <a:rPr lang="en-GB" dirty="0"/>
                  <a:t>Fear spreads socially based on </a:t>
                </a:r>
                <a:r>
                  <a:rPr lang="en-GB" dirty="0" err="1"/>
                  <a:t>neighbor</a:t>
                </a:r>
                <a:r>
                  <a:rPr lang="en-GB" dirty="0"/>
                  <a:t> influence:</a:t>
                </a:r>
              </a:p>
              <a:p>
                <a:pPr lvl="1"/>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d>
                      <m:dPr>
                        <m:ctrlPr>
                          <a:rPr lang="en-IN" i="1">
                            <a:solidFill>
                              <a:srgbClr val="836967"/>
                            </a:solidFill>
                            <a:latin typeface="Cambria Math" panose="02040503050406030204" pitchFamily="18" charset="0"/>
                          </a:rPr>
                        </m:ctrlPr>
                      </m:dPr>
                      <m:e>
                        <m:r>
                          <a:rPr lang="en-IN" i="1">
                            <a:latin typeface="Cambria Math" panose="02040503050406030204" pitchFamily="18" charset="0"/>
                          </a:rPr>
                          <m:t>𝑡</m:t>
                        </m:r>
                        <m:r>
                          <a:rPr lang="en-IN">
                            <a:latin typeface="Cambria Math" panose="02040503050406030204" pitchFamily="18" charset="0"/>
                          </a:rPr>
                          <m:t>+1</m:t>
                        </m:r>
                      </m:e>
                    </m:d>
                    <m:r>
                      <a:rPr lang="en-IN">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a:latin typeface="Cambria Math" panose="02040503050406030204" pitchFamily="18" charset="0"/>
                          </a:rPr>
                          <m:t>1</m:t>
                        </m:r>
                      </m:num>
                      <m:den>
                        <m:r>
                          <a:rPr lang="en-IN" i="1">
                            <a:latin typeface="Cambria Math" panose="02040503050406030204" pitchFamily="18" charset="0"/>
                          </a:rPr>
                          <m:t>𝑁</m:t>
                        </m:r>
                      </m:den>
                    </m:f>
                    <m:nary>
                      <m:naryPr>
                        <m:chr m:val="∑"/>
                        <m:limLoc m:val="undOvr"/>
                        <m:grow m:val="on"/>
                        <m:supHide m:val="on"/>
                        <m:ctrlPr>
                          <a:rPr lang="en-IN" i="1">
                            <a:latin typeface="Cambria Math" panose="02040503050406030204" pitchFamily="18" charset="0"/>
                          </a:rPr>
                        </m:ctrlPr>
                      </m:naryPr>
                      <m:sub>
                        <m:r>
                          <a:rPr lang="en-IN" i="1">
                            <a:latin typeface="Cambria Math" panose="02040503050406030204" pitchFamily="18" charset="0"/>
                          </a:rPr>
                          <m:t>𝑗</m:t>
                        </m:r>
                        <m:r>
                          <a:rPr lang="en-IN">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𝑖</m:t>
                            </m:r>
                          </m:sub>
                        </m:sSub>
                      </m:sub>
                      <m:sup/>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𝑗</m:t>
                            </m:r>
                          </m:sub>
                        </m:sSub>
                        <m:d>
                          <m:dPr>
                            <m:ctrlPr>
                              <a:rPr lang="en-IN" i="1">
                                <a:solidFill>
                                  <a:srgbClr val="836967"/>
                                </a:solidFill>
                                <a:latin typeface="Cambria Math" panose="02040503050406030204" pitchFamily="18" charset="0"/>
                              </a:rPr>
                            </m:ctrlPr>
                          </m:dPr>
                          <m:e>
                            <m:r>
                              <a:rPr lang="en-IN" i="1">
                                <a:latin typeface="Cambria Math" panose="02040503050406030204" pitchFamily="18" charset="0"/>
                              </a:rPr>
                              <m:t>𝑡</m:t>
                            </m:r>
                          </m:e>
                        </m:d>
                      </m:e>
                    </m:nary>
                    <m:r>
                      <a:rPr lang="en-GB" i="1" smtClean="0">
                        <a:latin typeface="Cambria Math" panose="02040503050406030204" pitchFamily="18" charset="0"/>
                      </a:rPr>
                      <m:t> </m:t>
                    </m:r>
                  </m:oMath>
                </a14:m>
                <a:endParaRPr lang="en-GB" dirty="0"/>
              </a:p>
              <a:p>
                <a:pPr lvl="2"/>
                <a:r>
                  <a:rPr lang="en-IN" dirty="0"/>
                  <a:t>N= Number of </a:t>
                </a:r>
                <a:r>
                  <a:rPr lang="en-IN" dirty="0" err="1"/>
                  <a:t>neighbors</a:t>
                </a:r>
                <a:endParaRPr lang="en-IN" dirty="0"/>
              </a:p>
              <a:p>
                <a:pPr lvl="2"/>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𝑖</m:t>
                        </m:r>
                      </m:sub>
                    </m:sSub>
                  </m:oMath>
                </a14:m>
                <a:r>
                  <a:rPr lang="en-IN" dirty="0"/>
                  <a:t> = Set of </a:t>
                </a:r>
                <a:r>
                  <a:rPr lang="en-IN" dirty="0" err="1"/>
                  <a:t>neighboring</a:t>
                </a:r>
                <a:r>
                  <a:rPr lang="en-IN" dirty="0"/>
                  <a:t> agents</a:t>
                </a:r>
              </a:p>
              <a:p>
                <a:pPr lvl="2"/>
                <a:r>
                  <a:rPr lang="en-GB" dirty="0"/>
                  <a:t>Fear spreads if enough agents experience high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𝑗</m:t>
                        </m:r>
                      </m:sub>
                    </m:sSub>
                    <m:d>
                      <m:dPr>
                        <m:ctrlPr>
                          <a:rPr lang="en-IN" i="1">
                            <a:solidFill>
                              <a:srgbClr val="836967"/>
                            </a:solidFill>
                            <a:latin typeface="Cambria Math" panose="02040503050406030204" pitchFamily="18" charset="0"/>
                          </a:rPr>
                        </m:ctrlPr>
                      </m:dPr>
                      <m:e>
                        <m:r>
                          <a:rPr lang="en-IN" i="1">
                            <a:latin typeface="Cambria Math" panose="02040503050406030204" pitchFamily="18" charset="0"/>
                          </a:rPr>
                          <m:t>𝑡</m:t>
                        </m:r>
                      </m:e>
                    </m:d>
                  </m:oMath>
                </a14:m>
                <a:endParaRPr lang="en-IN" dirty="0"/>
              </a:p>
              <a:p>
                <a:pPr lvl="2"/>
                <a:endParaRPr lang="en-IN" dirty="0"/>
              </a:p>
              <a:p>
                <a:pPr lvl="2"/>
                <a:endParaRPr lang="en-IN" dirty="0"/>
              </a:p>
            </p:txBody>
          </p:sp>
        </mc:Choice>
        <mc:Fallback xmlns="">
          <p:sp>
            <p:nvSpPr>
              <p:cNvPr id="19" name="Content Placeholder 5">
                <a:extLst>
                  <a:ext uri="{FF2B5EF4-FFF2-40B4-BE49-F238E27FC236}">
                    <a16:creationId xmlns:a16="http://schemas.microsoft.com/office/drawing/2014/main" id="{453CEA41-217B-77BD-32B4-720CFD52CBE0}"/>
                  </a:ext>
                </a:extLst>
              </p:cNvPr>
              <p:cNvSpPr txBox="1">
                <a:spLocks noRot="1" noChangeAspect="1" noMove="1" noResize="1" noEditPoints="1" noAdjustHandles="1" noChangeArrowheads="1" noChangeShapeType="1" noTextEdit="1"/>
              </p:cNvSpPr>
              <p:nvPr/>
            </p:nvSpPr>
            <p:spPr>
              <a:xfrm>
                <a:off x="1361139" y="4428712"/>
                <a:ext cx="8825659" cy="2172781"/>
              </a:xfrm>
              <a:prstGeom prst="rect">
                <a:avLst/>
              </a:prstGeom>
              <a:blipFill>
                <a:blip r:embed="rId5"/>
                <a:stretch>
                  <a:fillRect l="-69" t="-21448" b="-1671"/>
                </a:stretch>
              </a:blipFill>
            </p:spPr>
            <p:txBody>
              <a:bodyPr/>
              <a:lstStyle/>
              <a:p>
                <a:r>
                  <a:rPr lang="en-IN">
                    <a:noFill/>
                  </a:rPr>
                  <a:t> </a:t>
                </a:r>
              </a:p>
            </p:txBody>
          </p:sp>
        </mc:Fallback>
      </mc:AlternateContent>
    </p:spTree>
    <p:extLst>
      <p:ext uri="{BB962C8B-B14F-4D97-AF65-F5344CB8AC3E}">
        <p14:creationId xmlns:p14="http://schemas.microsoft.com/office/powerpoint/2010/main" val="3688610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20000" decel="2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2" nodeType="clickEffect">
                                  <p:stCondLst>
                                    <p:cond delay="0"/>
                                  </p:stCondLst>
                                  <p:childTnLst>
                                    <p:animEffect transition="out" filter="wipe(down)">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1" nodeType="clickEffect">
                                  <p:stCondLst>
                                    <p:cond delay="0"/>
                                  </p:stCondLst>
                                  <p:childTnLst>
                                    <p:animEffect transition="out" filter="wipe(down)">
                                      <p:cBhvr>
                                        <p:cTn id="48" dur="500"/>
                                        <p:tgtEl>
                                          <p:spTgt spid="18"/>
                                        </p:tgtEl>
                                      </p:cBhvr>
                                    </p:animEffect>
                                    <p:set>
                                      <p:cBhvr>
                                        <p:cTn id="49" dur="1" fill="hold">
                                          <p:stCondLst>
                                            <p:cond delay="499"/>
                                          </p:stCondLst>
                                        </p:cTn>
                                        <p:tgtEl>
                                          <p:spTgt spid="18"/>
                                        </p:tgtEl>
                                        <p:attrNameLst>
                                          <p:attrName>style.visibility</p:attrName>
                                        </p:attrNameLst>
                                      </p:cBhvr>
                                      <p:to>
                                        <p:strVal val="hidden"/>
                                      </p:to>
                                    </p:set>
                                  </p:childTnLst>
                                </p:cTn>
                              </p:par>
                              <p:par>
                                <p:cTn id="50" presetID="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xit" presetSubtype="4" fill="hold" grpId="1" nodeType="clickEffect">
                                  <p:stCondLst>
                                    <p:cond delay="0"/>
                                  </p:stCondLst>
                                  <p:childTnLst>
                                    <p:animEffect transition="out" filter="wipe(down)">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9" grpId="0"/>
      <p:bldP spid="10" grpId="0"/>
      <p:bldP spid="13" grpId="0"/>
      <p:bldP spid="17" grpId="0" animBg="1"/>
      <p:bldP spid="17" grpId="1" animBg="1"/>
      <p:bldP spid="18" grpId="0" animBg="1"/>
      <p:bldP spid="18" grpId="1" animBg="1"/>
      <p:bldP spid="19" grpId="0" animBg="1"/>
      <p:bldP spid="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05547A9-106B-F560-6273-EC9DFB99DC87}"/>
              </a:ext>
            </a:extLst>
          </p:cNvPr>
          <p:cNvGraphicFramePr/>
          <p:nvPr>
            <p:extLst>
              <p:ext uri="{D42A27DB-BD31-4B8C-83A1-F6EECF244321}">
                <p14:modId xmlns:p14="http://schemas.microsoft.com/office/powerpoint/2010/main" val="2385341601"/>
              </p:ext>
            </p:extLst>
          </p:nvPr>
        </p:nvGraphicFramePr>
        <p:xfrm>
          <a:off x="1367972" y="121558"/>
          <a:ext cx="8935355" cy="661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6835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D11DF9C6-0A2D-4F59-9456-1ECA8BA1A48F}"/>
                                            </p:graphicEl>
                                          </p:spTgt>
                                        </p:tgtEl>
                                        <p:attrNameLst>
                                          <p:attrName>style.visibility</p:attrName>
                                        </p:attrNameLst>
                                      </p:cBhvr>
                                      <p:to>
                                        <p:strVal val="visible"/>
                                      </p:to>
                                    </p:set>
                                    <p:anim calcmode="lin" valueType="num">
                                      <p:cBhvr additive="base">
                                        <p:cTn id="7" dur="500" fill="hold"/>
                                        <p:tgtEl>
                                          <p:spTgt spid="2">
                                            <p:graphicEl>
                                              <a:dgm id="{D11DF9C6-0A2D-4F59-9456-1ECA8BA1A48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D11DF9C6-0A2D-4F59-9456-1ECA8BA1A48F}"/>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graphicEl>
                                              <a:dgm id="{5FA25FE3-DFC1-459D-9F1E-D0F33037E350}"/>
                                            </p:graphicEl>
                                          </p:spTgt>
                                        </p:tgtEl>
                                        <p:attrNameLst>
                                          <p:attrName>style.visibility</p:attrName>
                                        </p:attrNameLst>
                                      </p:cBhvr>
                                      <p:to>
                                        <p:strVal val="visible"/>
                                      </p:to>
                                    </p:set>
                                    <p:anim calcmode="lin" valueType="num">
                                      <p:cBhvr additive="base">
                                        <p:cTn id="11" dur="500" fill="hold"/>
                                        <p:tgtEl>
                                          <p:spTgt spid="2">
                                            <p:graphicEl>
                                              <a:dgm id="{5FA25FE3-DFC1-459D-9F1E-D0F33037E350}"/>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graphicEl>
                                              <a:dgm id="{5FA25FE3-DFC1-459D-9F1E-D0F33037E350}"/>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graphicEl>
                                              <a:dgm id="{4C436707-6C2F-493F-BB7B-B6B611A3936E}"/>
                                            </p:graphicEl>
                                          </p:spTgt>
                                        </p:tgtEl>
                                        <p:attrNameLst>
                                          <p:attrName>style.visibility</p:attrName>
                                        </p:attrNameLst>
                                      </p:cBhvr>
                                      <p:to>
                                        <p:strVal val="visible"/>
                                      </p:to>
                                    </p:set>
                                    <p:anim calcmode="lin" valueType="num">
                                      <p:cBhvr additive="base">
                                        <p:cTn id="17" dur="500" fill="hold"/>
                                        <p:tgtEl>
                                          <p:spTgt spid="2">
                                            <p:graphicEl>
                                              <a:dgm id="{4C436707-6C2F-493F-BB7B-B6B611A3936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graphicEl>
                                              <a:dgm id="{4C436707-6C2F-493F-BB7B-B6B611A3936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graphicEl>
                                              <a:dgm id="{C47D3210-745A-4A8D-8125-1A8786165DB8}"/>
                                            </p:graphicEl>
                                          </p:spTgt>
                                        </p:tgtEl>
                                        <p:attrNameLst>
                                          <p:attrName>style.visibility</p:attrName>
                                        </p:attrNameLst>
                                      </p:cBhvr>
                                      <p:to>
                                        <p:strVal val="visible"/>
                                      </p:to>
                                    </p:set>
                                    <p:anim calcmode="lin" valueType="num">
                                      <p:cBhvr additive="base">
                                        <p:cTn id="21" dur="500" fill="hold"/>
                                        <p:tgtEl>
                                          <p:spTgt spid="2">
                                            <p:graphicEl>
                                              <a:dgm id="{C47D3210-745A-4A8D-8125-1A8786165DB8}"/>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graphicEl>
                                              <a:dgm id="{C47D3210-745A-4A8D-8125-1A8786165DB8}"/>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graphicEl>
                                              <a:dgm id="{2BCC0B23-FEFD-4954-B13D-B6643678188B}"/>
                                            </p:graphicEl>
                                          </p:spTgt>
                                        </p:tgtEl>
                                        <p:attrNameLst>
                                          <p:attrName>style.visibility</p:attrName>
                                        </p:attrNameLst>
                                      </p:cBhvr>
                                      <p:to>
                                        <p:strVal val="visible"/>
                                      </p:to>
                                    </p:set>
                                    <p:anim calcmode="lin" valueType="num">
                                      <p:cBhvr additive="base">
                                        <p:cTn id="27" dur="500" fill="hold"/>
                                        <p:tgtEl>
                                          <p:spTgt spid="2">
                                            <p:graphicEl>
                                              <a:dgm id="{2BCC0B23-FEFD-4954-B13D-B6643678188B}"/>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graphicEl>
                                              <a:dgm id="{2BCC0B23-FEFD-4954-B13D-B6643678188B}"/>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graphicEl>
                                              <a:dgm id="{2C326B12-2191-4BB8-BF64-9AC96C075B58}"/>
                                            </p:graphicEl>
                                          </p:spTgt>
                                        </p:tgtEl>
                                        <p:attrNameLst>
                                          <p:attrName>style.visibility</p:attrName>
                                        </p:attrNameLst>
                                      </p:cBhvr>
                                      <p:to>
                                        <p:strVal val="visible"/>
                                      </p:to>
                                    </p:set>
                                    <p:anim calcmode="lin" valueType="num">
                                      <p:cBhvr additive="base">
                                        <p:cTn id="31" dur="500" fill="hold"/>
                                        <p:tgtEl>
                                          <p:spTgt spid="2">
                                            <p:graphicEl>
                                              <a:dgm id="{2C326B12-2191-4BB8-BF64-9AC96C075B58}"/>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graphicEl>
                                              <a:dgm id="{2C326B12-2191-4BB8-BF64-9AC96C075B58}"/>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graphicEl>
                                              <a:dgm id="{0A48ECC1-F78E-49FC-BFB0-2F47D4261434}"/>
                                            </p:graphicEl>
                                          </p:spTgt>
                                        </p:tgtEl>
                                        <p:attrNameLst>
                                          <p:attrName>style.visibility</p:attrName>
                                        </p:attrNameLst>
                                      </p:cBhvr>
                                      <p:to>
                                        <p:strVal val="visible"/>
                                      </p:to>
                                    </p:set>
                                    <p:anim calcmode="lin" valueType="num">
                                      <p:cBhvr additive="base">
                                        <p:cTn id="37" dur="500" fill="hold"/>
                                        <p:tgtEl>
                                          <p:spTgt spid="2">
                                            <p:graphicEl>
                                              <a:dgm id="{0A48ECC1-F78E-49FC-BFB0-2F47D426143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graphicEl>
                                              <a:dgm id="{0A48ECC1-F78E-49FC-BFB0-2F47D426143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graphicEl>
                                              <a:dgm id="{C55EC1AF-C342-4FE2-B65B-91FB4F347BC4}"/>
                                            </p:graphicEl>
                                          </p:spTgt>
                                        </p:tgtEl>
                                        <p:attrNameLst>
                                          <p:attrName>style.visibility</p:attrName>
                                        </p:attrNameLst>
                                      </p:cBhvr>
                                      <p:to>
                                        <p:strVal val="visible"/>
                                      </p:to>
                                    </p:set>
                                    <p:anim calcmode="lin" valueType="num">
                                      <p:cBhvr additive="base">
                                        <p:cTn id="41" dur="500" fill="hold"/>
                                        <p:tgtEl>
                                          <p:spTgt spid="2">
                                            <p:graphicEl>
                                              <a:dgm id="{C55EC1AF-C342-4FE2-B65B-91FB4F347BC4}"/>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graphicEl>
                                              <a:dgm id="{C55EC1AF-C342-4FE2-B65B-91FB4F347BC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ED6B-3120-FB94-F2D4-4A6AED12E115}"/>
              </a:ext>
            </a:extLst>
          </p:cNvPr>
          <p:cNvSpPr>
            <a:spLocks noGrp="1"/>
          </p:cNvSpPr>
          <p:nvPr>
            <p:ph type="title"/>
          </p:nvPr>
        </p:nvSpPr>
        <p:spPr/>
        <p:txBody>
          <a:bodyPr/>
          <a:lstStyle/>
          <a:p>
            <a:r>
              <a:rPr lang="en-GB" dirty="0"/>
              <a:t>Algorithms Used in the Model</a:t>
            </a:r>
            <a:endParaRPr lang="en-IN" dirty="0"/>
          </a:p>
        </p:txBody>
      </p:sp>
      <p:graphicFrame>
        <p:nvGraphicFramePr>
          <p:cNvPr id="4" name="Content Placeholder 3">
            <a:extLst>
              <a:ext uri="{FF2B5EF4-FFF2-40B4-BE49-F238E27FC236}">
                <a16:creationId xmlns:a16="http://schemas.microsoft.com/office/drawing/2014/main" id="{6ADD32A5-7AD8-7895-81C6-521FFB911E0D}"/>
              </a:ext>
            </a:extLst>
          </p:cNvPr>
          <p:cNvGraphicFramePr>
            <a:graphicFrameLocks noGrp="1"/>
          </p:cNvGraphicFramePr>
          <p:nvPr>
            <p:ph idx="1"/>
            <p:extLst>
              <p:ext uri="{D42A27DB-BD31-4B8C-83A1-F6EECF244321}">
                <p14:modId xmlns:p14="http://schemas.microsoft.com/office/powerpoint/2010/main" val="213721213"/>
              </p:ext>
            </p:extLst>
          </p:nvPr>
        </p:nvGraphicFramePr>
        <p:xfrm>
          <a:off x="136188" y="2603500"/>
          <a:ext cx="11799651" cy="3845560"/>
        </p:xfrm>
        <a:graphic>
          <a:graphicData uri="http://schemas.openxmlformats.org/drawingml/2006/table">
            <a:tbl>
              <a:tblPr firstRow="1" bandRow="1">
                <a:tableStyleId>{08FB837D-C827-4EFA-A057-4D05807E0F7C}</a:tableStyleId>
              </a:tblPr>
              <a:tblGrid>
                <a:gridCol w="3933217">
                  <a:extLst>
                    <a:ext uri="{9D8B030D-6E8A-4147-A177-3AD203B41FA5}">
                      <a16:colId xmlns:a16="http://schemas.microsoft.com/office/drawing/2014/main" val="3486824828"/>
                    </a:ext>
                  </a:extLst>
                </a:gridCol>
                <a:gridCol w="3933217">
                  <a:extLst>
                    <a:ext uri="{9D8B030D-6E8A-4147-A177-3AD203B41FA5}">
                      <a16:colId xmlns:a16="http://schemas.microsoft.com/office/drawing/2014/main" val="3480095197"/>
                    </a:ext>
                  </a:extLst>
                </a:gridCol>
                <a:gridCol w="3933217">
                  <a:extLst>
                    <a:ext uri="{9D8B030D-6E8A-4147-A177-3AD203B41FA5}">
                      <a16:colId xmlns:a16="http://schemas.microsoft.com/office/drawing/2014/main" val="3904992820"/>
                    </a:ext>
                  </a:extLst>
                </a:gridCol>
              </a:tblGrid>
              <a:tr h="370840">
                <a:tc>
                  <a:txBody>
                    <a:bodyPr/>
                    <a:lstStyle/>
                    <a:p>
                      <a:pPr lvl="1" algn="ctr"/>
                      <a:r>
                        <a:rPr lang="en-IN" dirty="0"/>
                        <a:t>Algorithm</a:t>
                      </a:r>
                    </a:p>
                  </a:txBody>
                  <a:tcPr/>
                </a:tc>
                <a:tc>
                  <a:txBody>
                    <a:bodyPr/>
                    <a:lstStyle/>
                    <a:p>
                      <a:r>
                        <a:rPr lang="en-IN" dirty="0"/>
                        <a:t>What It Does</a:t>
                      </a:r>
                    </a:p>
                  </a:txBody>
                  <a:tcPr/>
                </a:tc>
                <a:tc>
                  <a:txBody>
                    <a:bodyPr/>
                    <a:lstStyle/>
                    <a:p>
                      <a:r>
                        <a:rPr lang="en-IN" dirty="0"/>
                        <a:t>Where Used?</a:t>
                      </a:r>
                    </a:p>
                  </a:txBody>
                  <a:tcPr/>
                </a:tc>
                <a:extLst>
                  <a:ext uri="{0D108BD9-81ED-4DB2-BD59-A6C34878D82A}">
                    <a16:rowId xmlns:a16="http://schemas.microsoft.com/office/drawing/2014/main" val="2571940952"/>
                  </a:ext>
                </a:extLst>
              </a:tr>
              <a:tr h="370840">
                <a:tc>
                  <a:txBody>
                    <a:bodyPr/>
                    <a:lstStyle/>
                    <a:p>
                      <a:r>
                        <a:rPr lang="en-IN" dirty="0"/>
                        <a:t>Fear Update Function</a:t>
                      </a:r>
                    </a:p>
                  </a:txBody>
                  <a:tcPr/>
                </a:tc>
                <a:tc>
                  <a:txBody>
                    <a:bodyPr/>
                    <a:lstStyle/>
                    <a:p>
                      <a:r>
                        <a:rPr lang="en-GB" dirty="0"/>
                        <a:t>Computes an agent's fear based on environment, memory, and peers</a:t>
                      </a:r>
                      <a:endParaRPr lang="en-IN" dirty="0"/>
                    </a:p>
                  </a:txBody>
                  <a:tcPr/>
                </a:tc>
                <a:tc>
                  <a:txBody>
                    <a:bodyPr/>
                    <a:lstStyle/>
                    <a:p>
                      <a:r>
                        <a:rPr lang="en-GB" dirty="0"/>
                        <a:t>Updates emotional state each step</a:t>
                      </a:r>
                      <a:endParaRPr lang="en-IN" dirty="0"/>
                    </a:p>
                  </a:txBody>
                  <a:tcPr/>
                </a:tc>
                <a:extLst>
                  <a:ext uri="{0D108BD9-81ED-4DB2-BD59-A6C34878D82A}">
                    <a16:rowId xmlns:a16="http://schemas.microsoft.com/office/drawing/2014/main" val="1504676610"/>
                  </a:ext>
                </a:extLst>
              </a:tr>
              <a:tr h="370840">
                <a:tc>
                  <a:txBody>
                    <a:bodyPr/>
                    <a:lstStyle/>
                    <a:p>
                      <a:r>
                        <a:rPr lang="en-IN" dirty="0"/>
                        <a:t>Movement Decision Rule</a:t>
                      </a:r>
                    </a:p>
                  </a:txBody>
                  <a:tcPr/>
                </a:tc>
                <a:tc>
                  <a:txBody>
                    <a:bodyPr/>
                    <a:lstStyle/>
                    <a:p>
                      <a:r>
                        <a:rPr lang="en-GB" dirty="0"/>
                        <a:t>Agents move probabilistically based on their fear level</a:t>
                      </a:r>
                      <a:endParaRPr lang="en-IN" dirty="0"/>
                    </a:p>
                  </a:txBody>
                  <a:tcPr/>
                </a:tc>
                <a:tc>
                  <a:txBody>
                    <a:bodyPr/>
                    <a:lstStyle/>
                    <a:p>
                      <a:r>
                        <a:rPr lang="en-IN" dirty="0"/>
                        <a:t>Determines agent relocation</a:t>
                      </a:r>
                    </a:p>
                  </a:txBody>
                  <a:tcPr/>
                </a:tc>
                <a:extLst>
                  <a:ext uri="{0D108BD9-81ED-4DB2-BD59-A6C34878D82A}">
                    <a16:rowId xmlns:a16="http://schemas.microsoft.com/office/drawing/2014/main" val="886392482"/>
                  </a:ext>
                </a:extLst>
              </a:tr>
              <a:tr h="370840">
                <a:tc>
                  <a:txBody>
                    <a:bodyPr/>
                    <a:lstStyle/>
                    <a:p>
                      <a:r>
                        <a:rPr lang="en-IN" dirty="0"/>
                        <a:t>Resource Gathering</a:t>
                      </a:r>
                    </a:p>
                  </a:txBody>
                  <a:tcPr/>
                </a:tc>
                <a:tc>
                  <a:txBody>
                    <a:bodyPr/>
                    <a:lstStyle/>
                    <a:p>
                      <a:r>
                        <a:rPr lang="en-GB" dirty="0"/>
                        <a:t>Agents decide how much sugar to consume/store</a:t>
                      </a:r>
                      <a:endParaRPr lang="en-IN" dirty="0"/>
                    </a:p>
                  </a:txBody>
                  <a:tcPr/>
                </a:tc>
                <a:tc>
                  <a:txBody>
                    <a:bodyPr/>
                    <a:lstStyle/>
                    <a:p>
                      <a:r>
                        <a:rPr lang="en-IN" dirty="0"/>
                        <a:t>Affects survival &amp; economic </a:t>
                      </a:r>
                      <a:r>
                        <a:rPr lang="en-IN" dirty="0" err="1"/>
                        <a:t>behavior</a:t>
                      </a:r>
                      <a:endParaRPr lang="en-IN" dirty="0"/>
                    </a:p>
                  </a:txBody>
                  <a:tcPr/>
                </a:tc>
                <a:extLst>
                  <a:ext uri="{0D108BD9-81ED-4DB2-BD59-A6C34878D82A}">
                    <a16:rowId xmlns:a16="http://schemas.microsoft.com/office/drawing/2014/main" val="260235677"/>
                  </a:ext>
                </a:extLst>
              </a:tr>
              <a:tr h="370840">
                <a:tc>
                  <a:txBody>
                    <a:bodyPr/>
                    <a:lstStyle/>
                    <a:p>
                      <a:r>
                        <a:rPr lang="en-IN" dirty="0"/>
                        <a:t>Social Influence Model</a:t>
                      </a:r>
                    </a:p>
                  </a:txBody>
                  <a:tcPr/>
                </a:tc>
                <a:tc>
                  <a:txBody>
                    <a:bodyPr/>
                    <a:lstStyle/>
                    <a:p>
                      <a:r>
                        <a:rPr lang="en-GB" dirty="0"/>
                        <a:t>Agents observe </a:t>
                      </a:r>
                      <a:r>
                        <a:rPr lang="en-GB" dirty="0" err="1"/>
                        <a:t>neighbors'</a:t>
                      </a:r>
                      <a:r>
                        <a:rPr lang="en-GB" dirty="0"/>
                        <a:t> fear &amp; adjust their own</a:t>
                      </a:r>
                      <a:endParaRPr lang="en-IN" dirty="0"/>
                    </a:p>
                  </a:txBody>
                  <a:tcPr/>
                </a:tc>
                <a:tc>
                  <a:txBody>
                    <a:bodyPr/>
                    <a:lstStyle/>
                    <a:p>
                      <a:r>
                        <a:rPr lang="en-GB" dirty="0"/>
                        <a:t>Models peer effects on decision-making</a:t>
                      </a:r>
                      <a:endParaRPr lang="en-IN" dirty="0"/>
                    </a:p>
                  </a:txBody>
                  <a:tcPr/>
                </a:tc>
                <a:extLst>
                  <a:ext uri="{0D108BD9-81ED-4DB2-BD59-A6C34878D82A}">
                    <a16:rowId xmlns:a16="http://schemas.microsoft.com/office/drawing/2014/main" val="3523816812"/>
                  </a:ext>
                </a:extLst>
              </a:tr>
              <a:tr h="370840">
                <a:tc>
                  <a:txBody>
                    <a:bodyPr/>
                    <a:lstStyle/>
                    <a:p>
                      <a:r>
                        <a:rPr lang="en-IN" dirty="0"/>
                        <a:t>Memory Decay Function</a:t>
                      </a:r>
                    </a:p>
                  </a:txBody>
                  <a:tcPr/>
                </a:tc>
                <a:tc>
                  <a:txBody>
                    <a:bodyPr/>
                    <a:lstStyle/>
                    <a:p>
                      <a:r>
                        <a:rPr lang="en-GB" dirty="0"/>
                        <a:t>Fear memory fades over time (exponential decay)</a:t>
                      </a:r>
                      <a:endParaRPr lang="en-IN" dirty="0"/>
                    </a:p>
                  </a:txBody>
                  <a:tcPr/>
                </a:tc>
                <a:tc>
                  <a:txBody>
                    <a:bodyPr/>
                    <a:lstStyle/>
                    <a:p>
                      <a:r>
                        <a:rPr lang="en-IN" dirty="0"/>
                        <a:t>Long-term adaptation in </a:t>
                      </a:r>
                      <a:r>
                        <a:rPr lang="en-IN" dirty="0" err="1"/>
                        <a:t>behavior</a:t>
                      </a:r>
                      <a:endParaRPr lang="en-IN" dirty="0"/>
                    </a:p>
                  </a:txBody>
                  <a:tcPr anchor="ctr"/>
                </a:tc>
                <a:extLst>
                  <a:ext uri="{0D108BD9-81ED-4DB2-BD59-A6C34878D82A}">
                    <a16:rowId xmlns:a16="http://schemas.microsoft.com/office/drawing/2014/main" val="4894323"/>
                  </a:ext>
                </a:extLst>
              </a:tr>
            </a:tbl>
          </a:graphicData>
        </a:graphic>
      </p:graphicFrame>
    </p:spTree>
    <p:extLst>
      <p:ext uri="{BB962C8B-B14F-4D97-AF65-F5344CB8AC3E}">
        <p14:creationId xmlns:p14="http://schemas.microsoft.com/office/powerpoint/2010/main" val="472011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0283-A0AD-2317-05C4-DA1199802948}"/>
              </a:ext>
            </a:extLst>
          </p:cNvPr>
          <p:cNvSpPr>
            <a:spLocks noGrp="1"/>
          </p:cNvSpPr>
          <p:nvPr>
            <p:ph type="title"/>
          </p:nvPr>
        </p:nvSpPr>
        <p:spPr>
          <a:xfrm>
            <a:off x="1154954" y="973668"/>
            <a:ext cx="9632495" cy="706964"/>
          </a:xfrm>
        </p:spPr>
        <p:txBody>
          <a:bodyPr/>
          <a:lstStyle/>
          <a:p>
            <a:r>
              <a:rPr lang="en-IN" dirty="0">
                <a:latin typeface="Bookman Old Style" panose="02050604050505020204" pitchFamily="18" charset="0"/>
              </a:rPr>
              <a:t>Simulation Results – Emergent </a:t>
            </a:r>
            <a:r>
              <a:rPr lang="en-IN" dirty="0" err="1">
                <a:latin typeface="Bookman Old Style" panose="02050604050505020204" pitchFamily="18" charset="0"/>
              </a:rPr>
              <a:t>Behaviors</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77EB24D-0861-8449-5AC2-497A3574C205}"/>
              </a:ext>
            </a:extLst>
          </p:cNvPr>
          <p:cNvSpPr>
            <a:spLocks noGrp="1"/>
          </p:cNvSpPr>
          <p:nvPr>
            <p:ph idx="1"/>
          </p:nvPr>
        </p:nvSpPr>
        <p:spPr/>
        <p:txBody>
          <a:bodyPr/>
          <a:lstStyle/>
          <a:p>
            <a:r>
              <a:rPr lang="en-GB" b="1" dirty="0"/>
              <a:t>Agent Responses Under Fear:</a:t>
            </a:r>
            <a:r>
              <a:rPr lang="en-GB" dirty="0"/>
              <a:t> Bullet points summarizing key </a:t>
            </a:r>
            <a:r>
              <a:rPr lang="en-GB" dirty="0" err="1"/>
              <a:t>behaviors</a:t>
            </a:r>
            <a:r>
              <a:rPr lang="en-GB" dirty="0"/>
              <a:t> observed</a:t>
            </a:r>
          </a:p>
          <a:p>
            <a:r>
              <a:rPr lang="en-GB" b="1" dirty="0"/>
              <a:t>Graphs &amp; Heatmaps:</a:t>
            </a:r>
            <a:r>
              <a:rPr lang="en-GB" dirty="0"/>
              <a:t> Show patterns of movement, clustering, or </a:t>
            </a:r>
            <a:r>
              <a:rPr lang="en-GB" dirty="0" err="1"/>
              <a:t>behavioral</a:t>
            </a:r>
            <a:r>
              <a:rPr lang="en-GB" dirty="0"/>
              <a:t> changes</a:t>
            </a:r>
          </a:p>
          <a:p>
            <a:r>
              <a:rPr lang="en-GB" b="1" dirty="0"/>
              <a:t>Comparison:</a:t>
            </a:r>
            <a:r>
              <a:rPr lang="en-GB" dirty="0"/>
              <a:t> How agents behave with and without the fear model</a:t>
            </a:r>
          </a:p>
          <a:p>
            <a:r>
              <a:rPr lang="en-GB" b="1" dirty="0"/>
              <a:t>Key Takeaways:</a:t>
            </a:r>
            <a:r>
              <a:rPr lang="en-GB" dirty="0"/>
              <a:t> Brief points on what the results suggest</a:t>
            </a:r>
            <a:endParaRPr lang="en-IN" dirty="0"/>
          </a:p>
        </p:txBody>
      </p:sp>
    </p:spTree>
    <p:extLst>
      <p:ext uri="{BB962C8B-B14F-4D97-AF65-F5344CB8AC3E}">
        <p14:creationId xmlns:p14="http://schemas.microsoft.com/office/powerpoint/2010/main" val="45546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DC7B-0846-80FE-CE1F-84EF744B9D94}"/>
              </a:ext>
            </a:extLst>
          </p:cNvPr>
          <p:cNvSpPr>
            <a:spLocks noGrp="1"/>
          </p:cNvSpPr>
          <p:nvPr>
            <p:ph type="title"/>
          </p:nvPr>
        </p:nvSpPr>
        <p:spPr/>
        <p:txBody>
          <a:bodyPr/>
          <a:lstStyle/>
          <a:p>
            <a:r>
              <a:rPr lang="en-IN" dirty="0">
                <a:latin typeface="Bookman Old Style" panose="02050604050505020204" pitchFamily="18" charset="0"/>
              </a:rPr>
              <a:t>Broader Implications &amp; Future Work</a:t>
            </a:r>
          </a:p>
        </p:txBody>
      </p:sp>
      <p:sp>
        <p:nvSpPr>
          <p:cNvPr id="3" name="Content Placeholder 2">
            <a:extLst>
              <a:ext uri="{FF2B5EF4-FFF2-40B4-BE49-F238E27FC236}">
                <a16:creationId xmlns:a16="http://schemas.microsoft.com/office/drawing/2014/main" id="{9EE31473-7235-C87C-6398-E03A03538543}"/>
              </a:ext>
            </a:extLst>
          </p:cNvPr>
          <p:cNvSpPr>
            <a:spLocks noGrp="1"/>
          </p:cNvSpPr>
          <p:nvPr>
            <p:ph idx="1"/>
          </p:nvPr>
        </p:nvSpPr>
        <p:spPr>
          <a:xfrm>
            <a:off x="1154954" y="2603500"/>
            <a:ext cx="8825659" cy="1305112"/>
          </a:xfrm>
        </p:spPr>
        <p:txBody>
          <a:bodyPr/>
          <a:lstStyle/>
          <a:p>
            <a:r>
              <a:rPr lang="en-GB" b="1" dirty="0"/>
              <a:t>Why This Matters?</a:t>
            </a:r>
            <a:r>
              <a:rPr lang="en-GB" dirty="0"/>
              <a:t> (Real-world relevance)</a:t>
            </a:r>
          </a:p>
          <a:p>
            <a:r>
              <a:rPr lang="en-GB" b="1" dirty="0"/>
              <a:t>Expanding Beyond Fear</a:t>
            </a:r>
            <a:r>
              <a:rPr lang="en-GB" dirty="0"/>
              <a:t> (Introducing other emotions)</a:t>
            </a:r>
          </a:p>
          <a:p>
            <a:r>
              <a:rPr lang="en-GB" b="1" dirty="0"/>
              <a:t>Future Improvements</a:t>
            </a:r>
            <a:r>
              <a:rPr lang="en-GB" dirty="0"/>
              <a:t> (Next steps in refining the model)</a:t>
            </a:r>
            <a:endParaRPr lang="en-IN" dirty="0"/>
          </a:p>
        </p:txBody>
      </p:sp>
    </p:spTree>
    <p:extLst>
      <p:ext uri="{BB962C8B-B14F-4D97-AF65-F5344CB8AC3E}">
        <p14:creationId xmlns:p14="http://schemas.microsoft.com/office/powerpoint/2010/main" val="1312514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697</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Cambria Math</vt:lpstr>
      <vt:lpstr>Century Gothic</vt:lpstr>
      <vt:lpstr>Courier New</vt:lpstr>
      <vt:lpstr>Wingdings 3</vt:lpstr>
      <vt:lpstr>Ion Boardroom</vt:lpstr>
      <vt:lpstr>  Agent-Based Modeling of Emotion-Driven Societies </vt:lpstr>
      <vt:lpstr>Introduction</vt:lpstr>
      <vt:lpstr>Background &amp; Motivation</vt:lpstr>
      <vt:lpstr>Implementation Approach</vt:lpstr>
      <vt:lpstr>Fear-Based Decision Making</vt:lpstr>
      <vt:lpstr>PowerPoint Presentation</vt:lpstr>
      <vt:lpstr>Algorithms Used in the Model</vt:lpstr>
      <vt:lpstr>Simulation Results – Emergent Behaviors</vt:lpstr>
      <vt:lpstr>Broader Implications &amp; Future Work</vt:lpstr>
      <vt:lpstr>Conclusion &amp; 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Mishra</dc:creator>
  <cp:lastModifiedBy>Ankit Mishra</cp:lastModifiedBy>
  <cp:revision>307</cp:revision>
  <dcterms:created xsi:type="dcterms:W3CDTF">2013-07-15T20:26:40Z</dcterms:created>
  <dcterms:modified xsi:type="dcterms:W3CDTF">2025-03-18T12:29:29Z</dcterms:modified>
</cp:coreProperties>
</file>