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96" r:id="rId4"/>
    <p:sldId id="297" r:id="rId5"/>
    <p:sldId id="258" r:id="rId6"/>
    <p:sldId id="259" r:id="rId7"/>
    <p:sldId id="260" r:id="rId8"/>
    <p:sldId id="293" r:id="rId9"/>
    <p:sldId id="294" r:id="rId10"/>
    <p:sldId id="302" r:id="rId11"/>
    <p:sldId id="295" r:id="rId12"/>
    <p:sldId id="301" r:id="rId13"/>
    <p:sldId id="261" r:id="rId14"/>
    <p:sldId id="262" r:id="rId15"/>
    <p:sldId id="263" r:id="rId16"/>
    <p:sldId id="264" r:id="rId17"/>
    <p:sldId id="265" r:id="rId18"/>
    <p:sldId id="266" r:id="rId19"/>
    <p:sldId id="267" r:id="rId20"/>
    <p:sldId id="268" r:id="rId21"/>
    <p:sldId id="285" r:id="rId22"/>
    <p:sldId id="269" r:id="rId23"/>
    <p:sldId id="270" r:id="rId24"/>
    <p:sldId id="271" r:id="rId25"/>
    <p:sldId id="272" r:id="rId26"/>
    <p:sldId id="273" r:id="rId27"/>
    <p:sldId id="274" r:id="rId28"/>
    <p:sldId id="275" r:id="rId29"/>
    <p:sldId id="276" r:id="rId30"/>
    <p:sldId id="286" r:id="rId31"/>
    <p:sldId id="277" r:id="rId32"/>
    <p:sldId id="278" r:id="rId33"/>
    <p:sldId id="279" r:id="rId34"/>
    <p:sldId id="280" r:id="rId35"/>
    <p:sldId id="281" r:id="rId36"/>
    <p:sldId id="282" r:id="rId37"/>
    <p:sldId id="283" r:id="rId38"/>
    <p:sldId id="284" r:id="rId39"/>
    <p:sldId id="287" r:id="rId40"/>
    <p:sldId id="288" r:id="rId41"/>
    <p:sldId id="289" r:id="rId42"/>
    <p:sldId id="300" r:id="rId43"/>
    <p:sldId id="290" r:id="rId44"/>
    <p:sldId id="291" r:id="rId45"/>
    <p:sldId id="292" r:id="rId46"/>
    <p:sldId id="299"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458F4-D58A-48A1-96FA-046264B93DFE}" type="datetimeFigureOut">
              <a:rPr lang="en-IN" smtClean="0"/>
              <a:t>06-12-2017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A78C9-4E8E-4BCB-8456-181D9D32EB32}" type="slidenum">
              <a:rPr lang="en-IN" smtClean="0"/>
              <a:t>‹#›</a:t>
            </a:fld>
            <a:endParaRPr lang="en-IN"/>
          </a:p>
        </p:txBody>
      </p:sp>
    </p:spTree>
    <p:extLst>
      <p:ext uri="{BB962C8B-B14F-4D97-AF65-F5344CB8AC3E}">
        <p14:creationId xmlns:p14="http://schemas.microsoft.com/office/powerpoint/2010/main" val="2961109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Our report is large because all the analysis we ran are important in order to determine the strengths of a player as well as the team. Our analysis doesn’t limit here as there could be various other analysis and stats that may affect your team and personality. As a Sport Recruitment firm it is our responsibility to carry out as many tests required in order to help our clients get the maximum output and the best talent present on the table.</a:t>
            </a:r>
          </a:p>
        </p:txBody>
      </p:sp>
      <p:sp>
        <p:nvSpPr>
          <p:cNvPr id="4" name="Slide Number Placeholder 3"/>
          <p:cNvSpPr>
            <a:spLocks noGrp="1"/>
          </p:cNvSpPr>
          <p:nvPr>
            <p:ph type="sldNum" sz="quarter" idx="10"/>
          </p:nvPr>
        </p:nvSpPr>
        <p:spPr/>
        <p:txBody>
          <a:bodyPr/>
          <a:lstStyle/>
          <a:p>
            <a:fld id="{A82A78C9-4E8E-4BCB-8456-181D9D32EB32}" type="slidenum">
              <a:rPr lang="en-IN" smtClean="0"/>
              <a:t>2</a:t>
            </a:fld>
            <a:endParaRPr lang="en-IN"/>
          </a:p>
        </p:txBody>
      </p:sp>
    </p:spTree>
    <p:extLst>
      <p:ext uri="{BB962C8B-B14F-4D97-AF65-F5344CB8AC3E}">
        <p14:creationId xmlns:p14="http://schemas.microsoft.com/office/powerpoint/2010/main" val="23618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28C7-C8E9-49BC-AE13-43C339C6D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C9BD91-AE60-4FFE-878F-AC34BD010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A4CD2C-A05C-4BEC-8C67-A18176F00795}"/>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5" name="Footer Placeholder 4">
            <a:extLst>
              <a:ext uri="{FF2B5EF4-FFF2-40B4-BE49-F238E27FC236}">
                <a16:creationId xmlns:a16="http://schemas.microsoft.com/office/drawing/2014/main" id="{A71D30D4-D5EA-439F-8293-4DEA215C0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0AD5A-8138-47C9-99C7-C0EB707C7C95}"/>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2544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25F6-88BF-4D2E-ABBC-949B451E48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FE7E7A-3BBF-45C7-ADEB-FBA2184FF4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137CD-5E62-4B21-9513-E4EAC5DBC5C0}"/>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5" name="Footer Placeholder 4">
            <a:extLst>
              <a:ext uri="{FF2B5EF4-FFF2-40B4-BE49-F238E27FC236}">
                <a16:creationId xmlns:a16="http://schemas.microsoft.com/office/drawing/2014/main" id="{1C354FEB-91BF-4717-8C9B-0140B16BC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96FB2-A6D6-4D67-9B5F-09C214D9B245}"/>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105188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C81F8-E213-4457-BAF7-E69D8E796C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0B610-14D5-469D-8F60-D0729D8C8A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39673-798F-4320-9AE3-658B98BF46E7}"/>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5" name="Footer Placeholder 4">
            <a:extLst>
              <a:ext uri="{FF2B5EF4-FFF2-40B4-BE49-F238E27FC236}">
                <a16:creationId xmlns:a16="http://schemas.microsoft.com/office/drawing/2014/main" id="{5D19D860-40A0-4045-9F09-0B624A8FD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B6B50-F4C3-4EE6-8148-7F5D88365278}"/>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54970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F3F5-55DF-4AF5-BD2A-89FDE4681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61845-FC6F-4E37-B238-E08D340C9A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124A1-A9C8-4444-A362-9BFD439F380B}"/>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5" name="Footer Placeholder 4">
            <a:extLst>
              <a:ext uri="{FF2B5EF4-FFF2-40B4-BE49-F238E27FC236}">
                <a16:creationId xmlns:a16="http://schemas.microsoft.com/office/drawing/2014/main" id="{86FB095A-306E-40EF-84A4-FC021E55E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EB548-80B7-4DE8-A7BE-FBA56002C741}"/>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5914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DF9E-30E6-415D-A2AD-7B35EFB59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FE7CDE-BC69-4981-8072-6616E5249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2C6FDA-4813-4733-BE73-C8D7EEC86216}"/>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5" name="Footer Placeholder 4">
            <a:extLst>
              <a:ext uri="{FF2B5EF4-FFF2-40B4-BE49-F238E27FC236}">
                <a16:creationId xmlns:a16="http://schemas.microsoft.com/office/drawing/2014/main" id="{2C575919-5FC9-4DCE-941A-DEB45B0C5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5F6C9-45FA-435C-8C43-DAA657421ABB}"/>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368489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B820-6016-42B0-A49B-1649C3D04E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5C19B1-43BE-4A7B-AA05-A009B915FF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775983-8058-4497-BC22-A46B52F8CA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9C09C5-669E-4E65-867B-765DD41DC3AB}"/>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6" name="Footer Placeholder 5">
            <a:extLst>
              <a:ext uri="{FF2B5EF4-FFF2-40B4-BE49-F238E27FC236}">
                <a16:creationId xmlns:a16="http://schemas.microsoft.com/office/drawing/2014/main" id="{3B29B823-C937-4DAA-A341-62B72D827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0E7C9-F4F1-4822-8C21-F58470A66267}"/>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405115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9440-C671-4717-9DE6-2A43178B77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7FFB42-72A9-4149-92E0-19E00D300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B219EB-A036-4BDF-84C3-AF39D7C5E0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36C28E-9507-4C0C-94F3-FF4510117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FB717-C8C1-4FA0-8681-FF37479F90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F4F5CE-04AF-44DD-AAAB-C27C3828115A}"/>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8" name="Footer Placeholder 7">
            <a:extLst>
              <a:ext uri="{FF2B5EF4-FFF2-40B4-BE49-F238E27FC236}">
                <a16:creationId xmlns:a16="http://schemas.microsoft.com/office/drawing/2014/main" id="{FD222F9A-CF02-4451-B4AD-6428F22BD6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54CA16-9939-4ECA-8B07-C7DC18B779C9}"/>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196589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5629-7BDD-477D-A2F6-C3BEB1EBA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304FF8-7185-4695-833C-D1721F024712}"/>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4" name="Footer Placeholder 3">
            <a:extLst>
              <a:ext uri="{FF2B5EF4-FFF2-40B4-BE49-F238E27FC236}">
                <a16:creationId xmlns:a16="http://schemas.microsoft.com/office/drawing/2014/main" id="{990A317F-A5BC-4ECF-BC7B-FAFE59FEE6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C92A9D-F897-4D2A-A3D6-591D951DA4FE}"/>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98083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9726F-04CC-4D52-BBA8-A39478629570}"/>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3" name="Footer Placeholder 2">
            <a:extLst>
              <a:ext uri="{FF2B5EF4-FFF2-40B4-BE49-F238E27FC236}">
                <a16:creationId xmlns:a16="http://schemas.microsoft.com/office/drawing/2014/main" id="{0EF1F50D-613E-4551-A87A-18CA44EEEA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5833F3-A9E4-4693-A0FE-4A896BBFA463}"/>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396430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8D3E-222E-4EC9-9D1B-84365CB27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AD0E75-AEE0-4477-A341-1742855D9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8EB46A-D432-4300-AE56-8AF361CE4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F1F450-434F-4D99-930E-06AF52E6AB62}"/>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6" name="Footer Placeholder 5">
            <a:extLst>
              <a:ext uri="{FF2B5EF4-FFF2-40B4-BE49-F238E27FC236}">
                <a16:creationId xmlns:a16="http://schemas.microsoft.com/office/drawing/2014/main" id="{D7CDCCE6-8AF1-409D-8486-8E86E48B0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73A7F-E7C6-49DA-B839-C562882D231F}"/>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170946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3688-B294-4692-B398-A82C78875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0C9F16-95E5-43F1-8477-CC18D47C0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0ADEF9-4A15-4A62-8AFC-C2F6EDAB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23DA58-F2E9-4606-8C4A-94C34E8AC119}"/>
              </a:ext>
            </a:extLst>
          </p:cNvPr>
          <p:cNvSpPr>
            <a:spLocks noGrp="1"/>
          </p:cNvSpPr>
          <p:nvPr>
            <p:ph type="dt" sz="half" idx="10"/>
          </p:nvPr>
        </p:nvSpPr>
        <p:spPr/>
        <p:txBody>
          <a:bodyPr/>
          <a:lstStyle/>
          <a:p>
            <a:fld id="{AB3C5E03-6070-465B-B0F0-9C17CDADE8B3}" type="datetimeFigureOut">
              <a:rPr lang="en-IN" smtClean="0"/>
              <a:t>06-12-2017</a:t>
            </a:fld>
            <a:endParaRPr lang="en-IN"/>
          </a:p>
        </p:txBody>
      </p:sp>
      <p:sp>
        <p:nvSpPr>
          <p:cNvPr id="6" name="Footer Placeholder 5">
            <a:extLst>
              <a:ext uri="{FF2B5EF4-FFF2-40B4-BE49-F238E27FC236}">
                <a16:creationId xmlns:a16="http://schemas.microsoft.com/office/drawing/2014/main" id="{1DD1E5A9-D27D-49C2-A90A-B4DBF39CD3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C2334-44CC-47CB-9AB5-1F486961A543}"/>
              </a:ext>
            </a:extLst>
          </p:cNvPr>
          <p:cNvSpPr>
            <a:spLocks noGrp="1"/>
          </p:cNvSpPr>
          <p:nvPr>
            <p:ph type="sldNum" sz="quarter" idx="12"/>
          </p:nvPr>
        </p:nvSpPr>
        <p:spPr/>
        <p:txBody>
          <a:bodyPr/>
          <a:lstStyle/>
          <a:p>
            <a:fld id="{B6D019F4-552A-4CC3-B83E-BDDF7F806AE7}" type="slidenum">
              <a:rPr lang="en-IN" smtClean="0"/>
              <a:t>‹#›</a:t>
            </a:fld>
            <a:endParaRPr lang="en-IN"/>
          </a:p>
        </p:txBody>
      </p:sp>
    </p:spTree>
    <p:extLst>
      <p:ext uri="{BB962C8B-B14F-4D97-AF65-F5344CB8AC3E}">
        <p14:creationId xmlns:p14="http://schemas.microsoft.com/office/powerpoint/2010/main" val="63071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E0E6D-DB1D-4196-BE0C-AE68F3BAE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563069-1803-4925-BF35-88189809B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F7260-2236-4ABC-BA38-98BB514F4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C5E03-6070-465B-B0F0-9C17CDADE8B3}" type="datetimeFigureOut">
              <a:rPr lang="en-IN" smtClean="0"/>
              <a:t>06-12-2017</a:t>
            </a:fld>
            <a:endParaRPr lang="en-IN"/>
          </a:p>
        </p:txBody>
      </p:sp>
      <p:sp>
        <p:nvSpPr>
          <p:cNvPr id="5" name="Footer Placeholder 4">
            <a:extLst>
              <a:ext uri="{FF2B5EF4-FFF2-40B4-BE49-F238E27FC236}">
                <a16:creationId xmlns:a16="http://schemas.microsoft.com/office/drawing/2014/main" id="{22A636E2-93A6-4318-A25A-7F2429CB2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AD64BC-71AA-439C-8D35-94E602842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019F4-552A-4CC3-B83E-BDDF7F806AE7}" type="slidenum">
              <a:rPr lang="en-IN" smtClean="0"/>
              <a:t>‹#›</a:t>
            </a:fld>
            <a:endParaRPr lang="en-IN"/>
          </a:p>
        </p:txBody>
      </p:sp>
    </p:spTree>
    <p:extLst>
      <p:ext uri="{BB962C8B-B14F-4D97-AF65-F5344CB8AC3E}">
        <p14:creationId xmlns:p14="http://schemas.microsoft.com/office/powerpoint/2010/main" val="196787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C7D8E6A5-9316-404E-B504-814595D5BF4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1931" b="21819"/>
          <a:stretch/>
        </p:blipFill>
        <p:spPr>
          <a:xfrm>
            <a:off x="20" y="1"/>
            <a:ext cx="12191980" cy="6857999"/>
          </a:xfrm>
          <a:prstGeom prst="rect">
            <a:avLst/>
          </a:prstGeom>
        </p:spPr>
      </p:pic>
      <p:cxnSp>
        <p:nvCxnSpPr>
          <p:cNvPr id="12" name="Straight Connector 11">
            <a:extLst>
              <a:ext uri="{FF2B5EF4-FFF2-40B4-BE49-F238E27FC236}">
                <a16:creationId xmlns:a16="http://schemas.microsoft.com/office/drawing/2014/main" id="{624D17C8-E9C2-48A4-AA36-D7048A6CCC4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B5CF426-549E-4446-87D0-4AE8B860F9DF}"/>
              </a:ext>
            </a:extLst>
          </p:cNvPr>
          <p:cNvSpPr>
            <a:spLocks noGrp="1"/>
          </p:cNvSpPr>
          <p:nvPr>
            <p:ph type="ctrTitle"/>
          </p:nvPr>
        </p:nvSpPr>
        <p:spPr>
          <a:xfrm>
            <a:off x="4387349" y="1200152"/>
            <a:ext cx="6897171" cy="4457696"/>
          </a:xfrm>
        </p:spPr>
        <p:txBody>
          <a:bodyPr anchor="ctr">
            <a:normAutofit/>
          </a:bodyPr>
          <a:lstStyle/>
          <a:p>
            <a:pPr algn="l"/>
            <a:r>
              <a:rPr lang="en-IN" sz="8000">
                <a:solidFill>
                  <a:srgbClr val="FFFFFF"/>
                </a:solidFill>
              </a:rPr>
              <a:t>Clutch Sports</a:t>
            </a:r>
          </a:p>
        </p:txBody>
      </p:sp>
      <p:sp>
        <p:nvSpPr>
          <p:cNvPr id="3" name="Subtitle 2">
            <a:extLst>
              <a:ext uri="{FF2B5EF4-FFF2-40B4-BE49-F238E27FC236}">
                <a16:creationId xmlns:a16="http://schemas.microsoft.com/office/drawing/2014/main" id="{B7C70DC1-6709-439E-87AC-E0BEE8313C75}"/>
              </a:ext>
            </a:extLst>
          </p:cNvPr>
          <p:cNvSpPr>
            <a:spLocks noGrp="1"/>
          </p:cNvSpPr>
          <p:nvPr>
            <p:ph type="subTitle" idx="1"/>
          </p:nvPr>
        </p:nvSpPr>
        <p:spPr>
          <a:xfrm>
            <a:off x="849963" y="1200152"/>
            <a:ext cx="2816535" cy="4457696"/>
          </a:xfrm>
        </p:spPr>
        <p:txBody>
          <a:bodyPr anchor="ctr">
            <a:normAutofit fontScale="92500" lnSpcReduction="10000"/>
          </a:bodyPr>
          <a:lstStyle/>
          <a:p>
            <a:pPr algn="r"/>
            <a:r>
              <a:rPr lang="en-IN" sz="2600" dirty="0">
                <a:solidFill>
                  <a:srgbClr val="FFFFFF"/>
                </a:solidFill>
              </a:rPr>
              <a:t>Reported By</a:t>
            </a:r>
          </a:p>
          <a:p>
            <a:pPr algn="r"/>
            <a:r>
              <a:rPr lang="en-IN" sz="2600" dirty="0">
                <a:solidFill>
                  <a:srgbClr val="FFFFFF"/>
                </a:solidFill>
              </a:rPr>
              <a:t>Project Group 8</a:t>
            </a:r>
          </a:p>
          <a:p>
            <a:pPr algn="r"/>
            <a:r>
              <a:rPr lang="en-IN" sz="2600" dirty="0">
                <a:solidFill>
                  <a:srgbClr val="FFFFFF"/>
                </a:solidFill>
              </a:rPr>
              <a:t>Ankit Singh (A20111177)</a:t>
            </a:r>
          </a:p>
          <a:p>
            <a:pPr algn="r"/>
            <a:r>
              <a:rPr lang="en-IN" sz="2600" dirty="0" err="1">
                <a:solidFill>
                  <a:srgbClr val="FFFFFF"/>
                </a:solidFill>
              </a:rPr>
              <a:t>Akshay</a:t>
            </a:r>
            <a:r>
              <a:rPr lang="en-IN" sz="2600" dirty="0">
                <a:solidFill>
                  <a:srgbClr val="FFFFFF"/>
                </a:solidFill>
              </a:rPr>
              <a:t> Arora (A20101619)</a:t>
            </a:r>
          </a:p>
          <a:p>
            <a:pPr algn="r"/>
            <a:r>
              <a:rPr lang="en-IN" sz="2600" dirty="0">
                <a:solidFill>
                  <a:srgbClr val="FFFFFF"/>
                </a:solidFill>
              </a:rPr>
              <a:t>Chirag </a:t>
            </a:r>
            <a:r>
              <a:rPr lang="en-IN" sz="2600" dirty="0" err="1">
                <a:solidFill>
                  <a:srgbClr val="FFFFFF"/>
                </a:solidFill>
              </a:rPr>
              <a:t>Bilimoria</a:t>
            </a:r>
            <a:r>
              <a:rPr lang="en-IN" sz="2600" dirty="0">
                <a:solidFill>
                  <a:srgbClr val="FFFFFF"/>
                </a:solidFill>
              </a:rPr>
              <a:t> (A20099258)</a:t>
            </a:r>
          </a:p>
          <a:p>
            <a:pPr algn="r"/>
            <a:r>
              <a:rPr lang="en-IN" sz="2600" dirty="0">
                <a:solidFill>
                  <a:srgbClr val="FFFFFF"/>
                </a:solidFill>
              </a:rPr>
              <a:t>Shreyas Siva Kumar (A20115198)</a:t>
            </a:r>
          </a:p>
          <a:p>
            <a:pPr algn="r"/>
            <a:r>
              <a:rPr lang="en-IN" sz="2600" dirty="0" err="1">
                <a:solidFill>
                  <a:srgbClr val="FFFFFF"/>
                </a:solidFill>
              </a:rPr>
              <a:t>Souparna</a:t>
            </a:r>
            <a:r>
              <a:rPr lang="en-IN" sz="2600" dirty="0">
                <a:solidFill>
                  <a:srgbClr val="FFFFFF"/>
                </a:solidFill>
              </a:rPr>
              <a:t> </a:t>
            </a:r>
            <a:r>
              <a:rPr lang="en-IN" sz="2600" dirty="0" err="1">
                <a:solidFill>
                  <a:srgbClr val="FFFFFF"/>
                </a:solidFill>
              </a:rPr>
              <a:t>Lodh</a:t>
            </a:r>
            <a:r>
              <a:rPr lang="en-IN" sz="2600" dirty="0">
                <a:solidFill>
                  <a:srgbClr val="FFFFFF"/>
                </a:solidFill>
              </a:rPr>
              <a:t> (A20101631)</a:t>
            </a:r>
          </a:p>
        </p:txBody>
      </p:sp>
    </p:spTree>
    <p:extLst>
      <p:ext uri="{BB962C8B-B14F-4D97-AF65-F5344CB8AC3E}">
        <p14:creationId xmlns:p14="http://schemas.microsoft.com/office/powerpoint/2010/main" val="31470439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51C92C87-2625-41AC-B2D6-D777BD0581DF}"/>
              </a:ext>
            </a:extLst>
          </p:cNvPr>
          <p:cNvPicPr>
            <a:picLocks noChangeAspect="1"/>
          </p:cNvPicPr>
          <p:nvPr/>
        </p:nvPicPr>
        <p:blipFill rotWithShape="1">
          <a:blip r:embed="rId2"/>
          <a:srcRect/>
          <a:stretch/>
        </p:blipFill>
        <p:spPr>
          <a:xfrm>
            <a:off x="13219" y="1947030"/>
            <a:ext cx="4432980" cy="2327314"/>
          </a:xfrm>
          <a:prstGeom prst="rect">
            <a:avLst/>
          </a:prstGeom>
        </p:spPr>
      </p:pic>
      <p:sp>
        <p:nvSpPr>
          <p:cNvPr id="2" name="Title 1">
            <a:extLst>
              <a:ext uri="{FF2B5EF4-FFF2-40B4-BE49-F238E27FC236}">
                <a16:creationId xmlns:a16="http://schemas.microsoft.com/office/drawing/2014/main" id="{D0DACC50-99AF-4DC0-BC48-38DF77949F15}"/>
              </a:ext>
            </a:extLst>
          </p:cNvPr>
          <p:cNvSpPr>
            <a:spLocks noGrp="1"/>
          </p:cNvSpPr>
          <p:nvPr>
            <p:ph type="title"/>
          </p:nvPr>
        </p:nvSpPr>
        <p:spPr>
          <a:xfrm>
            <a:off x="4384039" y="365125"/>
            <a:ext cx="7164493" cy="1325563"/>
          </a:xfrm>
        </p:spPr>
        <p:txBody>
          <a:bodyPr>
            <a:normAutofit/>
          </a:bodyPr>
          <a:lstStyle/>
          <a:p>
            <a:r>
              <a:rPr lang="en-IN" sz="3400">
                <a:solidFill>
                  <a:schemeClr val="bg1"/>
                </a:solidFill>
              </a:rPr>
              <a:t>Is there an interaction between minutes played and usage percentage? </a:t>
            </a:r>
          </a:p>
        </p:txBody>
      </p:sp>
      <p:sp>
        <p:nvSpPr>
          <p:cNvPr id="7" name="Content Placeholder 6">
            <a:extLst>
              <a:ext uri="{FF2B5EF4-FFF2-40B4-BE49-F238E27FC236}">
                <a16:creationId xmlns:a16="http://schemas.microsoft.com/office/drawing/2014/main" id="{4B33EC96-6A5A-4149-AF74-EC01D74073A9}"/>
              </a:ext>
            </a:extLst>
          </p:cNvPr>
          <p:cNvSpPr>
            <a:spLocks noGrp="1"/>
          </p:cNvSpPr>
          <p:nvPr>
            <p:ph idx="1"/>
          </p:nvPr>
        </p:nvSpPr>
        <p:spPr>
          <a:xfrm>
            <a:off x="4387515" y="2022601"/>
            <a:ext cx="7161017" cy="4154361"/>
          </a:xfrm>
        </p:spPr>
        <p:txBody>
          <a:bodyPr>
            <a:normAutofit/>
          </a:bodyPr>
          <a:lstStyle/>
          <a:p>
            <a:r>
              <a:rPr lang="en-IN" sz="2000" dirty="0">
                <a:solidFill>
                  <a:schemeClr val="bg1"/>
                </a:solidFill>
              </a:rPr>
              <a:t>If two variables of interest interact, the relationship between each of the interacting variables and a third "dependent variable" depends on the value of the other interacting variable. In practice, this makes it more difficult to predict the consequences of changing the value of a variable, particularly if the variables it interacts with are hard to measure or difficult to control.</a:t>
            </a:r>
          </a:p>
          <a:p>
            <a:r>
              <a:rPr lang="en-IN" sz="2000" dirty="0">
                <a:solidFill>
                  <a:schemeClr val="bg1"/>
                </a:solidFill>
              </a:rPr>
              <a:t>Looking at our regression model, we can clearly that the interaction variable i.e. MP_USG is insignificant.</a:t>
            </a:r>
          </a:p>
          <a:p>
            <a:r>
              <a:rPr lang="en-IN" sz="2000" dirty="0">
                <a:solidFill>
                  <a:schemeClr val="bg1"/>
                </a:solidFill>
              </a:rPr>
              <a:t>Thus there is no interaction between minutes played and usage percentage and we can continue interpreting the variables as main effects and ignore the interaction.</a:t>
            </a:r>
          </a:p>
        </p:txBody>
      </p:sp>
    </p:spTree>
    <p:extLst>
      <p:ext uri="{BB962C8B-B14F-4D97-AF65-F5344CB8AC3E}">
        <p14:creationId xmlns:p14="http://schemas.microsoft.com/office/powerpoint/2010/main" val="273770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CE3C141D-69D0-4D83-807A-5BEDD7828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2" y="2532184"/>
            <a:ext cx="4305097" cy="2447000"/>
          </a:xfrm>
          <a:prstGeom prst="rect">
            <a:avLst/>
          </a:prstGeom>
        </p:spPr>
      </p:pic>
      <p:sp>
        <p:nvSpPr>
          <p:cNvPr id="2" name="Title 1">
            <a:extLst>
              <a:ext uri="{FF2B5EF4-FFF2-40B4-BE49-F238E27FC236}">
                <a16:creationId xmlns:a16="http://schemas.microsoft.com/office/drawing/2014/main" id="{7FE1AF86-32EC-403A-BA05-CC03D706187D}"/>
              </a:ext>
            </a:extLst>
          </p:cNvPr>
          <p:cNvSpPr>
            <a:spLocks noGrp="1"/>
          </p:cNvSpPr>
          <p:nvPr>
            <p:ph type="title"/>
          </p:nvPr>
        </p:nvSpPr>
        <p:spPr>
          <a:xfrm>
            <a:off x="4384039" y="365125"/>
            <a:ext cx="7164493" cy="1325563"/>
          </a:xfrm>
        </p:spPr>
        <p:txBody>
          <a:bodyPr>
            <a:normAutofit/>
          </a:bodyPr>
          <a:lstStyle/>
          <a:p>
            <a:r>
              <a:rPr lang="en-IN" dirty="0">
                <a:solidFill>
                  <a:schemeClr val="bg1"/>
                </a:solidFill>
              </a:rPr>
              <a:t>Does PER favours a good shooter in NBA?</a:t>
            </a:r>
          </a:p>
        </p:txBody>
      </p:sp>
      <p:sp>
        <p:nvSpPr>
          <p:cNvPr id="10" name="Content Placeholder 9"/>
          <p:cNvSpPr>
            <a:spLocks noGrp="1"/>
          </p:cNvSpPr>
          <p:nvPr>
            <p:ph idx="1"/>
          </p:nvPr>
        </p:nvSpPr>
        <p:spPr>
          <a:xfrm>
            <a:off x="4387515" y="2022601"/>
            <a:ext cx="7161017" cy="4154361"/>
          </a:xfrm>
        </p:spPr>
        <p:txBody>
          <a:bodyPr>
            <a:normAutofit lnSpcReduction="10000"/>
          </a:bodyPr>
          <a:lstStyle/>
          <a:p>
            <a:r>
              <a:rPr lang="en-US" sz="2000" dirty="0">
                <a:solidFill>
                  <a:schemeClr val="bg1"/>
                </a:solidFill>
              </a:rPr>
              <a:t>Again for this analysis, we performed linear regression with PER as dependent variable and field goal, free throw and 3 point percentage as independent variable.</a:t>
            </a:r>
          </a:p>
          <a:p>
            <a:r>
              <a:rPr lang="en-US" sz="2000" dirty="0">
                <a:solidFill>
                  <a:schemeClr val="bg1"/>
                </a:solidFill>
              </a:rPr>
              <a:t>The overall model is significant with R-square value of 0.4833 and also the independent variables are significant.</a:t>
            </a:r>
          </a:p>
          <a:p>
            <a:r>
              <a:rPr lang="en-US" sz="2000" dirty="0">
                <a:solidFill>
                  <a:schemeClr val="bg1"/>
                </a:solidFill>
              </a:rPr>
              <a:t>Thus we can say from the model, the PER does favor a good shooter to a solid extend.</a:t>
            </a:r>
          </a:p>
          <a:p>
            <a:r>
              <a:rPr lang="en-US" sz="2000" dirty="0">
                <a:solidFill>
                  <a:schemeClr val="bg1"/>
                </a:solidFill>
              </a:rPr>
              <a:t>This can be further justified by analyzing the beta coefficients.</a:t>
            </a:r>
          </a:p>
          <a:p>
            <a:r>
              <a:rPr lang="en-US" sz="2000" dirty="0">
                <a:solidFill>
                  <a:schemeClr val="bg1"/>
                </a:solidFill>
              </a:rPr>
              <a:t>A unit increase in FG% will increase the PER by 44.47 units while a unit increase in 3 point percentage will increase the PER by almost 9 units.</a:t>
            </a:r>
          </a:p>
          <a:p>
            <a:r>
              <a:rPr lang="en-US" sz="2000" dirty="0">
                <a:solidFill>
                  <a:schemeClr val="bg1"/>
                </a:solidFill>
              </a:rPr>
              <a:t>Thus adding shooting skills in your arsenal will favor you both individually as well as benefit the team in clutch situation. </a:t>
            </a:r>
          </a:p>
          <a:p>
            <a:endParaRPr lang="en-US" sz="2000" dirty="0">
              <a:solidFill>
                <a:schemeClr val="bg1"/>
              </a:solidFill>
            </a:endParaRPr>
          </a:p>
        </p:txBody>
      </p:sp>
    </p:spTree>
    <p:extLst>
      <p:ext uri="{BB962C8B-B14F-4D97-AF65-F5344CB8AC3E}">
        <p14:creationId xmlns:p14="http://schemas.microsoft.com/office/powerpoint/2010/main" val="218986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25AB85A-A08A-4F8A-A5EA-69FD80C8AE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23">
            <a:extLst>
              <a:ext uri="{FF2B5EF4-FFF2-40B4-BE49-F238E27FC236}">
                <a16:creationId xmlns:a16="http://schemas.microsoft.com/office/drawing/2014/main" id="{1AB1F50C-9536-4023-B698-A8BCC3E330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ounded Rectangle 17">
            <a:extLst>
              <a:ext uri="{FF2B5EF4-FFF2-40B4-BE49-F238E27FC236}">
                <a16:creationId xmlns:a16="http://schemas.microsoft.com/office/drawing/2014/main" id="{018DF060-36A7-44DF-9E9A-E7C71624E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3" descr="C:\Users\Shreyas\Desktop\dbm 1.PNG">
            <a:extLst>
              <a:ext uri="{FF2B5EF4-FFF2-40B4-BE49-F238E27FC236}">
                <a16:creationId xmlns:a16="http://schemas.microsoft.com/office/drawing/2014/main" id="{1FF23859-038C-46E2-B828-C53D4BE713C2}"/>
              </a:ext>
            </a:extLst>
          </p:cNvPr>
          <p:cNvPicPr>
            <a:picLocks/>
          </p:cNvPicPr>
          <p:nvPr/>
        </p:nvPicPr>
        <p:blipFill rotWithShape="1">
          <a:blip r:embed="rId2" cstate="print">
            <a:extLst>
              <a:ext uri="{28A0092B-C50C-407E-A947-70E740481C1C}">
                <a14:useLocalDpi xmlns:a14="http://schemas.microsoft.com/office/drawing/2010/main" val="0"/>
              </a:ext>
            </a:extLst>
          </a:blip>
          <a:srcRect l="10496" r="30580" b="1"/>
          <a:stretch/>
        </p:blipFill>
        <p:spPr bwMode="auto">
          <a:xfrm>
            <a:off x="5603706" y="1258529"/>
            <a:ext cx="5638853" cy="4330205"/>
          </a:xfrm>
          <a:prstGeom prst="rect">
            <a:avLst/>
          </a:prstGeom>
          <a:noFill/>
        </p:spPr>
      </p:pic>
      <p:sp>
        <p:nvSpPr>
          <p:cNvPr id="2" name="Title 1">
            <a:extLst>
              <a:ext uri="{FF2B5EF4-FFF2-40B4-BE49-F238E27FC236}">
                <a16:creationId xmlns:a16="http://schemas.microsoft.com/office/drawing/2014/main" id="{8B91F9F7-7FC0-4F60-95B7-C5EF0BAD5100}"/>
              </a:ext>
            </a:extLst>
          </p:cNvPr>
          <p:cNvSpPr>
            <a:spLocks noGrp="1"/>
          </p:cNvSpPr>
          <p:nvPr>
            <p:ph type="title"/>
          </p:nvPr>
        </p:nvSpPr>
        <p:spPr>
          <a:xfrm>
            <a:off x="838200" y="365125"/>
            <a:ext cx="3200400" cy="1325563"/>
          </a:xfrm>
        </p:spPr>
        <p:txBody>
          <a:bodyPr vert="horz" lIns="91440" tIns="45720" rIns="91440" bIns="45720" rtlCol="0">
            <a:normAutofit/>
          </a:bodyPr>
          <a:lstStyle/>
          <a:p>
            <a:r>
              <a:rPr lang="en-US" sz="2200" kern="1200">
                <a:latin typeface="+mj-lt"/>
                <a:ea typeface="+mj-ea"/>
                <a:cs typeface="+mj-cs"/>
              </a:rPr>
              <a:t>Does the player play more minutes in his prime years rather than other years?</a:t>
            </a:r>
          </a:p>
        </p:txBody>
      </p:sp>
      <p:sp>
        <p:nvSpPr>
          <p:cNvPr id="23" name="Content Placeholder 22"/>
          <p:cNvSpPr>
            <a:spLocks noGrp="1"/>
          </p:cNvSpPr>
          <p:nvPr>
            <p:ph idx="1"/>
          </p:nvPr>
        </p:nvSpPr>
        <p:spPr>
          <a:xfrm>
            <a:off x="838201" y="1825625"/>
            <a:ext cx="3200400" cy="4351338"/>
          </a:xfrm>
        </p:spPr>
        <p:txBody>
          <a:bodyPr>
            <a:normAutofit lnSpcReduction="10000"/>
          </a:bodyPr>
          <a:lstStyle/>
          <a:p>
            <a:r>
              <a:rPr lang="en-US" sz="1800" dirty="0"/>
              <a:t>The </a:t>
            </a:r>
            <a:r>
              <a:rPr lang="en-IN" sz="1800" dirty="0"/>
              <a:t>graph represents a plot of Minutes played versus Age.</a:t>
            </a:r>
          </a:p>
          <a:p>
            <a:r>
              <a:rPr lang="en-IN" sz="1800" dirty="0"/>
              <a:t>we can see that the prime age does not determine the minutes played as there are players who have played considerably more minutes but are not at their prime age.</a:t>
            </a:r>
          </a:p>
          <a:p>
            <a:r>
              <a:rPr lang="en-IN" sz="1800" dirty="0"/>
              <a:t>This can be justified from the fact that Lebron James plays more minutes at age of 33 because of mediocre team.</a:t>
            </a:r>
          </a:p>
          <a:p>
            <a:r>
              <a:rPr lang="en-IN" sz="1800" dirty="0"/>
              <a:t>While Kevin Durant on his prime plays less minutes because he got wing players to help him out. </a:t>
            </a:r>
            <a:endParaRPr lang="en-US" sz="1800" dirty="0"/>
          </a:p>
        </p:txBody>
      </p:sp>
    </p:spTree>
    <p:extLst>
      <p:ext uri="{BB962C8B-B14F-4D97-AF65-F5344CB8AC3E}">
        <p14:creationId xmlns:p14="http://schemas.microsoft.com/office/powerpoint/2010/main" val="177879151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map of a computer&#10;&#10;Description generated with high confidence">
            <a:extLst>
              <a:ext uri="{FF2B5EF4-FFF2-40B4-BE49-F238E27FC236}">
                <a16:creationId xmlns:a16="http://schemas.microsoft.com/office/drawing/2014/main" id="{B5A6F18E-B69B-4530-8D0C-ADC58EDBA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949" y="1185124"/>
            <a:ext cx="8930852" cy="4487752"/>
          </a:xfrm>
          <a:prstGeom prst="rect">
            <a:avLst/>
          </a:prstGeom>
        </p:spPr>
      </p:pic>
      <p:sp>
        <p:nvSpPr>
          <p:cNvPr id="2" name="Title 1">
            <a:extLst>
              <a:ext uri="{FF2B5EF4-FFF2-40B4-BE49-F238E27FC236}">
                <a16:creationId xmlns:a16="http://schemas.microsoft.com/office/drawing/2014/main" id="{1EEA7EC6-D992-4E03-9173-4A19210EC0E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Guard of the league?</a:t>
            </a:r>
          </a:p>
        </p:txBody>
      </p:sp>
    </p:spTree>
    <p:extLst>
      <p:ext uri="{BB962C8B-B14F-4D97-AF65-F5344CB8AC3E}">
        <p14:creationId xmlns:p14="http://schemas.microsoft.com/office/powerpoint/2010/main" val="391968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7B761B63-8A07-4951-9512-4F0126E598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1135625"/>
            <a:ext cx="8612753" cy="4248421"/>
          </a:xfrm>
          <a:prstGeom prst="rect">
            <a:avLst/>
          </a:prstGeom>
        </p:spPr>
      </p:pic>
      <p:sp>
        <p:nvSpPr>
          <p:cNvPr id="2" name="Title 1">
            <a:extLst>
              <a:ext uri="{FF2B5EF4-FFF2-40B4-BE49-F238E27FC236}">
                <a16:creationId xmlns:a16="http://schemas.microsoft.com/office/drawing/2014/main" id="{8CFF0972-C794-46AE-84E6-D0F60AAB4B5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Guard of the league?</a:t>
            </a:r>
          </a:p>
        </p:txBody>
      </p:sp>
    </p:spTree>
    <p:extLst>
      <p:ext uri="{BB962C8B-B14F-4D97-AF65-F5344CB8AC3E}">
        <p14:creationId xmlns:p14="http://schemas.microsoft.com/office/powerpoint/2010/main" val="144629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very high confidence">
            <a:extLst>
              <a:ext uri="{FF2B5EF4-FFF2-40B4-BE49-F238E27FC236}">
                <a16:creationId xmlns:a16="http://schemas.microsoft.com/office/drawing/2014/main" id="{515EC34F-F9D4-4E23-95A7-7B1599E8A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447" y="1218110"/>
            <a:ext cx="8799566" cy="4421780"/>
          </a:xfrm>
          <a:prstGeom prst="rect">
            <a:avLst/>
          </a:prstGeom>
        </p:spPr>
      </p:pic>
      <p:sp>
        <p:nvSpPr>
          <p:cNvPr id="2" name="Title 1">
            <a:extLst>
              <a:ext uri="{FF2B5EF4-FFF2-40B4-BE49-F238E27FC236}">
                <a16:creationId xmlns:a16="http://schemas.microsoft.com/office/drawing/2014/main" id="{DBDA1D62-24A5-4F30-A240-326167ED9EC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Guard of the league?</a:t>
            </a:r>
          </a:p>
        </p:txBody>
      </p:sp>
    </p:spTree>
    <p:extLst>
      <p:ext uri="{BB962C8B-B14F-4D97-AF65-F5344CB8AC3E}">
        <p14:creationId xmlns:p14="http://schemas.microsoft.com/office/powerpoint/2010/main" val="410379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very high confidence">
            <a:extLst>
              <a:ext uri="{FF2B5EF4-FFF2-40B4-BE49-F238E27FC236}">
                <a16:creationId xmlns:a16="http://schemas.microsoft.com/office/drawing/2014/main" id="{05DD0B43-8558-4632-A0F0-47E05F60E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141" y="1189645"/>
            <a:ext cx="8912859" cy="4478710"/>
          </a:xfrm>
          <a:prstGeom prst="rect">
            <a:avLst/>
          </a:prstGeom>
        </p:spPr>
      </p:pic>
      <p:sp>
        <p:nvSpPr>
          <p:cNvPr id="2" name="Title 1">
            <a:extLst>
              <a:ext uri="{FF2B5EF4-FFF2-40B4-BE49-F238E27FC236}">
                <a16:creationId xmlns:a16="http://schemas.microsoft.com/office/drawing/2014/main" id="{5369E8D7-7513-451C-BC44-DB9AA981484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Guard of the league?</a:t>
            </a:r>
          </a:p>
        </p:txBody>
      </p:sp>
    </p:spTree>
    <p:extLst>
      <p:ext uri="{BB962C8B-B14F-4D97-AF65-F5344CB8AC3E}">
        <p14:creationId xmlns:p14="http://schemas.microsoft.com/office/powerpoint/2010/main" val="304057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174A8BB4-5255-4322-94F6-15987CC02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4914" y="1217229"/>
            <a:ext cx="8847086" cy="4423542"/>
          </a:xfrm>
          <a:prstGeom prst="rect">
            <a:avLst/>
          </a:prstGeom>
        </p:spPr>
      </p:pic>
      <p:sp>
        <p:nvSpPr>
          <p:cNvPr id="2" name="Title 1">
            <a:extLst>
              <a:ext uri="{FF2B5EF4-FFF2-40B4-BE49-F238E27FC236}">
                <a16:creationId xmlns:a16="http://schemas.microsoft.com/office/drawing/2014/main" id="{FE822CAA-C15A-4B26-89D3-A0EAEF74613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Guard of the league in last 17 years?</a:t>
            </a:r>
          </a:p>
        </p:txBody>
      </p:sp>
    </p:spTree>
    <p:extLst>
      <p:ext uri="{BB962C8B-B14F-4D97-AF65-F5344CB8AC3E}">
        <p14:creationId xmlns:p14="http://schemas.microsoft.com/office/powerpoint/2010/main" val="170874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507EEC4D-6D6A-4478-9370-CDF10B19C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1268770"/>
            <a:ext cx="8684342" cy="4320460"/>
          </a:xfrm>
          <a:prstGeom prst="rect">
            <a:avLst/>
          </a:prstGeom>
        </p:spPr>
      </p:pic>
      <p:sp>
        <p:nvSpPr>
          <p:cNvPr id="2" name="Title 1">
            <a:extLst>
              <a:ext uri="{FF2B5EF4-FFF2-40B4-BE49-F238E27FC236}">
                <a16:creationId xmlns:a16="http://schemas.microsoft.com/office/drawing/2014/main" id="{7964874C-D039-4296-83B5-33F96F14E4F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Guard of the league in last 17 years?</a:t>
            </a:r>
          </a:p>
        </p:txBody>
      </p:sp>
    </p:spTree>
    <p:extLst>
      <p:ext uri="{BB962C8B-B14F-4D97-AF65-F5344CB8AC3E}">
        <p14:creationId xmlns:p14="http://schemas.microsoft.com/office/powerpoint/2010/main" val="9281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581A8250-3E4E-4537-8DF2-FE87A1483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2663" y="1180070"/>
            <a:ext cx="8819337" cy="4497860"/>
          </a:xfrm>
          <a:prstGeom prst="rect">
            <a:avLst/>
          </a:prstGeom>
        </p:spPr>
      </p:pic>
      <p:sp>
        <p:nvSpPr>
          <p:cNvPr id="2" name="Title 1">
            <a:extLst>
              <a:ext uri="{FF2B5EF4-FFF2-40B4-BE49-F238E27FC236}">
                <a16:creationId xmlns:a16="http://schemas.microsoft.com/office/drawing/2014/main" id="{1E60FE5F-FCB0-47E3-9312-CC38DB6F394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Guard of the league in last 17 years?</a:t>
            </a:r>
          </a:p>
        </p:txBody>
      </p:sp>
    </p:spTree>
    <p:extLst>
      <p:ext uri="{BB962C8B-B14F-4D97-AF65-F5344CB8AC3E}">
        <p14:creationId xmlns:p14="http://schemas.microsoft.com/office/powerpoint/2010/main" val="3503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33F96BE8-1BDD-4790-A681-F31B3957E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0C0C0696-B105-49FC-AE54-7AFE42347C8B}"/>
              </a:ext>
            </a:extLst>
          </p:cNvPr>
          <p:cNvSpPr>
            <a:spLocks noGrp="1"/>
          </p:cNvSpPr>
          <p:nvPr>
            <p:ph type="title"/>
          </p:nvPr>
        </p:nvSpPr>
        <p:spPr>
          <a:xfrm>
            <a:off x="4384039" y="365125"/>
            <a:ext cx="7164493" cy="1325563"/>
          </a:xfrm>
        </p:spPr>
        <p:txBody>
          <a:bodyPr>
            <a:normAutofit/>
          </a:bodyPr>
          <a:lstStyle/>
          <a:p>
            <a:r>
              <a:rPr lang="en-IN">
                <a:solidFill>
                  <a:schemeClr val="bg1"/>
                </a:solidFill>
              </a:rPr>
              <a:t>Clutch Sports</a:t>
            </a:r>
          </a:p>
        </p:txBody>
      </p:sp>
      <p:sp>
        <p:nvSpPr>
          <p:cNvPr id="3" name="Content Placeholder 2">
            <a:extLst>
              <a:ext uri="{FF2B5EF4-FFF2-40B4-BE49-F238E27FC236}">
                <a16:creationId xmlns:a16="http://schemas.microsoft.com/office/drawing/2014/main" id="{A21FBEA6-8ABD-463D-9581-EF1D445358D0}"/>
              </a:ext>
            </a:extLst>
          </p:cNvPr>
          <p:cNvSpPr>
            <a:spLocks noGrp="1"/>
          </p:cNvSpPr>
          <p:nvPr>
            <p:ph idx="1"/>
          </p:nvPr>
        </p:nvSpPr>
        <p:spPr>
          <a:xfrm>
            <a:off x="4387515" y="2022601"/>
            <a:ext cx="7161017" cy="4154361"/>
          </a:xfrm>
        </p:spPr>
        <p:txBody>
          <a:bodyPr>
            <a:normAutofit/>
          </a:bodyPr>
          <a:lstStyle/>
          <a:p>
            <a:r>
              <a:rPr lang="en-IN" sz="2000">
                <a:solidFill>
                  <a:schemeClr val="bg1"/>
                </a:solidFill>
              </a:rPr>
              <a:t>We are a Talent Acquisition Company helping Managers of NBA teams make great tactical and scouting decisions based on the NBA stats and providing tactical decisions in order to improve player as well as a team.</a:t>
            </a:r>
          </a:p>
          <a:p>
            <a:r>
              <a:rPr lang="en-IN" sz="2000">
                <a:solidFill>
                  <a:schemeClr val="bg1"/>
                </a:solidFill>
              </a:rPr>
              <a:t>Our services include player management, offensive tactics, defensive tactics, marketing research, scouting reports and upbringing the new talents in the league.</a:t>
            </a:r>
          </a:p>
          <a:p>
            <a:r>
              <a:rPr lang="en-IN" sz="2000">
                <a:solidFill>
                  <a:schemeClr val="bg1"/>
                </a:solidFill>
              </a:rPr>
              <a:t>Out Motto “One Spirit, One Team, One Win”</a:t>
            </a:r>
          </a:p>
        </p:txBody>
      </p:sp>
    </p:spTree>
    <p:extLst>
      <p:ext uri="{BB962C8B-B14F-4D97-AF65-F5344CB8AC3E}">
        <p14:creationId xmlns:p14="http://schemas.microsoft.com/office/powerpoint/2010/main" val="1609059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very high confidence">
            <a:extLst>
              <a:ext uri="{FF2B5EF4-FFF2-40B4-BE49-F238E27FC236}">
                <a16:creationId xmlns:a16="http://schemas.microsoft.com/office/drawing/2014/main" id="{F08A931A-6685-45B2-A844-6208149A4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4279" y="1190936"/>
            <a:ext cx="8907721" cy="4476128"/>
          </a:xfrm>
          <a:prstGeom prst="rect">
            <a:avLst/>
          </a:prstGeom>
        </p:spPr>
      </p:pic>
      <p:sp>
        <p:nvSpPr>
          <p:cNvPr id="2" name="Title 1">
            <a:extLst>
              <a:ext uri="{FF2B5EF4-FFF2-40B4-BE49-F238E27FC236}">
                <a16:creationId xmlns:a16="http://schemas.microsoft.com/office/drawing/2014/main" id="{3DBCED06-AD81-41B1-9F34-88DE7157CD0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Guard of the league in last 17 years?</a:t>
            </a:r>
          </a:p>
        </p:txBody>
      </p:sp>
    </p:spTree>
    <p:extLst>
      <p:ext uri="{BB962C8B-B14F-4D97-AF65-F5344CB8AC3E}">
        <p14:creationId xmlns:p14="http://schemas.microsoft.com/office/powerpoint/2010/main" val="1969325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6CF82A28-B552-4FE7-926A-C884C1879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31F04FB0-170E-4D5D-A4DD-F3FD6EE83013}"/>
              </a:ext>
            </a:extLst>
          </p:cNvPr>
          <p:cNvSpPr>
            <a:spLocks noGrp="1"/>
          </p:cNvSpPr>
          <p:nvPr>
            <p:ph type="title"/>
          </p:nvPr>
        </p:nvSpPr>
        <p:spPr>
          <a:xfrm>
            <a:off x="4384039" y="365125"/>
            <a:ext cx="7164493" cy="1325563"/>
          </a:xfrm>
        </p:spPr>
        <p:txBody>
          <a:bodyPr>
            <a:normAutofit/>
          </a:bodyPr>
          <a:lstStyle/>
          <a:p>
            <a:r>
              <a:rPr lang="en-IN">
                <a:solidFill>
                  <a:schemeClr val="bg1"/>
                </a:solidFill>
              </a:rPr>
              <a:t>Analysis on Guards.</a:t>
            </a:r>
          </a:p>
        </p:txBody>
      </p:sp>
      <p:sp>
        <p:nvSpPr>
          <p:cNvPr id="3" name="Content Placeholder 2">
            <a:extLst>
              <a:ext uri="{FF2B5EF4-FFF2-40B4-BE49-F238E27FC236}">
                <a16:creationId xmlns:a16="http://schemas.microsoft.com/office/drawing/2014/main" id="{9672B11C-ED0D-4519-9027-0A79CE41CE3E}"/>
              </a:ext>
            </a:extLst>
          </p:cNvPr>
          <p:cNvSpPr>
            <a:spLocks noGrp="1"/>
          </p:cNvSpPr>
          <p:nvPr>
            <p:ph idx="1"/>
          </p:nvPr>
        </p:nvSpPr>
        <p:spPr>
          <a:xfrm>
            <a:off x="4387515" y="2022601"/>
            <a:ext cx="7161017" cy="4154361"/>
          </a:xfrm>
        </p:spPr>
        <p:txBody>
          <a:bodyPr>
            <a:normAutofit/>
          </a:bodyPr>
          <a:lstStyle/>
          <a:p>
            <a:r>
              <a:rPr lang="en-IN" sz="2000">
                <a:solidFill>
                  <a:schemeClr val="bg1"/>
                </a:solidFill>
              </a:rPr>
              <a:t>The number of games and the minutes played by the guards has decreased in last 17 years to keep them fresh for playoff runs.</a:t>
            </a:r>
          </a:p>
          <a:p>
            <a:r>
              <a:rPr lang="en-IN" sz="2000">
                <a:solidFill>
                  <a:schemeClr val="bg1"/>
                </a:solidFill>
              </a:rPr>
              <a:t>But PER, WS, USG%, FG%, FT%, Blocks and Rebounds haven’t seen a significant change.</a:t>
            </a:r>
          </a:p>
          <a:p>
            <a:r>
              <a:rPr lang="en-IN" sz="2000">
                <a:solidFill>
                  <a:schemeClr val="bg1"/>
                </a:solidFill>
              </a:rPr>
              <a:t>The number of field goals made, attempted, Free throw made and attempted have decreased but has no effect on efficiency.</a:t>
            </a:r>
          </a:p>
          <a:p>
            <a:r>
              <a:rPr lang="en-IN" sz="2000">
                <a:solidFill>
                  <a:schemeClr val="bg1"/>
                </a:solidFill>
              </a:rPr>
              <a:t>Also, the modern NBA Guard is treat from beyond the arc with increased 3 point made, attempted and percentage.</a:t>
            </a:r>
          </a:p>
          <a:p>
            <a:r>
              <a:rPr lang="en-IN" sz="2000">
                <a:solidFill>
                  <a:schemeClr val="bg1"/>
                </a:solidFill>
              </a:rPr>
              <a:t>Assists may have decreased with time but so has the turnovers and thus suggesting the guards are focal point in offense.</a:t>
            </a:r>
          </a:p>
        </p:txBody>
      </p:sp>
    </p:spTree>
    <p:extLst>
      <p:ext uri="{BB962C8B-B14F-4D97-AF65-F5344CB8AC3E}">
        <p14:creationId xmlns:p14="http://schemas.microsoft.com/office/powerpoint/2010/main" val="82921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78892CB4-B2B8-4625-B97F-91EE46842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510" y="1267244"/>
            <a:ext cx="8823490" cy="4323511"/>
          </a:xfrm>
          <a:prstGeom prst="rect">
            <a:avLst/>
          </a:prstGeom>
        </p:spPr>
      </p:pic>
      <p:sp>
        <p:nvSpPr>
          <p:cNvPr id="2" name="Title 1">
            <a:extLst>
              <a:ext uri="{FF2B5EF4-FFF2-40B4-BE49-F238E27FC236}">
                <a16:creationId xmlns:a16="http://schemas.microsoft.com/office/drawing/2014/main" id="{EE936FAB-9AE0-4A93-BA74-293C79C39B7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Who is the most average Centre of the league?</a:t>
            </a:r>
          </a:p>
        </p:txBody>
      </p:sp>
    </p:spTree>
    <p:extLst>
      <p:ext uri="{BB962C8B-B14F-4D97-AF65-F5344CB8AC3E}">
        <p14:creationId xmlns:p14="http://schemas.microsoft.com/office/powerpoint/2010/main" val="277188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very high confidence">
            <a:extLst>
              <a:ext uri="{FF2B5EF4-FFF2-40B4-BE49-F238E27FC236}">
                <a16:creationId xmlns:a16="http://schemas.microsoft.com/office/drawing/2014/main" id="{E1C62BBA-CBB2-4DBA-BC51-EFFAAAB74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1263128"/>
            <a:ext cx="8707022" cy="4331743"/>
          </a:xfrm>
          <a:prstGeom prst="rect">
            <a:avLst/>
          </a:prstGeom>
        </p:spPr>
      </p:pic>
      <p:sp>
        <p:nvSpPr>
          <p:cNvPr id="2" name="Title 1">
            <a:extLst>
              <a:ext uri="{FF2B5EF4-FFF2-40B4-BE49-F238E27FC236}">
                <a16:creationId xmlns:a16="http://schemas.microsoft.com/office/drawing/2014/main" id="{A3036F80-2B1E-48FF-9D74-7FA82AC8126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Who is the most average </a:t>
            </a:r>
            <a:r>
              <a:rPr lang="en-US" sz="2600" dirty="0">
                <a:solidFill>
                  <a:schemeClr val="bg1"/>
                </a:solidFill>
              </a:rPr>
              <a:t>Centre</a:t>
            </a:r>
            <a:r>
              <a:rPr lang="en-US" sz="2600" kern="1200" dirty="0">
                <a:solidFill>
                  <a:schemeClr val="bg1"/>
                </a:solidFill>
                <a:latin typeface="+mj-lt"/>
                <a:ea typeface="+mj-ea"/>
                <a:cs typeface="+mj-cs"/>
              </a:rPr>
              <a:t> of the league?</a:t>
            </a:r>
          </a:p>
        </p:txBody>
      </p:sp>
    </p:spTree>
    <p:extLst>
      <p:ext uri="{BB962C8B-B14F-4D97-AF65-F5344CB8AC3E}">
        <p14:creationId xmlns:p14="http://schemas.microsoft.com/office/powerpoint/2010/main" val="258087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F1952D77-625C-47CB-910F-A644EF255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234" y="1246052"/>
            <a:ext cx="8864766" cy="4365896"/>
          </a:xfrm>
          <a:prstGeom prst="rect">
            <a:avLst/>
          </a:prstGeom>
        </p:spPr>
      </p:pic>
      <p:sp>
        <p:nvSpPr>
          <p:cNvPr id="2" name="Title 1">
            <a:extLst>
              <a:ext uri="{FF2B5EF4-FFF2-40B4-BE49-F238E27FC236}">
                <a16:creationId xmlns:a16="http://schemas.microsoft.com/office/drawing/2014/main" id="{E31DC32D-D23A-4BCA-AB27-F22352B8B91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Who is the most average Centre of the league?</a:t>
            </a:r>
          </a:p>
        </p:txBody>
      </p:sp>
    </p:spTree>
    <p:extLst>
      <p:ext uri="{BB962C8B-B14F-4D97-AF65-F5344CB8AC3E}">
        <p14:creationId xmlns:p14="http://schemas.microsoft.com/office/powerpoint/2010/main" val="46602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very high confidence">
            <a:extLst>
              <a:ext uri="{FF2B5EF4-FFF2-40B4-BE49-F238E27FC236}">
                <a16:creationId xmlns:a16="http://schemas.microsoft.com/office/drawing/2014/main" id="{FAE933B9-2FBE-4557-91F4-0EFDEE3D2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575" y="1220526"/>
            <a:ext cx="8968425" cy="4416948"/>
          </a:xfrm>
          <a:prstGeom prst="rect">
            <a:avLst/>
          </a:prstGeom>
        </p:spPr>
      </p:pic>
      <p:sp>
        <p:nvSpPr>
          <p:cNvPr id="2" name="Title 1">
            <a:extLst>
              <a:ext uri="{FF2B5EF4-FFF2-40B4-BE49-F238E27FC236}">
                <a16:creationId xmlns:a16="http://schemas.microsoft.com/office/drawing/2014/main" id="{F22585A3-FE72-4C2F-B56B-BBB03620352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Who is the most average Centre of the league?</a:t>
            </a:r>
          </a:p>
        </p:txBody>
      </p:sp>
    </p:spTree>
    <p:extLst>
      <p:ext uri="{BB962C8B-B14F-4D97-AF65-F5344CB8AC3E}">
        <p14:creationId xmlns:p14="http://schemas.microsoft.com/office/powerpoint/2010/main" val="248515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very high confidence">
            <a:extLst>
              <a:ext uri="{FF2B5EF4-FFF2-40B4-BE49-F238E27FC236}">
                <a16:creationId xmlns:a16="http://schemas.microsoft.com/office/drawing/2014/main" id="{44AE629B-0D18-4E1F-9556-899907DCE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1255990"/>
            <a:ext cx="8692041" cy="4346020"/>
          </a:xfrm>
          <a:prstGeom prst="rect">
            <a:avLst/>
          </a:prstGeom>
        </p:spPr>
      </p:pic>
      <p:sp>
        <p:nvSpPr>
          <p:cNvPr id="2" name="Title 1">
            <a:extLst>
              <a:ext uri="{FF2B5EF4-FFF2-40B4-BE49-F238E27FC236}">
                <a16:creationId xmlns:a16="http://schemas.microsoft.com/office/drawing/2014/main" id="{1003B3A6-8BBA-466B-ABB1-92834FEACE0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dirty="0">
                <a:solidFill>
                  <a:schemeClr val="bg1"/>
                </a:solidFill>
                <a:latin typeface="+mj-lt"/>
                <a:ea typeface="+mj-ea"/>
                <a:cs typeface="+mj-cs"/>
              </a:rPr>
              <a:t>Who is the most average Centre of the league in last 17 years?</a:t>
            </a:r>
          </a:p>
        </p:txBody>
      </p:sp>
    </p:spTree>
    <p:extLst>
      <p:ext uri="{BB962C8B-B14F-4D97-AF65-F5344CB8AC3E}">
        <p14:creationId xmlns:p14="http://schemas.microsoft.com/office/powerpoint/2010/main" val="373767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very high confidence">
            <a:extLst>
              <a:ext uri="{FF2B5EF4-FFF2-40B4-BE49-F238E27FC236}">
                <a16:creationId xmlns:a16="http://schemas.microsoft.com/office/drawing/2014/main" id="{822CD90D-346D-4EFC-A12A-5289F50B1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4956" y="1262728"/>
            <a:ext cx="8797044" cy="4332543"/>
          </a:xfrm>
          <a:prstGeom prst="rect">
            <a:avLst/>
          </a:prstGeom>
        </p:spPr>
      </p:pic>
      <p:sp>
        <p:nvSpPr>
          <p:cNvPr id="2" name="Title 1">
            <a:extLst>
              <a:ext uri="{FF2B5EF4-FFF2-40B4-BE49-F238E27FC236}">
                <a16:creationId xmlns:a16="http://schemas.microsoft.com/office/drawing/2014/main" id="{38F58BF0-F79A-4338-9D61-035F8C25698E}"/>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Centre of the league in last 17 years?</a:t>
            </a:r>
          </a:p>
        </p:txBody>
      </p:sp>
    </p:spTree>
    <p:extLst>
      <p:ext uri="{BB962C8B-B14F-4D97-AF65-F5344CB8AC3E}">
        <p14:creationId xmlns:p14="http://schemas.microsoft.com/office/powerpoint/2010/main" val="13022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55C3BB7C-A7A4-438E-A618-6DE701999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1284106"/>
            <a:ext cx="8799566" cy="4289787"/>
          </a:xfrm>
          <a:prstGeom prst="rect">
            <a:avLst/>
          </a:prstGeom>
        </p:spPr>
      </p:pic>
      <p:sp>
        <p:nvSpPr>
          <p:cNvPr id="2" name="Title 1">
            <a:extLst>
              <a:ext uri="{FF2B5EF4-FFF2-40B4-BE49-F238E27FC236}">
                <a16:creationId xmlns:a16="http://schemas.microsoft.com/office/drawing/2014/main" id="{88D1886A-C802-4F6A-B0C1-FC2618F532F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Centre of the league in last 17 years?</a:t>
            </a:r>
          </a:p>
        </p:txBody>
      </p:sp>
    </p:spTree>
    <p:extLst>
      <p:ext uri="{BB962C8B-B14F-4D97-AF65-F5344CB8AC3E}">
        <p14:creationId xmlns:p14="http://schemas.microsoft.com/office/powerpoint/2010/main" val="1950501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02F32E28-03CB-4331-9226-E808501A0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067" y="1227752"/>
            <a:ext cx="8893933" cy="4402495"/>
          </a:xfrm>
          <a:prstGeom prst="rect">
            <a:avLst/>
          </a:prstGeom>
        </p:spPr>
      </p:pic>
      <p:sp>
        <p:nvSpPr>
          <p:cNvPr id="2" name="Title 1">
            <a:extLst>
              <a:ext uri="{FF2B5EF4-FFF2-40B4-BE49-F238E27FC236}">
                <a16:creationId xmlns:a16="http://schemas.microsoft.com/office/drawing/2014/main" id="{C40C305B-E5A2-48BA-9432-014E8AD3A3A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Centre of the league in last 17 years?</a:t>
            </a:r>
          </a:p>
        </p:txBody>
      </p:sp>
    </p:spTree>
    <p:extLst>
      <p:ext uri="{BB962C8B-B14F-4D97-AF65-F5344CB8AC3E}">
        <p14:creationId xmlns:p14="http://schemas.microsoft.com/office/powerpoint/2010/main" val="181853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close up of a logo&#10;&#10;Description generated with very high confidence">
            <a:extLst>
              <a:ext uri="{FF2B5EF4-FFF2-40B4-BE49-F238E27FC236}">
                <a16:creationId xmlns:a16="http://schemas.microsoft.com/office/drawing/2014/main" id="{EC297F18-F378-47B0-82ED-80502C2B190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3CB3EF9B-A55F-44EC-B927-51DACC10B224}"/>
              </a:ext>
            </a:extLst>
          </p:cNvPr>
          <p:cNvSpPr>
            <a:spLocks noGrp="1"/>
          </p:cNvSpPr>
          <p:nvPr>
            <p:ph type="title"/>
          </p:nvPr>
        </p:nvSpPr>
        <p:spPr>
          <a:xfrm>
            <a:off x="4384039" y="365125"/>
            <a:ext cx="7164493" cy="1325563"/>
          </a:xfrm>
        </p:spPr>
        <p:txBody>
          <a:bodyPr>
            <a:normAutofit/>
          </a:bodyPr>
          <a:lstStyle/>
          <a:p>
            <a:r>
              <a:rPr lang="en-IN">
                <a:solidFill>
                  <a:schemeClr val="bg1"/>
                </a:solidFill>
              </a:rPr>
              <a:t>Data Definitions</a:t>
            </a:r>
          </a:p>
        </p:txBody>
      </p:sp>
      <p:sp>
        <p:nvSpPr>
          <p:cNvPr id="3" name="Content Placeholder 2">
            <a:extLst>
              <a:ext uri="{FF2B5EF4-FFF2-40B4-BE49-F238E27FC236}">
                <a16:creationId xmlns:a16="http://schemas.microsoft.com/office/drawing/2014/main" id="{219BACD0-F2DD-41D5-9881-BA3AFB76B6B8}"/>
              </a:ext>
            </a:extLst>
          </p:cNvPr>
          <p:cNvSpPr>
            <a:spLocks noGrp="1"/>
          </p:cNvSpPr>
          <p:nvPr>
            <p:ph idx="1"/>
          </p:nvPr>
        </p:nvSpPr>
        <p:spPr>
          <a:xfrm>
            <a:off x="4387515" y="2022601"/>
            <a:ext cx="7161017" cy="4154361"/>
          </a:xfrm>
        </p:spPr>
        <p:txBody>
          <a:bodyPr>
            <a:normAutofit/>
          </a:bodyPr>
          <a:lstStyle/>
          <a:p>
            <a:r>
              <a:rPr lang="en-IN" sz="1900">
                <a:solidFill>
                  <a:schemeClr val="bg1"/>
                </a:solidFill>
              </a:rPr>
              <a:t>Player Efficiency Rating (PER) : It is a rating of a player's per-minute productivity. It's per-minute and is pace-adjusted.</a:t>
            </a:r>
          </a:p>
          <a:p>
            <a:r>
              <a:rPr lang="en-IN" sz="1900">
                <a:solidFill>
                  <a:schemeClr val="bg1"/>
                </a:solidFill>
              </a:rPr>
              <a:t>Usage Percentage (USG%) : It is an estimate of the percentage of team plays used by a player while present on the floor.</a:t>
            </a:r>
          </a:p>
          <a:p>
            <a:r>
              <a:rPr lang="en-IN" sz="1900">
                <a:solidFill>
                  <a:schemeClr val="bg1"/>
                </a:solidFill>
              </a:rPr>
              <a:t>Value Over Replacement Player (VORP) : A box score estimate of the points per 100 TEAM possessions that a player contributed above a replacement-level player.</a:t>
            </a:r>
          </a:p>
          <a:p>
            <a:r>
              <a:rPr lang="en-IN" sz="1900">
                <a:solidFill>
                  <a:schemeClr val="bg1"/>
                </a:solidFill>
              </a:rPr>
              <a:t>Field Goal Made (FGM) and Field Goal Attempted (FGA) are the number of shots made and attempted by a player.</a:t>
            </a:r>
          </a:p>
          <a:p>
            <a:r>
              <a:rPr lang="en-IN" sz="1900">
                <a:solidFill>
                  <a:schemeClr val="bg1"/>
                </a:solidFill>
              </a:rPr>
              <a:t>3 pointer made (3PM) and 3 pointer attempted (3PA) are the 3 pointer shots made and attempted by a player.</a:t>
            </a:r>
          </a:p>
          <a:p>
            <a:r>
              <a:rPr lang="en-IN" sz="1900">
                <a:solidFill>
                  <a:schemeClr val="bg1"/>
                </a:solidFill>
              </a:rPr>
              <a:t>Free Throw made (FTM) and Free Throw attempted (FTA) are the free throw shots made and attempted by a player. </a:t>
            </a:r>
          </a:p>
          <a:p>
            <a:endParaRPr lang="en-IN" sz="1900">
              <a:solidFill>
                <a:schemeClr val="bg1"/>
              </a:solidFill>
            </a:endParaRPr>
          </a:p>
        </p:txBody>
      </p:sp>
    </p:spTree>
    <p:extLst>
      <p:ext uri="{BB962C8B-B14F-4D97-AF65-F5344CB8AC3E}">
        <p14:creationId xmlns:p14="http://schemas.microsoft.com/office/powerpoint/2010/main" val="109428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CB663C80-3CAC-4CCA-A34C-FEC818D7E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A248950E-5491-43F5-B540-6AF247F269BB}"/>
              </a:ext>
            </a:extLst>
          </p:cNvPr>
          <p:cNvSpPr>
            <a:spLocks noGrp="1"/>
          </p:cNvSpPr>
          <p:nvPr>
            <p:ph type="title"/>
          </p:nvPr>
        </p:nvSpPr>
        <p:spPr>
          <a:xfrm>
            <a:off x="4384039" y="365125"/>
            <a:ext cx="7164493" cy="1325563"/>
          </a:xfrm>
        </p:spPr>
        <p:txBody>
          <a:bodyPr>
            <a:normAutofit/>
          </a:bodyPr>
          <a:lstStyle/>
          <a:p>
            <a:r>
              <a:rPr lang="en-IN">
                <a:solidFill>
                  <a:schemeClr val="bg1"/>
                </a:solidFill>
              </a:rPr>
              <a:t>Analysis on Centre.</a:t>
            </a:r>
          </a:p>
        </p:txBody>
      </p:sp>
      <p:sp>
        <p:nvSpPr>
          <p:cNvPr id="3" name="Content Placeholder 2">
            <a:extLst>
              <a:ext uri="{FF2B5EF4-FFF2-40B4-BE49-F238E27FC236}">
                <a16:creationId xmlns:a16="http://schemas.microsoft.com/office/drawing/2014/main" id="{790845E8-B432-4FB2-B5D7-DBDDE96C6181}"/>
              </a:ext>
            </a:extLst>
          </p:cNvPr>
          <p:cNvSpPr>
            <a:spLocks noGrp="1"/>
          </p:cNvSpPr>
          <p:nvPr>
            <p:ph idx="1"/>
          </p:nvPr>
        </p:nvSpPr>
        <p:spPr>
          <a:xfrm>
            <a:off x="4387515" y="2022601"/>
            <a:ext cx="7161017" cy="4154361"/>
          </a:xfrm>
        </p:spPr>
        <p:txBody>
          <a:bodyPr>
            <a:normAutofit/>
          </a:bodyPr>
          <a:lstStyle/>
          <a:p>
            <a:r>
              <a:rPr lang="en-IN" sz="2000">
                <a:solidFill>
                  <a:schemeClr val="bg1"/>
                </a:solidFill>
              </a:rPr>
              <a:t>The most surprising thing here is that despite new training sets and equipment the FT% has shown no significance increase in number.</a:t>
            </a:r>
          </a:p>
          <a:p>
            <a:r>
              <a:rPr lang="en-IN" sz="2000">
                <a:solidFill>
                  <a:schemeClr val="bg1"/>
                </a:solidFill>
              </a:rPr>
              <a:t>The number of games and minutes played has decreased which in turn has boosted the PER, USG% and WS.</a:t>
            </a:r>
          </a:p>
          <a:p>
            <a:r>
              <a:rPr lang="en-IN" sz="2000">
                <a:solidFill>
                  <a:schemeClr val="bg1"/>
                </a:solidFill>
              </a:rPr>
              <a:t>The field goal attempts have decreased which has benefited the field goal percentage.</a:t>
            </a:r>
          </a:p>
          <a:p>
            <a:r>
              <a:rPr lang="en-IN" sz="2000">
                <a:solidFill>
                  <a:schemeClr val="bg1"/>
                </a:solidFill>
              </a:rPr>
              <a:t>The modern NBA Centre has adjusted to the trends in today game which is justified by the increase in 3 pointer made and 3 pointer percentage.</a:t>
            </a:r>
          </a:p>
          <a:p>
            <a:r>
              <a:rPr lang="en-IN" sz="2000">
                <a:solidFill>
                  <a:schemeClr val="bg1"/>
                </a:solidFill>
              </a:rPr>
              <a:t>Also shocking is the modern Centre has less contribution in defence as rebounds and blocks have increased.</a:t>
            </a:r>
          </a:p>
        </p:txBody>
      </p:sp>
    </p:spTree>
    <p:extLst>
      <p:ext uri="{BB962C8B-B14F-4D97-AF65-F5344CB8AC3E}">
        <p14:creationId xmlns:p14="http://schemas.microsoft.com/office/powerpoint/2010/main" val="641044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id="{AB10F861-F5A4-4F33-B770-596236C1D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204" y="1176893"/>
            <a:ext cx="8831796" cy="4504214"/>
          </a:xfrm>
          <a:prstGeom prst="rect">
            <a:avLst/>
          </a:prstGeom>
        </p:spPr>
      </p:pic>
      <p:sp>
        <p:nvSpPr>
          <p:cNvPr id="2" name="Title 1">
            <a:extLst>
              <a:ext uri="{FF2B5EF4-FFF2-40B4-BE49-F238E27FC236}">
                <a16:creationId xmlns:a16="http://schemas.microsoft.com/office/drawing/2014/main" id="{B027C05C-9995-4BC0-BF5B-20F3D97DCEF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Forward of the league?</a:t>
            </a:r>
          </a:p>
        </p:txBody>
      </p:sp>
    </p:spTree>
    <p:extLst>
      <p:ext uri="{BB962C8B-B14F-4D97-AF65-F5344CB8AC3E}">
        <p14:creationId xmlns:p14="http://schemas.microsoft.com/office/powerpoint/2010/main" val="2066008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4" descr="A screenshot of a computer&#10;&#10;Description generated with very high confidence">
            <a:extLst>
              <a:ext uri="{FF2B5EF4-FFF2-40B4-BE49-F238E27FC236}">
                <a16:creationId xmlns:a16="http://schemas.microsoft.com/office/drawing/2014/main" id="{2BB345F4-ED91-4B40-BBED-F5190E7EC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434" y="1234614"/>
            <a:ext cx="8733877" cy="4388772"/>
          </a:xfrm>
          <a:prstGeom prst="rect">
            <a:avLst/>
          </a:prstGeom>
        </p:spPr>
      </p:pic>
      <p:sp>
        <p:nvSpPr>
          <p:cNvPr id="2" name="Title 1">
            <a:extLst>
              <a:ext uri="{FF2B5EF4-FFF2-40B4-BE49-F238E27FC236}">
                <a16:creationId xmlns:a16="http://schemas.microsoft.com/office/drawing/2014/main" id="{A829E798-62FE-4AAA-8115-6B815BD6BD7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Forward of the league?</a:t>
            </a:r>
          </a:p>
        </p:txBody>
      </p:sp>
    </p:spTree>
    <p:extLst>
      <p:ext uri="{BB962C8B-B14F-4D97-AF65-F5344CB8AC3E}">
        <p14:creationId xmlns:p14="http://schemas.microsoft.com/office/powerpoint/2010/main" val="3317444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6530C30C-EB15-47C1-B077-DC0CE8D17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709" y="1218506"/>
            <a:ext cx="8931291" cy="4420987"/>
          </a:xfrm>
          <a:prstGeom prst="rect">
            <a:avLst/>
          </a:prstGeom>
        </p:spPr>
      </p:pic>
      <p:sp>
        <p:nvSpPr>
          <p:cNvPr id="2" name="Title 1">
            <a:extLst>
              <a:ext uri="{FF2B5EF4-FFF2-40B4-BE49-F238E27FC236}">
                <a16:creationId xmlns:a16="http://schemas.microsoft.com/office/drawing/2014/main" id="{DEEF4754-DB05-498B-96D9-2FC1B403A56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Forward of the league?</a:t>
            </a:r>
          </a:p>
        </p:txBody>
      </p:sp>
    </p:spTree>
    <p:extLst>
      <p:ext uri="{BB962C8B-B14F-4D97-AF65-F5344CB8AC3E}">
        <p14:creationId xmlns:p14="http://schemas.microsoft.com/office/powerpoint/2010/main" val="2640061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very high confidence">
            <a:extLst>
              <a:ext uri="{FF2B5EF4-FFF2-40B4-BE49-F238E27FC236}">
                <a16:creationId xmlns:a16="http://schemas.microsoft.com/office/drawing/2014/main" id="{AC330ECF-4EF3-4737-BA43-07EA47643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883" y="1142936"/>
            <a:ext cx="9009117" cy="4572127"/>
          </a:xfrm>
          <a:prstGeom prst="rect">
            <a:avLst/>
          </a:prstGeom>
        </p:spPr>
      </p:pic>
      <p:sp>
        <p:nvSpPr>
          <p:cNvPr id="2" name="Title 1">
            <a:extLst>
              <a:ext uri="{FF2B5EF4-FFF2-40B4-BE49-F238E27FC236}">
                <a16:creationId xmlns:a16="http://schemas.microsoft.com/office/drawing/2014/main" id="{1393659D-2779-4348-8443-625B8A06195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Who is the most average Forward of the league?</a:t>
            </a:r>
          </a:p>
        </p:txBody>
      </p:sp>
    </p:spTree>
    <p:extLst>
      <p:ext uri="{BB962C8B-B14F-4D97-AF65-F5344CB8AC3E}">
        <p14:creationId xmlns:p14="http://schemas.microsoft.com/office/powerpoint/2010/main" val="1572991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computer&#10;&#10;Description generated with high confidence">
            <a:extLst>
              <a:ext uri="{FF2B5EF4-FFF2-40B4-BE49-F238E27FC236}">
                <a16:creationId xmlns:a16="http://schemas.microsoft.com/office/drawing/2014/main" id="{4811E627-983B-4821-8FDA-21C70CDD81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3070025" y="1150374"/>
            <a:ext cx="9124822" cy="4585222"/>
          </a:xfrm>
          <a:prstGeom prst="rect">
            <a:avLst/>
          </a:prstGeom>
        </p:spPr>
      </p:pic>
      <p:sp>
        <p:nvSpPr>
          <p:cNvPr id="2" name="Title 1">
            <a:extLst>
              <a:ext uri="{FF2B5EF4-FFF2-40B4-BE49-F238E27FC236}">
                <a16:creationId xmlns:a16="http://schemas.microsoft.com/office/drawing/2014/main" id="{4E5354C0-AF9D-457E-951E-84CA5C127F7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Forward of the league in last 17 years?</a:t>
            </a:r>
          </a:p>
        </p:txBody>
      </p:sp>
    </p:spTree>
    <p:extLst>
      <p:ext uri="{BB962C8B-B14F-4D97-AF65-F5344CB8AC3E}">
        <p14:creationId xmlns:p14="http://schemas.microsoft.com/office/powerpoint/2010/main" val="1236292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a:extLst>
              <a:ext uri="{FF2B5EF4-FFF2-40B4-BE49-F238E27FC236}">
                <a16:creationId xmlns:a16="http://schemas.microsoft.com/office/drawing/2014/main" id="{64A8C5D1-D1E5-45C3-8B2A-54E888346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5914" y="1191346"/>
            <a:ext cx="8906086" cy="4475307"/>
          </a:xfrm>
          <a:prstGeom prst="rect">
            <a:avLst/>
          </a:prstGeom>
        </p:spPr>
      </p:pic>
      <p:sp>
        <p:nvSpPr>
          <p:cNvPr id="2" name="Title 1">
            <a:extLst>
              <a:ext uri="{FF2B5EF4-FFF2-40B4-BE49-F238E27FC236}">
                <a16:creationId xmlns:a16="http://schemas.microsoft.com/office/drawing/2014/main" id="{C83D8F92-464C-4F9C-8AC3-E02E6FF4D03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Forward of the league in last 17 years?</a:t>
            </a:r>
          </a:p>
        </p:txBody>
      </p:sp>
    </p:spTree>
    <p:extLst>
      <p:ext uri="{BB962C8B-B14F-4D97-AF65-F5344CB8AC3E}">
        <p14:creationId xmlns:p14="http://schemas.microsoft.com/office/powerpoint/2010/main" val="3679734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map&#10;&#10;Description generated with very high confidence">
            <a:extLst>
              <a:ext uri="{FF2B5EF4-FFF2-40B4-BE49-F238E27FC236}">
                <a16:creationId xmlns:a16="http://schemas.microsoft.com/office/drawing/2014/main" id="{6F05340C-0B64-4BA2-978E-F871BFE09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3108" y="1200691"/>
            <a:ext cx="8868892" cy="4456617"/>
          </a:xfrm>
          <a:prstGeom prst="rect">
            <a:avLst/>
          </a:prstGeom>
        </p:spPr>
      </p:pic>
      <p:sp>
        <p:nvSpPr>
          <p:cNvPr id="2" name="Title 1">
            <a:extLst>
              <a:ext uri="{FF2B5EF4-FFF2-40B4-BE49-F238E27FC236}">
                <a16:creationId xmlns:a16="http://schemas.microsoft.com/office/drawing/2014/main" id="{F924E6A4-1973-4259-87AA-D308F3B9FA3E}"/>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Forward of the league in last 17 years?</a:t>
            </a:r>
          </a:p>
        </p:txBody>
      </p:sp>
    </p:spTree>
    <p:extLst>
      <p:ext uri="{BB962C8B-B14F-4D97-AF65-F5344CB8AC3E}">
        <p14:creationId xmlns:p14="http://schemas.microsoft.com/office/powerpoint/2010/main" val="2107408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map&#10;&#10;Description generated with very high confidence">
            <a:extLst>
              <a:ext uri="{FF2B5EF4-FFF2-40B4-BE49-F238E27FC236}">
                <a16:creationId xmlns:a16="http://schemas.microsoft.com/office/drawing/2014/main" id="{FDEB34B4-9F36-46F1-814C-E6F2C221A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957" y="1196826"/>
            <a:ext cx="9006043" cy="4525535"/>
          </a:xfrm>
          <a:prstGeom prst="rect">
            <a:avLst/>
          </a:prstGeom>
        </p:spPr>
      </p:pic>
      <p:sp>
        <p:nvSpPr>
          <p:cNvPr id="2" name="Title 1">
            <a:extLst>
              <a:ext uri="{FF2B5EF4-FFF2-40B4-BE49-F238E27FC236}">
                <a16:creationId xmlns:a16="http://schemas.microsoft.com/office/drawing/2014/main" id="{07F7F7BD-C7AD-4021-A01A-29D3BA278B1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Who is the most average Forward of the league in last 17 years?</a:t>
            </a:r>
          </a:p>
        </p:txBody>
      </p:sp>
    </p:spTree>
    <p:extLst>
      <p:ext uri="{BB962C8B-B14F-4D97-AF65-F5344CB8AC3E}">
        <p14:creationId xmlns:p14="http://schemas.microsoft.com/office/powerpoint/2010/main" val="4251054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6723C6A2-7C3A-4AC2-A8BA-D7ADACE93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B2D3BE95-DFEC-437C-9E91-B0F10E9DE2F2}"/>
              </a:ext>
            </a:extLst>
          </p:cNvPr>
          <p:cNvSpPr>
            <a:spLocks noGrp="1"/>
          </p:cNvSpPr>
          <p:nvPr>
            <p:ph type="title"/>
          </p:nvPr>
        </p:nvSpPr>
        <p:spPr>
          <a:xfrm>
            <a:off x="4384039" y="365125"/>
            <a:ext cx="7164493" cy="1325563"/>
          </a:xfrm>
        </p:spPr>
        <p:txBody>
          <a:bodyPr>
            <a:normAutofit/>
          </a:bodyPr>
          <a:lstStyle/>
          <a:p>
            <a:r>
              <a:rPr lang="en-IN">
                <a:solidFill>
                  <a:schemeClr val="bg1"/>
                </a:solidFill>
              </a:rPr>
              <a:t>Analysis on Forwards. </a:t>
            </a:r>
          </a:p>
        </p:txBody>
      </p:sp>
      <p:sp>
        <p:nvSpPr>
          <p:cNvPr id="3" name="Content Placeholder 2">
            <a:extLst>
              <a:ext uri="{FF2B5EF4-FFF2-40B4-BE49-F238E27FC236}">
                <a16:creationId xmlns:a16="http://schemas.microsoft.com/office/drawing/2014/main" id="{25DABE1F-EF44-485E-A7B1-1018D504F72D}"/>
              </a:ext>
            </a:extLst>
          </p:cNvPr>
          <p:cNvSpPr>
            <a:spLocks noGrp="1"/>
          </p:cNvSpPr>
          <p:nvPr>
            <p:ph idx="1"/>
          </p:nvPr>
        </p:nvSpPr>
        <p:spPr>
          <a:xfrm>
            <a:off x="4387515" y="2022601"/>
            <a:ext cx="7161017" cy="4154361"/>
          </a:xfrm>
        </p:spPr>
        <p:txBody>
          <a:bodyPr>
            <a:normAutofit/>
          </a:bodyPr>
          <a:lstStyle/>
          <a:p>
            <a:r>
              <a:rPr lang="en-IN" sz="2000">
                <a:solidFill>
                  <a:schemeClr val="bg1"/>
                </a:solidFill>
              </a:rPr>
              <a:t>As the trend goes, the number of games and minutes played has decreased. Also the PER, WS and USG% has decreased which is alarming.</a:t>
            </a:r>
          </a:p>
          <a:p>
            <a:r>
              <a:rPr lang="en-IN" sz="2000">
                <a:solidFill>
                  <a:schemeClr val="bg1"/>
                </a:solidFill>
              </a:rPr>
              <a:t>But the modern day forward has added the 3 pointer in his arsenal with an effective increase in 3 point percentage.</a:t>
            </a:r>
          </a:p>
          <a:p>
            <a:r>
              <a:rPr lang="en-IN" sz="2000">
                <a:solidFill>
                  <a:schemeClr val="bg1"/>
                </a:solidFill>
              </a:rPr>
              <a:t>The number of points have decreased significantly as the forwards have taken several roles from defence to role players to just offensive players.</a:t>
            </a:r>
          </a:p>
        </p:txBody>
      </p:sp>
    </p:spTree>
    <p:extLst>
      <p:ext uri="{BB962C8B-B14F-4D97-AF65-F5344CB8AC3E}">
        <p14:creationId xmlns:p14="http://schemas.microsoft.com/office/powerpoint/2010/main" val="169271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116E8CA6-F9BF-4FFD-B1A8-2AD03CA7FB5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A1E976AF-F70A-4D7B-BC7A-F6B5267A45D5}"/>
              </a:ext>
            </a:extLst>
          </p:cNvPr>
          <p:cNvSpPr>
            <a:spLocks noGrp="1"/>
          </p:cNvSpPr>
          <p:nvPr>
            <p:ph type="title"/>
          </p:nvPr>
        </p:nvSpPr>
        <p:spPr>
          <a:xfrm>
            <a:off x="4384039" y="365125"/>
            <a:ext cx="7164493" cy="1325563"/>
          </a:xfrm>
        </p:spPr>
        <p:txBody>
          <a:bodyPr>
            <a:normAutofit/>
          </a:bodyPr>
          <a:lstStyle/>
          <a:p>
            <a:r>
              <a:rPr lang="en-IN">
                <a:solidFill>
                  <a:schemeClr val="bg1"/>
                </a:solidFill>
              </a:rPr>
              <a:t>Data Definitions</a:t>
            </a:r>
          </a:p>
        </p:txBody>
      </p:sp>
      <p:sp>
        <p:nvSpPr>
          <p:cNvPr id="3" name="Content Placeholder 2">
            <a:extLst>
              <a:ext uri="{FF2B5EF4-FFF2-40B4-BE49-F238E27FC236}">
                <a16:creationId xmlns:a16="http://schemas.microsoft.com/office/drawing/2014/main" id="{E020F29E-822B-466B-9612-DC6B79338973}"/>
              </a:ext>
            </a:extLst>
          </p:cNvPr>
          <p:cNvSpPr>
            <a:spLocks noGrp="1"/>
          </p:cNvSpPr>
          <p:nvPr>
            <p:ph idx="1"/>
          </p:nvPr>
        </p:nvSpPr>
        <p:spPr>
          <a:xfrm>
            <a:off x="4387515" y="2022601"/>
            <a:ext cx="7161017" cy="4154361"/>
          </a:xfrm>
        </p:spPr>
        <p:txBody>
          <a:bodyPr>
            <a:normAutofit/>
          </a:bodyPr>
          <a:lstStyle/>
          <a:p>
            <a:r>
              <a:rPr lang="en-IN" sz="2000">
                <a:solidFill>
                  <a:schemeClr val="bg1"/>
                </a:solidFill>
              </a:rPr>
              <a:t>Field Goal percentage (FG%), 3 Pointer percentage (3P%) and Free Throw percentage (FT%) are the percentage of the shoots a player banks in.</a:t>
            </a:r>
          </a:p>
          <a:p>
            <a:r>
              <a:rPr lang="en-IN" sz="2000">
                <a:solidFill>
                  <a:schemeClr val="bg1"/>
                </a:solidFill>
              </a:rPr>
              <a:t>Offensive Win Shares (OWS), Defensive Win Shares (DWS) and Win Shares (WS) is an estimate of the number of wins contributed by a player.</a:t>
            </a:r>
          </a:p>
          <a:p>
            <a:r>
              <a:rPr lang="en-IN" sz="2000">
                <a:solidFill>
                  <a:schemeClr val="bg1"/>
                </a:solidFill>
              </a:rPr>
              <a:t>TRB is the total number of rebounds fetched by a player.</a:t>
            </a:r>
          </a:p>
          <a:p>
            <a:r>
              <a:rPr lang="en-IN" sz="2000">
                <a:solidFill>
                  <a:schemeClr val="bg1"/>
                </a:solidFill>
              </a:rPr>
              <a:t>AST is the number of assists dished out by a player.</a:t>
            </a:r>
          </a:p>
          <a:p>
            <a:r>
              <a:rPr lang="en-IN" sz="2000">
                <a:solidFill>
                  <a:schemeClr val="bg1"/>
                </a:solidFill>
              </a:rPr>
              <a:t>STL is the steals made by a player and BLK is the blocks made by a player.</a:t>
            </a:r>
          </a:p>
          <a:p>
            <a:r>
              <a:rPr lang="en-IN" sz="2000">
                <a:solidFill>
                  <a:schemeClr val="bg1"/>
                </a:solidFill>
              </a:rPr>
              <a:t>PTS is the points made by a player and TOV is the number of turnovers contributed by a player.</a:t>
            </a:r>
          </a:p>
        </p:txBody>
      </p:sp>
    </p:spTree>
    <p:extLst>
      <p:ext uri="{BB962C8B-B14F-4D97-AF65-F5344CB8AC3E}">
        <p14:creationId xmlns:p14="http://schemas.microsoft.com/office/powerpoint/2010/main" val="133272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795D2D62-3B16-4E8C-AB51-300D4EFDC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5DF85C2A-A347-4A0F-98A6-C20C891EE7BA}"/>
              </a:ext>
            </a:extLst>
          </p:cNvPr>
          <p:cNvSpPr>
            <a:spLocks noGrp="1"/>
          </p:cNvSpPr>
          <p:nvPr>
            <p:ph idx="1"/>
          </p:nvPr>
        </p:nvSpPr>
        <p:spPr>
          <a:xfrm>
            <a:off x="4387515" y="2022601"/>
            <a:ext cx="7161017" cy="4154361"/>
          </a:xfrm>
        </p:spPr>
        <p:txBody>
          <a:bodyPr>
            <a:normAutofit/>
          </a:bodyPr>
          <a:lstStyle/>
          <a:p>
            <a:r>
              <a:rPr lang="en-IN" sz="2000">
                <a:solidFill>
                  <a:schemeClr val="bg1"/>
                </a:solidFill>
              </a:rPr>
              <a:t>As mentioned in previous slide, there is no rigid positions now present in NBA.</a:t>
            </a:r>
          </a:p>
          <a:p>
            <a:r>
              <a:rPr lang="en-IN" sz="2000">
                <a:solidFill>
                  <a:schemeClr val="bg1"/>
                </a:solidFill>
              </a:rPr>
              <a:t>The textbook Centre not only does post ups and dunking but also stretches the floor with the added treat of 3 pointer with the likes of Dirk Nowitzki, Channing Frye, Joel Embid.</a:t>
            </a:r>
          </a:p>
          <a:p>
            <a:r>
              <a:rPr lang="en-IN" sz="2000">
                <a:solidFill>
                  <a:schemeClr val="bg1"/>
                </a:solidFill>
              </a:rPr>
              <a:t>Also the guards are now classified as layup specialist or a sharp shooter.</a:t>
            </a:r>
          </a:p>
          <a:p>
            <a:r>
              <a:rPr lang="en-IN" sz="2000">
                <a:solidFill>
                  <a:schemeClr val="bg1"/>
                </a:solidFill>
              </a:rPr>
              <a:t>But by far the most versatile position is the forward with added rebounding skill, 3 pointer, defensive skills and what not.</a:t>
            </a:r>
          </a:p>
        </p:txBody>
      </p:sp>
    </p:spTree>
    <p:extLst>
      <p:ext uri="{BB962C8B-B14F-4D97-AF65-F5344CB8AC3E}">
        <p14:creationId xmlns:p14="http://schemas.microsoft.com/office/powerpoint/2010/main" val="2157947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936126F4-A416-49A3-893C-70E98E8EC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58FD55C4-4423-4D19-AB29-1BA0B51C52E5}"/>
              </a:ext>
            </a:extLst>
          </p:cNvPr>
          <p:cNvSpPr>
            <a:spLocks noGrp="1"/>
          </p:cNvSpPr>
          <p:nvPr>
            <p:ph idx="1"/>
          </p:nvPr>
        </p:nvSpPr>
        <p:spPr>
          <a:xfrm>
            <a:off x="4386077" y="509076"/>
            <a:ext cx="7161017" cy="4154361"/>
          </a:xfrm>
        </p:spPr>
        <p:txBody>
          <a:bodyPr>
            <a:noAutofit/>
          </a:bodyPr>
          <a:lstStyle/>
          <a:p>
            <a:r>
              <a:rPr lang="en-IN" sz="2000" dirty="0">
                <a:solidFill>
                  <a:schemeClr val="bg1"/>
                </a:solidFill>
              </a:rPr>
              <a:t>Using database analysis tools, I classified NBA players by their feature statistics into natural clusters that best match their skill sets.</a:t>
            </a:r>
          </a:p>
          <a:p>
            <a:r>
              <a:rPr lang="en-IN" sz="2000" dirty="0">
                <a:solidFill>
                  <a:schemeClr val="bg1"/>
                </a:solidFill>
              </a:rPr>
              <a:t>The clusters that the we have constructed identify which features are most important to a player and group them in such a way that is easily interpretable and inherently understood by players, coaches, and fans alike.</a:t>
            </a:r>
          </a:p>
          <a:p>
            <a:r>
              <a:rPr lang="en-IN" sz="2000" dirty="0">
                <a:solidFill>
                  <a:schemeClr val="bg1"/>
                </a:solidFill>
              </a:rPr>
              <a:t>The new position are:</a:t>
            </a:r>
          </a:p>
          <a:p>
            <a:pPr marL="514350" indent="-514350">
              <a:buFont typeface="+mj-lt"/>
              <a:buAutoNum type="arabicPeriod"/>
            </a:pPr>
            <a:r>
              <a:rPr lang="en-IN" sz="2000" dirty="0">
                <a:solidFill>
                  <a:schemeClr val="bg1"/>
                </a:solidFill>
              </a:rPr>
              <a:t>3 and D Wings</a:t>
            </a:r>
          </a:p>
          <a:p>
            <a:pPr marL="514350" indent="-514350">
              <a:buFont typeface="+mj-lt"/>
              <a:buAutoNum type="arabicPeriod"/>
            </a:pPr>
            <a:r>
              <a:rPr lang="en-IN" sz="2000" dirty="0">
                <a:solidFill>
                  <a:schemeClr val="bg1"/>
                </a:solidFill>
              </a:rPr>
              <a:t>Combo Guards</a:t>
            </a:r>
          </a:p>
          <a:p>
            <a:pPr marL="514350" indent="-514350">
              <a:buFont typeface="+mj-lt"/>
              <a:buAutoNum type="arabicPeriod"/>
            </a:pPr>
            <a:r>
              <a:rPr lang="en-IN" sz="2000" dirty="0">
                <a:solidFill>
                  <a:schemeClr val="bg1"/>
                </a:solidFill>
              </a:rPr>
              <a:t>Defensive Centres</a:t>
            </a:r>
          </a:p>
          <a:p>
            <a:pPr marL="514350" indent="-514350">
              <a:buFont typeface="+mj-lt"/>
              <a:buAutoNum type="arabicPeriod"/>
            </a:pPr>
            <a:r>
              <a:rPr lang="en-IN" sz="2000" dirty="0">
                <a:solidFill>
                  <a:schemeClr val="bg1"/>
                </a:solidFill>
              </a:rPr>
              <a:t>Floor Generals</a:t>
            </a:r>
          </a:p>
          <a:p>
            <a:pPr marL="514350" indent="-514350">
              <a:buFont typeface="+mj-lt"/>
              <a:buAutoNum type="arabicPeriod"/>
            </a:pPr>
            <a:r>
              <a:rPr lang="en-IN" sz="2000" dirty="0">
                <a:solidFill>
                  <a:schemeClr val="bg1"/>
                </a:solidFill>
              </a:rPr>
              <a:t>Offensive Centres</a:t>
            </a:r>
          </a:p>
          <a:p>
            <a:pPr marL="514350" indent="-514350">
              <a:buFont typeface="+mj-lt"/>
              <a:buAutoNum type="arabicPeriod"/>
            </a:pPr>
            <a:r>
              <a:rPr lang="en-IN" sz="2000" dirty="0">
                <a:solidFill>
                  <a:schemeClr val="bg1"/>
                </a:solidFill>
              </a:rPr>
              <a:t>Scoring Wings</a:t>
            </a:r>
          </a:p>
          <a:p>
            <a:pPr marL="514350" indent="-514350">
              <a:buFont typeface="+mj-lt"/>
              <a:buAutoNum type="arabicPeriod"/>
            </a:pPr>
            <a:r>
              <a:rPr lang="en-IN" sz="2000" dirty="0">
                <a:solidFill>
                  <a:schemeClr val="bg1"/>
                </a:solidFill>
              </a:rPr>
              <a:t>Shooting Wings</a:t>
            </a:r>
          </a:p>
          <a:p>
            <a:pPr marL="514350" indent="-514350">
              <a:buFont typeface="+mj-lt"/>
              <a:buAutoNum type="arabicPeriod"/>
            </a:pPr>
            <a:r>
              <a:rPr lang="en-IN" sz="2000" dirty="0">
                <a:solidFill>
                  <a:schemeClr val="bg1"/>
                </a:solidFill>
              </a:rPr>
              <a:t>Versatile Forwards</a:t>
            </a:r>
          </a:p>
        </p:txBody>
      </p:sp>
    </p:spTree>
    <p:extLst>
      <p:ext uri="{BB962C8B-B14F-4D97-AF65-F5344CB8AC3E}">
        <p14:creationId xmlns:p14="http://schemas.microsoft.com/office/powerpoint/2010/main" val="1332973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942EA679-6BCF-4C77-BAB6-4B66AD03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1E4C9817-2071-49DD-B253-2ABFA6EB9389}"/>
              </a:ext>
            </a:extLst>
          </p:cNvPr>
          <p:cNvSpPr>
            <a:spLocks noGrp="1"/>
          </p:cNvSpPr>
          <p:nvPr>
            <p:ph type="title"/>
          </p:nvPr>
        </p:nvSpPr>
        <p:spPr>
          <a:xfrm>
            <a:off x="4384039" y="365125"/>
            <a:ext cx="7164493" cy="1325563"/>
          </a:xfrm>
        </p:spPr>
        <p:txBody>
          <a:bodyPr>
            <a:normAutofit/>
          </a:bodyPr>
          <a:lstStyle/>
          <a:p>
            <a:r>
              <a:rPr lang="en-IN">
                <a:solidFill>
                  <a:schemeClr val="bg1"/>
                </a:solidFill>
              </a:rPr>
              <a:t>Notable Player at each Positions</a:t>
            </a:r>
          </a:p>
        </p:txBody>
      </p:sp>
      <p:sp>
        <p:nvSpPr>
          <p:cNvPr id="3" name="Content Placeholder 2">
            <a:extLst>
              <a:ext uri="{FF2B5EF4-FFF2-40B4-BE49-F238E27FC236}">
                <a16:creationId xmlns:a16="http://schemas.microsoft.com/office/drawing/2014/main" id="{D7AC379B-ADA4-4EFF-95E7-AEE3506C0730}"/>
              </a:ext>
            </a:extLst>
          </p:cNvPr>
          <p:cNvSpPr>
            <a:spLocks noGrp="1"/>
          </p:cNvSpPr>
          <p:nvPr>
            <p:ph idx="1"/>
          </p:nvPr>
        </p:nvSpPr>
        <p:spPr>
          <a:xfrm>
            <a:off x="4387515" y="2022601"/>
            <a:ext cx="7161017" cy="4154361"/>
          </a:xfrm>
        </p:spPr>
        <p:txBody>
          <a:bodyPr>
            <a:normAutofit/>
          </a:bodyPr>
          <a:lstStyle/>
          <a:p>
            <a:r>
              <a:rPr lang="en-IN" sz="2000">
                <a:solidFill>
                  <a:schemeClr val="bg1"/>
                </a:solidFill>
              </a:rPr>
              <a:t>Defensive Centres – DeAndre Jordan, Hassam Whiteside, Robin Lopez</a:t>
            </a:r>
          </a:p>
          <a:p>
            <a:r>
              <a:rPr lang="en-IN" sz="2000">
                <a:solidFill>
                  <a:schemeClr val="bg1"/>
                </a:solidFill>
              </a:rPr>
              <a:t>3 and D Wings – Kawhi Leonard, Klay Thompson, Robert Carrington</a:t>
            </a:r>
          </a:p>
          <a:p>
            <a:r>
              <a:rPr lang="en-IN" sz="2000">
                <a:solidFill>
                  <a:schemeClr val="bg1"/>
                </a:solidFill>
              </a:rPr>
              <a:t>Scoring Wings – Kevin Durant, Lebron James, James Harden</a:t>
            </a:r>
          </a:p>
          <a:p>
            <a:r>
              <a:rPr lang="en-IN" sz="2000">
                <a:solidFill>
                  <a:schemeClr val="bg1"/>
                </a:solidFill>
              </a:rPr>
              <a:t>Versatile Forwards – Dirk Nowitzki, Ryan Anderson, Draymond Green</a:t>
            </a:r>
          </a:p>
          <a:p>
            <a:r>
              <a:rPr lang="en-IN" sz="2000">
                <a:solidFill>
                  <a:schemeClr val="bg1"/>
                </a:solidFill>
              </a:rPr>
              <a:t>Floor Generals – Chris Paul, John Wall, Ricky Rubio, Rajon Rondo</a:t>
            </a:r>
          </a:p>
          <a:p>
            <a:r>
              <a:rPr lang="en-IN" sz="2000">
                <a:solidFill>
                  <a:schemeClr val="bg1"/>
                </a:solidFill>
              </a:rPr>
              <a:t>Shooting Wings – J.J. Redick, Kyle Korver, Paul Pierce</a:t>
            </a:r>
          </a:p>
          <a:p>
            <a:r>
              <a:rPr lang="en-IN" sz="2000">
                <a:solidFill>
                  <a:schemeClr val="bg1"/>
                </a:solidFill>
              </a:rPr>
              <a:t>Combo Guards – Kyrie Irving, Stephen Curry, C.J. McCollum</a:t>
            </a:r>
          </a:p>
          <a:p>
            <a:r>
              <a:rPr lang="en-IN" sz="2000">
                <a:solidFill>
                  <a:schemeClr val="bg1"/>
                </a:solidFill>
              </a:rPr>
              <a:t>Offensive Centres – Brook Lopez, Blake Griffin, Kevin Love</a:t>
            </a:r>
          </a:p>
        </p:txBody>
      </p:sp>
    </p:spTree>
    <p:extLst>
      <p:ext uri="{BB962C8B-B14F-4D97-AF65-F5344CB8AC3E}">
        <p14:creationId xmlns:p14="http://schemas.microsoft.com/office/powerpoint/2010/main" val="1849427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B3CB798A-4AF0-40FE-9308-627B2DB64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735" y="497769"/>
            <a:ext cx="7374165" cy="5862461"/>
          </a:xfrm>
          <a:prstGeom prst="rect">
            <a:avLst/>
          </a:prstGeom>
        </p:spPr>
      </p:pic>
      <p:sp>
        <p:nvSpPr>
          <p:cNvPr id="2" name="Title 1">
            <a:extLst>
              <a:ext uri="{FF2B5EF4-FFF2-40B4-BE49-F238E27FC236}">
                <a16:creationId xmlns:a16="http://schemas.microsoft.com/office/drawing/2014/main" id="{9740AAE9-F859-4607-B333-74BC18CD248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Player Efficiency Rating by Positions</a:t>
            </a:r>
          </a:p>
        </p:txBody>
      </p:sp>
    </p:spTree>
    <p:extLst>
      <p:ext uri="{BB962C8B-B14F-4D97-AF65-F5344CB8AC3E}">
        <p14:creationId xmlns:p14="http://schemas.microsoft.com/office/powerpoint/2010/main" val="999708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E8E643FE-921F-4249-A540-DF3D8BA042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0" y="2344010"/>
            <a:ext cx="12192000" cy="3688080"/>
          </a:xfrm>
          <a:prstGeom prst="rect">
            <a:avLst/>
          </a:prstGeom>
        </p:spPr>
      </p:pic>
      <p:sp>
        <p:nvSpPr>
          <p:cNvPr id="2" name="Title 1">
            <a:extLst>
              <a:ext uri="{FF2B5EF4-FFF2-40B4-BE49-F238E27FC236}">
                <a16:creationId xmlns:a16="http://schemas.microsoft.com/office/drawing/2014/main" id="{BE799B8B-358B-4382-BCC6-950EC9B297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Average Win Shares by Positions</a:t>
            </a:r>
          </a:p>
        </p:txBody>
      </p:sp>
    </p:spTree>
    <p:extLst>
      <p:ext uri="{BB962C8B-B14F-4D97-AF65-F5344CB8AC3E}">
        <p14:creationId xmlns:p14="http://schemas.microsoft.com/office/powerpoint/2010/main" val="4195966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A69E4B6D-A2AE-4923-A17F-862BBAAAC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1680" y="567588"/>
            <a:ext cx="7109098" cy="5722824"/>
          </a:xfrm>
          <a:prstGeom prst="rect">
            <a:avLst/>
          </a:prstGeom>
        </p:spPr>
      </p:pic>
      <p:sp>
        <p:nvSpPr>
          <p:cNvPr id="2" name="Title 1">
            <a:extLst>
              <a:ext uri="{FF2B5EF4-FFF2-40B4-BE49-F238E27FC236}">
                <a16:creationId xmlns:a16="http://schemas.microsoft.com/office/drawing/2014/main" id="{52EFE8ED-6556-4F43-9285-E61190248C9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Value Over Replacement Player by Positions</a:t>
            </a:r>
          </a:p>
        </p:txBody>
      </p:sp>
    </p:spTree>
    <p:extLst>
      <p:ext uri="{BB962C8B-B14F-4D97-AF65-F5344CB8AC3E}">
        <p14:creationId xmlns:p14="http://schemas.microsoft.com/office/powerpoint/2010/main" val="1307442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5E6CFF1-2F42-4E10-9A97-F116F46F53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generated with very high confidence">
            <a:extLst>
              <a:ext uri="{FF2B5EF4-FFF2-40B4-BE49-F238E27FC236}">
                <a16:creationId xmlns:a16="http://schemas.microsoft.com/office/drawing/2014/main" id="{7DA9A8F2-4120-4C04-951D-9998D6E1DB2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1931" b="21819"/>
          <a:stretch/>
        </p:blipFill>
        <p:spPr>
          <a:xfrm>
            <a:off x="20" y="1"/>
            <a:ext cx="12191980" cy="6857999"/>
          </a:xfrm>
          <a:prstGeom prst="rect">
            <a:avLst/>
          </a:prstGeom>
        </p:spPr>
      </p:pic>
      <p:cxnSp>
        <p:nvCxnSpPr>
          <p:cNvPr id="19" name="Straight Connector 18">
            <a:extLst>
              <a:ext uri="{FF2B5EF4-FFF2-40B4-BE49-F238E27FC236}">
                <a16:creationId xmlns:a16="http://schemas.microsoft.com/office/drawing/2014/main" id="{67182200-4859-4C8D-BCBB-55B245C28B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54B81-3648-4511-B104-51455AF4AE1C}"/>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Application of our analysis</a:t>
            </a:r>
          </a:p>
        </p:txBody>
      </p:sp>
      <p:sp>
        <p:nvSpPr>
          <p:cNvPr id="3" name="Content Placeholder 2">
            <a:extLst>
              <a:ext uri="{FF2B5EF4-FFF2-40B4-BE49-F238E27FC236}">
                <a16:creationId xmlns:a16="http://schemas.microsoft.com/office/drawing/2014/main" id="{64E8DD2C-F771-4750-AAAB-523EEFDF245A}"/>
              </a:ext>
            </a:extLst>
          </p:cNvPr>
          <p:cNvSpPr>
            <a:spLocks noGrp="1"/>
          </p:cNvSpPr>
          <p:nvPr>
            <p:ph idx="1"/>
          </p:nvPr>
        </p:nvSpPr>
        <p:spPr>
          <a:xfrm>
            <a:off x="5155379" y="1065862"/>
            <a:ext cx="5744685" cy="4726276"/>
          </a:xfrm>
        </p:spPr>
        <p:txBody>
          <a:bodyPr anchor="ctr">
            <a:normAutofit/>
          </a:bodyPr>
          <a:lstStyle/>
          <a:p>
            <a:r>
              <a:rPr lang="en-IN" sz="1900">
                <a:solidFill>
                  <a:srgbClr val="FFFFFF"/>
                </a:solidFill>
              </a:rPr>
              <a:t>Conducting this type of analyses at the collegiate level may also pin point the future stars of the franchises. </a:t>
            </a:r>
          </a:p>
          <a:p>
            <a:r>
              <a:rPr lang="en-IN" sz="1900">
                <a:solidFill>
                  <a:srgbClr val="FFFFFF"/>
                </a:solidFill>
              </a:rPr>
              <a:t>With collegiate player data, scouts and front office executives may have a better understanding of whom to draft to succeed and take their team to another level.</a:t>
            </a:r>
          </a:p>
          <a:p>
            <a:r>
              <a:rPr lang="en-IN" sz="1900">
                <a:solidFill>
                  <a:srgbClr val="FFFFFF"/>
                </a:solidFill>
              </a:rPr>
              <a:t>This analysis will result in the teams incorporating the results to maximize the skill sets of their players and design offensive and defensive schemes that best put teams in positions to succeed. </a:t>
            </a:r>
          </a:p>
          <a:p>
            <a:r>
              <a:rPr lang="en-IN" sz="1900">
                <a:solidFill>
                  <a:srgbClr val="FFFFFF"/>
                </a:solidFill>
              </a:rPr>
              <a:t>Teams indubitably are cognizant of the strengths and weaknesses of their players, but during the season, innately knowing whether an opponent is going to pass, drive, or shoot may make all the difference in a late game possession.</a:t>
            </a:r>
          </a:p>
          <a:p>
            <a:endParaRPr lang="en-IN" sz="1900">
              <a:solidFill>
                <a:srgbClr val="FFFFFF"/>
              </a:solidFill>
            </a:endParaRPr>
          </a:p>
        </p:txBody>
      </p:sp>
    </p:spTree>
    <p:extLst>
      <p:ext uri="{BB962C8B-B14F-4D97-AF65-F5344CB8AC3E}">
        <p14:creationId xmlns:p14="http://schemas.microsoft.com/office/powerpoint/2010/main" val="4255813535"/>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5E6CFF1-2F42-4E10-9A97-F116F46F53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generated with very high confidence">
            <a:extLst>
              <a:ext uri="{FF2B5EF4-FFF2-40B4-BE49-F238E27FC236}">
                <a16:creationId xmlns:a16="http://schemas.microsoft.com/office/drawing/2014/main" id="{001A793C-3C5B-4D9B-B4B5-04611566D46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1931" b="21819"/>
          <a:stretch/>
        </p:blipFill>
        <p:spPr>
          <a:xfrm>
            <a:off x="20" y="1"/>
            <a:ext cx="12191980" cy="6857999"/>
          </a:xfrm>
          <a:prstGeom prst="rect">
            <a:avLst/>
          </a:prstGeom>
        </p:spPr>
      </p:pic>
      <p:cxnSp>
        <p:nvCxnSpPr>
          <p:cNvPr id="19" name="Straight Connector 18">
            <a:extLst>
              <a:ext uri="{FF2B5EF4-FFF2-40B4-BE49-F238E27FC236}">
                <a16:creationId xmlns:a16="http://schemas.microsoft.com/office/drawing/2014/main" id="{67182200-4859-4C8D-BCBB-55B245C28B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427D10A-EABC-4F46-96B1-65DFCB3FA8E1}"/>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id="{FAF2566D-5C77-449F-9EE0-5E4999ECF639}"/>
              </a:ext>
            </a:extLst>
          </p:cNvPr>
          <p:cNvSpPr>
            <a:spLocks noGrp="1"/>
          </p:cNvSpPr>
          <p:nvPr>
            <p:ph idx="1"/>
          </p:nvPr>
        </p:nvSpPr>
        <p:spPr>
          <a:xfrm>
            <a:off x="5155379" y="1065862"/>
            <a:ext cx="5744685" cy="4726276"/>
          </a:xfrm>
        </p:spPr>
        <p:txBody>
          <a:bodyPr anchor="ctr">
            <a:normAutofit/>
          </a:bodyPr>
          <a:lstStyle/>
          <a:p>
            <a:r>
              <a:rPr lang="en-IN" sz="2000">
                <a:solidFill>
                  <a:srgbClr val="FFFFFF"/>
                </a:solidFill>
              </a:rPr>
              <a:t>While further investigation into play-by-play data and an analysis of every player in NBA history may also enrich and improve the results, it is evident that the natural clusters in just a three-year timespan immediately define more than five positions in basketball.</a:t>
            </a:r>
          </a:p>
          <a:p>
            <a:r>
              <a:rPr lang="en-IN" sz="2000">
                <a:solidFill>
                  <a:srgbClr val="FFFFFF"/>
                </a:solidFill>
              </a:rPr>
              <a:t>In addition, a more in-depth exploration into each cluster may reveal insight into how teams can scout and develop the next BIG THING in NBA.</a:t>
            </a:r>
          </a:p>
          <a:p>
            <a:r>
              <a:rPr lang="en-IN" sz="2000">
                <a:solidFill>
                  <a:srgbClr val="FFFFFF"/>
                </a:solidFill>
              </a:rPr>
              <a:t>I argue that there is not an absolute nor correct number of positions in basketball. Trends in the NBA are constantly changing, and this study was intended to provide just a snapshot of the ever changing game.</a:t>
            </a:r>
          </a:p>
        </p:txBody>
      </p:sp>
    </p:spTree>
    <p:extLst>
      <p:ext uri="{BB962C8B-B14F-4D97-AF65-F5344CB8AC3E}">
        <p14:creationId xmlns:p14="http://schemas.microsoft.com/office/powerpoint/2010/main" val="2601394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3">
            <a:extLst>
              <a:ext uri="{FF2B5EF4-FFF2-40B4-BE49-F238E27FC236}">
                <a16:creationId xmlns:a16="http://schemas.microsoft.com/office/drawing/2014/main" id="{F60FCA6E-0894-46CD-BD49-5955A51E00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35">
            <a:extLst>
              <a:ext uri="{FF2B5EF4-FFF2-40B4-BE49-F238E27FC236}">
                <a16:creationId xmlns:a16="http://schemas.microsoft.com/office/drawing/2014/main" id="{E78C6E4B-A1F1-4B6C-97EC-BE997495D6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generated with very high confidence">
            <a:extLst>
              <a:ext uri="{FF2B5EF4-FFF2-40B4-BE49-F238E27FC236}">
                <a16:creationId xmlns:a16="http://schemas.microsoft.com/office/drawing/2014/main" id="{66214D96-8474-4A08-82CF-0582A16801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50121" y="1385350"/>
            <a:ext cx="5941068" cy="3148766"/>
          </a:xfrm>
          <a:prstGeom prst="rect">
            <a:avLst/>
          </a:prstGeom>
        </p:spPr>
      </p:pic>
      <p:sp>
        <p:nvSpPr>
          <p:cNvPr id="2" name="Title 1">
            <a:extLst>
              <a:ext uri="{FF2B5EF4-FFF2-40B4-BE49-F238E27FC236}">
                <a16:creationId xmlns:a16="http://schemas.microsoft.com/office/drawing/2014/main" id="{52ED420F-6D10-4109-B433-DF46000CF6B0}"/>
              </a:ext>
            </a:extLst>
          </p:cNvPr>
          <p:cNvSpPr>
            <a:spLocks noGrp="1"/>
          </p:cNvSpPr>
          <p:nvPr>
            <p:ph type="title"/>
          </p:nvPr>
        </p:nvSpPr>
        <p:spPr>
          <a:xfrm>
            <a:off x="950121" y="5529884"/>
            <a:ext cx="5693783" cy="1096331"/>
          </a:xfrm>
          <a:prstGeom prst="ellipse">
            <a:avLst/>
          </a:prstGeom>
        </p:spPr>
        <p:txBody>
          <a:bodyPr vert="horz" lIns="91440" tIns="45720" rIns="91440" bIns="45720" rtlCol="0" anchor="ctr">
            <a:normAutofit/>
          </a:bodyPr>
          <a:lstStyle/>
          <a:p>
            <a:r>
              <a:rPr lang="en-US" sz="2200" kern="1200">
                <a:solidFill>
                  <a:schemeClr val="tx1"/>
                </a:solidFill>
                <a:latin typeface="+mj-lt"/>
                <a:ea typeface="+mj-ea"/>
                <a:cs typeface="+mj-cs"/>
              </a:rPr>
              <a:t>What is the prime age of a NBA player?</a:t>
            </a:r>
          </a:p>
        </p:txBody>
      </p:sp>
      <p:sp>
        <p:nvSpPr>
          <p:cNvPr id="5" name="Text Placeholder 4">
            <a:extLst>
              <a:ext uri="{FF2B5EF4-FFF2-40B4-BE49-F238E27FC236}">
                <a16:creationId xmlns:a16="http://schemas.microsoft.com/office/drawing/2014/main" id="{6699195E-5E7B-46C9-8D67-E708675D4EA2}"/>
              </a:ext>
            </a:extLst>
          </p:cNvPr>
          <p:cNvSpPr>
            <a:spLocks noGrp="1"/>
          </p:cNvSpPr>
          <p:nvPr>
            <p:ph type="body" sz="half" idx="2"/>
          </p:nvPr>
        </p:nvSpPr>
        <p:spPr>
          <a:xfrm>
            <a:off x="7534655" y="965199"/>
            <a:ext cx="4008101" cy="4020458"/>
          </a:xfrm>
        </p:spPr>
        <p:txBody>
          <a:bodyPr vert="horz" lIns="91440" tIns="45720" rIns="91440" bIns="45720" rtlCol="0" anchor="ctr">
            <a:normAutofit/>
          </a:bodyPr>
          <a:lstStyle/>
          <a:p>
            <a:pPr indent="-228600">
              <a:buFont typeface="Arial" panose="020B0604020202020204" pitchFamily="34" charset="0"/>
              <a:buChar char="•"/>
            </a:pPr>
            <a:r>
              <a:rPr lang="en-US" sz="2000" dirty="0"/>
              <a:t>For this question, we did descriptive analysis on player stats from 1980 to 2017 with points, assists, rebounds, turnovers, steals and blocks on focus.</a:t>
            </a:r>
          </a:p>
          <a:p>
            <a:pPr indent="-228600">
              <a:buFont typeface="Arial" panose="020B0604020202020204" pitchFamily="34" charset="0"/>
              <a:buChar char="•"/>
            </a:pPr>
            <a:r>
              <a:rPr lang="en-US" sz="2000" b="1" dirty="0"/>
              <a:t>Between the age of 25 and 28 </a:t>
            </a:r>
            <a:r>
              <a:rPr lang="en-US" sz="2000" dirty="0"/>
              <a:t>is the average age of a NBA player in his most productive season.</a:t>
            </a:r>
          </a:p>
          <a:p>
            <a:pPr indent="-228600">
              <a:buFont typeface="Arial" panose="020B0604020202020204" pitchFamily="34" charset="0"/>
              <a:buChar char="•"/>
            </a:pPr>
            <a:r>
              <a:rPr lang="en-US" sz="2000" dirty="0"/>
              <a:t>Only 15% had their most productive season after the age of 30. Hakeem, Bird and Gasol included.</a:t>
            </a:r>
          </a:p>
        </p:txBody>
      </p:sp>
    </p:spTree>
    <p:extLst>
      <p:ext uri="{BB962C8B-B14F-4D97-AF65-F5344CB8AC3E}">
        <p14:creationId xmlns:p14="http://schemas.microsoft.com/office/powerpoint/2010/main" val="32983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9F25B7-8A4E-4575-85CC-431CE748C09E}"/>
              </a:ext>
            </a:extLst>
          </p:cNvPr>
          <p:cNvPicPr/>
          <p:nvPr/>
        </p:nvPicPr>
        <p:blipFill>
          <a:blip r:embed="rId2">
            <a:extLst>
              <a:ext uri="{28A0092B-C50C-407E-A947-70E740481C1C}">
                <a14:useLocalDpi xmlns:a14="http://schemas.microsoft.com/office/drawing/2010/main" val="0"/>
              </a:ext>
            </a:extLst>
          </a:blip>
          <a:stretch>
            <a:fillRect/>
          </a:stretch>
        </p:blipFill>
        <p:spPr>
          <a:xfrm>
            <a:off x="188050" y="599907"/>
            <a:ext cx="7346605" cy="4566268"/>
          </a:xfrm>
          <a:prstGeom prst="rect">
            <a:avLst/>
          </a:prstGeom>
        </p:spPr>
      </p:pic>
      <p:sp>
        <p:nvSpPr>
          <p:cNvPr id="2" name="Title 1">
            <a:extLst>
              <a:ext uri="{FF2B5EF4-FFF2-40B4-BE49-F238E27FC236}">
                <a16:creationId xmlns:a16="http://schemas.microsoft.com/office/drawing/2014/main" id="{E3780D8E-DA7C-444E-AE05-38788A58A786}"/>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3400" kern="1200">
                <a:solidFill>
                  <a:schemeClr val="tx1"/>
                </a:solidFill>
                <a:latin typeface="+mj-lt"/>
                <a:ea typeface="+mj-ea"/>
                <a:cs typeface="+mj-cs"/>
              </a:rPr>
              <a:t>What is the development period of a young player? </a:t>
            </a:r>
          </a:p>
        </p:txBody>
      </p:sp>
      <p:sp>
        <p:nvSpPr>
          <p:cNvPr id="4" name="Text Placeholder 3">
            <a:extLst>
              <a:ext uri="{FF2B5EF4-FFF2-40B4-BE49-F238E27FC236}">
                <a16:creationId xmlns:a16="http://schemas.microsoft.com/office/drawing/2014/main" id="{0E32C285-2B35-4DAA-969C-ADC59C9D8131}"/>
              </a:ext>
            </a:extLst>
          </p:cNvPr>
          <p:cNvSpPr>
            <a:spLocks noGrp="1"/>
          </p:cNvSpPr>
          <p:nvPr>
            <p:ph type="body" sz="half" idx="2"/>
          </p:nvPr>
        </p:nvSpPr>
        <p:spPr>
          <a:xfrm>
            <a:off x="7534655" y="965199"/>
            <a:ext cx="4008101" cy="4020458"/>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t>For this questions, we just perform the descriptive analysis on the difference of age of prime age and the age they entered the league.</a:t>
            </a:r>
          </a:p>
          <a:p>
            <a:pPr marL="285750" indent="-228600">
              <a:buFont typeface="Arial" panose="020B0604020202020204" pitchFamily="34" charset="0"/>
              <a:buChar char="•"/>
            </a:pPr>
            <a:r>
              <a:rPr lang="en-US" sz="2000" b="1" dirty="0"/>
              <a:t>Between 4 and 5 years </a:t>
            </a:r>
            <a:r>
              <a:rPr lang="en-US" sz="2000" dirty="0"/>
              <a:t> is the average number of years a player reaches his most productive season after he enters the NBA.</a:t>
            </a:r>
          </a:p>
          <a:p>
            <a:pPr marL="285750" indent="-228600">
              <a:buFont typeface="Arial" panose="020B0604020202020204" pitchFamily="34" charset="0"/>
              <a:buChar char="•"/>
            </a:pPr>
            <a:r>
              <a:rPr lang="en-US" sz="2000" dirty="0"/>
              <a:t>Only 20% had their most productive season within 3 years of entering the league, 7% within 2 year.</a:t>
            </a:r>
          </a:p>
        </p:txBody>
      </p:sp>
    </p:spTree>
    <p:extLst>
      <p:ext uri="{BB962C8B-B14F-4D97-AF65-F5344CB8AC3E}">
        <p14:creationId xmlns:p14="http://schemas.microsoft.com/office/powerpoint/2010/main" val="151186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D2B60B-5E19-441E-BAFB-97C613F188F5}"/>
              </a:ext>
            </a:extLst>
          </p:cNvPr>
          <p:cNvSpPr>
            <a:spLocks noGrp="1"/>
          </p:cNvSpPr>
          <p:nvPr>
            <p:ph type="title"/>
          </p:nvPr>
        </p:nvSpPr>
        <p:spPr>
          <a:xfrm>
            <a:off x="4384039" y="365125"/>
            <a:ext cx="7164493" cy="1325563"/>
          </a:xfrm>
        </p:spPr>
        <p:txBody>
          <a:bodyPr>
            <a:normAutofit/>
          </a:bodyPr>
          <a:lstStyle/>
          <a:p>
            <a:r>
              <a:rPr lang="en-IN">
                <a:solidFill>
                  <a:schemeClr val="bg1"/>
                </a:solidFill>
              </a:rPr>
              <a:t>Does the MVP of the year always have the best PER?</a:t>
            </a:r>
          </a:p>
        </p:txBody>
      </p:sp>
      <p:sp>
        <p:nvSpPr>
          <p:cNvPr id="3" name="Content Placeholder 2">
            <a:extLst>
              <a:ext uri="{FF2B5EF4-FFF2-40B4-BE49-F238E27FC236}">
                <a16:creationId xmlns:a16="http://schemas.microsoft.com/office/drawing/2014/main" id="{3F90A6CE-D907-4780-A443-484EE4C999CA}"/>
              </a:ext>
            </a:extLst>
          </p:cNvPr>
          <p:cNvSpPr>
            <a:spLocks noGrp="1"/>
          </p:cNvSpPr>
          <p:nvPr>
            <p:ph idx="1"/>
          </p:nvPr>
        </p:nvSpPr>
        <p:spPr>
          <a:xfrm>
            <a:off x="4387515" y="2022601"/>
            <a:ext cx="7161017" cy="4154361"/>
          </a:xfrm>
        </p:spPr>
        <p:txBody>
          <a:bodyPr>
            <a:normAutofit/>
          </a:bodyPr>
          <a:lstStyle/>
          <a:p>
            <a:r>
              <a:rPr lang="en-IN" sz="2000" dirty="0">
                <a:solidFill>
                  <a:schemeClr val="bg1"/>
                </a:solidFill>
              </a:rPr>
              <a:t>We performed hypothesis testing for this.</a:t>
            </a:r>
          </a:p>
          <a:p>
            <a:r>
              <a:rPr lang="en-IN" sz="2000" dirty="0">
                <a:solidFill>
                  <a:schemeClr val="bg1"/>
                </a:solidFill>
              </a:rPr>
              <a:t>Null Hypothesis </a:t>
            </a:r>
            <a:r>
              <a:rPr lang="en-IN" sz="2000" dirty="0" err="1">
                <a:solidFill>
                  <a:schemeClr val="bg1"/>
                </a:solidFill>
              </a:rPr>
              <a:t>Ho</a:t>
            </a:r>
            <a:r>
              <a:rPr lang="en-IN" sz="2000" dirty="0">
                <a:solidFill>
                  <a:schemeClr val="bg1"/>
                </a:solidFill>
              </a:rPr>
              <a:t> = The MVP of the year always has the best PER.</a:t>
            </a:r>
          </a:p>
          <a:p>
            <a:r>
              <a:rPr lang="en-IN" sz="2000" dirty="0">
                <a:solidFill>
                  <a:schemeClr val="bg1"/>
                </a:solidFill>
              </a:rPr>
              <a:t>Alternate Hypothesis Ha = The MVP of the year always doesn’t has the best PER.</a:t>
            </a:r>
          </a:p>
          <a:p>
            <a:r>
              <a:rPr lang="en-IN" sz="2000" dirty="0">
                <a:solidFill>
                  <a:schemeClr val="bg1"/>
                </a:solidFill>
              </a:rPr>
              <a:t>Most of the predictor are significant as it has the p-value more than 0.05.</a:t>
            </a:r>
          </a:p>
          <a:p>
            <a:r>
              <a:rPr lang="en-IN" sz="2000" dirty="0">
                <a:solidFill>
                  <a:schemeClr val="bg1"/>
                </a:solidFill>
              </a:rPr>
              <a:t>The overall model is significant as it has p-value less than 0.05 and also the </a:t>
            </a:r>
            <a:r>
              <a:rPr lang="en-IN" sz="2000" dirty="0" err="1">
                <a:solidFill>
                  <a:schemeClr val="bg1"/>
                </a:solidFill>
              </a:rPr>
              <a:t>Rsquare</a:t>
            </a:r>
            <a:r>
              <a:rPr lang="en-IN" sz="2000" dirty="0">
                <a:solidFill>
                  <a:schemeClr val="bg1"/>
                </a:solidFill>
              </a:rPr>
              <a:t> </a:t>
            </a:r>
            <a:r>
              <a:rPr lang="en-IN" sz="2000" dirty="0" err="1">
                <a:solidFill>
                  <a:schemeClr val="bg1"/>
                </a:solidFill>
              </a:rPr>
              <a:t>Adj</a:t>
            </a:r>
            <a:r>
              <a:rPr lang="en-IN" sz="2000" dirty="0">
                <a:solidFill>
                  <a:schemeClr val="bg1"/>
                </a:solidFill>
              </a:rPr>
              <a:t> is very high indicating a good model.</a:t>
            </a:r>
          </a:p>
          <a:p>
            <a:r>
              <a:rPr lang="en-IN" sz="2000" dirty="0">
                <a:solidFill>
                  <a:schemeClr val="bg1"/>
                </a:solidFill>
              </a:rPr>
              <a:t>Thus we reject the null hypothesis and conclude that the MVP of the year always doesn’t has the best PER.</a:t>
            </a:r>
          </a:p>
        </p:txBody>
      </p:sp>
      <p:pic>
        <p:nvPicPr>
          <p:cNvPr id="7" name="Picture 6">
            <a:extLst>
              <a:ext uri="{FF2B5EF4-FFF2-40B4-BE49-F238E27FC236}">
                <a16:creationId xmlns:a16="http://schemas.microsoft.com/office/drawing/2014/main" id="{50948BCF-317D-4509-A250-C61149EEBE1E}"/>
              </a:ext>
            </a:extLst>
          </p:cNvPr>
          <p:cNvPicPr/>
          <p:nvPr/>
        </p:nvPicPr>
        <p:blipFill>
          <a:blip r:embed="rId2">
            <a:extLst>
              <a:ext uri="{28A0092B-C50C-407E-A947-70E740481C1C}">
                <a14:useLocalDpi xmlns:a14="http://schemas.microsoft.com/office/drawing/2010/main" val="0"/>
              </a:ext>
            </a:extLst>
          </a:blip>
          <a:stretch>
            <a:fillRect/>
          </a:stretch>
        </p:blipFill>
        <p:spPr>
          <a:xfrm>
            <a:off x="13220" y="365125"/>
            <a:ext cx="4370820" cy="6302961"/>
          </a:xfrm>
          <a:prstGeom prst="rect">
            <a:avLst/>
          </a:prstGeom>
        </p:spPr>
      </p:pic>
    </p:spTree>
    <p:extLst>
      <p:ext uri="{BB962C8B-B14F-4D97-AF65-F5344CB8AC3E}">
        <p14:creationId xmlns:p14="http://schemas.microsoft.com/office/powerpoint/2010/main" val="384736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AFD68370-48CE-4DB1-92D9-0C4E577E8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 y="2271406"/>
            <a:ext cx="4415796" cy="2315187"/>
          </a:xfrm>
          <a:prstGeom prst="rect">
            <a:avLst/>
          </a:prstGeom>
        </p:spPr>
      </p:pic>
      <p:sp>
        <p:nvSpPr>
          <p:cNvPr id="2" name="Title 1">
            <a:extLst>
              <a:ext uri="{FF2B5EF4-FFF2-40B4-BE49-F238E27FC236}">
                <a16:creationId xmlns:a16="http://schemas.microsoft.com/office/drawing/2014/main" id="{99171027-AB20-40AF-A2B2-4ECFEE3792AB}"/>
              </a:ext>
            </a:extLst>
          </p:cNvPr>
          <p:cNvSpPr>
            <a:spLocks noGrp="1"/>
          </p:cNvSpPr>
          <p:nvPr>
            <p:ph type="title"/>
          </p:nvPr>
        </p:nvSpPr>
        <p:spPr>
          <a:xfrm>
            <a:off x="4384039" y="365125"/>
            <a:ext cx="7164493" cy="1325563"/>
          </a:xfrm>
        </p:spPr>
        <p:txBody>
          <a:bodyPr>
            <a:normAutofit/>
          </a:bodyPr>
          <a:lstStyle/>
          <a:p>
            <a:r>
              <a:rPr lang="en-IN" sz="2800">
                <a:solidFill>
                  <a:schemeClr val="bg1"/>
                </a:solidFill>
              </a:rPr>
              <a:t>Does PER of a player depends on his Win Shares i.e. How much he contributes in winning possessions?</a:t>
            </a:r>
          </a:p>
        </p:txBody>
      </p:sp>
      <p:sp>
        <p:nvSpPr>
          <p:cNvPr id="12" name="Content Placeholder 9"/>
          <p:cNvSpPr>
            <a:spLocks noGrp="1"/>
          </p:cNvSpPr>
          <p:nvPr>
            <p:ph idx="1"/>
          </p:nvPr>
        </p:nvSpPr>
        <p:spPr>
          <a:xfrm>
            <a:off x="4387515" y="2022601"/>
            <a:ext cx="7161017" cy="4154361"/>
          </a:xfrm>
        </p:spPr>
        <p:txBody>
          <a:bodyPr>
            <a:normAutofit/>
          </a:bodyPr>
          <a:lstStyle/>
          <a:p>
            <a:r>
              <a:rPr lang="en-US" sz="2000" dirty="0">
                <a:solidFill>
                  <a:schemeClr val="bg1"/>
                </a:solidFill>
              </a:rPr>
              <a:t>For this analysis, we performed a linear regression with PER as dependent variable and Win Shares as independent variables.</a:t>
            </a:r>
          </a:p>
          <a:p>
            <a:r>
              <a:rPr lang="en-US" sz="2000" dirty="0">
                <a:solidFill>
                  <a:schemeClr val="bg1"/>
                </a:solidFill>
              </a:rPr>
              <a:t>The overall model is significant with R-square value of 0.34 and also the Win Shares are significant.</a:t>
            </a:r>
          </a:p>
          <a:p>
            <a:r>
              <a:rPr lang="en-US" sz="2000" dirty="0">
                <a:solidFill>
                  <a:schemeClr val="bg1"/>
                </a:solidFill>
              </a:rPr>
              <a:t>Thus we can say from the model, the PER does depend on Win Share with positive change.</a:t>
            </a:r>
          </a:p>
          <a:p>
            <a:r>
              <a:rPr lang="en-US" sz="2000" dirty="0">
                <a:solidFill>
                  <a:schemeClr val="bg1"/>
                </a:solidFill>
              </a:rPr>
              <a:t>That is, a unit increase in offensive win shares increases the PER by 1.39 units and a unit increase in defensive win shares increases PER by 0.925 units.</a:t>
            </a:r>
          </a:p>
          <a:p>
            <a:r>
              <a:rPr lang="en-US" sz="2000" dirty="0">
                <a:solidFill>
                  <a:schemeClr val="bg1"/>
                </a:solidFill>
              </a:rPr>
              <a:t>Thus we can conclude that win shares contribute to a better PER than defensive win shares.</a:t>
            </a:r>
          </a:p>
        </p:txBody>
      </p:sp>
    </p:spTree>
    <p:extLst>
      <p:ext uri="{BB962C8B-B14F-4D97-AF65-F5344CB8AC3E}">
        <p14:creationId xmlns:p14="http://schemas.microsoft.com/office/powerpoint/2010/main" val="153673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74C9D5F7-B951-4A88-8AC2-A22F67313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6295"/>
            <a:ext cx="4370820" cy="2185410"/>
          </a:xfrm>
          <a:prstGeom prst="rect">
            <a:avLst/>
          </a:prstGeom>
        </p:spPr>
      </p:pic>
      <p:sp>
        <p:nvSpPr>
          <p:cNvPr id="2" name="Title 1">
            <a:extLst>
              <a:ext uri="{FF2B5EF4-FFF2-40B4-BE49-F238E27FC236}">
                <a16:creationId xmlns:a16="http://schemas.microsoft.com/office/drawing/2014/main" id="{20E52C16-4DB7-4D7E-846F-C969D8195BA3}"/>
              </a:ext>
            </a:extLst>
          </p:cNvPr>
          <p:cNvSpPr>
            <a:spLocks noGrp="1"/>
          </p:cNvSpPr>
          <p:nvPr>
            <p:ph type="title"/>
          </p:nvPr>
        </p:nvSpPr>
        <p:spPr>
          <a:xfrm>
            <a:off x="4384039" y="365125"/>
            <a:ext cx="7164493" cy="1325563"/>
          </a:xfrm>
        </p:spPr>
        <p:txBody>
          <a:bodyPr>
            <a:normAutofit/>
          </a:bodyPr>
          <a:lstStyle/>
          <a:p>
            <a:r>
              <a:rPr lang="en-IN" sz="2800">
                <a:solidFill>
                  <a:schemeClr val="bg1"/>
                </a:solidFill>
              </a:rPr>
              <a:t>Does PER of a player depends on the usage percentage and minutes he played i.e. How many possession he uses on the court? </a:t>
            </a:r>
          </a:p>
        </p:txBody>
      </p:sp>
      <p:sp>
        <p:nvSpPr>
          <p:cNvPr id="10" name="Content Placeholder 9"/>
          <p:cNvSpPr>
            <a:spLocks noGrp="1"/>
          </p:cNvSpPr>
          <p:nvPr>
            <p:ph idx="1"/>
          </p:nvPr>
        </p:nvSpPr>
        <p:spPr>
          <a:xfrm>
            <a:off x="4387515" y="2022601"/>
            <a:ext cx="7161017" cy="4154361"/>
          </a:xfrm>
        </p:spPr>
        <p:txBody>
          <a:bodyPr>
            <a:normAutofit/>
          </a:bodyPr>
          <a:lstStyle/>
          <a:p>
            <a:r>
              <a:rPr lang="en-US" sz="2000" dirty="0">
                <a:solidFill>
                  <a:schemeClr val="bg1"/>
                </a:solidFill>
              </a:rPr>
              <a:t>Again for this analysis, we performed linear regression with PER as dependent variable and minutes played and usage percentage as independent.</a:t>
            </a:r>
          </a:p>
          <a:p>
            <a:r>
              <a:rPr lang="en-US" sz="2000" dirty="0">
                <a:solidFill>
                  <a:schemeClr val="bg1"/>
                </a:solidFill>
              </a:rPr>
              <a:t>The overall model is significant with R-square value of 0.25 and also minutes played and usage percentage are significant.</a:t>
            </a:r>
          </a:p>
          <a:p>
            <a:r>
              <a:rPr lang="en-US" sz="2000" dirty="0">
                <a:solidFill>
                  <a:schemeClr val="bg1"/>
                </a:solidFill>
              </a:rPr>
              <a:t>Thus we can say from the model, the PER does depend on these parameters but not to a great extend.</a:t>
            </a:r>
          </a:p>
          <a:p>
            <a:r>
              <a:rPr lang="en-US" sz="2000" dirty="0">
                <a:solidFill>
                  <a:schemeClr val="bg1"/>
                </a:solidFill>
              </a:rPr>
              <a:t>So we can state that the usage percentage of a player on a court will not help boost his PER so a NBA superstar should always make sure everyone on the team participates on every single possession.</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187371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2497</Words>
  <Application>Microsoft Office PowerPoint</Application>
  <PresentationFormat>Widescreen</PresentationFormat>
  <Paragraphs>147</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Clutch Sports</vt:lpstr>
      <vt:lpstr>Clutch Sports</vt:lpstr>
      <vt:lpstr>Data Definitions</vt:lpstr>
      <vt:lpstr>Data Definitions</vt:lpstr>
      <vt:lpstr>What is the prime age of a NBA player?</vt:lpstr>
      <vt:lpstr>What is the development period of a young player? </vt:lpstr>
      <vt:lpstr>Does the MVP of the year always have the best PER?</vt:lpstr>
      <vt:lpstr>Does PER of a player depends on his Win Shares i.e. How much he contributes in winning possessions?</vt:lpstr>
      <vt:lpstr>Does PER of a player depends on the usage percentage and minutes he played i.e. How many possession he uses on the court? </vt:lpstr>
      <vt:lpstr>Is there an interaction between minutes played and usage percentage? </vt:lpstr>
      <vt:lpstr>Does PER favours a good shooter in NBA?</vt:lpstr>
      <vt:lpstr>Does the player play more minutes in his prime years rather than other years?</vt:lpstr>
      <vt:lpstr>Who is the most average Guard of the league?</vt:lpstr>
      <vt:lpstr>Who is the most average Guard of the league?</vt:lpstr>
      <vt:lpstr>Who is the most average Guard of the league?</vt:lpstr>
      <vt:lpstr>Who is the most average Guard of the league?</vt:lpstr>
      <vt:lpstr>Who is the most average Guard of the league in last 17 years?</vt:lpstr>
      <vt:lpstr>Who is the most average Guard of the league in last 17 years?</vt:lpstr>
      <vt:lpstr>Who is the most average Guard of the league in last 17 years?</vt:lpstr>
      <vt:lpstr>Who is the most average Guard of the league in last 17 years?</vt:lpstr>
      <vt:lpstr>Analysis on Guards.</vt:lpstr>
      <vt:lpstr>Who is the most average Centre of the league?</vt:lpstr>
      <vt:lpstr>Who is the most average Centre of the league?</vt:lpstr>
      <vt:lpstr>Who is the most average Centre of the league?</vt:lpstr>
      <vt:lpstr>Who is the most average Centre of the league?</vt:lpstr>
      <vt:lpstr>Who is the most average Centre of the league in last 17 years?</vt:lpstr>
      <vt:lpstr>Who is the most average Centre of the league in last 17 years?</vt:lpstr>
      <vt:lpstr>Who is the most average Centre of the league in last 17 years?</vt:lpstr>
      <vt:lpstr>Who is the most average Centre of the league in last 17 years?</vt:lpstr>
      <vt:lpstr>Analysis on Centre.</vt:lpstr>
      <vt:lpstr>Who is the most average Forward of the league?</vt:lpstr>
      <vt:lpstr>Who is the most average Forward of the league?</vt:lpstr>
      <vt:lpstr>Who is the most average Forward of the league?</vt:lpstr>
      <vt:lpstr>Who is the most average Forward of the league?</vt:lpstr>
      <vt:lpstr>Who is the most average Forward of the league in last 17 years?</vt:lpstr>
      <vt:lpstr>Who is the most average Forward of the league in last 17 years?</vt:lpstr>
      <vt:lpstr>Who is the most average Forward of the league in last 17 years?</vt:lpstr>
      <vt:lpstr>Who is the most average Forward of the league in last 17 years?</vt:lpstr>
      <vt:lpstr>Analysis on Forwards. </vt:lpstr>
      <vt:lpstr>PowerPoint Presentation</vt:lpstr>
      <vt:lpstr>PowerPoint Presentation</vt:lpstr>
      <vt:lpstr>Notable Player at each Positions</vt:lpstr>
      <vt:lpstr>Player Efficiency Rating by Positions</vt:lpstr>
      <vt:lpstr>Average Win Shares by Positions</vt:lpstr>
      <vt:lpstr>Value Over Replacement Player by Positions</vt:lpstr>
      <vt:lpstr>Application of our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Clutch</dc:title>
  <dc:creator>ankit singh</dc:creator>
  <cp:lastModifiedBy>ankit singh</cp:lastModifiedBy>
  <cp:revision>59</cp:revision>
  <dcterms:created xsi:type="dcterms:W3CDTF">2017-12-04T04:34:41Z</dcterms:created>
  <dcterms:modified xsi:type="dcterms:W3CDTF">2017-12-07T01:56:40Z</dcterms:modified>
</cp:coreProperties>
</file>