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9"/>
  </p:sldMasterIdLst>
  <p:sldIdLst>
    <p:sldId id="256" r:id="rId20"/>
    <p:sldId id="273" r:id="rId21"/>
    <p:sldId id="259" r:id="rId22"/>
    <p:sldId id="272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86" r:id="rId31"/>
    <p:sldId id="287" r:id="rId32"/>
    <p:sldId id="288" r:id="rId33"/>
    <p:sldId id="296" r:id="rId34"/>
    <p:sldId id="299" r:id="rId35"/>
    <p:sldId id="297" r:id="rId36"/>
    <p:sldId id="298" r:id="rId37"/>
    <p:sldId id="257" r:id="rId38"/>
  </p:sldIdLst>
  <p:sldSz cx="7772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arevalo" initials="la" lastIdx="2" clrIdx="0">
    <p:extLst>
      <p:ext uri="{19B8F6BF-5375-455C-9EA6-DF929625EA0E}">
        <p15:presenceInfo xmlns:p15="http://schemas.microsoft.com/office/powerpoint/2012/main" userId="007f4f6a92d37a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6D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93452" autoAdjust="0"/>
  </p:normalViewPr>
  <p:slideViewPr>
    <p:cSldViewPr snapToGrid="0">
      <p:cViewPr>
        <p:scale>
          <a:sx n="65" d="100"/>
          <a:sy n="65" d="100"/>
        </p:scale>
        <p:origin x="6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3T18:12:19.097"/>
    </inkml:context>
    <inkml:brush xml:id="br0">
      <inkml:brushProperty name="width" value="0.02" units="cm"/>
      <inkml:brushProperty name="height" value="0.02" units="cm"/>
      <inkml:brushProperty name="color" value="#ED1C24"/>
      <inkml:brushProperty name="ignorePressure" value="1"/>
    </inkml:brush>
  </inkml:definitions>
  <inkml:trace contextRef="#ctx0" brushRef="#br0">8309 12835,'0'0,"0"0,4 0,48 4,40-3,22-1,17-5,13-9,9-7,7-3,7-5,2-2,1-4,-5-3,-8-4,-6-1,-2-7,-6-5,-9-2,-6-3,-6 1,-8 3,-15-2,-14 3,-16 1,-12 3,-13 2,-9-2,-10-5,-15-4,-11-8,-15-4,-11-5,-14-6,-15-4,-14-3,-11 2,-11 4,-9 5,-4 3,-7 4,-5 2,3 1,-4 4,0 2,-1 7,-7 6,-6 7,-4 11,-2 7,-2 8,4 6,1 6,0 7,4 4,0 0,3 3,3 5,0 3,1 7,2 7,-1 10,4 10,6 8,8 5,5 5,4 5,11 6,7 6,6 7,7 3,7 2,9 0,9 2,12 1,10-2,8 2,10 0,9-6,11-7,5-7,11-5,7-4,8-6,7-7,1-5,7-5,4-5,1-8,5-5,1-4,3-7,4-3,3-4,3 0,1 1,6-2,1 2,0-3,-1 2,-1-2,-2-2,0-4,-5-1,-6-7,-1-2,1-4,-2-4,2-5,-3 2,2 2,-2 5,-10 3,-18 3,-16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3T18:12:30.923"/>
    </inkml:context>
    <inkml:brush xml:id="br0">
      <inkml:brushProperty name="width" value="0.02" units="cm"/>
      <inkml:brushProperty name="height" value="0.02" units="cm"/>
      <inkml:brushProperty name="color" value="#ED1C24"/>
      <inkml:brushProperty name="ignorePressure" value="1"/>
    </inkml:brush>
  </inkml:definitions>
  <inkml:trace contextRef="#ctx0" brushRef="#br0">9961 8015,'0'0,"0"0,0 0,0 0,0 0,4 0,5-4,5-5,12-1,13-3,16 1,18-2,16 2,17 3,10 7,9 3,6 6,9 6,0 4,4 4,8-3,11 5,8-3,11-4,13-5,5-4,9-4,6-5,12-8,9-5,0 0,3-1,5-3,-9 3,-12-1,-13 4,-15-1,-16-5,-20-4,-9-2,-10-4,-10-1,-11-4,-10-4,-12-2,-10-4,-17 3,-11 0,-13-1,-10-1,-11-5,-13-2,-14-5,-17-4,-18-8,-18-8,-15-8,-16-1,-13-2,-12 2,-8 4,-11-1,-15 6,-13 3,-9 3,-6 9,-6 7,1 8,-2 8,-4 7,-8 0,-1 5,-4 4,-4 4,-6 6,-8 4,-7 4,-4 2,-8 2,2 0,0 4,-3 1,-2 3,1 5,2 3,0 3,1 6,2 3,-1 7,2 6,3 8,1 3,8 4,10 1,12 1,16 0,12 1,14 1,10 4,9 1,13 2,15-3,10-1,13 1,14 1,10 0,12 2,10-3,12-5,9-1,9-6,5-1,11-1,8-2,13-4,10-3,14-5,13-4,19-4,15 1,6-5,5-2,7-2,2 0,6 1,4-1,0 5,1 6,2 5,6 4,3 3,4 2,6 1,3 0,0 0,1-4,5-5,3-5,-3-9,-2-8,0-7,-7-4,-6 0,-5-1,-6 0,-3-6,-4-2,-4 0,0 0,3 1,-5-6,-22-3,-29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45429"/>
            <a:ext cx="6606540" cy="413850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6243533"/>
            <a:ext cx="5829300" cy="2869987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32883"/>
            <a:ext cx="1675924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32883"/>
            <a:ext cx="4930616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963549"/>
            <a:ext cx="6703695" cy="494474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955072"/>
            <a:ext cx="6703695" cy="260032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164417"/>
            <a:ext cx="330327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164417"/>
            <a:ext cx="330327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32886"/>
            <a:ext cx="670369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914016"/>
            <a:ext cx="3288089" cy="142811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342130"/>
            <a:ext cx="3288089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914016"/>
            <a:ext cx="3304282" cy="142811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342130"/>
            <a:ext cx="3304282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92480"/>
            <a:ext cx="2506801" cy="27736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711539"/>
            <a:ext cx="3934778" cy="84476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566160"/>
            <a:ext cx="2506801" cy="660675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7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92480"/>
            <a:ext cx="2506801" cy="27736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711539"/>
            <a:ext cx="3934778" cy="84476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566160"/>
            <a:ext cx="2506801" cy="660675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632886"/>
            <a:ext cx="670369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164417"/>
            <a:ext cx="670369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1017676"/>
            <a:ext cx="17487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931-E379-415D-BFA9-001635ECBCA1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1017676"/>
            <a:ext cx="262318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1017676"/>
            <a:ext cx="17487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customXml" Target="../../customXml/item14.xm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9.jpeg"/><Relationship Id="rId4" Type="http://schemas.openxmlformats.org/officeDocument/2006/relationships/customXml" Target="../../customXml/item2.xml"/><Relationship Id="rId9" Type="http://schemas.openxmlformats.org/officeDocument/2006/relationships/image" Target="../media/image28.jpeg"/><Relationship Id="rId1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hyperlink" Target="https://validator.w3.org/about.html" TargetMode="External"/><Relationship Id="rId4" Type="http://schemas.openxmlformats.org/officeDocument/2006/relationships/hyperlink" Target="https://en.wikipedia.org/wiki/Google_Search_Consol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mybeautyorganiz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64049"/>
            <a:ext cx="7206383" cy="4206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9823" y="5650655"/>
            <a:ext cx="7040880" cy="243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26" dirty="0">
                <a:latin typeface="Algerian" panose="04020705040A02060702" pitchFamily="82" charset="0"/>
              </a:rPr>
              <a:t>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799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learning experience for anyone interested in cross-platform </a:t>
            </a:r>
          </a:p>
          <a:p>
            <a:r>
              <a:rPr lang="en-US" dirty="0"/>
              <a:t>Opportunity to learn PHP, one of the few top languages that is growing in demanding</a:t>
            </a:r>
          </a:p>
          <a:p>
            <a:r>
              <a:rPr lang="en-US" dirty="0"/>
              <a:t>Entrance on the ground floor to a project with excellent opportunity for revenue growth.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AF95BA-76DF-4F38-AE06-67F560FC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943600"/>
            <a:ext cx="5724525" cy="5238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63B45F-4996-4BC3-8BF1-98596C0F31C0}"/>
                  </a:ext>
                </a:extLst>
              </p14:cNvPr>
              <p14:cNvContentPartPr/>
              <p14:nvPr/>
            </p14:nvContentPartPr>
            <p14:xfrm>
              <a:off x="1710355" y="8177900"/>
              <a:ext cx="1588320" cy="883337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63B45F-4996-4BC3-8BF1-98596C0F3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755" y="8174300"/>
                <a:ext cx="1595160" cy="890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1EA94-F09F-4C08-BD18-F5B339D3B068}"/>
                  </a:ext>
                </a:extLst>
              </p14:cNvPr>
              <p14:cNvContentPartPr/>
              <p14:nvPr/>
            </p14:nvContentPartPr>
            <p14:xfrm>
              <a:off x="1758698" y="6108003"/>
              <a:ext cx="3269005" cy="91501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1EA94-F09F-4C08-BD18-F5B339D3B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5098" y="6104403"/>
                <a:ext cx="3275845" cy="921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16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Initial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3 separate CSS optimized for mobile, pads and laptops/desktops</a:t>
            </a:r>
          </a:p>
          <a:p>
            <a:r>
              <a:rPr lang="en-US" dirty="0"/>
              <a:t>Redesign the website to be more streamlined and modern</a:t>
            </a:r>
          </a:p>
          <a:p>
            <a:r>
              <a:rPr lang="en-US" dirty="0"/>
              <a:t>Add a login</a:t>
            </a:r>
          </a:p>
          <a:p>
            <a:r>
              <a:rPr lang="en-US" dirty="0"/>
              <a:t>Build rudimentary database to begin data entry</a:t>
            </a:r>
          </a:p>
        </p:txBody>
      </p:sp>
    </p:spTree>
    <p:extLst>
      <p:ext uri="{BB962C8B-B14F-4D97-AF65-F5344CB8AC3E}">
        <p14:creationId xmlns:p14="http://schemas.microsoft.com/office/powerpoint/2010/main" val="269331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14" y="69020"/>
            <a:ext cx="2564972" cy="1497127"/>
          </a:xfrm>
          <a:prstGeom prst="rect">
            <a:avLst/>
          </a:prstGeom>
        </p:spPr>
      </p:pic>
      <p:pic>
        <p:nvPicPr>
          <p:cNvPr id="3" name="Graphic 2" descr="Magnifying glass">
            <a:extLst>
              <a:ext uri="{FF2B5EF4-FFF2-40B4-BE49-F238E27FC236}">
                <a16:creationId xmlns:a16="http://schemas.microsoft.com/office/drawing/2014/main" id="{9FD79143-80AA-45AB-829E-970972FC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174" y="2370108"/>
            <a:ext cx="891540" cy="891540"/>
          </a:xfrm>
          <a:prstGeom prst="rect">
            <a:avLst/>
          </a:prstGeom>
        </p:spPr>
      </p:pic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BDEBB592-EA47-40E0-84FA-9AF36C99E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2174" y="4138148"/>
            <a:ext cx="891540" cy="891540"/>
          </a:xfrm>
          <a:prstGeom prst="rect">
            <a:avLst/>
          </a:prstGeom>
        </p:spPr>
      </p:pic>
      <p:pic>
        <p:nvPicPr>
          <p:cNvPr id="19" name="Graphic 18" descr="Single gear">
            <a:extLst>
              <a:ext uri="{FF2B5EF4-FFF2-40B4-BE49-F238E27FC236}">
                <a16:creationId xmlns:a16="http://schemas.microsoft.com/office/drawing/2014/main" id="{A4580DF2-1AF9-4209-A805-B0A60787A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0430" y="5797167"/>
            <a:ext cx="891540" cy="891540"/>
          </a:xfrm>
          <a:prstGeom prst="rect">
            <a:avLst/>
          </a:prstGeom>
        </p:spPr>
      </p:pic>
      <p:pic>
        <p:nvPicPr>
          <p:cNvPr id="21" name="Graphic 20" descr="Shopping cart">
            <a:extLst>
              <a:ext uri="{FF2B5EF4-FFF2-40B4-BE49-F238E27FC236}">
                <a16:creationId xmlns:a16="http://schemas.microsoft.com/office/drawing/2014/main" id="{399622F3-8966-469E-9D53-F02D8738E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5507" y="2267117"/>
            <a:ext cx="891540" cy="891540"/>
          </a:xfrm>
          <a:prstGeom prst="rect">
            <a:avLst/>
          </a:prstGeom>
        </p:spPr>
      </p:pic>
      <p:pic>
        <p:nvPicPr>
          <p:cNvPr id="23" name="Graphic 22" descr="Heart">
            <a:extLst>
              <a:ext uri="{FF2B5EF4-FFF2-40B4-BE49-F238E27FC236}">
                <a16:creationId xmlns:a16="http://schemas.microsoft.com/office/drawing/2014/main" id="{044BBDEA-3808-4A5A-9199-37886D9A23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8686" y="4048040"/>
            <a:ext cx="891540" cy="891540"/>
          </a:xfrm>
          <a:prstGeom prst="rect">
            <a:avLst/>
          </a:prstGeom>
        </p:spPr>
      </p:pic>
      <p:pic>
        <p:nvPicPr>
          <p:cNvPr id="27" name="Graphic 26" descr="Eye">
            <a:extLst>
              <a:ext uri="{FF2B5EF4-FFF2-40B4-BE49-F238E27FC236}">
                <a16:creationId xmlns:a16="http://schemas.microsoft.com/office/drawing/2014/main" id="{694914A5-39F6-40C3-888E-9AEB122269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464" y="4035529"/>
            <a:ext cx="891540" cy="891540"/>
          </a:xfrm>
          <a:prstGeom prst="rect">
            <a:avLst/>
          </a:prstGeom>
        </p:spPr>
      </p:pic>
      <p:pic>
        <p:nvPicPr>
          <p:cNvPr id="29" name="Graphic 28" descr="Information">
            <a:extLst>
              <a:ext uri="{FF2B5EF4-FFF2-40B4-BE49-F238E27FC236}">
                <a16:creationId xmlns:a16="http://schemas.microsoft.com/office/drawing/2014/main" id="{39B324D6-DE23-42B6-9067-9E1220B65D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67246" y="10728786"/>
            <a:ext cx="891540" cy="891540"/>
          </a:xfrm>
          <a:prstGeom prst="rect">
            <a:avLst/>
          </a:prstGeom>
        </p:spPr>
      </p:pic>
      <p:pic>
        <p:nvPicPr>
          <p:cNvPr id="31" name="Graphic 30" descr="Help">
            <a:extLst>
              <a:ext uri="{FF2B5EF4-FFF2-40B4-BE49-F238E27FC236}">
                <a16:creationId xmlns:a16="http://schemas.microsoft.com/office/drawing/2014/main" id="{3CB873DC-96DF-4A8B-8C18-255FE05F95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01120" y="5797167"/>
            <a:ext cx="891540" cy="891540"/>
          </a:xfrm>
          <a:prstGeom prst="rect">
            <a:avLst/>
          </a:prstGeom>
        </p:spPr>
      </p:pic>
      <p:pic>
        <p:nvPicPr>
          <p:cNvPr id="33" name="Graphic 32" descr="Add">
            <a:extLst>
              <a:ext uri="{FF2B5EF4-FFF2-40B4-BE49-F238E27FC236}">
                <a16:creationId xmlns:a16="http://schemas.microsoft.com/office/drawing/2014/main" id="{016AF964-CBF5-49A8-A2B3-A0BD8AFFAB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03841" y="2375299"/>
            <a:ext cx="891540" cy="891540"/>
          </a:xfrm>
          <a:prstGeom prst="rect">
            <a:avLst/>
          </a:prstGeom>
        </p:spPr>
      </p:pic>
      <p:pic>
        <p:nvPicPr>
          <p:cNvPr id="35" name="Graphic 34" descr="Power">
            <a:extLst>
              <a:ext uri="{FF2B5EF4-FFF2-40B4-BE49-F238E27FC236}">
                <a16:creationId xmlns:a16="http://schemas.microsoft.com/office/drawing/2014/main" id="{3F4BC1EA-DCB4-4207-8E28-089EBE8269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5507" y="5797167"/>
            <a:ext cx="891540" cy="891540"/>
          </a:xfrm>
          <a:prstGeom prst="rect">
            <a:avLst/>
          </a:prstGeom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ABFF10-7AAD-4D1A-8E06-DEDD729B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32749"/>
              </p:ext>
            </p:extLst>
          </p:nvPr>
        </p:nvGraphicFramePr>
        <p:xfrm>
          <a:off x="1345311" y="2209565"/>
          <a:ext cx="5081778" cy="5349240"/>
        </p:xfrm>
        <a:graphic>
          <a:graphicData uri="http://schemas.openxmlformats.org/drawingml/2006/table">
            <a:tbl>
              <a:tblPr firstRow="1" bandRow="1"/>
              <a:tblGrid>
                <a:gridCol w="1693926">
                  <a:extLst>
                    <a:ext uri="{9D8B030D-6E8A-4147-A177-3AD203B41FA5}">
                      <a16:colId xmlns:a16="http://schemas.microsoft.com/office/drawing/2014/main" val="2510396165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1369036885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2615985669"/>
                    </a:ext>
                  </a:extLst>
                </a:gridCol>
              </a:tblGrid>
              <a:tr h="17830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2657728735"/>
                  </a:ext>
                </a:extLst>
              </a:tr>
              <a:tr h="178308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698860414"/>
                  </a:ext>
                </a:extLst>
              </a:tr>
              <a:tr h="178308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90910544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9DB6454-C01E-4EAD-A4D6-2AF6AD49C232}"/>
              </a:ext>
            </a:extLst>
          </p:cNvPr>
          <p:cNvGraphicFramePr>
            <a:graphicFrameLocks noGrp="1"/>
          </p:cNvGraphicFramePr>
          <p:nvPr/>
        </p:nvGraphicFramePr>
        <p:xfrm>
          <a:off x="13092880" y="6398956"/>
          <a:ext cx="203708" cy="289751"/>
        </p:xfrm>
        <a:graphic>
          <a:graphicData uri="http://schemas.openxmlformats.org/drawingml/2006/table">
            <a:tbl>
              <a:tblPr/>
              <a:tblGrid>
                <a:gridCol w="203708">
                  <a:extLst>
                    <a:ext uri="{9D8B030D-6E8A-4147-A177-3AD203B41FA5}">
                      <a16:colId xmlns:a16="http://schemas.microsoft.com/office/drawing/2014/main" val="2078002450"/>
                    </a:ext>
                  </a:extLst>
                </a:gridCol>
              </a:tblGrid>
              <a:tr h="28975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9154" marR="89154" marT="44577" marB="44577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159209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86660F86-70E2-4323-AAAC-CF14C7FEF3E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12" y="9959957"/>
            <a:ext cx="1564807" cy="9133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818F85-9C8F-48BC-9A7E-41551C936B18}"/>
              </a:ext>
            </a:extLst>
          </p:cNvPr>
          <p:cNvSpPr txBox="1"/>
          <p:nvPr/>
        </p:nvSpPr>
        <p:spPr>
          <a:xfrm>
            <a:off x="1345311" y="3393135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Search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B8F760-7DC7-4413-B8E2-18C49BE1AE5C}"/>
              </a:ext>
            </a:extLst>
          </p:cNvPr>
          <p:cNvSpPr txBox="1"/>
          <p:nvPr/>
        </p:nvSpPr>
        <p:spPr>
          <a:xfrm>
            <a:off x="2905119" y="3383787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Add Item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3AD9A-3E35-47AC-86B8-DABCFB0FDCD2}"/>
              </a:ext>
            </a:extLst>
          </p:cNvPr>
          <p:cNvSpPr txBox="1"/>
          <p:nvPr/>
        </p:nvSpPr>
        <p:spPr>
          <a:xfrm>
            <a:off x="4626785" y="3088013"/>
            <a:ext cx="1688984" cy="930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Shopping List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7CC71F-DA89-4CFA-9196-AAAAB004D46E}"/>
              </a:ext>
            </a:extLst>
          </p:cNvPr>
          <p:cNvSpPr txBox="1"/>
          <p:nvPr/>
        </p:nvSpPr>
        <p:spPr>
          <a:xfrm>
            <a:off x="1300699" y="5148127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Reports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98CA4-67A9-47D8-B28A-55B5522994AE}"/>
              </a:ext>
            </a:extLst>
          </p:cNvPr>
          <p:cNvSpPr txBox="1"/>
          <p:nvPr/>
        </p:nvSpPr>
        <p:spPr>
          <a:xfrm>
            <a:off x="2898470" y="5100957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Looks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95898D-5718-45FD-A3E4-7923AF99AD17}"/>
              </a:ext>
            </a:extLst>
          </p:cNvPr>
          <p:cNvSpPr txBox="1"/>
          <p:nvPr/>
        </p:nvSpPr>
        <p:spPr>
          <a:xfrm>
            <a:off x="4626785" y="5140897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Wishlist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71DD72-4D4E-4540-82F3-1F176E3C1A26}"/>
              </a:ext>
            </a:extLst>
          </p:cNvPr>
          <p:cNvSpPr txBox="1"/>
          <p:nvPr/>
        </p:nvSpPr>
        <p:spPr>
          <a:xfrm>
            <a:off x="1300698" y="6920701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Help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7AF8F-4AF6-410A-BC6B-767B62692EA0}"/>
              </a:ext>
            </a:extLst>
          </p:cNvPr>
          <p:cNvSpPr txBox="1"/>
          <p:nvPr/>
        </p:nvSpPr>
        <p:spPr>
          <a:xfrm>
            <a:off x="3018492" y="6891007"/>
            <a:ext cx="1688984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Settings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D1EE-96E9-4497-8394-3EF3DBAC1F1C}"/>
              </a:ext>
            </a:extLst>
          </p:cNvPr>
          <p:cNvSpPr txBox="1"/>
          <p:nvPr/>
        </p:nvSpPr>
        <p:spPr>
          <a:xfrm>
            <a:off x="4650315" y="6901559"/>
            <a:ext cx="177677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33761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8" y="-170802"/>
            <a:ext cx="6993338" cy="4081885"/>
          </a:xfrm>
          <a:prstGeom prst="rect">
            <a:avLst/>
          </a:prstGeom>
        </p:spPr>
      </p:pic>
      <p:pic>
        <p:nvPicPr>
          <p:cNvPr id="20" name="Picture 2" descr="C:\Users\t-dantay\Documents\Placeholders\search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208" y="6175956"/>
            <a:ext cx="556022" cy="5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93"/>
          <p:cNvSpPr>
            <a:spLocks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19684279" y="6237833"/>
            <a:ext cx="621589" cy="487282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5138" tIns="47568" rIns="95138" bIns="47568" numCol="1" anchor="t" anchorCtr="0" compatLnSpc="1">
            <a:prstTxWarp prst="textNoShape">
              <a:avLst/>
            </a:prstTxWarp>
          </a:bodyPr>
          <a:lstStyle/>
          <a:p>
            <a:endParaRPr lang="en-US" sz="1756"/>
          </a:p>
        </p:txBody>
      </p:sp>
      <p:grpSp>
        <p:nvGrpSpPr>
          <p:cNvPr id="26" name="ScrollbarVertical"/>
          <p:cNvGrpSpPr/>
          <p:nvPr>
            <p:custDataLst>
              <p:custData r:id="rId4"/>
            </p:custDataLst>
          </p:nvPr>
        </p:nvGrpSpPr>
        <p:grpSpPr>
          <a:xfrm>
            <a:off x="22941150" y="5986098"/>
            <a:ext cx="256530" cy="4773342"/>
            <a:chOff x="4566956" y="1543109"/>
            <a:chExt cx="77694" cy="3562291"/>
          </a:xfrm>
        </p:grpSpPr>
        <p:sp>
          <p:nvSpPr>
            <p:cNvPr id="27" name="Background"/>
            <p:cNvSpPr>
              <a:spLocks/>
            </p:cNvSpPr>
            <p:nvPr/>
          </p:nvSpPr>
          <p:spPr>
            <a:xfrm>
              <a:off x="4566959" y="1543109"/>
              <a:ext cx="7769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 defTabSz="1584139"/>
              <a:endParaRPr lang="en-US" sz="3120"/>
            </a:p>
          </p:txBody>
        </p:sp>
        <p:sp>
          <p:nvSpPr>
            <p:cNvPr id="28" name="Slider"/>
            <p:cNvSpPr>
              <a:spLocks/>
            </p:cNvSpPr>
            <p:nvPr/>
          </p:nvSpPr>
          <p:spPr>
            <a:xfrm>
              <a:off x="4566956" y="1842087"/>
              <a:ext cx="7769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/>
              <a:endParaRPr lang="en-US" sz="3120"/>
            </a:p>
          </p:txBody>
        </p:sp>
        <p:sp>
          <p:nvSpPr>
            <p:cNvPr id="29" name="UpArrow"/>
            <p:cNvSpPr>
              <a:spLocks/>
            </p:cNvSpPr>
            <p:nvPr/>
          </p:nvSpPr>
          <p:spPr>
            <a:xfrm>
              <a:off x="4589287" y="1580770"/>
              <a:ext cx="33602" cy="8279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/>
              <a:endParaRPr lang="en-US" sz="3120"/>
            </a:p>
          </p:txBody>
        </p:sp>
        <p:sp>
          <p:nvSpPr>
            <p:cNvPr id="30" name="DownArrow"/>
            <p:cNvSpPr>
              <a:spLocks/>
            </p:cNvSpPr>
            <p:nvPr/>
          </p:nvSpPr>
          <p:spPr>
            <a:xfrm rot="10800000">
              <a:off x="4589287" y="4990195"/>
              <a:ext cx="33602" cy="8279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/>
              <a:endParaRPr lang="en-US" sz="3120" dirty="0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78563"/>
              </p:ext>
            </p:extLst>
          </p:nvPr>
        </p:nvGraphicFramePr>
        <p:xfrm>
          <a:off x="365760" y="4069449"/>
          <a:ext cx="7132320" cy="686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74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4300" b="1" baseline="0" dirty="0">
                          <a:latin typeface="Harrington" panose="04040505050A02020702" pitchFamily="82" charset="0"/>
                        </a:rPr>
                        <a:t>FIND ITEM</a:t>
                      </a:r>
                    </a:p>
                    <a:p>
                      <a:pPr algn="ctr"/>
                      <a:endParaRPr lang="en-US" sz="4300" b="1" baseline="0" dirty="0">
                        <a:latin typeface="Harrington" panose="04040505050A02020702" pitchFamily="82" charset="0"/>
                      </a:endParaRPr>
                    </a:p>
                    <a:p>
                      <a:pPr algn="ctr"/>
                      <a:endParaRPr lang="en-US" sz="1800" b="1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>
                    <a:solidFill>
                      <a:srgbClr val="8F24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Harrington" panose="04040505050A02020702" pitchFamily="8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9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arrington" panose="04040505050A02020702" pitchFamily="82" charset="0"/>
                        </a:rPr>
                        <a:t>PIC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arrington" panose="04040505050A02020702" pitchFamily="82" charset="0"/>
                        </a:rPr>
                        <a:t>Brand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arrington" panose="04040505050A02020702" pitchFamily="82" charset="0"/>
                        </a:rPr>
                        <a:t>Type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arrington" panose="04040505050A02020702" pitchFamily="82" charset="0"/>
                        </a:rPr>
                        <a:t>Name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arrington" panose="04040505050A02020702" pitchFamily="82" charset="0"/>
                        </a:rPr>
                        <a:t>Color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arrington" panose="04040505050A02020702" pitchFamily="82" charset="0"/>
                        </a:rPr>
                        <a:t>Color</a:t>
                      </a:r>
                      <a:r>
                        <a:rPr lang="en-US" sz="2400" baseline="0" dirty="0">
                          <a:latin typeface="Harrington" panose="04040505050A02020702" pitchFamily="82" charset="0"/>
                        </a:rPr>
                        <a:t> Family</a:t>
                      </a:r>
                      <a:endParaRPr lang="en-US" sz="24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20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Becca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Blush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Mineral</a:t>
                      </a:r>
                      <a:r>
                        <a:rPr lang="en-US" sz="1800" baseline="0" dirty="0">
                          <a:latin typeface="Harrington" panose="04040505050A02020702" pitchFamily="82" charset="0"/>
                        </a:rPr>
                        <a:t> Blush</a:t>
                      </a:r>
                      <a:endParaRPr lang="en-US" sz="18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Gypsy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Pinks</a:t>
                      </a:r>
                    </a:p>
                  </a:txBody>
                  <a:tcPr marL="89154" marR="89154" marT="44578" marB="4457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20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Clinique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Concealer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Airbrush</a:t>
                      </a:r>
                      <a:r>
                        <a:rPr lang="en-US" sz="1800" baseline="0" dirty="0">
                          <a:latin typeface="Harrington" panose="04040505050A02020702" pitchFamily="82" charset="0"/>
                        </a:rPr>
                        <a:t> Concealer</a:t>
                      </a:r>
                      <a:endParaRPr lang="en-US" sz="18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Nude Beige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Skin</a:t>
                      </a:r>
                    </a:p>
                  </a:txBody>
                  <a:tcPr marL="89154" marR="89154" marT="44578" marB="4457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20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Estee</a:t>
                      </a:r>
                      <a:r>
                        <a:rPr lang="en-US" sz="1800" baseline="0" dirty="0">
                          <a:latin typeface="Harrington" panose="04040505050A02020702" pitchFamily="82" charset="0"/>
                        </a:rPr>
                        <a:t> Lauder</a:t>
                      </a:r>
                      <a:endParaRPr lang="en-US" sz="18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Lipstick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Pure</a:t>
                      </a:r>
                      <a:r>
                        <a:rPr lang="en-US" sz="1800" baseline="0" dirty="0">
                          <a:latin typeface="Harrington" panose="04040505050A02020702" pitchFamily="82" charset="0"/>
                        </a:rPr>
                        <a:t> Color Envy Matte Lipstick</a:t>
                      </a:r>
                      <a:endParaRPr lang="en-US" sz="1800" dirty="0">
                        <a:latin typeface="Harrington" panose="04040505050A02020702" pitchFamily="82" charset="0"/>
                      </a:endParaRP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Ruby</a:t>
                      </a:r>
                    </a:p>
                  </a:txBody>
                  <a:tcPr marL="89154" marR="89154" marT="44578" marB="4457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arrington" panose="04040505050A02020702" pitchFamily="82" charset="0"/>
                        </a:rPr>
                        <a:t>Reds</a:t>
                      </a:r>
                    </a:p>
                  </a:txBody>
                  <a:tcPr marL="89154" marR="89154" marT="44578" marB="4457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5" y="7007777"/>
            <a:ext cx="852914" cy="8529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8" y="9829944"/>
            <a:ext cx="485538" cy="744920"/>
          </a:xfrm>
          <a:prstGeom prst="rect">
            <a:avLst/>
          </a:prstGeom>
          <a:noFill/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5" y="8404736"/>
            <a:ext cx="417184" cy="64008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447370-0BD2-466D-8769-DB0DC0FE0243}"/>
              </a:ext>
            </a:extLst>
          </p:cNvPr>
          <p:cNvSpPr/>
          <p:nvPr/>
        </p:nvSpPr>
        <p:spPr>
          <a:xfrm>
            <a:off x="940112" y="4925961"/>
            <a:ext cx="5976882" cy="536785"/>
          </a:xfrm>
          <a:prstGeom prst="roundRect">
            <a:avLst/>
          </a:prstGeom>
          <a:solidFill>
            <a:srgbClr val="F6D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0E362-342E-44AD-B123-1814DE107DEC}"/>
              </a:ext>
            </a:extLst>
          </p:cNvPr>
          <p:cNvSpPr txBox="1"/>
          <p:nvPr/>
        </p:nvSpPr>
        <p:spPr>
          <a:xfrm>
            <a:off x="1920240" y="5029200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Search for item</a:t>
            </a: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0F74FF60-77C3-46E1-B4CC-24A0D0264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3040" y="5029200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BB22E-972E-42CA-B1C4-88A1ED9D5434}"/>
              </a:ext>
            </a:extLst>
          </p:cNvPr>
          <p:cNvSpPr txBox="1"/>
          <p:nvPr/>
        </p:nvSpPr>
        <p:spPr>
          <a:xfrm>
            <a:off x="712508" y="4236194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</a:t>
            </a:r>
          </a:p>
        </p:txBody>
      </p:sp>
      <p:pic>
        <p:nvPicPr>
          <p:cNvPr id="8" name="Graphic 7" descr="Line Arrow: Straight">
            <a:extLst>
              <a:ext uri="{FF2B5EF4-FFF2-40B4-BE49-F238E27FC236}">
                <a16:creationId xmlns:a16="http://schemas.microsoft.com/office/drawing/2014/main" id="{BF1A6D73-12C8-4825-99B4-4D5B5C1A446B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" y="4182614"/>
            <a:ext cx="274320" cy="457200"/>
          </a:xfrm>
          <a:prstGeom prst="rect">
            <a:avLst/>
          </a:prstGeom>
          <a:effectLst>
            <a:glow rad="127000">
              <a:srgbClr val="FF3399"/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36C7C0-FB57-436F-8B87-DB779B3B595F}"/>
              </a:ext>
            </a:extLst>
          </p:cNvPr>
          <p:cNvSpPr txBox="1"/>
          <p:nvPr/>
        </p:nvSpPr>
        <p:spPr>
          <a:xfrm>
            <a:off x="6400800" y="4257520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4128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crollbarVertical"/>
          <p:cNvGrpSpPr/>
          <p:nvPr>
            <p:custDataLst>
              <p:custData r:id="rId1"/>
            </p:custDataLst>
          </p:nvPr>
        </p:nvGrpSpPr>
        <p:grpSpPr>
          <a:xfrm>
            <a:off x="22941150" y="5986098"/>
            <a:ext cx="256530" cy="4773342"/>
            <a:chOff x="4566956" y="1543109"/>
            <a:chExt cx="77694" cy="3562291"/>
          </a:xfrm>
        </p:grpSpPr>
        <p:sp>
          <p:nvSpPr>
            <p:cNvPr id="27" name="Background"/>
            <p:cNvSpPr>
              <a:spLocks/>
            </p:cNvSpPr>
            <p:nvPr/>
          </p:nvSpPr>
          <p:spPr>
            <a:xfrm>
              <a:off x="4566959" y="1543109"/>
              <a:ext cx="7769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 defTabSz="1584139"/>
              <a:endParaRPr lang="en-US" sz="3120"/>
            </a:p>
          </p:txBody>
        </p:sp>
        <p:sp>
          <p:nvSpPr>
            <p:cNvPr id="28" name="Slider"/>
            <p:cNvSpPr>
              <a:spLocks/>
            </p:cNvSpPr>
            <p:nvPr/>
          </p:nvSpPr>
          <p:spPr>
            <a:xfrm>
              <a:off x="4566956" y="1842087"/>
              <a:ext cx="7769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/>
              <a:endParaRPr lang="en-US" sz="3120"/>
            </a:p>
          </p:txBody>
        </p:sp>
        <p:sp>
          <p:nvSpPr>
            <p:cNvPr id="29" name="UpArrow"/>
            <p:cNvSpPr>
              <a:spLocks/>
            </p:cNvSpPr>
            <p:nvPr/>
          </p:nvSpPr>
          <p:spPr>
            <a:xfrm>
              <a:off x="4589287" y="1580770"/>
              <a:ext cx="33602" cy="8279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/>
              <a:endParaRPr lang="en-US" sz="3120"/>
            </a:p>
          </p:txBody>
        </p:sp>
        <p:sp>
          <p:nvSpPr>
            <p:cNvPr id="30" name="DownArrow"/>
            <p:cNvSpPr>
              <a:spLocks/>
            </p:cNvSpPr>
            <p:nvPr/>
          </p:nvSpPr>
          <p:spPr>
            <a:xfrm rot="10800000">
              <a:off x="4589287" y="4990195"/>
              <a:ext cx="33602" cy="8279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69084" tIns="84541" rIns="169084" bIns="84541" rtlCol="0" anchor="ctr"/>
            <a:lstStyle/>
            <a:p>
              <a:pPr algn="ctr"/>
              <a:endParaRPr lang="en-US" sz="312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6080" y="1581239"/>
            <a:ext cx="1828800" cy="523220"/>
          </a:xfrm>
          <a:prstGeom prst="rect">
            <a:avLst/>
          </a:prstGeom>
          <a:solidFill>
            <a:srgbClr val="F6D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6080" y="2763696"/>
            <a:ext cx="1828800" cy="523220"/>
          </a:xfrm>
          <a:prstGeom prst="rect">
            <a:avLst/>
          </a:prstGeom>
          <a:solidFill>
            <a:srgbClr val="F6D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INTERNET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" y="4480560"/>
            <a:ext cx="1188720" cy="707886"/>
          </a:xfrm>
          <a:prstGeom prst="rect">
            <a:avLst/>
          </a:prstGeom>
          <a:solidFill>
            <a:srgbClr val="F6D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HOSTING</a:t>
            </a:r>
          </a:p>
          <a:p>
            <a:pPr algn="ctr"/>
            <a:r>
              <a:rPr lang="en-US" sz="2000" dirty="0"/>
              <a:t>GoDaddy</a:t>
            </a:r>
            <a:endParaRPr lang="en-US" sz="4854" dirty="0"/>
          </a:p>
        </p:txBody>
      </p:sp>
      <p:sp>
        <p:nvSpPr>
          <p:cNvPr id="17" name="TextBox 16"/>
          <p:cNvSpPr txBox="1"/>
          <p:nvPr/>
        </p:nvSpPr>
        <p:spPr>
          <a:xfrm>
            <a:off x="2651760" y="4389120"/>
            <a:ext cx="2377440" cy="2246769"/>
          </a:xfrm>
          <a:prstGeom prst="rect">
            <a:avLst/>
          </a:prstGeom>
          <a:solidFill>
            <a:srgbClr val="F6D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PROGRAMMING</a:t>
            </a:r>
          </a:p>
          <a:p>
            <a:pPr algn="ctr"/>
            <a:r>
              <a:rPr lang="en-US" sz="2400" dirty="0"/>
              <a:t>HTML</a:t>
            </a:r>
          </a:p>
          <a:p>
            <a:pPr algn="ctr"/>
            <a:r>
              <a:rPr lang="en-US" sz="2000" dirty="0"/>
              <a:t>CSS</a:t>
            </a:r>
            <a:endParaRPr lang="en-US" sz="2400" dirty="0"/>
          </a:p>
          <a:p>
            <a:pPr algn="ctr"/>
            <a:r>
              <a:rPr lang="en-US" sz="2400" dirty="0"/>
              <a:t>JavaScript</a:t>
            </a:r>
          </a:p>
          <a:p>
            <a:pPr algn="ctr"/>
            <a:r>
              <a:rPr lang="en-US" sz="2400" dirty="0"/>
              <a:t>PHP</a:t>
            </a:r>
          </a:p>
          <a:p>
            <a:pPr algn="ctr"/>
            <a:r>
              <a:rPr lang="en-US" sz="2400" dirty="0"/>
              <a:t>SQL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840" y="4389120"/>
            <a:ext cx="2011680" cy="3862596"/>
          </a:xfrm>
          <a:prstGeom prst="rect">
            <a:avLst/>
          </a:prstGeom>
          <a:solidFill>
            <a:srgbClr val="F6D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User Testing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(CREATE and online)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Google Site Speed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Google Search Console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W3C Markup Validation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" y="5998119"/>
            <a:ext cx="2286000" cy="830997"/>
          </a:xfrm>
          <a:prstGeom prst="rect">
            <a:avLst/>
          </a:prstGeom>
          <a:solidFill>
            <a:srgbClr val="F6D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</a:t>
            </a:r>
          </a:p>
          <a:p>
            <a:pPr algn="ctr"/>
            <a:r>
              <a:rPr lang="en-US" sz="2400" dirty="0"/>
              <a:t>MySQL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5212080" y="178637"/>
            <a:ext cx="18227040" cy="1188720"/>
          </a:xfrm>
          <a:prstGeom prst="rect">
            <a:avLst/>
          </a:prstGeom>
        </p:spPr>
        <p:txBody>
          <a:bodyPr vert="horz" lIns="158496" tIns="79248" rIns="158496" bIns="7924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Technology stack</a:t>
            </a:r>
          </a:p>
        </p:txBody>
      </p:sp>
      <p:sp>
        <p:nvSpPr>
          <p:cNvPr id="3" name="Down Arrow 2"/>
          <p:cNvSpPr/>
          <p:nvPr/>
        </p:nvSpPr>
        <p:spPr>
          <a:xfrm>
            <a:off x="3474720" y="2194560"/>
            <a:ext cx="66936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1345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3" y="3164417"/>
            <a:ext cx="6703695" cy="1643557"/>
          </a:xfrm>
        </p:spPr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hlinkClick r:id="rId2"/>
              </a:rPr>
              <a:t>GoDaddy</a:t>
            </a:r>
            <a:r>
              <a:rPr lang="en-US" sz="4000" dirty="0"/>
              <a:t> as hosting site</a:t>
            </a:r>
          </a:p>
          <a:p>
            <a:r>
              <a:rPr lang="en-US" sz="4000" dirty="0"/>
              <a:t>MySQL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12DB-BBCA-4342-BBA3-C43D305400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51872"/>
            <a:ext cx="7772400" cy="4144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9BFCC-D3B4-46E8-A5E6-1F7F590C3621}"/>
              </a:ext>
            </a:extLst>
          </p:cNvPr>
          <p:cNvSpPr txBox="1"/>
          <p:nvPr/>
        </p:nvSpPr>
        <p:spPr>
          <a:xfrm>
            <a:off x="3111909" y="4807974"/>
            <a:ext cx="219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ERD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88E4D92-E188-4B3B-BB5E-D009E2AB9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0156446"/>
                  </p:ext>
                </p:extLst>
              </p:nvPr>
            </p:nvGraphicFramePr>
            <p:xfrm>
              <a:off x="2914650" y="4457700"/>
              <a:ext cx="1943100" cy="2971800"/>
            </p:xfrm>
            <a:graphic>
              <a:graphicData uri="http://schemas.microsoft.com/office/powerpoint/2016/slidezoom">
                <pslz:sldZm>
                  <pslz:sldZmObj sldId="299" cId="170593541">
                    <pslz:zmPr id="{A6C9DF6E-544A-453F-9E22-DD9CF2E9979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43100" cy="29718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88E4D92-E188-4B3B-BB5E-D009E2AB9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4650" y="4457700"/>
                <a:ext cx="1943100" cy="29718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99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493AD-95DD-4EF1-882F-3EC2090B6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3229897" y="1"/>
            <a:ext cx="13937225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readme</a:t>
            </a:r>
          </a:p>
        </p:txBody>
      </p:sp>
    </p:spTree>
    <p:extLst>
      <p:ext uri="{BB962C8B-B14F-4D97-AF65-F5344CB8AC3E}">
        <p14:creationId xmlns:p14="http://schemas.microsoft.com/office/powerpoint/2010/main" val="284648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632886"/>
            <a:ext cx="7359446" cy="229764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Proposed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EE1B3B-D96D-436D-AB0B-DEC68E055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22313"/>
              </p:ext>
            </p:extLst>
          </p:nvPr>
        </p:nvGraphicFramePr>
        <p:xfrm>
          <a:off x="534988" y="3163888"/>
          <a:ext cx="6702426" cy="4663440"/>
        </p:xfrm>
        <a:graphic>
          <a:graphicData uri="http://schemas.openxmlformats.org/drawingml/2006/table">
            <a:tbl>
              <a:tblPr firstRow="1" bandRow="1"/>
              <a:tblGrid>
                <a:gridCol w="3351213">
                  <a:extLst>
                    <a:ext uri="{9D8B030D-6E8A-4147-A177-3AD203B41FA5}">
                      <a16:colId xmlns:a16="http://schemas.microsoft.com/office/drawing/2014/main" val="3406491519"/>
                    </a:ext>
                  </a:extLst>
                </a:gridCol>
                <a:gridCol w="3351213">
                  <a:extLst>
                    <a:ext uri="{9D8B030D-6E8A-4147-A177-3AD203B41FA5}">
                      <a16:colId xmlns:a16="http://schemas.microsoft.com/office/drawing/2014/main" val="265359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Jan 30,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Final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6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Feb 06,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dirty="0"/>
                        <a:t> Iteration -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Feb 20,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dirty="0"/>
                        <a:t>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 06,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r>
                        <a:rPr lang="en-US" sz="2800" baseline="30000" dirty="0"/>
                        <a:t>rd</a:t>
                      </a:r>
                      <a:r>
                        <a:rPr lang="en-US" sz="2800" dirty="0"/>
                        <a:t>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3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 20,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8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Apr 03,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Apr 17,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Final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7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Apr 24,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Live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Apr 27,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0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9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PROPOSED ROLES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FE7BB-9C1F-4D75-8A0A-EC9E8393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Laura (Manager,</a:t>
            </a:r>
          </a:p>
          <a:p>
            <a:r>
              <a:rPr lang="en-US" dirty="0"/>
              <a:t>Knowledge set –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Learning Objectives – PHP, SQL</a:t>
            </a:r>
          </a:p>
          <a:p>
            <a:pPr marL="0" indent="0">
              <a:buNone/>
            </a:pPr>
            <a:r>
              <a:rPr lang="en-US" sz="2800" dirty="0" err="1"/>
              <a:t>ChinChin</a:t>
            </a:r>
            <a:endParaRPr lang="en-US" sz="2800" dirty="0"/>
          </a:p>
          <a:p>
            <a:r>
              <a:rPr lang="en-US" dirty="0"/>
              <a:t>Knowledge set –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graphics, testing</a:t>
            </a:r>
          </a:p>
          <a:p>
            <a:r>
              <a:rPr lang="en-US" dirty="0"/>
              <a:t>Learning Objectives – PHP, SQL</a:t>
            </a:r>
          </a:p>
          <a:p>
            <a:endParaRPr lang="en-US" dirty="0"/>
          </a:p>
          <a:p>
            <a:r>
              <a:rPr lang="en-US" dirty="0"/>
              <a:t>Third Person Initiatives</a:t>
            </a:r>
          </a:p>
          <a:p>
            <a:pPr lvl="1"/>
            <a:r>
              <a:rPr lang="en-US" dirty="0"/>
              <a:t>Create a shade comparison capability that reports percent match which would greatly increase the desire to use the website as many want to be able to match their existing foundation shade to a new launch as well as find product dupes for cheaper versions of high-end products – huge drawing point!!!</a:t>
            </a:r>
          </a:p>
          <a:p>
            <a:pPr lvl="1"/>
            <a:r>
              <a:rPr lang="en-US" dirty="0" err="1"/>
              <a:t>Colormatch</a:t>
            </a:r>
            <a:r>
              <a:rPr lang="en-US" dirty="0"/>
              <a:t> photos taken using a reference color chart – huge reliability of color </a:t>
            </a:r>
            <a:r>
              <a:rPr lang="en-US" dirty="0" err="1"/>
              <a:t>abiity</a:t>
            </a:r>
            <a:r>
              <a:rPr lang="en-US" dirty="0"/>
              <a:t> that supports the above and increases user experience and confidence.</a:t>
            </a:r>
          </a:p>
        </p:txBody>
      </p:sp>
    </p:spTree>
    <p:extLst>
      <p:ext uri="{BB962C8B-B14F-4D97-AF65-F5344CB8AC3E}">
        <p14:creationId xmlns:p14="http://schemas.microsoft.com/office/powerpoint/2010/main" val="10878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91440"/>
            <a:ext cx="7206383" cy="4206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22703" y="5303520"/>
            <a:ext cx="6858000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0" dirty="0"/>
              <a:t>My Beauty Organizer is launching the first, all-inclusive website which is tailored to the personal beauty consumer.</a:t>
            </a:r>
          </a:p>
          <a:p>
            <a:endParaRPr lang="en-US" sz="4160" dirty="0"/>
          </a:p>
          <a:p>
            <a:endParaRPr lang="en-US" sz="4160" dirty="0"/>
          </a:p>
          <a:p>
            <a:endParaRPr lang="en-US" sz="4160" dirty="0"/>
          </a:p>
        </p:txBody>
      </p:sp>
    </p:spTree>
    <p:extLst>
      <p:ext uri="{BB962C8B-B14F-4D97-AF65-F5344CB8AC3E}">
        <p14:creationId xmlns:p14="http://schemas.microsoft.com/office/powerpoint/2010/main" val="137117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5227320" y="632884"/>
            <a:ext cx="18227040" cy="1188720"/>
          </a:xfrm>
          <a:prstGeom prst="rect">
            <a:avLst/>
          </a:prstGeom>
        </p:spPr>
        <p:txBody>
          <a:bodyPr vert="horz" lIns="158496" tIns="79248" rIns="158496" bIns="7924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lgerian" panose="04020705040A02060702" pitchFamily="82" charset="0"/>
              </a:rPr>
              <a:t>ProblemS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94AB1-8E3B-472D-940F-F42621DB3932}"/>
              </a:ext>
            </a:extLst>
          </p:cNvPr>
          <p:cNvSpPr txBox="1"/>
          <p:nvPr/>
        </p:nvSpPr>
        <p:spPr>
          <a:xfrm>
            <a:off x="457200" y="246888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want a beauty website that has  the latest beauty information.”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DADE5-16AE-4D82-B0DE-2774811A24CA}"/>
              </a:ext>
            </a:extLst>
          </p:cNvPr>
          <p:cNvSpPr txBox="1"/>
          <p:nvPr/>
        </p:nvSpPr>
        <p:spPr>
          <a:xfrm>
            <a:off x="457200" y="384048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want  to share my makeup looks with a community.”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D5C47-3E7A-4C0B-8D6A-9BF878E6E294}"/>
              </a:ext>
            </a:extLst>
          </p:cNvPr>
          <p:cNvSpPr txBox="1"/>
          <p:nvPr/>
        </p:nvSpPr>
        <p:spPr>
          <a:xfrm>
            <a:off x="299884" y="512064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“It would be great if I could have a place to see all the beauty products in my possession.”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814D5-27D0-42D2-9E47-904483859100}"/>
              </a:ext>
            </a:extLst>
          </p:cNvPr>
          <p:cNvSpPr txBox="1"/>
          <p:nvPr/>
        </p:nvSpPr>
        <p:spPr>
          <a:xfrm>
            <a:off x="299884" y="676656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“Please notify me when there is a sale on something in my </a:t>
            </a:r>
            <a:r>
              <a:rPr lang="en-US" sz="2400" dirty="0" err="1"/>
              <a:t>wishlist</a:t>
            </a:r>
            <a:r>
              <a:rPr lang="en-US" sz="2400" dirty="0"/>
              <a:t>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F3E3C-771C-4B6E-B7E5-B0C3D65C395E}"/>
              </a:ext>
            </a:extLst>
          </p:cNvPr>
          <p:cNvSpPr txBox="1"/>
          <p:nvPr/>
        </p:nvSpPr>
        <p:spPr>
          <a:xfrm>
            <a:off x="299884" y="832104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“Help me find my perfect match in this new foundation that just came out yesterday.”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1FBC0-6CCE-47FA-9AB7-8D13118C59D6}"/>
              </a:ext>
            </a:extLst>
          </p:cNvPr>
          <p:cNvSpPr txBox="1"/>
          <p:nvPr/>
        </p:nvSpPr>
        <p:spPr>
          <a:xfrm>
            <a:off x="365760" y="950976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don’t want an inventory app that I can only use on my iPhone.”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CBDA3-EDF7-4B12-B5C5-0EE30CF68492}"/>
              </a:ext>
            </a:extLst>
          </p:cNvPr>
          <p:cNvSpPr txBox="1"/>
          <p:nvPr/>
        </p:nvSpPr>
        <p:spPr>
          <a:xfrm>
            <a:off x="457200" y="1075487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like website apps that are simple and easy to use.”</a:t>
            </a:r>
          </a:p>
        </p:txBody>
      </p:sp>
    </p:spTree>
    <p:extLst>
      <p:ext uri="{BB962C8B-B14F-4D97-AF65-F5344CB8AC3E}">
        <p14:creationId xmlns:p14="http://schemas.microsoft.com/office/powerpoint/2010/main" val="26293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011680"/>
            <a:ext cx="4699817" cy="274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5227320" y="-182880"/>
            <a:ext cx="18227040" cy="2297642"/>
          </a:xfrm>
          <a:prstGeom prst="rect">
            <a:avLst/>
          </a:prstGeom>
        </p:spPr>
        <p:txBody>
          <a:bodyPr vert="horz" lIns="158496" tIns="79248" rIns="158496" bIns="7924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5394960"/>
            <a:ext cx="685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5306" indent="-495306">
              <a:buFont typeface="Arial" panose="020B0604020202020204" pitchFamily="34" charset="0"/>
              <a:buChar char="•"/>
            </a:pPr>
            <a:r>
              <a:rPr lang="en-US" sz="3200" b="1" dirty="0"/>
              <a:t>The first, cloud-based, beauty-oriented website with a  built-in inventory app that is easily accessible anytime, anywhere and from any platform.</a:t>
            </a:r>
          </a:p>
          <a:p>
            <a:pPr marL="495306" indent="-495306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95306" indent="-495306">
              <a:buFont typeface="Arial" panose="020B0604020202020204" pitchFamily="34" charset="0"/>
              <a:buChar char="•"/>
            </a:pPr>
            <a:r>
              <a:rPr lang="en-US" sz="3200" b="1" dirty="0"/>
              <a:t>Interface forms that are easy to navigate.</a:t>
            </a:r>
          </a:p>
          <a:p>
            <a:pPr marL="495306" indent="-495306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95306" indent="-495306">
              <a:buFont typeface="Arial" panose="020B0604020202020204" pitchFamily="34" charset="0"/>
              <a:buChar char="•"/>
            </a:pPr>
            <a:r>
              <a:rPr lang="en-US" sz="3200" b="1" dirty="0"/>
              <a:t>All products in one place (in the cloud) with current status.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25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2027304"/>
            <a:ext cx="7772400" cy="9549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300" dirty="0"/>
              <a:t>Researched existing platforms</a:t>
            </a:r>
          </a:p>
          <a:p>
            <a:pPr lvl="1"/>
            <a:r>
              <a:rPr lang="en-US" sz="2800" dirty="0"/>
              <a:t>Websites</a:t>
            </a:r>
          </a:p>
          <a:p>
            <a:pPr lvl="2"/>
            <a:r>
              <a:rPr lang="en-US" sz="2460" b="1" dirty="0" err="1"/>
              <a:t>Temptalia</a:t>
            </a:r>
            <a:r>
              <a:rPr lang="en-US" sz="2460" dirty="0"/>
              <a:t> is the closest website in concept</a:t>
            </a:r>
          </a:p>
          <a:p>
            <a:pPr lvl="3"/>
            <a:r>
              <a:rPr lang="en-US" sz="2030" dirty="0"/>
              <a:t>Excellent blogging site and information</a:t>
            </a:r>
          </a:p>
          <a:p>
            <a:pPr lvl="3"/>
            <a:r>
              <a:rPr lang="en-US" sz="1830" dirty="0"/>
              <a:t>Has no inventory feature</a:t>
            </a:r>
          </a:p>
          <a:p>
            <a:pPr lvl="3"/>
            <a:r>
              <a:rPr lang="en-US" sz="1830" dirty="0"/>
              <a:t>Has color comparisons, however underlying technology not shown.  Is it manual or automatic?</a:t>
            </a:r>
          </a:p>
          <a:p>
            <a:pPr lvl="1"/>
            <a:r>
              <a:rPr lang="en-US" sz="2800" dirty="0"/>
              <a:t>iPhone has the most apps</a:t>
            </a:r>
          </a:p>
          <a:p>
            <a:pPr lvl="2"/>
            <a:r>
              <a:rPr lang="en-US" sz="2400" b="1" dirty="0"/>
              <a:t>Beauty Keeper </a:t>
            </a:r>
            <a:r>
              <a:rPr lang="en-US" sz="2400" dirty="0"/>
              <a:t>allows users to keep track of expiring products	</a:t>
            </a:r>
          </a:p>
          <a:p>
            <a:pPr lvl="3"/>
            <a:r>
              <a:rPr lang="en-US" sz="2000" dirty="0"/>
              <a:t>Limited usability</a:t>
            </a:r>
          </a:p>
          <a:p>
            <a:pPr lvl="3"/>
            <a:r>
              <a:rPr lang="en-US" sz="2000" dirty="0"/>
              <a:t>Need to manually input product</a:t>
            </a:r>
          </a:p>
          <a:p>
            <a:pPr lvl="2"/>
            <a:r>
              <a:rPr lang="en-US" sz="2400" b="1" dirty="0" err="1"/>
              <a:t>Lovelyloot</a:t>
            </a:r>
            <a:r>
              <a:rPr lang="en-US" sz="2400" b="1" dirty="0"/>
              <a:t> </a:t>
            </a:r>
            <a:r>
              <a:rPr lang="en-US" sz="2400" dirty="0"/>
              <a:t>inventories makeup</a:t>
            </a:r>
          </a:p>
          <a:p>
            <a:pPr lvl="3"/>
            <a:r>
              <a:rPr lang="en-US" sz="2000" dirty="0"/>
              <a:t>Fairly up-to-date</a:t>
            </a:r>
          </a:p>
          <a:p>
            <a:pPr lvl="3"/>
            <a:r>
              <a:rPr lang="en-US" sz="2000" dirty="0" err="1"/>
              <a:t>Reduncancy</a:t>
            </a:r>
            <a:r>
              <a:rPr lang="en-US" sz="2000" dirty="0"/>
              <a:t> in lists</a:t>
            </a:r>
          </a:p>
          <a:p>
            <a:pPr lvl="3"/>
            <a:r>
              <a:rPr lang="en-US" sz="2000" dirty="0"/>
              <a:t>Cannot sort</a:t>
            </a:r>
          </a:p>
          <a:p>
            <a:pPr lvl="3"/>
            <a:r>
              <a:rPr lang="en-US" sz="2000" dirty="0"/>
              <a:t>Unable to select multiple shades from single product</a:t>
            </a:r>
          </a:p>
          <a:p>
            <a:pPr lvl="2"/>
            <a:r>
              <a:rPr lang="en-US" sz="2400" b="1" dirty="0" err="1"/>
              <a:t>MiaMia</a:t>
            </a:r>
            <a:r>
              <a:rPr lang="en-US" sz="2400" dirty="0"/>
              <a:t> inventories makeup and shares looks</a:t>
            </a:r>
          </a:p>
          <a:p>
            <a:pPr lvl="3"/>
            <a:r>
              <a:rPr lang="en-US" sz="2000" dirty="0"/>
              <a:t>More of a social app</a:t>
            </a:r>
          </a:p>
          <a:p>
            <a:pPr lvl="3"/>
            <a:r>
              <a:rPr lang="en-US" sz="2000" dirty="0"/>
              <a:t>Difficult to navigate</a:t>
            </a:r>
          </a:p>
          <a:p>
            <a:pPr lvl="3"/>
            <a:r>
              <a:rPr lang="en-US" sz="2000" dirty="0"/>
              <a:t>Unable to select multiple shades from single product</a:t>
            </a:r>
          </a:p>
          <a:p>
            <a:pPr lvl="3"/>
            <a:r>
              <a:rPr lang="en-US" sz="2000" dirty="0"/>
              <a:t>Unable to sort inventory</a:t>
            </a:r>
          </a:p>
          <a:p>
            <a:pPr lvl="2"/>
            <a:r>
              <a:rPr lang="en-US" sz="2400" b="1" dirty="0" err="1"/>
              <a:t>MyBeautyCache</a:t>
            </a:r>
            <a:r>
              <a:rPr lang="en-US" sz="2400" b="1" dirty="0"/>
              <a:t> (3.99)</a:t>
            </a:r>
          </a:p>
          <a:p>
            <a:pPr lvl="3"/>
            <a:r>
              <a:rPr lang="en-US" sz="2000" dirty="0"/>
              <a:t>Great organization with lists and statistics</a:t>
            </a:r>
          </a:p>
          <a:p>
            <a:pPr lvl="3"/>
            <a:r>
              <a:rPr lang="en-US" sz="2000" dirty="0"/>
              <a:t>Horrible inventory capability – you have to manually input your items</a:t>
            </a:r>
          </a:p>
          <a:p>
            <a:pPr lvl="2"/>
            <a:endParaRPr lang="en-US" dirty="0"/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078B5-3BD4-47F7-8242-418407B75C1E}"/>
              </a:ext>
            </a:extLst>
          </p:cNvPr>
          <p:cNvSpPr txBox="1"/>
          <p:nvPr/>
        </p:nvSpPr>
        <p:spPr>
          <a:xfrm>
            <a:off x="-83889" y="11099754"/>
            <a:ext cx="7856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Scraped idea of optimizing site colors to user monitor</a:t>
            </a:r>
          </a:p>
        </p:txBody>
      </p:sp>
    </p:spTree>
    <p:extLst>
      <p:ext uri="{BB962C8B-B14F-4D97-AF65-F5344CB8AC3E}">
        <p14:creationId xmlns:p14="http://schemas.microsoft.com/office/powerpoint/2010/main" val="59491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Allows users to create a personal inventory of makeup items utilizing  a graphical interface</a:t>
            </a:r>
          </a:p>
          <a:p>
            <a:r>
              <a:rPr lang="en-US" sz="2400" dirty="0"/>
              <a:t>Shopping lists can be emailed</a:t>
            </a:r>
          </a:p>
          <a:p>
            <a:r>
              <a:rPr lang="en-US" sz="2400" dirty="0"/>
              <a:t>Looks can be uploaded and shared socially with a list of the associated products</a:t>
            </a:r>
          </a:p>
          <a:p>
            <a:r>
              <a:rPr lang="en-US" sz="2400" dirty="0"/>
              <a:t>Quick access to inventory anywhere</a:t>
            </a:r>
          </a:p>
          <a:p>
            <a:r>
              <a:rPr lang="en-US" sz="2400" dirty="0"/>
              <a:t>Sales and promotions listed in blog and/or notifications sent to user</a:t>
            </a:r>
          </a:p>
          <a:p>
            <a:r>
              <a:rPr lang="en-US" sz="2400" dirty="0"/>
              <a:t>Ability to purchase items with built-in links to stores</a:t>
            </a:r>
          </a:p>
          <a:p>
            <a:r>
              <a:rPr lang="en-US" sz="2400" dirty="0"/>
              <a:t>Search site’s reviews before you buy</a:t>
            </a:r>
          </a:p>
          <a:p>
            <a:endParaRPr lang="en-US" sz="2400" dirty="0"/>
          </a:p>
          <a:p>
            <a:pPr marL="388620" lvl="1" indent="0">
              <a:buNone/>
            </a:pPr>
            <a:endParaRPr lang="en-US" sz="206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76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Figuring out how much to charge to cover the cost of data storage and retrieval</a:t>
            </a:r>
          </a:p>
          <a:p>
            <a:r>
              <a:rPr lang="en-US" dirty="0"/>
              <a:t>How to research potential customers to gauge interest in the inventory aspect</a:t>
            </a:r>
          </a:p>
          <a:p>
            <a:r>
              <a:rPr lang="en-US" dirty="0"/>
              <a:t>How to contact companies for affiliate links to earn income</a:t>
            </a:r>
          </a:p>
          <a:p>
            <a:r>
              <a:rPr lang="en-US" dirty="0"/>
              <a:t>Optimizing the site for ease of use on most devices</a:t>
            </a:r>
          </a:p>
          <a:p>
            <a:r>
              <a:rPr lang="en-US" dirty="0"/>
              <a:t>Optimizing inventory aspect for speed to avoid disuse due to performance issues.</a:t>
            </a:r>
          </a:p>
          <a:p>
            <a:r>
              <a:rPr lang="en-US" dirty="0"/>
              <a:t>Finding an easier manner of adding products to the initial database of inventory choices.	</a:t>
            </a:r>
          </a:p>
          <a:p>
            <a:pPr lvl="1"/>
            <a:r>
              <a:rPr lang="en-US" dirty="0"/>
              <a:t>Can companies be contacted and they supply an excel spreadsheet of products?</a:t>
            </a:r>
          </a:p>
        </p:txBody>
      </p:sp>
    </p:spTree>
    <p:extLst>
      <p:ext uri="{BB962C8B-B14F-4D97-AF65-F5344CB8AC3E}">
        <p14:creationId xmlns:p14="http://schemas.microsoft.com/office/powerpoint/2010/main" val="218774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costs outweighing income earned</a:t>
            </a:r>
          </a:p>
          <a:p>
            <a:r>
              <a:rPr lang="en-US" dirty="0"/>
              <a:t>Wait time of website adoption exceeding cost time and monetary costs of construction and maintenance of site</a:t>
            </a:r>
          </a:p>
        </p:txBody>
      </p:sp>
    </p:spTree>
    <p:extLst>
      <p:ext uri="{BB962C8B-B14F-4D97-AF65-F5344CB8AC3E}">
        <p14:creationId xmlns:p14="http://schemas.microsoft.com/office/powerpoint/2010/main" val="298040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FFD-BCCA-4644-A337-2DCFCC5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6E3-D2B2-4E6D-8F2E-CC0B9C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already has basic implementation, so working connection to database is a primary issue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666A60F9-E514-4979-B897-95A6E013F54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DE43C79-4C0A-4BBB-99CF-4D8ED5C5F1E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387002B-F1FA-4682-883A-007965282E4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B9638D0-D220-48FE-8155-FF6F45C9DFE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91B9F8-AC5F-4F9D-B90E-7E17158AE39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6082DA7-F5E7-42B0-B36B-6C3372800E4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5E0CDCA-8B37-48F8-9E51-35ED6122CDE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5C5CA5E-1477-4549-B151-8001D744C1B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79AED6E-4DB3-492F-B744-06DDA361EE3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2C0E7DF-A615-49C5-8AF2-12DA7713BA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2E9E222-7D24-4774-9DC7-BF658F4D9C3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867247C-90A7-4F2F-9658-2DE3AF57468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94350C5-7B0F-4904-B7E9-0A9BDCFD1E6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655652-8155-4700-A182-36EC09B1F11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CD45467-9184-4E0B-8AE5-23A7EEAE2A6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425E56-E397-40ED-9E05-5C4FA07B84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F52BBD1-E9AA-400B-A38C-52D0F913EB0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7CF856B-A475-4A15-A5D9-05D6E79DAE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763</Words>
  <Application>Microsoft Office PowerPoint</Application>
  <PresentationFormat>Custom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Harrington</vt:lpstr>
      <vt:lpstr>Office Theme</vt:lpstr>
      <vt:lpstr>PowerPoint Presentation</vt:lpstr>
      <vt:lpstr>PowerPoint Presentation</vt:lpstr>
      <vt:lpstr>PowerPoint Presentation</vt:lpstr>
      <vt:lpstr>PowerPoint Presentation</vt:lpstr>
      <vt:lpstr>What’s new?</vt:lpstr>
      <vt:lpstr>Features</vt:lpstr>
      <vt:lpstr>Issues</vt:lpstr>
      <vt:lpstr>Risks</vt:lpstr>
      <vt:lpstr>Priorities</vt:lpstr>
      <vt:lpstr>Justifications</vt:lpstr>
      <vt:lpstr>Initial Plan</vt:lpstr>
      <vt:lpstr>PowerPoint Presentation</vt:lpstr>
      <vt:lpstr>PowerPoint Presentation</vt:lpstr>
      <vt:lpstr>PowerPoint Presentation</vt:lpstr>
      <vt:lpstr>Data Structure</vt:lpstr>
      <vt:lpstr>PowerPoint Presentation</vt:lpstr>
      <vt:lpstr>Documentation</vt:lpstr>
      <vt:lpstr>Proposed Timeline</vt:lpstr>
      <vt:lpstr>PROPOSED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Abrahantes</dc:creator>
  <cp:lastModifiedBy>laura arevalo</cp:lastModifiedBy>
  <cp:revision>67</cp:revision>
  <dcterms:created xsi:type="dcterms:W3CDTF">2016-03-21T00:32:08Z</dcterms:created>
  <dcterms:modified xsi:type="dcterms:W3CDTF">2018-01-23T18:36:53Z</dcterms:modified>
</cp:coreProperties>
</file>