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D047-AA8D-2CA3-705A-A2BC872F6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2AAAD-29BF-C3AC-3153-193EE5C5E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E92-AB5C-A3F2-5979-8D338F1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2C59-028E-E7CD-EE76-52DF2402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9AEF-EDDE-88C2-42F3-2B10CA8E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AA9E-B4CA-6282-7E4E-C1355152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FC3D-B0C3-ED96-83E5-ABE69050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447C-CAD1-96DB-3B28-97AA203A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B4C1-1AAA-8A08-38E5-2C09D9E3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66EF-3990-4A81-48AD-AF47A0F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27537-B251-2295-C7B2-340C243C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AC050-3A49-6755-30AD-7D2F6F3D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6DA3-48D4-4613-1689-A5BC4859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37FE-FCB7-31E8-2E22-603F91EB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4D8B-2373-FC2B-8D63-E655B883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4713-2E38-37C5-2AD7-2F687FD0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B5FB-5511-741E-F2FD-FAA33C8C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B2C4-F4DD-4B93-CAFD-C84644B9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C662-7EF5-E246-0B60-10727F5B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3CE5-8B75-65CF-F3A5-E9C5CB93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948E-4598-5DA1-9EDD-98F6606E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9095-8319-1953-D28D-32DDBC22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21DA-B739-CC59-FA44-03F0E254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35E0-ED47-BE45-77D2-607CA7F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6EE8-65D4-7CC7-DDB2-B9E4346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C895-AB10-057A-7802-DE82329A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E85-1CD8-FAE8-7B32-3EC79A16F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407-553E-7153-D4C5-5372A799A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67CD-56FB-7A68-08F0-21A8BAEC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55D2-4E38-DB77-5DB5-45199A14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57C1F-0704-CCEC-8D4E-92CD684F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E8B-9ABB-9CDC-F619-ABA39233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0FC3-7C8C-84E8-3A48-DF486B44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85D79-150C-2303-9865-14401A46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EC523-61F1-FC6F-8A50-54127C72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EC7E6-F919-5B06-F03D-D425130A5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100B8-68E8-C6A5-FF31-4629EAED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10B51-73BC-B650-08C4-430923E1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A6C-3BA0-0D4C-2E94-B313CCC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FF6C-F174-FEA8-6E4B-01A70651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6F811-459C-FBE3-5460-4362EF7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E45D8-A88F-920F-1528-2351783B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A7A4E-AB02-68E9-4969-C091865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BED0F-E218-EF35-7CCF-D8DE3ED1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7D9C2-B292-ABB0-3FD7-DF8E787B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507B-3E44-CCF4-4E58-9A537E6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0B30-6B53-C887-7A96-D0BA70D1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EE80-65EA-04D6-E508-A3870A12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0E19B-71B2-D8DB-6999-D0AFE0C5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13D1-E1F7-01A1-ED9B-E1347578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98E7-0278-E93B-F44B-D9C0F6FD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1E20-71C8-5259-02BD-287032F6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E411-6425-2214-FD8A-3961B665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70C0A-94CC-F6AD-3716-8133EF3B0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E853-1161-31AD-D974-5451AE94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9E14-0F60-E4ED-1A97-D57BD8A6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E7B2C-3010-9F67-EDA9-C765C52A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7FFC-BE9D-6A3C-0CDB-755343E8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7F53-FEE1-88F7-97F9-7E344E91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94-5EBF-4B98-0D34-2325B810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258C-514F-CF9D-A00C-7ED758448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4596-11D7-4611-9712-99A8C96DF68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BCA-C5BF-93E9-575C-F156614A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5D40-1B41-B748-5558-7E3ED1973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3EBC-4728-45B2-AAB2-C9E12CF4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8B74-9212-B1A8-1D0E-36A44ADED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69266-1919-592B-4669-9E91D31A8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B7FC9-B63E-4807-8227-5435AB21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1F876F-4A8D-7C18-7A79-F3145DD45E5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4495800" y="4572000"/>
            <a:ext cx="802640" cy="8870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19570A-48AC-168D-1309-DDF5A1D1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E7DAF-A9D1-6817-0080-A6ABDEDD60BE}"/>
              </a:ext>
            </a:extLst>
          </p:cNvPr>
          <p:cNvSpPr txBox="1"/>
          <p:nvPr/>
        </p:nvSpPr>
        <p:spPr>
          <a:xfrm>
            <a:off x="289560" y="1894344"/>
            <a:ext cx="348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Terminology:</a:t>
            </a:r>
          </a:p>
          <a:p>
            <a:endParaRPr lang="en-US" dirty="0"/>
          </a:p>
          <a:p>
            <a:r>
              <a:rPr lang="en-US" dirty="0"/>
              <a:t>Path: Path describes the location of a file or folder. Each folder we step through is separated by a “/” (slash) symbol.</a:t>
            </a:r>
          </a:p>
          <a:p>
            <a:endParaRPr lang="en-US" dirty="0"/>
          </a:p>
          <a:p>
            <a:r>
              <a:rPr lang="en-US" dirty="0"/>
              <a:t>There are two types of path we can describe. Absolute path and relative path.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EE427-8746-C032-2553-56DB7892DE8E}"/>
              </a:ext>
            </a:extLst>
          </p:cNvPr>
          <p:cNvSpPr/>
          <p:nvPr/>
        </p:nvSpPr>
        <p:spPr>
          <a:xfrm>
            <a:off x="6055361" y="1970642"/>
            <a:ext cx="247904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46111-3398-72BA-AFF0-B2A44424DBFC}"/>
              </a:ext>
            </a:extLst>
          </p:cNvPr>
          <p:cNvSpPr/>
          <p:nvPr/>
        </p:nvSpPr>
        <p:spPr>
          <a:xfrm>
            <a:off x="4450080" y="3566160"/>
            <a:ext cx="1696720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CEBB9-DF8E-1E10-EBFF-5C0CCB8D7327}"/>
              </a:ext>
            </a:extLst>
          </p:cNvPr>
          <p:cNvSpPr/>
          <p:nvPr/>
        </p:nvSpPr>
        <p:spPr>
          <a:xfrm>
            <a:off x="6431280" y="3563222"/>
            <a:ext cx="1727202" cy="1015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E39F2-A3F3-015D-593A-5C77A0543F21}"/>
              </a:ext>
            </a:extLst>
          </p:cNvPr>
          <p:cNvSpPr/>
          <p:nvPr/>
        </p:nvSpPr>
        <p:spPr>
          <a:xfrm>
            <a:off x="8442962" y="3563222"/>
            <a:ext cx="1534158" cy="1008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C11488-5A17-2F74-77B7-5BAEAF2CA9DA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298440" y="2986642"/>
            <a:ext cx="1996441" cy="57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3970AC-D5E4-81EC-30F0-DE5F97D55FC0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7294881" y="2986642"/>
            <a:ext cx="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5D45D5-8BDC-5401-E810-625397A4467E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294881" y="2986642"/>
            <a:ext cx="191516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BE3FB1-F105-1D4C-2339-F82A00D4A4B7}"/>
              </a:ext>
            </a:extLst>
          </p:cNvPr>
          <p:cNvSpPr/>
          <p:nvPr/>
        </p:nvSpPr>
        <p:spPr>
          <a:xfrm>
            <a:off x="192532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4105C-7EC8-93DE-B50D-63D3FC94F82E}"/>
              </a:ext>
            </a:extLst>
          </p:cNvPr>
          <p:cNvSpPr/>
          <p:nvPr/>
        </p:nvSpPr>
        <p:spPr>
          <a:xfrm>
            <a:off x="369316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E1EDE-F3B3-30A5-1D0D-CD3270C14EAD}"/>
              </a:ext>
            </a:extLst>
          </p:cNvPr>
          <p:cNvSpPr/>
          <p:nvPr/>
        </p:nvSpPr>
        <p:spPr>
          <a:xfrm>
            <a:off x="6096000" y="5446057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7F622-9295-205F-4545-7D736B04FBD3}"/>
              </a:ext>
            </a:extLst>
          </p:cNvPr>
          <p:cNvSpPr/>
          <p:nvPr/>
        </p:nvSpPr>
        <p:spPr>
          <a:xfrm>
            <a:off x="7871462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C7C44-55CD-AD76-B280-CF9892EBB478}"/>
              </a:ext>
            </a:extLst>
          </p:cNvPr>
          <p:cNvSpPr/>
          <p:nvPr/>
        </p:nvSpPr>
        <p:spPr>
          <a:xfrm>
            <a:off x="9646924" y="5464709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61CA1A-B472-2990-434C-A87706B6B47E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2727960" y="4572000"/>
            <a:ext cx="257048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DFD150-83D4-FD5C-18F8-987A88E2FA2D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495800" y="4572000"/>
            <a:ext cx="80264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AEAD56-3560-EC36-92D4-C544FED2AF5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6898640" y="4579221"/>
            <a:ext cx="396241" cy="86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85F9C9-8246-EBFF-6A4A-114E4118314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7294881" y="4579221"/>
            <a:ext cx="1379221" cy="87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84490E-B878-F000-F69D-C5A72E891AD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294881" y="4579221"/>
            <a:ext cx="3154683" cy="8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77E90028-58CD-DEE6-32BB-408B4B251D51}"/>
              </a:ext>
            </a:extLst>
          </p:cNvPr>
          <p:cNvSpPr/>
          <p:nvPr/>
        </p:nvSpPr>
        <p:spPr>
          <a:xfrm>
            <a:off x="3943352" y="5100660"/>
            <a:ext cx="1191259" cy="1392215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6AE0C1-B20F-541D-CCFD-1640CA81BF70}"/>
              </a:ext>
            </a:extLst>
          </p:cNvPr>
          <p:cNvSpPr/>
          <p:nvPr/>
        </p:nvSpPr>
        <p:spPr>
          <a:xfrm>
            <a:off x="6304282" y="1430418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B67D3F-63DC-1F63-3432-AEC6B95FBDA0}"/>
              </a:ext>
            </a:extLst>
          </p:cNvPr>
          <p:cNvSpPr/>
          <p:nvPr/>
        </p:nvSpPr>
        <p:spPr>
          <a:xfrm>
            <a:off x="4251960" y="3070462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A9A958-B0D0-7B2C-748B-334E6508AEA8}"/>
              </a:ext>
            </a:extLst>
          </p:cNvPr>
          <p:cNvSpPr/>
          <p:nvPr/>
        </p:nvSpPr>
        <p:spPr>
          <a:xfrm>
            <a:off x="3575049" y="4862114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D30EC875-995D-3384-D672-4DE0DFDB4EF6}"/>
              </a:ext>
            </a:extLst>
          </p:cNvPr>
          <p:cNvSpPr/>
          <p:nvPr/>
        </p:nvSpPr>
        <p:spPr>
          <a:xfrm>
            <a:off x="8158482" y="832699"/>
            <a:ext cx="1656078" cy="1188217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here!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0710A9-1860-B37B-87BA-45B7434D7A93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298440" y="2986642"/>
            <a:ext cx="1996441" cy="5795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3736C-5405-3A6D-834D-F881F2FC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5D8004-E3A0-214A-29FE-DF7CCDAF709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078061" y="2559043"/>
            <a:ext cx="596705" cy="3665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B50E2B8-3A70-89F3-C926-5EB87F2C4A91}"/>
              </a:ext>
            </a:extLst>
          </p:cNvPr>
          <p:cNvSpPr/>
          <p:nvPr/>
        </p:nvSpPr>
        <p:spPr>
          <a:xfrm>
            <a:off x="3139236" y="972179"/>
            <a:ext cx="1608232" cy="57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859C8-7737-BDD3-8BD3-9EE1DCE18555}"/>
              </a:ext>
            </a:extLst>
          </p:cNvPr>
          <p:cNvSpPr/>
          <p:nvPr/>
        </p:nvSpPr>
        <p:spPr>
          <a:xfrm>
            <a:off x="2124408" y="1993086"/>
            <a:ext cx="1100716" cy="56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CE2DC-6A45-AE5F-AAE0-691EFA0C7888}"/>
              </a:ext>
            </a:extLst>
          </p:cNvPr>
          <p:cNvSpPr/>
          <p:nvPr/>
        </p:nvSpPr>
        <p:spPr>
          <a:xfrm>
            <a:off x="3515155" y="1993086"/>
            <a:ext cx="1120491" cy="571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A77FE-7D9C-3208-976F-21FF32B8834B}"/>
              </a:ext>
            </a:extLst>
          </p:cNvPr>
          <p:cNvSpPr/>
          <p:nvPr/>
        </p:nvSpPr>
        <p:spPr>
          <a:xfrm>
            <a:off x="5013311" y="1993086"/>
            <a:ext cx="995257" cy="567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34AE5-C63B-3435-9E7F-8CF6FDD54562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2674766" y="1543853"/>
            <a:ext cx="1268586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A50736-1B05-4116-5D54-45D69EA806A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3943352" y="1543853"/>
            <a:ext cx="132049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C347EF-29C7-CAE1-BD1B-E4D2C04B9A6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43352" y="1543853"/>
            <a:ext cx="1567588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DAA9A0D-EC2D-D431-B2B4-A3F1E73ACC1E}"/>
              </a:ext>
            </a:extLst>
          </p:cNvPr>
          <p:cNvSpPr/>
          <p:nvPr/>
        </p:nvSpPr>
        <p:spPr>
          <a:xfrm>
            <a:off x="247366" y="2919943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1459E-E719-3C39-938F-4DFE071390D4}"/>
              </a:ext>
            </a:extLst>
          </p:cNvPr>
          <p:cNvSpPr/>
          <p:nvPr/>
        </p:nvSpPr>
        <p:spPr>
          <a:xfrm>
            <a:off x="1557363" y="2925638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9A2C4-586A-CEE7-4AFA-2DE35C712B5B}"/>
              </a:ext>
            </a:extLst>
          </p:cNvPr>
          <p:cNvSpPr/>
          <p:nvPr/>
        </p:nvSpPr>
        <p:spPr>
          <a:xfrm>
            <a:off x="3090973" y="2907003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29F25-6AF1-ABC0-CA11-BD1EABCD96BF}"/>
              </a:ext>
            </a:extLst>
          </p:cNvPr>
          <p:cNvSpPr/>
          <p:nvPr/>
        </p:nvSpPr>
        <p:spPr>
          <a:xfrm>
            <a:off x="4345737" y="2919943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BA2255-E874-684C-795B-3A392781E72D}"/>
              </a:ext>
            </a:extLst>
          </p:cNvPr>
          <p:cNvSpPr/>
          <p:nvPr/>
        </p:nvSpPr>
        <p:spPr>
          <a:xfrm>
            <a:off x="5600501" y="2925638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C04D26-7151-B2DD-6A38-9A2A7619060E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768064" y="2559043"/>
            <a:ext cx="1906702" cy="36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F08FF1-370F-FF8F-9C1D-CF54B121E1C7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078061" y="2559043"/>
            <a:ext cx="596705" cy="36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DCF44A-D8E8-7062-5617-6C995BE61F0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611671" y="2564759"/>
            <a:ext cx="463730" cy="34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63E2F6-A06B-AB70-914A-077CA00A33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4075401" y="2564759"/>
            <a:ext cx="791034" cy="35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0CA615-D009-3025-20A8-D3813E11397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075401" y="2564759"/>
            <a:ext cx="2045798" cy="36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FAE8519E-FA83-5305-6CE9-23AFE2465BA8}"/>
              </a:ext>
            </a:extLst>
          </p:cNvPr>
          <p:cNvSpPr/>
          <p:nvPr/>
        </p:nvSpPr>
        <p:spPr>
          <a:xfrm>
            <a:off x="1745219" y="2788029"/>
            <a:ext cx="772807" cy="78335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BC061CC-8B56-491D-FCA2-62739FC26CDE}"/>
              </a:ext>
            </a:extLst>
          </p:cNvPr>
          <p:cNvSpPr/>
          <p:nvPr/>
        </p:nvSpPr>
        <p:spPr>
          <a:xfrm>
            <a:off x="4235808" y="543022"/>
            <a:ext cx="1074350" cy="668575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here!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5E4814-1FB3-E20D-D379-4EBB503EDF2F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2674766" y="1543853"/>
            <a:ext cx="1268586" cy="449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44090E-8673-8523-F9F5-DAF4ED6A4E2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7310326" y="5290469"/>
            <a:ext cx="596705" cy="3665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D93A8E9-5ADE-E22C-95C8-826E0DB0DC34}"/>
              </a:ext>
            </a:extLst>
          </p:cNvPr>
          <p:cNvSpPr/>
          <p:nvPr/>
        </p:nvSpPr>
        <p:spPr>
          <a:xfrm>
            <a:off x="8371501" y="3703605"/>
            <a:ext cx="1608232" cy="57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F3D427-4934-8365-6E70-455489EF48F7}"/>
              </a:ext>
            </a:extLst>
          </p:cNvPr>
          <p:cNvSpPr/>
          <p:nvPr/>
        </p:nvSpPr>
        <p:spPr>
          <a:xfrm>
            <a:off x="7356673" y="4724512"/>
            <a:ext cx="1100716" cy="56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513FC1-3E31-0B9A-88A7-DF0AF362470E}"/>
              </a:ext>
            </a:extLst>
          </p:cNvPr>
          <p:cNvSpPr/>
          <p:nvPr/>
        </p:nvSpPr>
        <p:spPr>
          <a:xfrm>
            <a:off x="8747420" y="4724512"/>
            <a:ext cx="1120491" cy="571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41B982-E566-06DB-9B21-18EA2D5DB7E4}"/>
              </a:ext>
            </a:extLst>
          </p:cNvPr>
          <p:cNvSpPr/>
          <p:nvPr/>
        </p:nvSpPr>
        <p:spPr>
          <a:xfrm>
            <a:off x="10245576" y="4724512"/>
            <a:ext cx="995257" cy="567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3953CB-5F4B-2290-D1D0-0D9FF396B935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907031" y="4275279"/>
            <a:ext cx="1268586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C32682-ABE3-81CF-A544-D783F6BF007D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9175617" y="4275279"/>
            <a:ext cx="132049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E37B0F3-FCB2-368E-A705-A5D60AC701F9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9175617" y="4275279"/>
            <a:ext cx="1567588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0DB6C20-E88C-4AEE-BE0E-78B5C88F6D33}"/>
              </a:ext>
            </a:extLst>
          </p:cNvPr>
          <p:cNvSpPr/>
          <p:nvPr/>
        </p:nvSpPr>
        <p:spPr>
          <a:xfrm>
            <a:off x="5479631" y="5651369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740E38-CED3-F9CF-1946-A19FE8460277}"/>
              </a:ext>
            </a:extLst>
          </p:cNvPr>
          <p:cNvSpPr/>
          <p:nvPr/>
        </p:nvSpPr>
        <p:spPr>
          <a:xfrm>
            <a:off x="6789628" y="5657064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E5F1B8A-8422-A3AC-DB9A-4F830859D59C}"/>
              </a:ext>
            </a:extLst>
          </p:cNvPr>
          <p:cNvSpPr/>
          <p:nvPr/>
        </p:nvSpPr>
        <p:spPr>
          <a:xfrm>
            <a:off x="8323238" y="5638429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16DDE7-52E4-4DB0-DC3A-B2ED4E633DE5}"/>
              </a:ext>
            </a:extLst>
          </p:cNvPr>
          <p:cNvSpPr/>
          <p:nvPr/>
        </p:nvSpPr>
        <p:spPr>
          <a:xfrm>
            <a:off x="9578002" y="5651369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78C141E-4D8C-D56E-0326-46E5D243C169}"/>
              </a:ext>
            </a:extLst>
          </p:cNvPr>
          <p:cNvSpPr/>
          <p:nvPr/>
        </p:nvSpPr>
        <p:spPr>
          <a:xfrm>
            <a:off x="10832766" y="5657064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062E11-1280-D889-C133-6881930C584C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flipV="1">
            <a:off x="6000329" y="5290469"/>
            <a:ext cx="1906702" cy="36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4EC57C-37D8-8184-6D69-37EF715DA28B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flipV="1">
            <a:off x="7310326" y="5290469"/>
            <a:ext cx="596705" cy="36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CD7015-1456-ADAC-D507-13B5B5FF59EA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flipH="1">
            <a:off x="8843936" y="5296185"/>
            <a:ext cx="463730" cy="34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DD90D00-713C-59F0-A227-BC59F5AB40C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>
            <a:off x="9307666" y="5296185"/>
            <a:ext cx="791034" cy="35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E4DA3A-A521-45E0-B5E9-48BE6A98B034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9307666" y="5296185"/>
            <a:ext cx="2045798" cy="36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peech Bubble: Oval 93">
            <a:extLst>
              <a:ext uri="{FF2B5EF4-FFF2-40B4-BE49-F238E27FC236}">
                <a16:creationId xmlns:a16="http://schemas.microsoft.com/office/drawing/2014/main" id="{F24F55A5-8A6F-98DA-5DAC-12C35824E34F}"/>
              </a:ext>
            </a:extLst>
          </p:cNvPr>
          <p:cNvSpPr/>
          <p:nvPr/>
        </p:nvSpPr>
        <p:spPr>
          <a:xfrm>
            <a:off x="7171596" y="4204981"/>
            <a:ext cx="1074350" cy="668575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here!</a:t>
            </a:r>
          </a:p>
        </p:txBody>
      </p:sp>
      <p:sp>
        <p:nvSpPr>
          <p:cNvPr id="95" name="Rectangle: Single Corner Snipped 94">
            <a:extLst>
              <a:ext uri="{FF2B5EF4-FFF2-40B4-BE49-F238E27FC236}">
                <a16:creationId xmlns:a16="http://schemas.microsoft.com/office/drawing/2014/main" id="{2A4DD243-E3F9-83DA-AD03-6D9C372CBA87}"/>
              </a:ext>
            </a:extLst>
          </p:cNvPr>
          <p:cNvSpPr/>
          <p:nvPr/>
        </p:nvSpPr>
        <p:spPr>
          <a:xfrm>
            <a:off x="6939359" y="5500124"/>
            <a:ext cx="863181" cy="91784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DE4F19-6B8E-BFDB-B8CC-E4673973C7A9}"/>
              </a:ext>
            </a:extLst>
          </p:cNvPr>
          <p:cNvSpPr txBox="1"/>
          <p:nvPr/>
        </p:nvSpPr>
        <p:spPr>
          <a:xfrm>
            <a:off x="6250628" y="347125"/>
            <a:ext cx="4098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path:</a:t>
            </a:r>
          </a:p>
          <a:p>
            <a:r>
              <a:rPr lang="en-US" dirty="0"/>
              <a:t>Absolute means the full path, so it must start at root. Root is represented with a “/” (slash) symbol at the start of the path.</a:t>
            </a:r>
          </a:p>
          <a:p>
            <a:endParaRPr lang="en-US" dirty="0"/>
          </a:p>
          <a:p>
            <a:r>
              <a:rPr lang="en-US" dirty="0"/>
              <a:t>/Users/</a:t>
            </a:r>
            <a:r>
              <a:rPr lang="en-US" dirty="0" err="1"/>
              <a:t>misteruser</a:t>
            </a:r>
            <a:r>
              <a:rPr lang="en-US" dirty="0"/>
              <a:t>/hello world.py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584CD5-9F37-7446-734B-9F0E28B3A9F6}"/>
              </a:ext>
            </a:extLst>
          </p:cNvPr>
          <p:cNvSpPr txBox="1"/>
          <p:nvPr/>
        </p:nvSpPr>
        <p:spPr>
          <a:xfrm>
            <a:off x="885986" y="4461751"/>
            <a:ext cx="409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path:</a:t>
            </a:r>
          </a:p>
          <a:p>
            <a:r>
              <a:rPr lang="en-US" dirty="0"/>
              <a:t>Relative means in relation or depending on your current location in the filesystem and that will be the starting point. Since it does not start at root, the initial “/” (slash) is omitted.</a:t>
            </a:r>
          </a:p>
          <a:p>
            <a:endParaRPr lang="en-US" dirty="0"/>
          </a:p>
          <a:p>
            <a:r>
              <a:rPr lang="en-US" dirty="0" err="1"/>
              <a:t>misteruser</a:t>
            </a:r>
            <a:r>
              <a:rPr lang="en-US" dirty="0"/>
              <a:t>/hello world.py</a:t>
            </a:r>
          </a:p>
        </p:txBody>
      </p:sp>
    </p:spTree>
    <p:extLst>
      <p:ext uri="{BB962C8B-B14F-4D97-AF65-F5344CB8AC3E}">
        <p14:creationId xmlns:p14="http://schemas.microsoft.com/office/powerpoint/2010/main" val="16840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CA850-1F07-C37F-310C-32CBFCF3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FB05AFF-D165-D59C-D44D-75F731F31A3B}"/>
              </a:ext>
            </a:extLst>
          </p:cNvPr>
          <p:cNvSpPr/>
          <p:nvPr/>
        </p:nvSpPr>
        <p:spPr>
          <a:xfrm>
            <a:off x="8284934" y="3819764"/>
            <a:ext cx="1608232" cy="57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53477-0040-7DDA-47A0-D9BB26D72D8E}"/>
              </a:ext>
            </a:extLst>
          </p:cNvPr>
          <p:cNvSpPr/>
          <p:nvPr/>
        </p:nvSpPr>
        <p:spPr>
          <a:xfrm>
            <a:off x="7270106" y="4840671"/>
            <a:ext cx="1100716" cy="56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F5AC83-677A-BE89-00AF-99F4B5BCB159}"/>
              </a:ext>
            </a:extLst>
          </p:cNvPr>
          <p:cNvSpPr/>
          <p:nvPr/>
        </p:nvSpPr>
        <p:spPr>
          <a:xfrm>
            <a:off x="8660853" y="4840671"/>
            <a:ext cx="1120491" cy="571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EDD620-50EE-8E4A-784D-F3283F73659D}"/>
              </a:ext>
            </a:extLst>
          </p:cNvPr>
          <p:cNvSpPr/>
          <p:nvPr/>
        </p:nvSpPr>
        <p:spPr>
          <a:xfrm>
            <a:off x="10159009" y="4840671"/>
            <a:ext cx="995257" cy="567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EF1381-4659-638D-918B-CC8FB0BBB34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820464" y="4391438"/>
            <a:ext cx="1268586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5019EE9-A006-0E34-ED39-F83CD1110732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9089050" y="4391438"/>
            <a:ext cx="132049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ABE79B-8281-D1F5-89A7-D63330CEFD63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9089050" y="4391438"/>
            <a:ext cx="1567588" cy="44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927986-A4C2-77F5-8832-7AD27B70B5E3}"/>
              </a:ext>
            </a:extLst>
          </p:cNvPr>
          <p:cNvSpPr/>
          <p:nvPr/>
        </p:nvSpPr>
        <p:spPr>
          <a:xfrm>
            <a:off x="5393064" y="5767528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3AF0FD-2042-B5ED-1D19-855BB2996879}"/>
              </a:ext>
            </a:extLst>
          </p:cNvPr>
          <p:cNvSpPr/>
          <p:nvPr/>
        </p:nvSpPr>
        <p:spPr>
          <a:xfrm>
            <a:off x="6703061" y="5773223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9F202A-5400-B532-31D3-795A72F00930}"/>
              </a:ext>
            </a:extLst>
          </p:cNvPr>
          <p:cNvSpPr/>
          <p:nvPr/>
        </p:nvSpPr>
        <p:spPr>
          <a:xfrm>
            <a:off x="8236671" y="5754588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097586-1E49-5E96-A61E-3B805C9A2D05}"/>
              </a:ext>
            </a:extLst>
          </p:cNvPr>
          <p:cNvSpPr/>
          <p:nvPr/>
        </p:nvSpPr>
        <p:spPr>
          <a:xfrm>
            <a:off x="9491435" y="5767528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9CE7DE-B768-BDDB-2550-81C0266C463E}"/>
              </a:ext>
            </a:extLst>
          </p:cNvPr>
          <p:cNvSpPr/>
          <p:nvPr/>
        </p:nvSpPr>
        <p:spPr>
          <a:xfrm>
            <a:off x="10746199" y="5773223"/>
            <a:ext cx="1041396" cy="5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D29BFB-5B10-F81A-329E-C2BFAF02A7A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flipV="1">
            <a:off x="5913762" y="5406628"/>
            <a:ext cx="1906702" cy="36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4EE8D4-2FA8-1F4B-F374-12E8A40652A1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flipV="1">
            <a:off x="7223759" y="5406628"/>
            <a:ext cx="596705" cy="36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9F7FEF-D8DA-17D9-BDF8-49D8EC1E9246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flipH="1">
            <a:off x="8757369" y="5412344"/>
            <a:ext cx="463730" cy="34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BE29198-7145-4628-5B4E-FA55D22AA65F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>
            <a:off x="9221099" y="5412344"/>
            <a:ext cx="791034" cy="35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C72290-F380-A337-B7F6-DC21F3274DE7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9221099" y="5412344"/>
            <a:ext cx="2045798" cy="36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Single Corner Snipped 94">
            <a:extLst>
              <a:ext uri="{FF2B5EF4-FFF2-40B4-BE49-F238E27FC236}">
                <a16:creationId xmlns:a16="http://schemas.microsoft.com/office/drawing/2014/main" id="{5EEACE46-572D-BCC6-731A-8F93E210B820}"/>
              </a:ext>
            </a:extLst>
          </p:cNvPr>
          <p:cNvSpPr/>
          <p:nvPr/>
        </p:nvSpPr>
        <p:spPr>
          <a:xfrm>
            <a:off x="6905037" y="5736429"/>
            <a:ext cx="863181" cy="91784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5C63A3-2626-2BDB-50A9-C7C927145898}"/>
              </a:ext>
            </a:extLst>
          </p:cNvPr>
          <p:cNvSpPr txBox="1"/>
          <p:nvPr/>
        </p:nvSpPr>
        <p:spPr>
          <a:xfrm>
            <a:off x="532589" y="372480"/>
            <a:ext cx="4098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also see “.” (periods) and “..” (double periods) in paths.</a:t>
            </a:r>
          </a:p>
          <a:p>
            <a:endParaRPr lang="en-US" dirty="0"/>
          </a:p>
          <a:p>
            <a:r>
              <a:rPr lang="en-US" dirty="0"/>
              <a:t>A single period is short way of representing the current directory we are working in.</a:t>
            </a:r>
          </a:p>
          <a:p>
            <a:endParaRPr lang="en-US" dirty="0"/>
          </a:p>
          <a:p>
            <a:r>
              <a:rPr lang="en-US" dirty="0"/>
              <a:t>A double period is a short way of representing the previous directory.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E8682-C28D-D5D0-0FA3-5F42C1DB1DFE}"/>
              </a:ext>
            </a:extLst>
          </p:cNvPr>
          <p:cNvSpPr txBox="1"/>
          <p:nvPr/>
        </p:nvSpPr>
        <p:spPr>
          <a:xfrm>
            <a:off x="404405" y="3900198"/>
            <a:ext cx="547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directory of this single period in this path?</a:t>
            </a:r>
          </a:p>
          <a:p>
            <a:r>
              <a:rPr lang="en-US" dirty="0"/>
              <a:t>./</a:t>
            </a:r>
            <a:r>
              <a:rPr lang="en-US" dirty="0" err="1"/>
              <a:t>misterusers</a:t>
            </a:r>
            <a:r>
              <a:rPr lang="en-US" dirty="0"/>
              <a:t>/hello world.py</a:t>
            </a:r>
          </a:p>
          <a:p>
            <a:endParaRPr lang="en-US" dirty="0"/>
          </a:p>
          <a:p>
            <a:r>
              <a:rPr lang="en-US" dirty="0"/>
              <a:t>What is the directory of this double period in this path?</a:t>
            </a:r>
          </a:p>
          <a:p>
            <a:r>
              <a:rPr lang="en-US" dirty="0"/>
              <a:t>../Users/</a:t>
            </a:r>
            <a:r>
              <a:rPr lang="en-US" dirty="0" err="1"/>
              <a:t>misterusers</a:t>
            </a:r>
            <a:r>
              <a:rPr lang="en-US" dirty="0"/>
              <a:t>/hello world.py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1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0BC0-E5D1-3F32-930B-F88DA80F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86B49-1C3E-4B2C-54F8-0C59103E9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80" y="2487454"/>
            <a:ext cx="495300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9FC07-B808-3628-4FDA-2B117A8126B9}"/>
              </a:ext>
            </a:extLst>
          </p:cNvPr>
          <p:cNvSpPr txBox="1"/>
          <p:nvPr/>
        </p:nvSpPr>
        <p:spPr>
          <a:xfrm>
            <a:off x="660400" y="2316480"/>
            <a:ext cx="434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you are aware of where you are in your file system, you will never be lost.</a:t>
            </a:r>
          </a:p>
          <a:p>
            <a:endParaRPr lang="en-US" dirty="0"/>
          </a:p>
          <a:p>
            <a:r>
              <a:rPr lang="en-US" dirty="0"/>
              <a:t>Name and organize your files and folders appropriately. Make logical groups. Use consistent naming conventions. Look up advice and common tips and tricks.</a:t>
            </a:r>
          </a:p>
        </p:txBody>
      </p:sp>
    </p:spTree>
    <p:extLst>
      <p:ext uri="{BB962C8B-B14F-4D97-AF65-F5344CB8AC3E}">
        <p14:creationId xmlns:p14="http://schemas.microsoft.com/office/powerpoint/2010/main" val="45842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473-FD84-C30B-B6A7-8E05B5B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D6E37-ED21-94B8-9E24-B92B813A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5"/>
            <a:ext cx="57611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9E6CE-F016-DC90-6C4F-840E8D21F974}"/>
              </a:ext>
            </a:extLst>
          </p:cNvPr>
          <p:cNvSpPr txBox="1"/>
          <p:nvPr/>
        </p:nvSpPr>
        <p:spPr>
          <a:xfrm>
            <a:off x="7030720" y="3322320"/>
            <a:ext cx="348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your file system on your computer.</a:t>
            </a:r>
          </a:p>
          <a:p>
            <a:endParaRPr lang="en-US" dirty="0"/>
          </a:p>
          <a:p>
            <a:r>
              <a:rPr lang="en-US" dirty="0"/>
              <a:t>You can think of it as basically one giant folder that can hold multiple nested files and folders.</a:t>
            </a:r>
          </a:p>
        </p:txBody>
      </p:sp>
    </p:spTree>
    <p:extLst>
      <p:ext uri="{BB962C8B-B14F-4D97-AF65-F5344CB8AC3E}">
        <p14:creationId xmlns:p14="http://schemas.microsoft.com/office/powerpoint/2010/main" val="319477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757D-C116-6555-DB6C-CC2A404B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870-E88F-D062-8080-EB22BAFB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32319-C95B-FD41-EA70-D3348774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5"/>
            <a:ext cx="57611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D2399-27EF-3605-0493-E5E539F4D756}"/>
              </a:ext>
            </a:extLst>
          </p:cNvPr>
          <p:cNvSpPr txBox="1"/>
          <p:nvPr/>
        </p:nvSpPr>
        <p:spPr>
          <a:xfrm>
            <a:off x="7183120" y="2672080"/>
            <a:ext cx="3484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Terms you should understand:</a:t>
            </a:r>
          </a:p>
          <a:p>
            <a:endParaRPr lang="en-US" dirty="0"/>
          </a:p>
          <a:p>
            <a:r>
              <a:rPr lang="en-US" dirty="0"/>
              <a:t>Folder: A folder is a container. It can contain multiples files and folders. Folders are also known as directories.</a:t>
            </a:r>
          </a:p>
          <a:p>
            <a:endParaRPr lang="en-US" dirty="0"/>
          </a:p>
          <a:p>
            <a:r>
              <a:rPr lang="en-US" dirty="0"/>
              <a:t>File: A file is a general document. It contains content and data such as text files, word documents, pictures, binaries,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36E2-3915-A9E7-44D9-AA4F27D3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F108-C7B8-0E47-4B43-63C67FED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47A3-BE2F-417C-38A5-49737A0D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5"/>
            <a:ext cx="57611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C4F7F-25B5-5376-CE41-F1F9C092FCA5}"/>
              </a:ext>
            </a:extLst>
          </p:cNvPr>
          <p:cNvSpPr txBox="1"/>
          <p:nvPr/>
        </p:nvSpPr>
        <p:spPr>
          <a:xfrm>
            <a:off x="7518400" y="860564"/>
            <a:ext cx="3484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outermost folder which contains everything else is called the “root” folder.</a:t>
            </a:r>
          </a:p>
          <a:p>
            <a:endParaRPr lang="en-US" dirty="0"/>
          </a:p>
          <a:p>
            <a:r>
              <a:rPr lang="en-US" dirty="0"/>
              <a:t>There is only one “root” folder in your filesystem even among different users using the same computer.</a:t>
            </a:r>
          </a:p>
          <a:p>
            <a:endParaRPr lang="en-US" dirty="0"/>
          </a:p>
          <a:p>
            <a:r>
              <a:rPr lang="en-US" dirty="0"/>
              <a:t>Beyond that, there is nothing else. Nothing but the void…</a:t>
            </a:r>
          </a:p>
          <a:p>
            <a:endParaRPr lang="en-US" dirty="0"/>
          </a:p>
          <a:p>
            <a:r>
              <a:rPr lang="en-US" dirty="0"/>
              <a:t>The root folder is the starting point for all files on a computer and also contains necessary folders and files for the operating system to run, boot up, etc.</a:t>
            </a:r>
          </a:p>
          <a:p>
            <a:endParaRPr lang="en-US" dirty="0"/>
          </a:p>
          <a:p>
            <a:r>
              <a:rPr lang="en-US" dirty="0"/>
              <a:t>Root is also represented with the “/” (slash) symbol.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F440F6C-91ED-21EC-1366-B7D32813C8BF}"/>
              </a:ext>
            </a:extLst>
          </p:cNvPr>
          <p:cNvSpPr/>
          <p:nvPr/>
        </p:nvSpPr>
        <p:spPr>
          <a:xfrm>
            <a:off x="5730240" y="2590800"/>
            <a:ext cx="1381760" cy="741680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ROOT</a:t>
            </a:r>
          </a:p>
        </p:txBody>
      </p:sp>
    </p:spTree>
    <p:extLst>
      <p:ext uri="{BB962C8B-B14F-4D97-AF65-F5344CB8AC3E}">
        <p14:creationId xmlns:p14="http://schemas.microsoft.com/office/powerpoint/2010/main" val="5277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1605F-C1E1-DFFB-8EAC-BF55D572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775D-BFDF-6D1F-D7F6-77960AE4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63418-A11A-5A18-FDE6-7EEE136734C5}"/>
              </a:ext>
            </a:extLst>
          </p:cNvPr>
          <p:cNvSpPr txBox="1"/>
          <p:nvPr/>
        </p:nvSpPr>
        <p:spPr>
          <a:xfrm>
            <a:off x="406400" y="21336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navigate your system, understand that your filesystem is arranged in a tree structure.</a:t>
            </a:r>
          </a:p>
          <a:p>
            <a:endParaRPr lang="en-US" dirty="0"/>
          </a:p>
          <a:p>
            <a:r>
              <a:rPr lang="en-US" dirty="0"/>
              <a:t>First, we start with root. The starting point of all files and folders.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E03B6-6C26-8CC2-1D5C-42B31A77FA1C}"/>
              </a:ext>
            </a:extLst>
          </p:cNvPr>
          <p:cNvSpPr/>
          <p:nvPr/>
        </p:nvSpPr>
        <p:spPr>
          <a:xfrm>
            <a:off x="5181600" y="2062480"/>
            <a:ext cx="35052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31143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C767-5610-0749-E3B2-6DBFE656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F9B-A095-6472-3EDB-1F6B7F5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CD0FF-A744-EE2C-4209-10100C516809}"/>
              </a:ext>
            </a:extLst>
          </p:cNvPr>
          <p:cNvSpPr txBox="1"/>
          <p:nvPr/>
        </p:nvSpPr>
        <p:spPr>
          <a:xfrm>
            <a:off x="254000" y="3648670"/>
            <a:ext cx="348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folders within the root folder. There are many more of course.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2BD63-4E09-C82C-5CC1-090F577B0B77}"/>
              </a:ext>
            </a:extLst>
          </p:cNvPr>
          <p:cNvSpPr/>
          <p:nvPr/>
        </p:nvSpPr>
        <p:spPr>
          <a:xfrm>
            <a:off x="6096000" y="1929130"/>
            <a:ext cx="247904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57FBB-575E-B0A8-C965-C5B1B7D47831}"/>
              </a:ext>
            </a:extLst>
          </p:cNvPr>
          <p:cNvSpPr/>
          <p:nvPr/>
        </p:nvSpPr>
        <p:spPr>
          <a:xfrm>
            <a:off x="4450080" y="3566160"/>
            <a:ext cx="1696720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38B70-0D12-0F4B-F907-BDEFD08CDEB7}"/>
              </a:ext>
            </a:extLst>
          </p:cNvPr>
          <p:cNvSpPr/>
          <p:nvPr/>
        </p:nvSpPr>
        <p:spPr>
          <a:xfrm>
            <a:off x="6431280" y="3563222"/>
            <a:ext cx="1727202" cy="1015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35ACB-73AA-0A15-758C-99D084C5A408}"/>
              </a:ext>
            </a:extLst>
          </p:cNvPr>
          <p:cNvSpPr/>
          <p:nvPr/>
        </p:nvSpPr>
        <p:spPr>
          <a:xfrm>
            <a:off x="8442962" y="3563222"/>
            <a:ext cx="1534158" cy="1008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1243C-7B96-BD24-DEB7-45B9910A10E6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5298440" y="2945130"/>
            <a:ext cx="2037080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89A8A-541A-22D9-DB14-436527EEABA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7294881" y="2945130"/>
            <a:ext cx="40639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6F690-A717-5812-69A6-B7F796952C0A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7335520" y="2945130"/>
            <a:ext cx="1874521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848A-6409-4D16-421F-EB175FC6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865F-6C9A-9D01-B5DF-696AEA2B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6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C1516-53BE-FB57-C5D9-1DB025119C57}"/>
              </a:ext>
            </a:extLst>
          </p:cNvPr>
          <p:cNvSpPr txBox="1"/>
          <p:nvPr/>
        </p:nvSpPr>
        <p:spPr>
          <a:xfrm>
            <a:off x="294640" y="1433594"/>
            <a:ext cx="3484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Users folder has two folders within it.</a:t>
            </a:r>
          </a:p>
          <a:p>
            <a:endParaRPr lang="en-US" dirty="0"/>
          </a:p>
          <a:p>
            <a:r>
              <a:rPr lang="en-US" dirty="0"/>
              <a:t>The Program Files folder has three.</a:t>
            </a:r>
          </a:p>
          <a:p>
            <a:endParaRPr lang="en-US" dirty="0"/>
          </a:p>
          <a:p>
            <a:r>
              <a:rPr lang="en-US" dirty="0"/>
              <a:t>The temp folder is empty.</a:t>
            </a:r>
          </a:p>
          <a:p>
            <a:endParaRPr lang="en-US" dirty="0"/>
          </a:p>
          <a:p>
            <a:r>
              <a:rPr lang="en-US" dirty="0"/>
              <a:t>And then those next level of folders can have more folder and files in them, and so on.</a:t>
            </a:r>
          </a:p>
          <a:p>
            <a:endParaRPr lang="en-US" dirty="0"/>
          </a:p>
          <a:p>
            <a:r>
              <a:rPr lang="en-US" dirty="0"/>
              <a:t>If you flip the diagram upside down, it forms a tree shape.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DF1BF-8D12-1A9A-196F-48EC74F9C84B}"/>
              </a:ext>
            </a:extLst>
          </p:cNvPr>
          <p:cNvSpPr/>
          <p:nvPr/>
        </p:nvSpPr>
        <p:spPr>
          <a:xfrm>
            <a:off x="6096000" y="1929130"/>
            <a:ext cx="247904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EE24B-D1AE-C64D-24E5-FABD6D4C75F2}"/>
              </a:ext>
            </a:extLst>
          </p:cNvPr>
          <p:cNvSpPr/>
          <p:nvPr/>
        </p:nvSpPr>
        <p:spPr>
          <a:xfrm>
            <a:off x="4450080" y="3566160"/>
            <a:ext cx="1696720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F1BEE-C62F-E106-7194-A527D7E75BA0}"/>
              </a:ext>
            </a:extLst>
          </p:cNvPr>
          <p:cNvSpPr/>
          <p:nvPr/>
        </p:nvSpPr>
        <p:spPr>
          <a:xfrm>
            <a:off x="6431280" y="3563222"/>
            <a:ext cx="1727202" cy="1015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9D9FB-53AB-ADCB-0244-CF50159264D0}"/>
              </a:ext>
            </a:extLst>
          </p:cNvPr>
          <p:cNvSpPr/>
          <p:nvPr/>
        </p:nvSpPr>
        <p:spPr>
          <a:xfrm>
            <a:off x="8442962" y="3563222"/>
            <a:ext cx="1534158" cy="1008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EE40F0-474F-A02E-DC96-6683BB323BB9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5298440" y="2945130"/>
            <a:ext cx="2037080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29E264-7047-D207-AC2E-D18400CB941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7294881" y="2945130"/>
            <a:ext cx="40639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01943-F503-2E14-0E12-9C7D71EB3AE1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7335520" y="2945130"/>
            <a:ext cx="1874521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8D4D4E-33FE-3CAF-BE47-0A17E688E310}"/>
              </a:ext>
            </a:extLst>
          </p:cNvPr>
          <p:cNvSpPr/>
          <p:nvPr/>
        </p:nvSpPr>
        <p:spPr>
          <a:xfrm>
            <a:off x="192532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65064-B039-83CE-75F2-E0578D8EA776}"/>
              </a:ext>
            </a:extLst>
          </p:cNvPr>
          <p:cNvSpPr/>
          <p:nvPr/>
        </p:nvSpPr>
        <p:spPr>
          <a:xfrm>
            <a:off x="369316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6B7F4-CDEC-7938-6420-25D6F5BC17DA}"/>
              </a:ext>
            </a:extLst>
          </p:cNvPr>
          <p:cNvSpPr/>
          <p:nvPr/>
        </p:nvSpPr>
        <p:spPr>
          <a:xfrm>
            <a:off x="6096000" y="5446057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6DD372-103A-749D-9B1B-217971551CA6}"/>
              </a:ext>
            </a:extLst>
          </p:cNvPr>
          <p:cNvSpPr/>
          <p:nvPr/>
        </p:nvSpPr>
        <p:spPr>
          <a:xfrm>
            <a:off x="7871462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A615D-2E4B-4676-00F7-1E7A31105C73}"/>
              </a:ext>
            </a:extLst>
          </p:cNvPr>
          <p:cNvSpPr/>
          <p:nvPr/>
        </p:nvSpPr>
        <p:spPr>
          <a:xfrm>
            <a:off x="9646924" y="5464709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C3AF1B-AFEB-54E8-5CCF-978791B9D85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727960" y="4572000"/>
            <a:ext cx="257048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9B1D7B-283D-E182-A9AD-7019C0DB3856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4495800" y="4572000"/>
            <a:ext cx="80264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193DD-B719-E674-FD3E-FBCAE837AB9F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6898640" y="4579221"/>
            <a:ext cx="396241" cy="86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8AB1B8-5353-BD85-6926-2FB18DE0B63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7294881" y="4579221"/>
            <a:ext cx="1379221" cy="87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295DB-DEC0-91E7-0AB4-1DC805C7C128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7294881" y="4579221"/>
            <a:ext cx="3154683" cy="8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5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990D9-A1AA-36B8-1B9D-730ADA0D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AA6F-2BA5-6BCB-4AFA-0DAA0386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443B-05A6-7825-7FD1-D5410ED739C3}"/>
              </a:ext>
            </a:extLst>
          </p:cNvPr>
          <p:cNvSpPr txBox="1"/>
          <p:nvPr/>
        </p:nvSpPr>
        <p:spPr>
          <a:xfrm>
            <a:off x="325118" y="2254181"/>
            <a:ext cx="348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want to run your hello world.py Python file. Where is it located? What is the </a:t>
            </a:r>
            <a:r>
              <a:rPr lang="en-US" dirty="0" err="1"/>
              <a:t>filepath</a:t>
            </a:r>
            <a:r>
              <a:rPr lang="en-US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B5F6B-B156-10DC-D9EE-CF098F0374A0}"/>
              </a:ext>
            </a:extLst>
          </p:cNvPr>
          <p:cNvSpPr/>
          <p:nvPr/>
        </p:nvSpPr>
        <p:spPr>
          <a:xfrm>
            <a:off x="6096000" y="1929130"/>
            <a:ext cx="247904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860B0-4931-C783-9179-7A15DC998FA8}"/>
              </a:ext>
            </a:extLst>
          </p:cNvPr>
          <p:cNvSpPr/>
          <p:nvPr/>
        </p:nvSpPr>
        <p:spPr>
          <a:xfrm>
            <a:off x="4450080" y="3566160"/>
            <a:ext cx="1696720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D5C14-F06E-7918-37C8-60AE09D5E56F}"/>
              </a:ext>
            </a:extLst>
          </p:cNvPr>
          <p:cNvSpPr/>
          <p:nvPr/>
        </p:nvSpPr>
        <p:spPr>
          <a:xfrm>
            <a:off x="6431280" y="3563222"/>
            <a:ext cx="1727202" cy="1015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64E9-9BFE-933B-E6A2-6CEF66ABEB5E}"/>
              </a:ext>
            </a:extLst>
          </p:cNvPr>
          <p:cNvSpPr/>
          <p:nvPr/>
        </p:nvSpPr>
        <p:spPr>
          <a:xfrm>
            <a:off x="8442962" y="3563222"/>
            <a:ext cx="1534158" cy="1008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B86B7B-8803-52C1-ABAF-6C7942A65053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298440" y="2945130"/>
            <a:ext cx="2037080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78131D-DD27-0408-0C57-E01CC22D68B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294881" y="2945130"/>
            <a:ext cx="40639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15809A-2C8A-D701-B059-CF99C3B5A6E6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335520" y="2945130"/>
            <a:ext cx="1874521" cy="6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B481777-AB82-4614-9320-88206704A1D8}"/>
              </a:ext>
            </a:extLst>
          </p:cNvPr>
          <p:cNvSpPr/>
          <p:nvPr/>
        </p:nvSpPr>
        <p:spPr>
          <a:xfrm>
            <a:off x="192532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EF200-B094-FC42-7E16-705B0EBB74E9}"/>
              </a:ext>
            </a:extLst>
          </p:cNvPr>
          <p:cNvSpPr/>
          <p:nvPr/>
        </p:nvSpPr>
        <p:spPr>
          <a:xfrm>
            <a:off x="369316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F6AA4-97C2-9B88-7A10-98F017A6904D}"/>
              </a:ext>
            </a:extLst>
          </p:cNvPr>
          <p:cNvSpPr/>
          <p:nvPr/>
        </p:nvSpPr>
        <p:spPr>
          <a:xfrm>
            <a:off x="6096000" y="5446057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27F28-9A6A-C1AC-15CD-4350B8C4E1DE}"/>
              </a:ext>
            </a:extLst>
          </p:cNvPr>
          <p:cNvSpPr/>
          <p:nvPr/>
        </p:nvSpPr>
        <p:spPr>
          <a:xfrm>
            <a:off x="7871462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7A929-39AD-E345-CF23-ECA3E701F5CA}"/>
              </a:ext>
            </a:extLst>
          </p:cNvPr>
          <p:cNvSpPr/>
          <p:nvPr/>
        </p:nvSpPr>
        <p:spPr>
          <a:xfrm>
            <a:off x="9646924" y="5464709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EA0ABC-05A9-9CE3-43ED-D3C687521107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2727960" y="4572000"/>
            <a:ext cx="257048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294514-C569-DBCF-3391-4519417F4750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495800" y="4572000"/>
            <a:ext cx="80264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EF766B-68C0-E99B-0755-0E492C4F338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6898640" y="4579221"/>
            <a:ext cx="396241" cy="86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7E0F5E-AE36-3E6C-9E0F-D3556A1B110B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7294881" y="4579221"/>
            <a:ext cx="1379221" cy="87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1B7C90-83AB-FD58-91E9-B72C3121B0C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294881" y="4579221"/>
            <a:ext cx="3154683" cy="8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C05B04C0-6633-FD0F-E8EA-D105A95482E1}"/>
              </a:ext>
            </a:extLst>
          </p:cNvPr>
          <p:cNvSpPr/>
          <p:nvPr/>
        </p:nvSpPr>
        <p:spPr>
          <a:xfrm>
            <a:off x="3907792" y="5189012"/>
            <a:ext cx="1191259" cy="1392215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</p:spTree>
    <p:extLst>
      <p:ext uri="{BB962C8B-B14F-4D97-AF65-F5344CB8AC3E}">
        <p14:creationId xmlns:p14="http://schemas.microsoft.com/office/powerpoint/2010/main" val="32283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5493-A854-B90A-9EFD-6B2689CE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E56311-3D3D-0941-F346-1BDDD4BB8D7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4495800" y="4572000"/>
            <a:ext cx="802640" cy="8870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23F84B-7D96-2B3F-F942-78BD269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A648C-5FD1-AE9B-1705-5DF0566F1861}"/>
              </a:ext>
            </a:extLst>
          </p:cNvPr>
          <p:cNvSpPr txBox="1"/>
          <p:nvPr/>
        </p:nvSpPr>
        <p:spPr>
          <a:xfrm>
            <a:off x="289560" y="1894344"/>
            <a:ext cx="348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at root and follow the path to the file.</a:t>
            </a:r>
          </a:p>
          <a:p>
            <a:pPr marL="342900" indent="-342900">
              <a:buAutoNum type="arabicPeriod"/>
            </a:pPr>
            <a:r>
              <a:rPr lang="en-US" dirty="0"/>
              <a:t>Root</a:t>
            </a:r>
          </a:p>
          <a:p>
            <a:pPr marL="342900" indent="-342900">
              <a:buAutoNum type="arabicPeriod"/>
            </a:pPr>
            <a:r>
              <a:rPr lang="en-US" dirty="0"/>
              <a:t>Users</a:t>
            </a:r>
          </a:p>
          <a:p>
            <a:pPr marL="342900" indent="-342900">
              <a:buAutoNum type="arabicPeriod"/>
            </a:pPr>
            <a:r>
              <a:rPr lang="en-US" dirty="0" err="1"/>
              <a:t>Misteruser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Hello world.py (File)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9E301-1FD4-FCA3-CDF3-D8FE1A6ADC45}"/>
              </a:ext>
            </a:extLst>
          </p:cNvPr>
          <p:cNvSpPr/>
          <p:nvPr/>
        </p:nvSpPr>
        <p:spPr>
          <a:xfrm>
            <a:off x="6055361" y="1970642"/>
            <a:ext cx="247904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57CE7-8F19-86C6-1C4C-D7C9C3664168}"/>
              </a:ext>
            </a:extLst>
          </p:cNvPr>
          <p:cNvSpPr/>
          <p:nvPr/>
        </p:nvSpPr>
        <p:spPr>
          <a:xfrm>
            <a:off x="4450080" y="3566160"/>
            <a:ext cx="1696720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8C30F-C435-F984-2B6D-18D6427C7C6A}"/>
              </a:ext>
            </a:extLst>
          </p:cNvPr>
          <p:cNvSpPr/>
          <p:nvPr/>
        </p:nvSpPr>
        <p:spPr>
          <a:xfrm>
            <a:off x="6431280" y="3563222"/>
            <a:ext cx="1727202" cy="1015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D4C5A-6686-0401-0231-AAC2E7CECF63}"/>
              </a:ext>
            </a:extLst>
          </p:cNvPr>
          <p:cNvSpPr/>
          <p:nvPr/>
        </p:nvSpPr>
        <p:spPr>
          <a:xfrm>
            <a:off x="8442962" y="3563222"/>
            <a:ext cx="1534158" cy="1008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D03E3A-AC2D-14CD-9F95-2E3C98E51B5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298440" y="2986642"/>
            <a:ext cx="1996441" cy="57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207CF4-BCF0-ADEF-CA56-2160D0B9E77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7294881" y="2986642"/>
            <a:ext cx="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A5E676-E165-A3D9-81DD-5DBF016F380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294881" y="2986642"/>
            <a:ext cx="191516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A63F79-7BE0-0F13-DFDA-E0391FBAE285}"/>
              </a:ext>
            </a:extLst>
          </p:cNvPr>
          <p:cNvSpPr/>
          <p:nvPr/>
        </p:nvSpPr>
        <p:spPr>
          <a:xfrm>
            <a:off x="192532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79A3F0-C0D0-F9EA-5ACD-AF4E5193671A}"/>
              </a:ext>
            </a:extLst>
          </p:cNvPr>
          <p:cNvSpPr/>
          <p:nvPr/>
        </p:nvSpPr>
        <p:spPr>
          <a:xfrm>
            <a:off x="3693160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misteruser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D5493-CCEB-77FE-25E5-20DB325908B1}"/>
              </a:ext>
            </a:extLst>
          </p:cNvPr>
          <p:cNvSpPr/>
          <p:nvPr/>
        </p:nvSpPr>
        <p:spPr>
          <a:xfrm>
            <a:off x="6096000" y="5446057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8D9A9-8355-143E-58FD-FA1894C4B092}"/>
              </a:ext>
            </a:extLst>
          </p:cNvPr>
          <p:cNvSpPr/>
          <p:nvPr/>
        </p:nvSpPr>
        <p:spPr>
          <a:xfrm>
            <a:off x="7871462" y="5459014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4E1B0-DF63-3D07-8FE9-C52FFD58BBD7}"/>
              </a:ext>
            </a:extLst>
          </p:cNvPr>
          <p:cNvSpPr/>
          <p:nvPr/>
        </p:nvSpPr>
        <p:spPr>
          <a:xfrm>
            <a:off x="9646924" y="5464709"/>
            <a:ext cx="160528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B821F-099F-9CCE-F442-6A4A681C5AC4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2727960" y="4572000"/>
            <a:ext cx="257048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6B4DCF-6688-34B2-D975-B73423D71A2D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4495800" y="4572000"/>
            <a:ext cx="802640" cy="88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A5F116-FB91-6DCC-8A69-12499CB3BABB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6898640" y="4579221"/>
            <a:ext cx="396241" cy="86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78DC8C-0796-890C-64D6-52A6CEF1BBEC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7294881" y="4579221"/>
            <a:ext cx="1379221" cy="87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80E123-046C-0A22-A8BB-86207108D246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294881" y="4579221"/>
            <a:ext cx="3154683" cy="8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36CDD2EC-3178-7FC1-063C-21B77BE278C4}"/>
              </a:ext>
            </a:extLst>
          </p:cNvPr>
          <p:cNvSpPr/>
          <p:nvPr/>
        </p:nvSpPr>
        <p:spPr>
          <a:xfrm>
            <a:off x="3943352" y="5100660"/>
            <a:ext cx="1191259" cy="1392215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world.py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F926CB-402E-D6CE-0988-416DBAF7B08C}"/>
              </a:ext>
            </a:extLst>
          </p:cNvPr>
          <p:cNvSpPr/>
          <p:nvPr/>
        </p:nvSpPr>
        <p:spPr>
          <a:xfrm>
            <a:off x="6304282" y="1430418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5A16A-0BFC-B365-751A-B92EEF69D52F}"/>
              </a:ext>
            </a:extLst>
          </p:cNvPr>
          <p:cNvSpPr/>
          <p:nvPr/>
        </p:nvSpPr>
        <p:spPr>
          <a:xfrm>
            <a:off x="4251960" y="3070462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4E4306-0FE0-2D73-45E4-6F89B617D012}"/>
              </a:ext>
            </a:extLst>
          </p:cNvPr>
          <p:cNvSpPr/>
          <p:nvPr/>
        </p:nvSpPr>
        <p:spPr>
          <a:xfrm>
            <a:off x="3575049" y="4862114"/>
            <a:ext cx="2037080" cy="1864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8143B6D2-B6FA-906E-40EE-20CC9CE59A38}"/>
              </a:ext>
            </a:extLst>
          </p:cNvPr>
          <p:cNvSpPr/>
          <p:nvPr/>
        </p:nvSpPr>
        <p:spPr>
          <a:xfrm>
            <a:off x="8158482" y="832699"/>
            <a:ext cx="1656078" cy="1188217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here!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8CA9DC-CFBE-386C-6F9A-E78EA3DB884F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298440" y="2986642"/>
            <a:ext cx="1996441" cy="5795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65EF1C-EFAD-443D-2399-BD741852E4D3}"/>
              </a:ext>
            </a:extLst>
          </p:cNvPr>
          <p:cNvSpPr txBox="1"/>
          <p:nvPr/>
        </p:nvSpPr>
        <p:spPr>
          <a:xfrm>
            <a:off x="190500" y="4245570"/>
            <a:ext cx="374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the file path is:</a:t>
            </a:r>
          </a:p>
          <a:p>
            <a:r>
              <a:rPr lang="en-US" dirty="0"/>
              <a:t>/Users/</a:t>
            </a:r>
            <a:r>
              <a:rPr lang="en-US" dirty="0" err="1"/>
              <a:t>misteruser</a:t>
            </a:r>
            <a:r>
              <a:rPr lang="en-US" dirty="0"/>
              <a:t>/hello world.py</a:t>
            </a:r>
          </a:p>
        </p:txBody>
      </p:sp>
    </p:spTree>
    <p:extLst>
      <p:ext uri="{BB962C8B-B14F-4D97-AF65-F5344CB8AC3E}">
        <p14:creationId xmlns:p14="http://schemas.microsoft.com/office/powerpoint/2010/main" val="403325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721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Work Theara Ya</dc:creator>
  <cp:lastModifiedBy>Work Theara Ya</cp:lastModifiedBy>
  <cp:revision>1</cp:revision>
  <dcterms:created xsi:type="dcterms:W3CDTF">2024-12-15T23:59:41Z</dcterms:created>
  <dcterms:modified xsi:type="dcterms:W3CDTF">2024-12-16T02:39:30Z</dcterms:modified>
</cp:coreProperties>
</file>