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FFFA"/>
    <a:srgbClr val="83F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92E1-42A8-6898-BA21-C3BCF2CC7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C5BAA-4FC0-6E57-CD8B-780EE75CC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ABB7-C103-618F-3299-8866DE78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2353-B1FF-43C9-977E-7ABB2A74C6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8788-DF8E-B473-CF89-3F2C5869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C72A8-AAE2-D0AC-1DF4-2C5C30F1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25AF-18FC-44F6-BE65-2F7F8E20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7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7D07-F38B-D789-1AD6-80C8B591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0E329-C155-6646-52ED-0268C8C1E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C32FB-0F5D-ABB7-55B8-27C1EC9D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2353-B1FF-43C9-977E-7ABB2A74C6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E408D-959C-FE4A-66EC-CAF684C6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CD7B0-BA78-8493-CB5C-542B3CBF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25AF-18FC-44F6-BE65-2F7F8E20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8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15AB7-9B97-3346-74DD-75D58A1AD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F4463-A07D-AA5F-7D9A-CE5C530BD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FB34-1D9D-276C-7D3A-BB8BC62D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2353-B1FF-43C9-977E-7ABB2A74C6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CDA88-F47B-6043-E1CB-E1C0553B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A3B86-AD93-C5B0-8412-D0914E1E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25AF-18FC-44F6-BE65-2F7F8E20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1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06D9-D93B-ABE9-7340-C4886A0F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3DB5E-E30A-17A3-5486-E4F3E7F9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8BE88-F9CC-6DD4-C26F-AC87BCA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2353-B1FF-43C9-977E-7ABB2A74C6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D85E2-4C87-0BAC-2B43-ADA3DA8F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2B33-B938-8B60-9527-D2E475C6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25AF-18FC-44F6-BE65-2F7F8E20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4225-DB03-664D-E19E-4B9924CB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2A97A-E375-1598-9997-3C29AECB2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D95F3-A651-3236-DD36-AC6363F3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2353-B1FF-43C9-977E-7ABB2A74C6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72FD1-D03F-D1CB-7440-6512B0A7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C2449-C279-94FB-EA76-C5685671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25AF-18FC-44F6-BE65-2F7F8E20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7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F3A9-5DB9-B957-F67E-A1A2EEC6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BB33D-D2BE-BABD-98C0-B4A6C3E99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84152-6A13-009E-9B3A-A5F940792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A87D1-DD6E-15B1-932B-89E7BEDD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2353-B1FF-43C9-977E-7ABB2A74C6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B6B65-B221-7651-EC47-96A2690D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3B73D-5C23-373D-91F4-61811041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25AF-18FC-44F6-BE65-2F7F8E20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7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D093-4942-A767-2748-6B72AB52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D0A45-9AE3-3A84-8F78-0B6B76CED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DC3E7-D96F-2F35-E3BB-B0D5B2B6A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B21CF-1CC5-389F-103E-D3FA9DF6A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3A04F-5740-1D73-8D60-1D90BFEFF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B3002-305B-24A2-0A86-9AD18ABC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2353-B1FF-43C9-977E-7ABB2A74C6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361CE-EBE9-0FDE-489B-ACE365E0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49604-AAB7-5428-AAB3-63CC6A5C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25AF-18FC-44F6-BE65-2F7F8E20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2B8F-A650-57B0-BAA9-A9646ABC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D7A21-7E8D-F465-947C-EE7EBAF0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2353-B1FF-43C9-977E-7ABB2A74C6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5B3E1-C987-1828-1C75-17E08BB6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475BD-F2A2-E670-B631-FE4D73AA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25AF-18FC-44F6-BE65-2F7F8E20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1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D4503-7673-7B59-A98F-6C720A92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2353-B1FF-43C9-977E-7ABB2A74C6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000AA-8E5D-DF8D-AE70-7916EA66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058FD-0915-43BC-9EAD-594F64FC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25AF-18FC-44F6-BE65-2F7F8E20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40FF-D559-2953-C57A-CBE84E40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585D-ACBF-2AF7-F24C-94E48B93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A5D3F-C2EE-7EE8-6CB1-939CDF0DB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73A9D-92DD-309F-6D5B-FCFFB3CD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2353-B1FF-43C9-977E-7ABB2A74C6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432D9-2E1B-68C6-0993-5264375F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E0E51-42F7-FC90-EB47-9F596BF5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25AF-18FC-44F6-BE65-2F7F8E20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9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1F49-16A1-B544-FA64-09656B67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402F4-EED9-98B6-2D2A-C93956D7A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5465C-3984-662F-3FCE-54CF27822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112E0-6BC6-D7AA-10BA-5F213D61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2353-B1FF-43C9-977E-7ABB2A74C6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4DDD2-4F2D-3E86-699A-65C495BB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AD54D-7476-7C20-F2AA-847FFDE2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25AF-18FC-44F6-BE65-2F7F8E20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8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B71A2-AA6E-3BA7-1F6A-D437E438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87A88-5630-4C8B-45F5-9F5BF5E2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7AFF-677F-AB94-0285-58C12A17C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2353-B1FF-43C9-977E-7ABB2A74C6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F3FB2-2777-DC81-555A-283247577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6DF81-15EC-90F5-3646-152B7CC2C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25AF-18FC-44F6-BE65-2F7F8E20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9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3AA8-36D9-8D57-8B16-085155888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0BFC-7490-D6BE-4B23-CFF036A44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B826-DFAF-B0A5-854C-4C8B8521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2A88-DBD0-A7CC-8071-77A856E4C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object that stores data in tabular format (columns and rows)</a:t>
            </a:r>
          </a:p>
        </p:txBody>
      </p:sp>
    </p:spTree>
    <p:extLst>
      <p:ext uri="{BB962C8B-B14F-4D97-AF65-F5344CB8AC3E}">
        <p14:creationId xmlns:p14="http://schemas.microsoft.com/office/powerpoint/2010/main" val="161892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9109-93E0-E45F-057A-48B80B40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EFAC6-CF08-11B1-3059-D39F78468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Columns</a:t>
            </a:r>
          </a:p>
          <a:p>
            <a:r>
              <a:rPr lang="en-US" dirty="0"/>
              <a:t>Attributes or specific information for every record in the table</a:t>
            </a:r>
          </a:p>
        </p:txBody>
      </p:sp>
    </p:spTree>
    <p:extLst>
      <p:ext uri="{BB962C8B-B14F-4D97-AF65-F5344CB8AC3E}">
        <p14:creationId xmlns:p14="http://schemas.microsoft.com/office/powerpoint/2010/main" val="177006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156C-03E6-6B3C-A557-FBF5F266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E5E3-C9A1-13AD-4D95-AC448EB6C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Rows</a:t>
            </a:r>
          </a:p>
          <a:p>
            <a:r>
              <a:rPr lang="en-US" dirty="0"/>
              <a:t>A record represents one data object or one entity</a:t>
            </a:r>
          </a:p>
        </p:txBody>
      </p:sp>
    </p:spTree>
    <p:extLst>
      <p:ext uri="{BB962C8B-B14F-4D97-AF65-F5344CB8AC3E}">
        <p14:creationId xmlns:p14="http://schemas.microsoft.com/office/powerpoint/2010/main" val="349846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DBCC-1AA6-842E-9BC3-8FDEA92F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6D588-D7F2-ABEC-33C4-40B658EB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value in a field that appears to be blank</a:t>
            </a:r>
          </a:p>
          <a:p>
            <a:r>
              <a:rPr lang="en-US" dirty="0"/>
              <a:t>Field has no value</a:t>
            </a:r>
          </a:p>
          <a:p>
            <a:r>
              <a:rPr lang="en-US" dirty="0"/>
              <a:t>Not the same as zero or an empty string with spaces</a:t>
            </a:r>
          </a:p>
        </p:txBody>
      </p:sp>
    </p:spTree>
    <p:extLst>
      <p:ext uri="{BB962C8B-B14F-4D97-AF65-F5344CB8AC3E}">
        <p14:creationId xmlns:p14="http://schemas.microsoft.com/office/powerpoint/2010/main" val="388701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E2E4-174D-3851-23D5-C354438A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835D-8189-C19D-3A22-236DE44DC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Rules enforced on data columns or table</a:t>
            </a:r>
          </a:p>
          <a:p>
            <a:r>
              <a:rPr lang="en-US" dirty="0"/>
              <a:t>Limit the type of data</a:t>
            </a:r>
          </a:p>
          <a:p>
            <a:r>
              <a:rPr lang="en-US" dirty="0"/>
              <a:t>Ensure accuracy and reliability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NOT NULL</a:t>
            </a:r>
          </a:p>
          <a:p>
            <a:pPr lvl="1"/>
            <a:r>
              <a:rPr lang="en-US" dirty="0"/>
              <a:t>DEFAULT</a:t>
            </a:r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PRIMARY</a:t>
            </a:r>
          </a:p>
          <a:p>
            <a:pPr lvl="1"/>
            <a:r>
              <a:rPr lang="en-US" dirty="0"/>
              <a:t>FOREIGN</a:t>
            </a:r>
          </a:p>
          <a:p>
            <a:pPr lvl="1"/>
            <a:r>
              <a:rPr lang="en-US" dirty="0"/>
              <a:t>CHECK</a:t>
            </a:r>
          </a:p>
          <a:p>
            <a:pPr lvl="1"/>
            <a:r>
              <a:rPr lang="en-US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1060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58B8-0E09-B4AB-6013-7B81ED4E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C2E1-89E5-FB75-A438-8E3A032EC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Integrity – No duplicate rows in a table</a:t>
            </a:r>
          </a:p>
          <a:p>
            <a:r>
              <a:rPr lang="en-US" dirty="0"/>
              <a:t>Domain Integrity – Enforce valid entries by restricting type, format, range of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0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BC17-557A-EB12-CC6D-8DE695A0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DA96-8005-D5D6-54B5-8EA877701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stands for Structured Query Language.</a:t>
            </a:r>
          </a:p>
          <a:p>
            <a:r>
              <a:rPr lang="en-US" dirty="0"/>
              <a:t>Programming language used to manage data stored in relational databases.</a:t>
            </a:r>
          </a:p>
          <a:p>
            <a:r>
              <a:rPr lang="en-US" dirty="0"/>
              <a:t>MySQL, MS Access, SQL Server, Oracle, Sybase, Informix, Postgres etc.</a:t>
            </a:r>
          </a:p>
          <a:p>
            <a:r>
              <a:rPr lang="en-US" dirty="0"/>
              <a:t>Developed in 1970s by IBM computer scientists.</a:t>
            </a:r>
          </a:p>
        </p:txBody>
      </p:sp>
    </p:spTree>
    <p:extLst>
      <p:ext uri="{BB962C8B-B14F-4D97-AF65-F5344CB8AC3E}">
        <p14:creationId xmlns:p14="http://schemas.microsoft.com/office/powerpoint/2010/main" val="346376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E52F-031E-7E92-97D0-D0DD1503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83" y="-122615"/>
            <a:ext cx="10515600" cy="1325563"/>
          </a:xfrm>
        </p:spPr>
        <p:txBody>
          <a:bodyPr/>
          <a:lstStyle/>
          <a:p>
            <a:r>
              <a:rPr lang="en-US" dirty="0"/>
              <a:t>SQL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3989C-02E7-DD3F-60CC-D6DAF4EAB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36" y="1585879"/>
            <a:ext cx="5956606" cy="3092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F920B-8993-048B-2476-62D6316AE9A4}"/>
              </a:ext>
            </a:extLst>
          </p:cNvPr>
          <p:cNvSpPr txBox="1"/>
          <p:nvPr/>
        </p:nvSpPr>
        <p:spPr>
          <a:xfrm>
            <a:off x="312683" y="939548"/>
            <a:ext cx="3264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Customers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ACB22-2BC8-97DC-13C0-BF7FF3D112BA}"/>
              </a:ext>
            </a:extLst>
          </p:cNvPr>
          <p:cNvSpPr txBox="1"/>
          <p:nvPr/>
        </p:nvSpPr>
        <p:spPr>
          <a:xfrm>
            <a:off x="312683" y="4797762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SELECT</a:t>
            </a:r>
            <a:r>
              <a:rPr lang="en-US" sz="2400" b="0" i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35FFF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*</a:t>
            </a:r>
            <a:r>
              <a:rPr lang="en-US" sz="2400" b="0" i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FROM</a:t>
            </a:r>
            <a:r>
              <a:rPr lang="en-US" sz="2400" b="0" i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CUSTOMERS</a:t>
            </a:r>
            <a:r>
              <a:rPr lang="en-US" sz="2400" b="0" i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WHERE</a:t>
            </a:r>
            <a:r>
              <a:rPr lang="en-US" sz="2400" b="0" i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country</a:t>
            </a:r>
            <a:r>
              <a:rPr lang="en-US" sz="2400" b="0" i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35FFF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sz="2400" b="0" i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83FF45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'USA'</a:t>
            </a:r>
            <a:r>
              <a:rPr lang="en-US" sz="2400" b="0" i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  <a:endParaRPr lang="en-US" sz="2400" dirty="0">
              <a:highlight>
                <a:srgbClr val="0000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B31088-4C6D-1706-FD85-AC6287391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36" y="5456214"/>
            <a:ext cx="5842300" cy="11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3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3CEE-B380-D39E-CF84-5F0EF7E5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(Data Manipulation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4DB4E-48F9-9103-28FC-5E91A1066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Adding, deleting, modifying </a:t>
            </a:r>
            <a:r>
              <a:rPr lang="en-US" b="1" i="1" u="sng" dirty="0"/>
              <a:t>data</a:t>
            </a:r>
            <a:r>
              <a:rPr lang="en-US" dirty="0"/>
              <a:t> in a database.</a:t>
            </a:r>
          </a:p>
          <a:p>
            <a:pPr lvl="1"/>
            <a:r>
              <a:rPr lang="en-US" dirty="0"/>
              <a:t>SELECT – Retrieves record(s) from one or more tables*</a:t>
            </a:r>
          </a:p>
          <a:p>
            <a:pPr lvl="1"/>
            <a:r>
              <a:rPr lang="en-US" dirty="0"/>
              <a:t>INSERT – Creates new record(s)</a:t>
            </a:r>
          </a:p>
          <a:p>
            <a:pPr lvl="1"/>
            <a:r>
              <a:rPr lang="en-US" dirty="0"/>
              <a:t>UPDATE – Modifies existing record(s)</a:t>
            </a:r>
          </a:p>
          <a:p>
            <a:pPr lvl="1"/>
            <a:r>
              <a:rPr lang="en-US" dirty="0"/>
              <a:t>DELETE – Deletes record(s)</a:t>
            </a:r>
          </a:p>
          <a:p>
            <a:r>
              <a:rPr lang="en-US" dirty="0"/>
              <a:t>CRUD (Create, Read, Update, Delete)</a:t>
            </a:r>
          </a:p>
        </p:txBody>
      </p:sp>
    </p:spTree>
    <p:extLst>
      <p:ext uri="{BB962C8B-B14F-4D97-AF65-F5344CB8AC3E}">
        <p14:creationId xmlns:p14="http://schemas.microsoft.com/office/powerpoint/2010/main" val="338461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CB35-A6E0-6165-09FD-A57FD7A1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(Data Definition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D76B8-497E-8E44-FE94-76AAC631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modify the </a:t>
            </a:r>
            <a:r>
              <a:rPr lang="en-US" b="1" i="1" u="sng" dirty="0"/>
              <a:t>structure</a:t>
            </a:r>
            <a:r>
              <a:rPr lang="en-US" dirty="0"/>
              <a:t> of database objects (tables, views, schemas, indexes etc.)</a:t>
            </a:r>
          </a:p>
          <a:p>
            <a:pPr lvl="1"/>
            <a:r>
              <a:rPr lang="en-US" dirty="0"/>
              <a:t>CREATE – Creates a new table, view, or other object in the database.</a:t>
            </a:r>
          </a:p>
          <a:p>
            <a:pPr lvl="1"/>
            <a:r>
              <a:rPr lang="en-US" dirty="0"/>
              <a:t>ALTER – Modifies an existing database object, such as a table.</a:t>
            </a:r>
          </a:p>
          <a:p>
            <a:pPr lvl="1"/>
            <a:r>
              <a:rPr lang="en-US" dirty="0"/>
              <a:t>DROP -  Deletes an entire table, view, or other objects in the database.</a:t>
            </a:r>
          </a:p>
          <a:p>
            <a:pPr lvl="1"/>
            <a:r>
              <a:rPr lang="en-US" dirty="0"/>
              <a:t>TRUNCATE – Deletes all the data in the table.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D9882-1E56-4765-4D73-44E403E7B98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– Retrieves record(s) from one or more tables*</a:t>
            </a:r>
          </a:p>
        </p:txBody>
      </p:sp>
    </p:spTree>
    <p:extLst>
      <p:ext uri="{BB962C8B-B14F-4D97-AF65-F5344CB8AC3E}">
        <p14:creationId xmlns:p14="http://schemas.microsoft.com/office/powerpoint/2010/main" val="281372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905C-F465-4B25-8A81-A60B3C00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DCL (Data Control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57BCE-21C7-9526-B98E-381293C6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b="1" i="1" u="sng" dirty="0"/>
              <a:t>access</a:t>
            </a:r>
            <a:r>
              <a:rPr lang="en-US" dirty="0"/>
              <a:t> to data stored in a database.</a:t>
            </a:r>
          </a:p>
          <a:p>
            <a:pPr lvl="1"/>
            <a:r>
              <a:rPr lang="en-US" dirty="0"/>
              <a:t>GRANT – Gives a privilege to user</a:t>
            </a:r>
          </a:p>
          <a:p>
            <a:pPr lvl="1"/>
            <a:r>
              <a:rPr lang="en-US" dirty="0"/>
              <a:t>REVOKE – Takes back privileges granted from user</a:t>
            </a:r>
          </a:p>
        </p:txBody>
      </p:sp>
    </p:spTree>
    <p:extLst>
      <p:ext uri="{BB962C8B-B14F-4D97-AF65-F5344CB8AC3E}">
        <p14:creationId xmlns:p14="http://schemas.microsoft.com/office/powerpoint/2010/main" val="354864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07C8-73E6-A770-3F90-E110849D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8B8A8-4DDC-87E2-8A97-825C35585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Database systems are responsible for the storage and management of data for many software applications.</a:t>
            </a:r>
          </a:p>
          <a:p>
            <a:pPr lvl="1"/>
            <a:r>
              <a:rPr lang="en-US" dirty="0"/>
              <a:t>Uber’s database system is estimated to be over 100 petabytes. (1 petabyte = 1024 terabytes, 100 petabytes can hold approx. 20 billion images)</a:t>
            </a:r>
          </a:p>
          <a:p>
            <a:pPr lvl="1"/>
            <a:r>
              <a:rPr lang="en-US" dirty="0"/>
              <a:t>YouTube sends and receive approx. 440,000 TB of data per day.</a:t>
            </a:r>
          </a:p>
          <a:p>
            <a:r>
              <a:rPr lang="en-US" dirty="0"/>
              <a:t>Database systems implement search algorithms, performance enhancements, and other features useful for navigating large data.</a:t>
            </a:r>
          </a:p>
          <a:p>
            <a:r>
              <a:rPr lang="en-US" dirty="0"/>
              <a:t>Database systems allows us to organize and visualize our data.</a:t>
            </a:r>
          </a:p>
          <a:p>
            <a:r>
              <a:rPr lang="en-US" dirty="0"/>
              <a:t>Not really a prerequisite for AI, but a basic understanding is important for anyone learning AI.</a:t>
            </a:r>
          </a:p>
          <a:p>
            <a:r>
              <a:rPr lang="en-US" dirty="0"/>
              <a:t>Average salary of database administrator with less than 1 year experience is $108,500* (7 years, $142,959)</a:t>
            </a:r>
          </a:p>
          <a:p>
            <a:r>
              <a:rPr lang="en-US" dirty="0"/>
              <a:t>Career Paths: Database Administrator (DBA), Database Developer, Database Tester, Data Scientist, ETL Developer, Database Migration Expert, Cloud Database Expert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5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EC2F-7592-A9A7-8600-8472BE51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35AD7-0E5E-D153-D4C0-011508126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5330"/>
            <a:ext cx="3943553" cy="29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3FB6-E2F3-6342-0438-2AAC3BB3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6E4FD-3EDC-670E-AC82-D35E57D07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 Management System</a:t>
            </a:r>
          </a:p>
          <a:p>
            <a:r>
              <a:rPr lang="en-US" dirty="0"/>
              <a:t>Database management system based on the relational model by E. F. Codd in 1970.</a:t>
            </a:r>
          </a:p>
          <a:p>
            <a:r>
              <a:rPr lang="en-US" dirty="0"/>
              <a:t>MS SQL Server, IBM DB2, Oracle, MySQL, Microsoft Access</a:t>
            </a:r>
          </a:p>
        </p:txBody>
      </p:sp>
    </p:spTree>
    <p:extLst>
      <p:ext uri="{BB962C8B-B14F-4D97-AF65-F5344CB8AC3E}">
        <p14:creationId xmlns:p14="http://schemas.microsoft.com/office/powerpoint/2010/main" val="418866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553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SQL</vt:lpstr>
      <vt:lpstr>What is SQL?</vt:lpstr>
      <vt:lpstr>SQL Example</vt:lpstr>
      <vt:lpstr>DML (Data Manipulation Language)</vt:lpstr>
      <vt:lpstr>DDL (Data Definition Language)</vt:lpstr>
      <vt:lpstr>DCL (Data Control Language)</vt:lpstr>
      <vt:lpstr>Why SQL?</vt:lpstr>
      <vt:lpstr>PowerPoint Presentation</vt:lpstr>
      <vt:lpstr>RDBMS</vt:lpstr>
      <vt:lpstr>Table</vt:lpstr>
      <vt:lpstr>Field</vt:lpstr>
      <vt:lpstr>Record</vt:lpstr>
      <vt:lpstr>NULL</vt:lpstr>
      <vt:lpstr>Constraints</vt:lpstr>
      <vt:lpstr>Data Integrity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Work Theara Ya</dc:creator>
  <cp:lastModifiedBy>Work Theara Ya</cp:lastModifiedBy>
  <cp:revision>2</cp:revision>
  <dcterms:created xsi:type="dcterms:W3CDTF">2024-12-12T15:13:12Z</dcterms:created>
  <dcterms:modified xsi:type="dcterms:W3CDTF">2024-12-13T16:16:40Z</dcterms:modified>
</cp:coreProperties>
</file>