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62" r:id="rId5"/>
    <p:sldId id="279" r:id="rId6"/>
    <p:sldId id="280" r:id="rId7"/>
    <p:sldId id="281" r:id="rId8"/>
    <p:sldId id="282" r:id="rId9"/>
    <p:sldId id="284" r:id="rId10"/>
    <p:sldId id="285" r:id="rId11"/>
    <p:sldId id="286" r:id="rId12"/>
    <p:sldId id="287" r:id="rId13"/>
    <p:sldId id="288" r:id="rId14"/>
    <p:sldId id="290" r:id="rId15"/>
    <p:sldId id="291" r:id="rId16"/>
    <p:sldId id="292" r:id="rId17"/>
    <p:sldId id="293" r:id="rId18"/>
    <p:sldId id="295" r:id="rId19"/>
    <p:sldId id="296" r:id="rId20"/>
    <p:sldId id="258" r:id="rId21"/>
    <p:sldId id="265" r:id="rId22"/>
    <p:sldId id="277" r:id="rId23"/>
    <p:sldId id="259" r:id="rId24"/>
    <p:sldId id="260" r:id="rId25"/>
    <p:sldId id="261" r:id="rId26"/>
    <p:sldId id="274" r:id="rId27"/>
    <p:sldId id="297" r:id="rId28"/>
    <p:sldId id="278" r:id="rId29"/>
    <p:sldId id="299" r:id="rId30"/>
    <p:sldId id="298" r:id="rId31"/>
    <p:sldId id="300" r:id="rId32"/>
    <p:sldId id="301" r:id="rId33"/>
    <p:sldId id="302" r:id="rId34"/>
    <p:sldId id="303" r:id="rId35"/>
    <p:sldId id="275" r:id="rId36"/>
    <p:sldId id="263" r:id="rId37"/>
    <p:sldId id="264" r:id="rId38"/>
    <p:sldId id="268" r:id="rId39"/>
    <p:sldId id="269" r:id="rId40"/>
    <p:sldId id="270" r:id="rId41"/>
    <p:sldId id="271" r:id="rId42"/>
    <p:sldId id="308" r:id="rId43"/>
    <p:sldId id="307" r:id="rId44"/>
    <p:sldId id="309" r:id="rId45"/>
    <p:sldId id="310" r:id="rId46"/>
    <p:sldId id="311" r:id="rId47"/>
    <p:sldId id="312" r:id="rId48"/>
    <p:sldId id="304" r:id="rId49"/>
    <p:sldId id="30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FFFA"/>
    <a:srgbClr val="83FF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44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92E1-42A8-6898-BA21-C3BCF2CC7D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CC5BAA-4FC0-6E57-CD8B-780EE75CC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B3ABB7-C103-618F-3299-8866DE786248}"/>
              </a:ext>
            </a:extLst>
          </p:cNvPr>
          <p:cNvSpPr>
            <a:spLocks noGrp="1"/>
          </p:cNvSpPr>
          <p:nvPr>
            <p:ph type="dt" sz="half" idx="10"/>
          </p:nvPr>
        </p:nvSpPr>
        <p:spPr/>
        <p:txBody>
          <a:bodyPr/>
          <a:lstStyle/>
          <a:p>
            <a:fld id="{C7292353-B1FF-43C9-977E-7ABB2A74C679}" type="datetimeFigureOut">
              <a:rPr lang="en-US" smtClean="0"/>
              <a:t>12/14/2024</a:t>
            </a:fld>
            <a:endParaRPr lang="en-US"/>
          </a:p>
        </p:txBody>
      </p:sp>
      <p:sp>
        <p:nvSpPr>
          <p:cNvPr id="5" name="Footer Placeholder 4">
            <a:extLst>
              <a:ext uri="{FF2B5EF4-FFF2-40B4-BE49-F238E27FC236}">
                <a16:creationId xmlns:a16="http://schemas.microsoft.com/office/drawing/2014/main" id="{8C3C8788-DF8E-B473-CF89-3F2C5869A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C72A8-AAE2-D0AC-1DF4-2C5C30F1D53D}"/>
              </a:ext>
            </a:extLst>
          </p:cNvPr>
          <p:cNvSpPr>
            <a:spLocks noGrp="1"/>
          </p:cNvSpPr>
          <p:nvPr>
            <p:ph type="sldNum" sz="quarter" idx="12"/>
          </p:nvPr>
        </p:nvSpPr>
        <p:spPr/>
        <p:txBody>
          <a:bodyPr/>
          <a:lstStyle/>
          <a:p>
            <a:fld id="{EA5325AF-18FC-44F6-BE65-2F7F8E208EC4}" type="slidenum">
              <a:rPr lang="en-US" smtClean="0"/>
              <a:t>‹#›</a:t>
            </a:fld>
            <a:endParaRPr lang="en-US"/>
          </a:p>
        </p:txBody>
      </p:sp>
    </p:spTree>
    <p:extLst>
      <p:ext uri="{BB962C8B-B14F-4D97-AF65-F5344CB8AC3E}">
        <p14:creationId xmlns:p14="http://schemas.microsoft.com/office/powerpoint/2010/main" val="76137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7D07-F38B-D789-1AD6-80C8B591BB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40E329-C155-6646-52ED-0268C8C1E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C32FB-0F5D-ABB7-55B8-27C1EC9D2E81}"/>
              </a:ext>
            </a:extLst>
          </p:cNvPr>
          <p:cNvSpPr>
            <a:spLocks noGrp="1"/>
          </p:cNvSpPr>
          <p:nvPr>
            <p:ph type="dt" sz="half" idx="10"/>
          </p:nvPr>
        </p:nvSpPr>
        <p:spPr/>
        <p:txBody>
          <a:bodyPr/>
          <a:lstStyle/>
          <a:p>
            <a:fld id="{C7292353-B1FF-43C9-977E-7ABB2A74C679}" type="datetimeFigureOut">
              <a:rPr lang="en-US" smtClean="0"/>
              <a:t>12/14/2024</a:t>
            </a:fld>
            <a:endParaRPr lang="en-US"/>
          </a:p>
        </p:txBody>
      </p:sp>
      <p:sp>
        <p:nvSpPr>
          <p:cNvPr id="5" name="Footer Placeholder 4">
            <a:extLst>
              <a:ext uri="{FF2B5EF4-FFF2-40B4-BE49-F238E27FC236}">
                <a16:creationId xmlns:a16="http://schemas.microsoft.com/office/drawing/2014/main" id="{533E408D-959C-FE4A-66EC-CAF684C68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CD7B0-BA78-8493-CB5C-542B3CBF4CC7}"/>
              </a:ext>
            </a:extLst>
          </p:cNvPr>
          <p:cNvSpPr>
            <a:spLocks noGrp="1"/>
          </p:cNvSpPr>
          <p:nvPr>
            <p:ph type="sldNum" sz="quarter" idx="12"/>
          </p:nvPr>
        </p:nvSpPr>
        <p:spPr/>
        <p:txBody>
          <a:bodyPr/>
          <a:lstStyle/>
          <a:p>
            <a:fld id="{EA5325AF-18FC-44F6-BE65-2F7F8E208EC4}" type="slidenum">
              <a:rPr lang="en-US" smtClean="0"/>
              <a:t>‹#›</a:t>
            </a:fld>
            <a:endParaRPr lang="en-US"/>
          </a:p>
        </p:txBody>
      </p:sp>
    </p:spTree>
    <p:extLst>
      <p:ext uri="{BB962C8B-B14F-4D97-AF65-F5344CB8AC3E}">
        <p14:creationId xmlns:p14="http://schemas.microsoft.com/office/powerpoint/2010/main" val="136668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B15AB7-9B97-3346-74DD-75D58A1ADD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2F4463-A07D-AA5F-7D9A-CE5C530BD7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EFB34-1D9D-276C-7D3A-BB8BC62DEE2E}"/>
              </a:ext>
            </a:extLst>
          </p:cNvPr>
          <p:cNvSpPr>
            <a:spLocks noGrp="1"/>
          </p:cNvSpPr>
          <p:nvPr>
            <p:ph type="dt" sz="half" idx="10"/>
          </p:nvPr>
        </p:nvSpPr>
        <p:spPr/>
        <p:txBody>
          <a:bodyPr/>
          <a:lstStyle/>
          <a:p>
            <a:fld id="{C7292353-B1FF-43C9-977E-7ABB2A74C679}" type="datetimeFigureOut">
              <a:rPr lang="en-US" smtClean="0"/>
              <a:t>12/14/2024</a:t>
            </a:fld>
            <a:endParaRPr lang="en-US"/>
          </a:p>
        </p:txBody>
      </p:sp>
      <p:sp>
        <p:nvSpPr>
          <p:cNvPr id="5" name="Footer Placeholder 4">
            <a:extLst>
              <a:ext uri="{FF2B5EF4-FFF2-40B4-BE49-F238E27FC236}">
                <a16:creationId xmlns:a16="http://schemas.microsoft.com/office/drawing/2014/main" id="{8B0CDA88-F47B-6043-E1CB-E1C0553B4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A3B86-AD93-C5B0-8412-D0914E1ECA41}"/>
              </a:ext>
            </a:extLst>
          </p:cNvPr>
          <p:cNvSpPr>
            <a:spLocks noGrp="1"/>
          </p:cNvSpPr>
          <p:nvPr>
            <p:ph type="sldNum" sz="quarter" idx="12"/>
          </p:nvPr>
        </p:nvSpPr>
        <p:spPr/>
        <p:txBody>
          <a:bodyPr/>
          <a:lstStyle/>
          <a:p>
            <a:fld id="{EA5325AF-18FC-44F6-BE65-2F7F8E208EC4}" type="slidenum">
              <a:rPr lang="en-US" smtClean="0"/>
              <a:t>‹#›</a:t>
            </a:fld>
            <a:endParaRPr lang="en-US"/>
          </a:p>
        </p:txBody>
      </p:sp>
    </p:spTree>
    <p:extLst>
      <p:ext uri="{BB962C8B-B14F-4D97-AF65-F5344CB8AC3E}">
        <p14:creationId xmlns:p14="http://schemas.microsoft.com/office/powerpoint/2010/main" val="152101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06D9-D93B-ABE9-7340-C4886A0FC6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3DB5E-E30A-17A3-5486-E4F3E7F9C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8BE88-F9CC-6DD4-C26F-AC87BCA64CB4}"/>
              </a:ext>
            </a:extLst>
          </p:cNvPr>
          <p:cNvSpPr>
            <a:spLocks noGrp="1"/>
          </p:cNvSpPr>
          <p:nvPr>
            <p:ph type="dt" sz="half" idx="10"/>
          </p:nvPr>
        </p:nvSpPr>
        <p:spPr/>
        <p:txBody>
          <a:bodyPr/>
          <a:lstStyle/>
          <a:p>
            <a:fld id="{C7292353-B1FF-43C9-977E-7ABB2A74C679}" type="datetimeFigureOut">
              <a:rPr lang="en-US" smtClean="0"/>
              <a:t>12/14/2024</a:t>
            </a:fld>
            <a:endParaRPr lang="en-US"/>
          </a:p>
        </p:txBody>
      </p:sp>
      <p:sp>
        <p:nvSpPr>
          <p:cNvPr id="5" name="Footer Placeholder 4">
            <a:extLst>
              <a:ext uri="{FF2B5EF4-FFF2-40B4-BE49-F238E27FC236}">
                <a16:creationId xmlns:a16="http://schemas.microsoft.com/office/drawing/2014/main" id="{1B5D85E2-4C87-0BAC-2B43-ADA3DA8FF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72B33-B938-8B60-9527-D2E475C617ED}"/>
              </a:ext>
            </a:extLst>
          </p:cNvPr>
          <p:cNvSpPr>
            <a:spLocks noGrp="1"/>
          </p:cNvSpPr>
          <p:nvPr>
            <p:ph type="sldNum" sz="quarter" idx="12"/>
          </p:nvPr>
        </p:nvSpPr>
        <p:spPr/>
        <p:txBody>
          <a:bodyPr/>
          <a:lstStyle/>
          <a:p>
            <a:fld id="{EA5325AF-18FC-44F6-BE65-2F7F8E208EC4}" type="slidenum">
              <a:rPr lang="en-US" smtClean="0"/>
              <a:t>‹#›</a:t>
            </a:fld>
            <a:endParaRPr lang="en-US"/>
          </a:p>
        </p:txBody>
      </p:sp>
    </p:spTree>
    <p:extLst>
      <p:ext uri="{BB962C8B-B14F-4D97-AF65-F5344CB8AC3E}">
        <p14:creationId xmlns:p14="http://schemas.microsoft.com/office/powerpoint/2010/main" val="82238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4225-DB03-664D-E19E-4B9924CB5A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A2A97A-E375-1598-9997-3C29AECB28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0D95F3-A651-3236-DD36-AC6363F3FACE}"/>
              </a:ext>
            </a:extLst>
          </p:cNvPr>
          <p:cNvSpPr>
            <a:spLocks noGrp="1"/>
          </p:cNvSpPr>
          <p:nvPr>
            <p:ph type="dt" sz="half" idx="10"/>
          </p:nvPr>
        </p:nvSpPr>
        <p:spPr/>
        <p:txBody>
          <a:bodyPr/>
          <a:lstStyle/>
          <a:p>
            <a:fld id="{C7292353-B1FF-43C9-977E-7ABB2A74C679}" type="datetimeFigureOut">
              <a:rPr lang="en-US" smtClean="0"/>
              <a:t>12/14/2024</a:t>
            </a:fld>
            <a:endParaRPr lang="en-US"/>
          </a:p>
        </p:txBody>
      </p:sp>
      <p:sp>
        <p:nvSpPr>
          <p:cNvPr id="5" name="Footer Placeholder 4">
            <a:extLst>
              <a:ext uri="{FF2B5EF4-FFF2-40B4-BE49-F238E27FC236}">
                <a16:creationId xmlns:a16="http://schemas.microsoft.com/office/drawing/2014/main" id="{88272FD1-D03F-D1CB-7440-6512B0A7A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C2449-C279-94FB-EA76-C5685671BAEC}"/>
              </a:ext>
            </a:extLst>
          </p:cNvPr>
          <p:cNvSpPr>
            <a:spLocks noGrp="1"/>
          </p:cNvSpPr>
          <p:nvPr>
            <p:ph type="sldNum" sz="quarter" idx="12"/>
          </p:nvPr>
        </p:nvSpPr>
        <p:spPr/>
        <p:txBody>
          <a:bodyPr/>
          <a:lstStyle/>
          <a:p>
            <a:fld id="{EA5325AF-18FC-44F6-BE65-2F7F8E208EC4}" type="slidenum">
              <a:rPr lang="en-US" smtClean="0"/>
              <a:t>‹#›</a:t>
            </a:fld>
            <a:endParaRPr lang="en-US"/>
          </a:p>
        </p:txBody>
      </p:sp>
    </p:spTree>
    <p:extLst>
      <p:ext uri="{BB962C8B-B14F-4D97-AF65-F5344CB8AC3E}">
        <p14:creationId xmlns:p14="http://schemas.microsoft.com/office/powerpoint/2010/main" val="242067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F3A9-5DB9-B957-F67E-A1A2EEC6B9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FBB33D-D2BE-BABD-98C0-B4A6C3E990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E84152-6A13-009E-9B3A-A5F940792C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7A87D1-DD6E-15B1-932B-89E7BEDD3264}"/>
              </a:ext>
            </a:extLst>
          </p:cNvPr>
          <p:cNvSpPr>
            <a:spLocks noGrp="1"/>
          </p:cNvSpPr>
          <p:nvPr>
            <p:ph type="dt" sz="half" idx="10"/>
          </p:nvPr>
        </p:nvSpPr>
        <p:spPr/>
        <p:txBody>
          <a:bodyPr/>
          <a:lstStyle/>
          <a:p>
            <a:fld id="{C7292353-B1FF-43C9-977E-7ABB2A74C679}" type="datetimeFigureOut">
              <a:rPr lang="en-US" smtClean="0"/>
              <a:t>12/14/2024</a:t>
            </a:fld>
            <a:endParaRPr lang="en-US"/>
          </a:p>
        </p:txBody>
      </p:sp>
      <p:sp>
        <p:nvSpPr>
          <p:cNvPr id="6" name="Footer Placeholder 5">
            <a:extLst>
              <a:ext uri="{FF2B5EF4-FFF2-40B4-BE49-F238E27FC236}">
                <a16:creationId xmlns:a16="http://schemas.microsoft.com/office/drawing/2014/main" id="{C66B6B65-B221-7651-EC47-96A2690D25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3B73D-5C23-373D-91F4-6181104150D3}"/>
              </a:ext>
            </a:extLst>
          </p:cNvPr>
          <p:cNvSpPr>
            <a:spLocks noGrp="1"/>
          </p:cNvSpPr>
          <p:nvPr>
            <p:ph type="sldNum" sz="quarter" idx="12"/>
          </p:nvPr>
        </p:nvSpPr>
        <p:spPr/>
        <p:txBody>
          <a:bodyPr/>
          <a:lstStyle/>
          <a:p>
            <a:fld id="{EA5325AF-18FC-44F6-BE65-2F7F8E208EC4}" type="slidenum">
              <a:rPr lang="en-US" smtClean="0"/>
              <a:t>‹#›</a:t>
            </a:fld>
            <a:endParaRPr lang="en-US"/>
          </a:p>
        </p:txBody>
      </p:sp>
    </p:spTree>
    <p:extLst>
      <p:ext uri="{BB962C8B-B14F-4D97-AF65-F5344CB8AC3E}">
        <p14:creationId xmlns:p14="http://schemas.microsoft.com/office/powerpoint/2010/main" val="11649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D093-4942-A767-2748-6B72AB52B0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6D0A45-9AE3-3A84-8F78-0B6B76CED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4DC3E7-D96F-2F35-E3BB-B0D5B2B6A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4B21CF-1CC5-389F-103E-D3FA9DF6A2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3A04F-5740-1D73-8D60-1D90BFEFF5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5B3002-305B-24A2-0A86-9AD18ABC7A39}"/>
              </a:ext>
            </a:extLst>
          </p:cNvPr>
          <p:cNvSpPr>
            <a:spLocks noGrp="1"/>
          </p:cNvSpPr>
          <p:nvPr>
            <p:ph type="dt" sz="half" idx="10"/>
          </p:nvPr>
        </p:nvSpPr>
        <p:spPr/>
        <p:txBody>
          <a:bodyPr/>
          <a:lstStyle/>
          <a:p>
            <a:fld id="{C7292353-B1FF-43C9-977E-7ABB2A74C679}" type="datetimeFigureOut">
              <a:rPr lang="en-US" smtClean="0"/>
              <a:t>12/14/2024</a:t>
            </a:fld>
            <a:endParaRPr lang="en-US"/>
          </a:p>
        </p:txBody>
      </p:sp>
      <p:sp>
        <p:nvSpPr>
          <p:cNvPr id="8" name="Footer Placeholder 7">
            <a:extLst>
              <a:ext uri="{FF2B5EF4-FFF2-40B4-BE49-F238E27FC236}">
                <a16:creationId xmlns:a16="http://schemas.microsoft.com/office/drawing/2014/main" id="{95C361CE-EBE9-0FDE-489B-ACE365E07E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A49604-AAB7-5428-AAB3-63CC6A5CED07}"/>
              </a:ext>
            </a:extLst>
          </p:cNvPr>
          <p:cNvSpPr>
            <a:spLocks noGrp="1"/>
          </p:cNvSpPr>
          <p:nvPr>
            <p:ph type="sldNum" sz="quarter" idx="12"/>
          </p:nvPr>
        </p:nvSpPr>
        <p:spPr/>
        <p:txBody>
          <a:bodyPr/>
          <a:lstStyle/>
          <a:p>
            <a:fld id="{EA5325AF-18FC-44F6-BE65-2F7F8E208EC4}" type="slidenum">
              <a:rPr lang="en-US" smtClean="0"/>
              <a:t>‹#›</a:t>
            </a:fld>
            <a:endParaRPr lang="en-US"/>
          </a:p>
        </p:txBody>
      </p:sp>
    </p:spTree>
    <p:extLst>
      <p:ext uri="{BB962C8B-B14F-4D97-AF65-F5344CB8AC3E}">
        <p14:creationId xmlns:p14="http://schemas.microsoft.com/office/powerpoint/2010/main" val="413732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2B8F-A650-57B0-BAA9-A9646ABCEC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2D7A21-7E8D-F465-947C-EE7EBAF0B5D0}"/>
              </a:ext>
            </a:extLst>
          </p:cNvPr>
          <p:cNvSpPr>
            <a:spLocks noGrp="1"/>
          </p:cNvSpPr>
          <p:nvPr>
            <p:ph type="dt" sz="half" idx="10"/>
          </p:nvPr>
        </p:nvSpPr>
        <p:spPr/>
        <p:txBody>
          <a:bodyPr/>
          <a:lstStyle/>
          <a:p>
            <a:fld id="{C7292353-B1FF-43C9-977E-7ABB2A74C679}" type="datetimeFigureOut">
              <a:rPr lang="en-US" smtClean="0"/>
              <a:t>12/14/2024</a:t>
            </a:fld>
            <a:endParaRPr lang="en-US"/>
          </a:p>
        </p:txBody>
      </p:sp>
      <p:sp>
        <p:nvSpPr>
          <p:cNvPr id="4" name="Footer Placeholder 3">
            <a:extLst>
              <a:ext uri="{FF2B5EF4-FFF2-40B4-BE49-F238E27FC236}">
                <a16:creationId xmlns:a16="http://schemas.microsoft.com/office/drawing/2014/main" id="{0B55B3E1-C987-1828-1C75-17E08BB65A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2475BD-F2A2-E670-B631-FE4D73AAAAB7}"/>
              </a:ext>
            </a:extLst>
          </p:cNvPr>
          <p:cNvSpPr>
            <a:spLocks noGrp="1"/>
          </p:cNvSpPr>
          <p:nvPr>
            <p:ph type="sldNum" sz="quarter" idx="12"/>
          </p:nvPr>
        </p:nvSpPr>
        <p:spPr/>
        <p:txBody>
          <a:bodyPr/>
          <a:lstStyle/>
          <a:p>
            <a:fld id="{EA5325AF-18FC-44F6-BE65-2F7F8E208EC4}" type="slidenum">
              <a:rPr lang="en-US" smtClean="0"/>
              <a:t>‹#›</a:t>
            </a:fld>
            <a:endParaRPr lang="en-US"/>
          </a:p>
        </p:txBody>
      </p:sp>
    </p:spTree>
    <p:extLst>
      <p:ext uri="{BB962C8B-B14F-4D97-AF65-F5344CB8AC3E}">
        <p14:creationId xmlns:p14="http://schemas.microsoft.com/office/powerpoint/2010/main" val="281861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0D4503-7673-7B59-A98F-6C720A92CBF9}"/>
              </a:ext>
            </a:extLst>
          </p:cNvPr>
          <p:cNvSpPr>
            <a:spLocks noGrp="1"/>
          </p:cNvSpPr>
          <p:nvPr>
            <p:ph type="dt" sz="half" idx="10"/>
          </p:nvPr>
        </p:nvSpPr>
        <p:spPr/>
        <p:txBody>
          <a:bodyPr/>
          <a:lstStyle/>
          <a:p>
            <a:fld id="{C7292353-B1FF-43C9-977E-7ABB2A74C679}" type="datetimeFigureOut">
              <a:rPr lang="en-US" smtClean="0"/>
              <a:t>12/14/2024</a:t>
            </a:fld>
            <a:endParaRPr lang="en-US"/>
          </a:p>
        </p:txBody>
      </p:sp>
      <p:sp>
        <p:nvSpPr>
          <p:cNvPr id="3" name="Footer Placeholder 2">
            <a:extLst>
              <a:ext uri="{FF2B5EF4-FFF2-40B4-BE49-F238E27FC236}">
                <a16:creationId xmlns:a16="http://schemas.microsoft.com/office/drawing/2014/main" id="{DBC000AA-8E5D-DF8D-AE70-7916EA666E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7058FD-0915-43BC-9EAD-594F64FC9400}"/>
              </a:ext>
            </a:extLst>
          </p:cNvPr>
          <p:cNvSpPr>
            <a:spLocks noGrp="1"/>
          </p:cNvSpPr>
          <p:nvPr>
            <p:ph type="sldNum" sz="quarter" idx="12"/>
          </p:nvPr>
        </p:nvSpPr>
        <p:spPr/>
        <p:txBody>
          <a:bodyPr/>
          <a:lstStyle/>
          <a:p>
            <a:fld id="{EA5325AF-18FC-44F6-BE65-2F7F8E208EC4}" type="slidenum">
              <a:rPr lang="en-US" smtClean="0"/>
              <a:t>‹#›</a:t>
            </a:fld>
            <a:endParaRPr lang="en-US"/>
          </a:p>
        </p:txBody>
      </p:sp>
    </p:spTree>
    <p:extLst>
      <p:ext uri="{BB962C8B-B14F-4D97-AF65-F5344CB8AC3E}">
        <p14:creationId xmlns:p14="http://schemas.microsoft.com/office/powerpoint/2010/main" val="245392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40FF-D559-2953-C57A-CBE84E4018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F585D-ACBF-2AF7-F24C-94E48B9397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BA5D3F-C2EE-7EE8-6CB1-939CDF0DB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73A9D-92DD-309F-6D5B-FCFFB3CDC71A}"/>
              </a:ext>
            </a:extLst>
          </p:cNvPr>
          <p:cNvSpPr>
            <a:spLocks noGrp="1"/>
          </p:cNvSpPr>
          <p:nvPr>
            <p:ph type="dt" sz="half" idx="10"/>
          </p:nvPr>
        </p:nvSpPr>
        <p:spPr/>
        <p:txBody>
          <a:bodyPr/>
          <a:lstStyle/>
          <a:p>
            <a:fld id="{C7292353-B1FF-43C9-977E-7ABB2A74C679}" type="datetimeFigureOut">
              <a:rPr lang="en-US" smtClean="0"/>
              <a:t>12/14/2024</a:t>
            </a:fld>
            <a:endParaRPr lang="en-US"/>
          </a:p>
        </p:txBody>
      </p:sp>
      <p:sp>
        <p:nvSpPr>
          <p:cNvPr id="6" name="Footer Placeholder 5">
            <a:extLst>
              <a:ext uri="{FF2B5EF4-FFF2-40B4-BE49-F238E27FC236}">
                <a16:creationId xmlns:a16="http://schemas.microsoft.com/office/drawing/2014/main" id="{DAE432D9-2E1B-68C6-0993-5264375F8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E0E51-42F7-FC90-EB47-9F596BF555D0}"/>
              </a:ext>
            </a:extLst>
          </p:cNvPr>
          <p:cNvSpPr>
            <a:spLocks noGrp="1"/>
          </p:cNvSpPr>
          <p:nvPr>
            <p:ph type="sldNum" sz="quarter" idx="12"/>
          </p:nvPr>
        </p:nvSpPr>
        <p:spPr/>
        <p:txBody>
          <a:bodyPr/>
          <a:lstStyle/>
          <a:p>
            <a:fld id="{EA5325AF-18FC-44F6-BE65-2F7F8E208EC4}" type="slidenum">
              <a:rPr lang="en-US" smtClean="0"/>
              <a:t>‹#›</a:t>
            </a:fld>
            <a:endParaRPr lang="en-US"/>
          </a:p>
        </p:txBody>
      </p:sp>
    </p:spTree>
    <p:extLst>
      <p:ext uri="{BB962C8B-B14F-4D97-AF65-F5344CB8AC3E}">
        <p14:creationId xmlns:p14="http://schemas.microsoft.com/office/powerpoint/2010/main" val="331079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1F49-16A1-B544-FA64-09656B671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B402F4-EED9-98B6-2D2A-C93956D7A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5465C-3984-662F-3FCE-54CF27822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112E0-6BC6-D7AA-10BA-5F213D61943B}"/>
              </a:ext>
            </a:extLst>
          </p:cNvPr>
          <p:cNvSpPr>
            <a:spLocks noGrp="1"/>
          </p:cNvSpPr>
          <p:nvPr>
            <p:ph type="dt" sz="half" idx="10"/>
          </p:nvPr>
        </p:nvSpPr>
        <p:spPr/>
        <p:txBody>
          <a:bodyPr/>
          <a:lstStyle/>
          <a:p>
            <a:fld id="{C7292353-B1FF-43C9-977E-7ABB2A74C679}" type="datetimeFigureOut">
              <a:rPr lang="en-US" smtClean="0"/>
              <a:t>12/14/2024</a:t>
            </a:fld>
            <a:endParaRPr lang="en-US"/>
          </a:p>
        </p:txBody>
      </p:sp>
      <p:sp>
        <p:nvSpPr>
          <p:cNvPr id="6" name="Footer Placeholder 5">
            <a:extLst>
              <a:ext uri="{FF2B5EF4-FFF2-40B4-BE49-F238E27FC236}">
                <a16:creationId xmlns:a16="http://schemas.microsoft.com/office/drawing/2014/main" id="{1814DDD2-4F2D-3E86-699A-65C495BBE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AD54D-7476-7C20-F2AA-847FFDE24CA1}"/>
              </a:ext>
            </a:extLst>
          </p:cNvPr>
          <p:cNvSpPr>
            <a:spLocks noGrp="1"/>
          </p:cNvSpPr>
          <p:nvPr>
            <p:ph type="sldNum" sz="quarter" idx="12"/>
          </p:nvPr>
        </p:nvSpPr>
        <p:spPr/>
        <p:txBody>
          <a:bodyPr/>
          <a:lstStyle/>
          <a:p>
            <a:fld id="{EA5325AF-18FC-44F6-BE65-2F7F8E208EC4}" type="slidenum">
              <a:rPr lang="en-US" smtClean="0"/>
              <a:t>‹#›</a:t>
            </a:fld>
            <a:endParaRPr lang="en-US"/>
          </a:p>
        </p:txBody>
      </p:sp>
    </p:spTree>
    <p:extLst>
      <p:ext uri="{BB962C8B-B14F-4D97-AF65-F5344CB8AC3E}">
        <p14:creationId xmlns:p14="http://schemas.microsoft.com/office/powerpoint/2010/main" val="291758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B71A2-AA6E-3BA7-1F6A-D437E43835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87A88-5630-4C8B-45F5-9F5BF5E29C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D7AFF-677F-AB94-0285-58C12A17C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92353-B1FF-43C9-977E-7ABB2A74C679}" type="datetimeFigureOut">
              <a:rPr lang="en-US" smtClean="0"/>
              <a:t>12/14/2024</a:t>
            </a:fld>
            <a:endParaRPr lang="en-US"/>
          </a:p>
        </p:txBody>
      </p:sp>
      <p:sp>
        <p:nvSpPr>
          <p:cNvPr id="5" name="Footer Placeholder 4">
            <a:extLst>
              <a:ext uri="{FF2B5EF4-FFF2-40B4-BE49-F238E27FC236}">
                <a16:creationId xmlns:a16="http://schemas.microsoft.com/office/drawing/2014/main" id="{CB2F3FB2-2777-DC81-555A-283247577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36DF81-15EC-90F5-3646-152B7CC2C3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325AF-18FC-44F6-BE65-2F7F8E208EC4}" type="slidenum">
              <a:rPr lang="en-US" smtClean="0"/>
              <a:t>‹#›</a:t>
            </a:fld>
            <a:endParaRPr lang="en-US"/>
          </a:p>
        </p:txBody>
      </p:sp>
    </p:spTree>
    <p:extLst>
      <p:ext uri="{BB962C8B-B14F-4D97-AF65-F5344CB8AC3E}">
        <p14:creationId xmlns:p14="http://schemas.microsoft.com/office/powerpoint/2010/main" val="3006797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3AA8-36D9-8D57-8B16-085155888CEC}"/>
              </a:ext>
            </a:extLst>
          </p:cNvPr>
          <p:cNvSpPr>
            <a:spLocks noGrp="1"/>
          </p:cNvSpPr>
          <p:nvPr>
            <p:ph type="ctrTitle"/>
          </p:nvPr>
        </p:nvSpPr>
        <p:spPr/>
        <p:txBody>
          <a:bodyPr/>
          <a:lstStyle/>
          <a:p>
            <a:r>
              <a:rPr lang="en-US" dirty="0"/>
              <a:t>SQL</a:t>
            </a:r>
          </a:p>
        </p:txBody>
      </p:sp>
      <p:sp>
        <p:nvSpPr>
          <p:cNvPr id="3" name="TextBox 2">
            <a:extLst>
              <a:ext uri="{FF2B5EF4-FFF2-40B4-BE49-F238E27FC236}">
                <a16:creationId xmlns:a16="http://schemas.microsoft.com/office/drawing/2014/main" id="{D20F718C-16CC-7FBB-D9DA-CF4008A42DF7}"/>
              </a:ext>
            </a:extLst>
          </p:cNvPr>
          <p:cNvSpPr txBox="1"/>
          <p:nvPr/>
        </p:nvSpPr>
        <p:spPr>
          <a:xfrm>
            <a:off x="833120" y="457200"/>
            <a:ext cx="4287520" cy="369332"/>
          </a:xfrm>
          <a:prstGeom prst="rect">
            <a:avLst/>
          </a:prstGeom>
          <a:noFill/>
        </p:spPr>
        <p:txBody>
          <a:bodyPr wrap="square" rtlCol="0">
            <a:spAutoFit/>
          </a:bodyPr>
          <a:lstStyle/>
          <a:p>
            <a:r>
              <a:rPr lang="en-US" dirty="0"/>
              <a:t>Work in progress…</a:t>
            </a:r>
          </a:p>
        </p:txBody>
      </p:sp>
    </p:spTree>
    <p:extLst>
      <p:ext uri="{BB962C8B-B14F-4D97-AF65-F5344CB8AC3E}">
        <p14:creationId xmlns:p14="http://schemas.microsoft.com/office/powerpoint/2010/main" val="1449142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712F9-D25C-1516-C790-A1B1965F8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F8984-D269-B870-DEAE-EBE0E21892DD}"/>
              </a:ext>
            </a:extLst>
          </p:cNvPr>
          <p:cNvSpPr>
            <a:spLocks noGrp="1"/>
          </p:cNvSpPr>
          <p:nvPr>
            <p:ph type="title"/>
          </p:nvPr>
        </p:nvSpPr>
        <p:spPr>
          <a:xfrm>
            <a:off x="76200" y="-305435"/>
            <a:ext cx="10515600" cy="1325563"/>
          </a:xfrm>
        </p:spPr>
        <p:txBody>
          <a:bodyPr/>
          <a:lstStyle/>
          <a:p>
            <a:r>
              <a:rPr lang="en-US" dirty="0"/>
              <a:t>Installation</a:t>
            </a:r>
          </a:p>
        </p:txBody>
      </p:sp>
      <p:pic>
        <p:nvPicPr>
          <p:cNvPr id="4" name="Picture 3">
            <a:extLst>
              <a:ext uri="{FF2B5EF4-FFF2-40B4-BE49-F238E27FC236}">
                <a16:creationId xmlns:a16="http://schemas.microsoft.com/office/drawing/2014/main" id="{9B7A4A1E-31C1-9DF1-F0C1-BDD02B0AD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658" y="755504"/>
            <a:ext cx="7480684" cy="5677192"/>
          </a:xfrm>
          <a:prstGeom prst="rect">
            <a:avLst/>
          </a:prstGeom>
        </p:spPr>
      </p:pic>
    </p:spTree>
    <p:extLst>
      <p:ext uri="{BB962C8B-B14F-4D97-AF65-F5344CB8AC3E}">
        <p14:creationId xmlns:p14="http://schemas.microsoft.com/office/powerpoint/2010/main" val="220069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EEFD8-ED81-701E-FE65-B6F56A3EE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FF943-F531-7A7B-B3E1-06573C9C9F35}"/>
              </a:ext>
            </a:extLst>
          </p:cNvPr>
          <p:cNvSpPr>
            <a:spLocks noGrp="1"/>
          </p:cNvSpPr>
          <p:nvPr>
            <p:ph type="title"/>
          </p:nvPr>
        </p:nvSpPr>
        <p:spPr>
          <a:xfrm>
            <a:off x="76200" y="-305435"/>
            <a:ext cx="10515600" cy="1325563"/>
          </a:xfrm>
        </p:spPr>
        <p:txBody>
          <a:bodyPr/>
          <a:lstStyle/>
          <a:p>
            <a:r>
              <a:rPr lang="en-US" dirty="0"/>
              <a:t>Installation</a:t>
            </a:r>
          </a:p>
        </p:txBody>
      </p:sp>
      <p:pic>
        <p:nvPicPr>
          <p:cNvPr id="5" name="Picture 4">
            <a:extLst>
              <a:ext uri="{FF2B5EF4-FFF2-40B4-BE49-F238E27FC236}">
                <a16:creationId xmlns:a16="http://schemas.microsoft.com/office/drawing/2014/main" id="{02801358-877D-2EBB-50D3-01DF52561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658" y="822180"/>
            <a:ext cx="7480684" cy="5645440"/>
          </a:xfrm>
          <a:prstGeom prst="rect">
            <a:avLst/>
          </a:prstGeom>
        </p:spPr>
      </p:pic>
    </p:spTree>
    <p:extLst>
      <p:ext uri="{BB962C8B-B14F-4D97-AF65-F5344CB8AC3E}">
        <p14:creationId xmlns:p14="http://schemas.microsoft.com/office/powerpoint/2010/main" val="135874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F8291-4562-2A21-63FF-66DD36C5E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A2EF27-1AF7-996C-FCED-5F86F87FFA13}"/>
              </a:ext>
            </a:extLst>
          </p:cNvPr>
          <p:cNvSpPr>
            <a:spLocks noGrp="1"/>
          </p:cNvSpPr>
          <p:nvPr>
            <p:ph type="title"/>
          </p:nvPr>
        </p:nvSpPr>
        <p:spPr>
          <a:xfrm>
            <a:off x="76200" y="-305435"/>
            <a:ext cx="10515600" cy="1325563"/>
          </a:xfrm>
        </p:spPr>
        <p:txBody>
          <a:bodyPr/>
          <a:lstStyle/>
          <a:p>
            <a:r>
              <a:rPr lang="en-US" dirty="0"/>
              <a:t>Installation</a:t>
            </a:r>
          </a:p>
        </p:txBody>
      </p:sp>
      <p:pic>
        <p:nvPicPr>
          <p:cNvPr id="4" name="Picture 3">
            <a:extLst>
              <a:ext uri="{FF2B5EF4-FFF2-40B4-BE49-F238E27FC236}">
                <a16:creationId xmlns:a16="http://schemas.microsoft.com/office/drawing/2014/main" id="{AC3BA950-2060-A0A9-635E-AAB5DEB00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658" y="822180"/>
            <a:ext cx="7480684" cy="5645440"/>
          </a:xfrm>
          <a:prstGeom prst="rect">
            <a:avLst/>
          </a:prstGeom>
        </p:spPr>
      </p:pic>
    </p:spTree>
    <p:extLst>
      <p:ext uri="{BB962C8B-B14F-4D97-AF65-F5344CB8AC3E}">
        <p14:creationId xmlns:p14="http://schemas.microsoft.com/office/powerpoint/2010/main" val="156779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943F3-3A94-5673-B9AA-3C0CF36DE8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2553D-B84C-9A1E-D3D9-12030D1C0F5C}"/>
              </a:ext>
            </a:extLst>
          </p:cNvPr>
          <p:cNvSpPr>
            <a:spLocks noGrp="1"/>
          </p:cNvSpPr>
          <p:nvPr>
            <p:ph type="title"/>
          </p:nvPr>
        </p:nvSpPr>
        <p:spPr>
          <a:xfrm>
            <a:off x="76200" y="-305435"/>
            <a:ext cx="10515600" cy="1325563"/>
          </a:xfrm>
        </p:spPr>
        <p:txBody>
          <a:bodyPr/>
          <a:lstStyle/>
          <a:p>
            <a:r>
              <a:rPr lang="en-US" dirty="0"/>
              <a:t>Installation</a:t>
            </a:r>
          </a:p>
        </p:txBody>
      </p:sp>
      <p:pic>
        <p:nvPicPr>
          <p:cNvPr id="5" name="Picture 4">
            <a:extLst>
              <a:ext uri="{FF2B5EF4-FFF2-40B4-BE49-F238E27FC236}">
                <a16:creationId xmlns:a16="http://schemas.microsoft.com/office/drawing/2014/main" id="{C6B7A8FC-721F-FD0D-F585-3EE1280C0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658" y="796780"/>
            <a:ext cx="7480684" cy="5645440"/>
          </a:xfrm>
          <a:prstGeom prst="rect">
            <a:avLst/>
          </a:prstGeom>
        </p:spPr>
      </p:pic>
    </p:spTree>
    <p:extLst>
      <p:ext uri="{BB962C8B-B14F-4D97-AF65-F5344CB8AC3E}">
        <p14:creationId xmlns:p14="http://schemas.microsoft.com/office/powerpoint/2010/main" val="18622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7D3D0-7AF5-E40B-41FC-2F528F8CC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40838-60A3-F209-6E12-1809259C943E}"/>
              </a:ext>
            </a:extLst>
          </p:cNvPr>
          <p:cNvSpPr>
            <a:spLocks noGrp="1"/>
          </p:cNvSpPr>
          <p:nvPr>
            <p:ph type="title"/>
          </p:nvPr>
        </p:nvSpPr>
        <p:spPr>
          <a:xfrm>
            <a:off x="76200" y="-305435"/>
            <a:ext cx="10515600" cy="1325563"/>
          </a:xfrm>
        </p:spPr>
        <p:txBody>
          <a:bodyPr/>
          <a:lstStyle/>
          <a:p>
            <a:r>
              <a:rPr lang="en-US" dirty="0"/>
              <a:t>Installation</a:t>
            </a:r>
          </a:p>
        </p:txBody>
      </p:sp>
      <p:pic>
        <p:nvPicPr>
          <p:cNvPr id="4" name="Picture 3">
            <a:extLst>
              <a:ext uri="{FF2B5EF4-FFF2-40B4-BE49-F238E27FC236}">
                <a16:creationId xmlns:a16="http://schemas.microsoft.com/office/drawing/2014/main" id="{30DFF2C6-7363-B507-467B-E14B17198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158" y="595240"/>
            <a:ext cx="7480684" cy="5667520"/>
          </a:xfrm>
          <a:prstGeom prst="rect">
            <a:avLst/>
          </a:prstGeom>
        </p:spPr>
      </p:pic>
      <p:sp>
        <p:nvSpPr>
          <p:cNvPr id="7" name="TextBox 6">
            <a:extLst>
              <a:ext uri="{FF2B5EF4-FFF2-40B4-BE49-F238E27FC236}">
                <a16:creationId xmlns:a16="http://schemas.microsoft.com/office/drawing/2014/main" id="{293B378B-77C1-696E-AC2F-95CC7709B786}"/>
              </a:ext>
            </a:extLst>
          </p:cNvPr>
          <p:cNvSpPr txBox="1"/>
          <p:nvPr/>
        </p:nvSpPr>
        <p:spPr>
          <a:xfrm>
            <a:off x="292100" y="1346200"/>
            <a:ext cx="3378200" cy="5078313"/>
          </a:xfrm>
          <a:prstGeom prst="rect">
            <a:avLst/>
          </a:prstGeom>
          <a:noFill/>
        </p:spPr>
        <p:txBody>
          <a:bodyPr wrap="square" rtlCol="0">
            <a:spAutoFit/>
          </a:bodyPr>
          <a:lstStyle/>
          <a:p>
            <a:r>
              <a:rPr lang="en-US" dirty="0"/>
              <a:t>Keep clicking next/execute until you get to this page. Do not worry about the advanced settings.</a:t>
            </a:r>
          </a:p>
          <a:p>
            <a:endParaRPr lang="en-US" dirty="0"/>
          </a:p>
          <a:p>
            <a:r>
              <a:rPr lang="en-US" dirty="0"/>
              <a:t>This step is important!</a:t>
            </a:r>
          </a:p>
          <a:p>
            <a:r>
              <a:rPr lang="en-US" dirty="0"/>
              <a:t>Set the password for the root user. You can set an easy password to remember. In real life, this account is the most powerful account having the permission to do anything to the database and therefore the most dangerous and must be secured with a stronger password that needs to be written down somewhere.</a:t>
            </a:r>
          </a:p>
          <a:p>
            <a:endParaRPr lang="en-US" dirty="0"/>
          </a:p>
          <a:p>
            <a:r>
              <a:rPr lang="en-US" dirty="0"/>
              <a:t>Keep </a:t>
            </a:r>
            <a:r>
              <a:rPr lang="en-US"/>
              <a:t>hitting next…</a:t>
            </a:r>
            <a:endParaRPr lang="en-US" dirty="0"/>
          </a:p>
        </p:txBody>
      </p:sp>
    </p:spTree>
    <p:extLst>
      <p:ext uri="{BB962C8B-B14F-4D97-AF65-F5344CB8AC3E}">
        <p14:creationId xmlns:p14="http://schemas.microsoft.com/office/powerpoint/2010/main" val="25226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AEF71-745A-A5C4-2039-066629902D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5C2AD-4594-F589-D869-8F3E355F2974}"/>
              </a:ext>
            </a:extLst>
          </p:cNvPr>
          <p:cNvSpPr>
            <a:spLocks noGrp="1"/>
          </p:cNvSpPr>
          <p:nvPr>
            <p:ph type="title"/>
          </p:nvPr>
        </p:nvSpPr>
        <p:spPr>
          <a:xfrm>
            <a:off x="76200" y="-305435"/>
            <a:ext cx="10515600" cy="1325563"/>
          </a:xfrm>
        </p:spPr>
        <p:txBody>
          <a:bodyPr/>
          <a:lstStyle/>
          <a:p>
            <a:r>
              <a:rPr lang="en-US" dirty="0"/>
              <a:t>Installation</a:t>
            </a:r>
          </a:p>
        </p:txBody>
      </p:sp>
      <p:sp>
        <p:nvSpPr>
          <p:cNvPr id="7" name="TextBox 6">
            <a:extLst>
              <a:ext uri="{FF2B5EF4-FFF2-40B4-BE49-F238E27FC236}">
                <a16:creationId xmlns:a16="http://schemas.microsoft.com/office/drawing/2014/main" id="{9E01D6D4-6B10-824E-22F6-9EB374B94A32}"/>
              </a:ext>
            </a:extLst>
          </p:cNvPr>
          <p:cNvSpPr txBox="1"/>
          <p:nvPr/>
        </p:nvSpPr>
        <p:spPr>
          <a:xfrm>
            <a:off x="292100" y="1346200"/>
            <a:ext cx="3378200" cy="2585323"/>
          </a:xfrm>
          <a:prstGeom prst="rect">
            <a:avLst/>
          </a:prstGeom>
          <a:noFill/>
        </p:spPr>
        <p:txBody>
          <a:bodyPr wrap="square" rtlCol="0">
            <a:spAutoFit/>
          </a:bodyPr>
          <a:lstStyle/>
          <a:p>
            <a:r>
              <a:rPr lang="en-US" dirty="0"/>
              <a:t>Test your root password here to continue.</a:t>
            </a:r>
          </a:p>
          <a:p>
            <a:endParaRPr lang="en-US" dirty="0"/>
          </a:p>
          <a:p>
            <a:r>
              <a:rPr lang="en-US" dirty="0"/>
              <a:t>Note the root user is called “root”.</a:t>
            </a:r>
          </a:p>
          <a:p>
            <a:r>
              <a:rPr lang="en-US" dirty="0"/>
              <a:t>So the username is “root” and the password is whatever you entered.</a:t>
            </a:r>
          </a:p>
          <a:p>
            <a:endParaRPr lang="en-US" dirty="0"/>
          </a:p>
          <a:p>
            <a:r>
              <a:rPr lang="en-US" dirty="0"/>
              <a:t>Keep hitting next…</a:t>
            </a:r>
          </a:p>
        </p:txBody>
      </p:sp>
      <p:pic>
        <p:nvPicPr>
          <p:cNvPr id="5" name="Picture 4">
            <a:extLst>
              <a:ext uri="{FF2B5EF4-FFF2-40B4-BE49-F238E27FC236}">
                <a16:creationId xmlns:a16="http://schemas.microsoft.com/office/drawing/2014/main" id="{9EFFC18C-A31F-972A-DE23-BECEFE923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018" y="606280"/>
            <a:ext cx="7480684" cy="5645440"/>
          </a:xfrm>
          <a:prstGeom prst="rect">
            <a:avLst/>
          </a:prstGeom>
        </p:spPr>
      </p:pic>
    </p:spTree>
    <p:extLst>
      <p:ext uri="{BB962C8B-B14F-4D97-AF65-F5344CB8AC3E}">
        <p14:creationId xmlns:p14="http://schemas.microsoft.com/office/powerpoint/2010/main" val="920531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F1216-1C0D-C27C-E7CD-2FAC06F0B0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F1CBAB-F86E-027D-B87C-382B4DF6ED9C}"/>
              </a:ext>
            </a:extLst>
          </p:cNvPr>
          <p:cNvSpPr>
            <a:spLocks noGrp="1"/>
          </p:cNvSpPr>
          <p:nvPr>
            <p:ph type="title"/>
          </p:nvPr>
        </p:nvSpPr>
        <p:spPr>
          <a:xfrm>
            <a:off x="76200" y="-305435"/>
            <a:ext cx="10515600" cy="1325563"/>
          </a:xfrm>
        </p:spPr>
        <p:txBody>
          <a:bodyPr/>
          <a:lstStyle/>
          <a:p>
            <a:r>
              <a:rPr lang="en-US" dirty="0"/>
              <a:t>Installation</a:t>
            </a:r>
          </a:p>
        </p:txBody>
      </p:sp>
      <p:sp>
        <p:nvSpPr>
          <p:cNvPr id="7" name="TextBox 6">
            <a:extLst>
              <a:ext uri="{FF2B5EF4-FFF2-40B4-BE49-F238E27FC236}">
                <a16:creationId xmlns:a16="http://schemas.microsoft.com/office/drawing/2014/main" id="{EC368E9D-5711-003D-AEE3-A3278DBBA40F}"/>
              </a:ext>
            </a:extLst>
          </p:cNvPr>
          <p:cNvSpPr txBox="1"/>
          <p:nvPr/>
        </p:nvSpPr>
        <p:spPr>
          <a:xfrm>
            <a:off x="292100" y="1346200"/>
            <a:ext cx="3378200" cy="923330"/>
          </a:xfrm>
          <a:prstGeom prst="rect">
            <a:avLst/>
          </a:prstGeom>
          <a:noFill/>
        </p:spPr>
        <p:txBody>
          <a:bodyPr wrap="square" rtlCol="0">
            <a:spAutoFit/>
          </a:bodyPr>
          <a:lstStyle/>
          <a:p>
            <a:r>
              <a:rPr lang="en-US" dirty="0"/>
              <a:t>Congrats! Installation Complete!</a:t>
            </a:r>
          </a:p>
          <a:p>
            <a:endParaRPr lang="en-US" dirty="0"/>
          </a:p>
          <a:p>
            <a:r>
              <a:rPr lang="en-US" dirty="0"/>
              <a:t>Click finish.</a:t>
            </a:r>
          </a:p>
        </p:txBody>
      </p:sp>
      <p:pic>
        <p:nvPicPr>
          <p:cNvPr id="4" name="Picture 3">
            <a:extLst>
              <a:ext uri="{FF2B5EF4-FFF2-40B4-BE49-F238E27FC236}">
                <a16:creationId xmlns:a16="http://schemas.microsoft.com/office/drawing/2014/main" id="{7F4F5C20-482F-BA8E-3ACC-BB4355AF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378" y="606280"/>
            <a:ext cx="7480684" cy="5645440"/>
          </a:xfrm>
          <a:prstGeom prst="rect">
            <a:avLst/>
          </a:prstGeom>
        </p:spPr>
      </p:pic>
    </p:spTree>
    <p:extLst>
      <p:ext uri="{BB962C8B-B14F-4D97-AF65-F5344CB8AC3E}">
        <p14:creationId xmlns:p14="http://schemas.microsoft.com/office/powerpoint/2010/main" val="481973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5A69-E067-2913-730F-11307F41B906}"/>
              </a:ext>
            </a:extLst>
          </p:cNvPr>
          <p:cNvSpPr>
            <a:spLocks noGrp="1"/>
          </p:cNvSpPr>
          <p:nvPr>
            <p:ph type="title"/>
          </p:nvPr>
        </p:nvSpPr>
        <p:spPr>
          <a:xfrm>
            <a:off x="0" y="0"/>
            <a:ext cx="10515600" cy="812800"/>
          </a:xfrm>
        </p:spPr>
        <p:txBody>
          <a:bodyPr/>
          <a:lstStyle/>
          <a:p>
            <a:r>
              <a:rPr lang="en-US" dirty="0"/>
              <a:t>Getting Started</a:t>
            </a:r>
          </a:p>
        </p:txBody>
      </p:sp>
      <p:pic>
        <p:nvPicPr>
          <p:cNvPr id="5" name="Content Placeholder 4">
            <a:extLst>
              <a:ext uri="{FF2B5EF4-FFF2-40B4-BE49-F238E27FC236}">
                <a16:creationId xmlns:a16="http://schemas.microsoft.com/office/drawing/2014/main" id="{F8B804D0-8E65-23D4-7D8B-3767071AD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4711" y="1686718"/>
            <a:ext cx="9216040" cy="4927283"/>
          </a:xfrm>
        </p:spPr>
      </p:pic>
      <p:sp>
        <p:nvSpPr>
          <p:cNvPr id="6" name="TextBox 5">
            <a:extLst>
              <a:ext uri="{FF2B5EF4-FFF2-40B4-BE49-F238E27FC236}">
                <a16:creationId xmlns:a16="http://schemas.microsoft.com/office/drawing/2014/main" id="{D58A23C7-6A9F-FDAB-08EA-C47EE218DFBE}"/>
              </a:ext>
            </a:extLst>
          </p:cNvPr>
          <p:cNvSpPr txBox="1"/>
          <p:nvPr/>
        </p:nvSpPr>
        <p:spPr>
          <a:xfrm>
            <a:off x="162689" y="671691"/>
            <a:ext cx="2458720" cy="6186309"/>
          </a:xfrm>
          <a:prstGeom prst="rect">
            <a:avLst/>
          </a:prstGeom>
          <a:noFill/>
        </p:spPr>
        <p:txBody>
          <a:bodyPr wrap="square" rtlCol="0">
            <a:spAutoFit/>
          </a:bodyPr>
          <a:lstStyle/>
          <a:p>
            <a:r>
              <a:rPr lang="en-US" dirty="0"/>
              <a:t>MySQL has a graphical user interface called MySQL Workbench where users can visually use the system.</a:t>
            </a:r>
          </a:p>
          <a:p>
            <a:endParaRPr lang="en-US" dirty="0"/>
          </a:p>
          <a:p>
            <a:r>
              <a:rPr lang="en-US" dirty="0"/>
              <a:t>I will be using the command line to type out all my commands to the system.</a:t>
            </a:r>
          </a:p>
          <a:p>
            <a:endParaRPr lang="en-US" dirty="0"/>
          </a:p>
          <a:p>
            <a:r>
              <a:rPr lang="en-US" dirty="0"/>
              <a:t>Benefits:</a:t>
            </a:r>
          </a:p>
          <a:p>
            <a:r>
              <a:rPr lang="en-US" dirty="0"/>
              <a:t>Learn SQL by typing</a:t>
            </a:r>
          </a:p>
          <a:p>
            <a:r>
              <a:rPr lang="en-US" dirty="0"/>
              <a:t>Learn how to use command line</a:t>
            </a:r>
          </a:p>
          <a:p>
            <a:r>
              <a:rPr lang="en-US" dirty="0"/>
              <a:t>I have not used MySQL in years, but I can still use the command line for anything</a:t>
            </a:r>
          </a:p>
          <a:p>
            <a:endParaRPr lang="en-US" dirty="0"/>
          </a:p>
          <a:p>
            <a:r>
              <a:rPr lang="en-US" dirty="0"/>
              <a:t>Enter the root password.</a:t>
            </a:r>
          </a:p>
        </p:txBody>
      </p:sp>
    </p:spTree>
    <p:extLst>
      <p:ext uri="{BB962C8B-B14F-4D97-AF65-F5344CB8AC3E}">
        <p14:creationId xmlns:p14="http://schemas.microsoft.com/office/powerpoint/2010/main" val="2546296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F97C4-BE2F-693A-949A-5360D582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75906B-7513-E6B1-BF8D-6FD1FA3950CB}"/>
              </a:ext>
            </a:extLst>
          </p:cNvPr>
          <p:cNvSpPr>
            <a:spLocks noGrp="1"/>
          </p:cNvSpPr>
          <p:nvPr>
            <p:ph type="title"/>
          </p:nvPr>
        </p:nvSpPr>
        <p:spPr>
          <a:xfrm>
            <a:off x="0" y="0"/>
            <a:ext cx="10515600" cy="812800"/>
          </a:xfrm>
        </p:spPr>
        <p:txBody>
          <a:bodyPr/>
          <a:lstStyle/>
          <a:p>
            <a:r>
              <a:rPr lang="en-US" dirty="0"/>
              <a:t>Getting Started</a:t>
            </a:r>
          </a:p>
        </p:txBody>
      </p:sp>
      <p:sp>
        <p:nvSpPr>
          <p:cNvPr id="6" name="TextBox 5">
            <a:extLst>
              <a:ext uri="{FF2B5EF4-FFF2-40B4-BE49-F238E27FC236}">
                <a16:creationId xmlns:a16="http://schemas.microsoft.com/office/drawing/2014/main" id="{61607241-17CC-116B-00A5-607A1185D13E}"/>
              </a:ext>
            </a:extLst>
          </p:cNvPr>
          <p:cNvSpPr txBox="1"/>
          <p:nvPr/>
        </p:nvSpPr>
        <p:spPr>
          <a:xfrm>
            <a:off x="71120" y="3105834"/>
            <a:ext cx="2458720" cy="646331"/>
          </a:xfrm>
          <a:prstGeom prst="rect">
            <a:avLst/>
          </a:prstGeom>
          <a:noFill/>
        </p:spPr>
        <p:txBody>
          <a:bodyPr wrap="square" rtlCol="0">
            <a:spAutoFit/>
          </a:bodyPr>
          <a:lstStyle/>
          <a:p>
            <a:r>
              <a:rPr lang="en-US" dirty="0"/>
              <a:t>After logging in, MySQL will be ready to use.</a:t>
            </a:r>
          </a:p>
        </p:txBody>
      </p:sp>
      <p:pic>
        <p:nvPicPr>
          <p:cNvPr id="8" name="Content Placeholder 7">
            <a:extLst>
              <a:ext uri="{FF2B5EF4-FFF2-40B4-BE49-F238E27FC236}">
                <a16:creationId xmlns:a16="http://schemas.microsoft.com/office/drawing/2014/main" id="{B03783FD-8219-660C-225E-DE3CE534A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4513" y="1068625"/>
            <a:ext cx="9365247" cy="5007055"/>
          </a:xfrm>
        </p:spPr>
      </p:pic>
    </p:spTree>
    <p:extLst>
      <p:ext uri="{BB962C8B-B14F-4D97-AF65-F5344CB8AC3E}">
        <p14:creationId xmlns:p14="http://schemas.microsoft.com/office/powerpoint/2010/main" val="2684291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D2BFC-357D-5BFE-D13C-28532BE756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E3057-99B6-F56B-77B3-959267493493}"/>
              </a:ext>
            </a:extLst>
          </p:cNvPr>
          <p:cNvSpPr>
            <a:spLocks noGrp="1"/>
          </p:cNvSpPr>
          <p:nvPr>
            <p:ph type="title"/>
          </p:nvPr>
        </p:nvSpPr>
        <p:spPr>
          <a:xfrm>
            <a:off x="0" y="0"/>
            <a:ext cx="10515600" cy="812800"/>
          </a:xfrm>
        </p:spPr>
        <p:txBody>
          <a:bodyPr/>
          <a:lstStyle/>
          <a:p>
            <a:r>
              <a:rPr lang="en-US" dirty="0"/>
              <a:t>Getting Started</a:t>
            </a:r>
          </a:p>
        </p:txBody>
      </p:sp>
      <p:sp>
        <p:nvSpPr>
          <p:cNvPr id="6" name="TextBox 5">
            <a:extLst>
              <a:ext uri="{FF2B5EF4-FFF2-40B4-BE49-F238E27FC236}">
                <a16:creationId xmlns:a16="http://schemas.microsoft.com/office/drawing/2014/main" id="{2F233C3A-ACD3-FB0E-AD9C-08903FBB1850}"/>
              </a:ext>
            </a:extLst>
          </p:cNvPr>
          <p:cNvSpPr txBox="1"/>
          <p:nvPr/>
        </p:nvSpPr>
        <p:spPr>
          <a:xfrm>
            <a:off x="0" y="3545998"/>
            <a:ext cx="2458720" cy="923330"/>
          </a:xfrm>
          <a:prstGeom prst="rect">
            <a:avLst/>
          </a:prstGeom>
          <a:noFill/>
        </p:spPr>
        <p:txBody>
          <a:bodyPr wrap="square" rtlCol="0">
            <a:spAutoFit/>
          </a:bodyPr>
          <a:lstStyle/>
          <a:p>
            <a:r>
              <a:rPr lang="en-US" dirty="0"/>
              <a:t>Testing that the server is working with a simple select statement…</a:t>
            </a:r>
          </a:p>
        </p:txBody>
      </p:sp>
      <p:pic>
        <p:nvPicPr>
          <p:cNvPr id="7" name="Content Placeholder 6">
            <a:extLst>
              <a:ext uri="{FF2B5EF4-FFF2-40B4-BE49-F238E27FC236}">
                <a16:creationId xmlns:a16="http://schemas.microsoft.com/office/drawing/2014/main" id="{5231B302-DD57-0467-9B0B-90F82F2E53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960" y="1111040"/>
            <a:ext cx="9471660" cy="5063948"/>
          </a:xfrm>
        </p:spPr>
      </p:pic>
    </p:spTree>
    <p:extLst>
      <p:ext uri="{BB962C8B-B14F-4D97-AF65-F5344CB8AC3E}">
        <p14:creationId xmlns:p14="http://schemas.microsoft.com/office/powerpoint/2010/main" val="404061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BC17-557A-EB12-CC6D-8DE695A01FAB}"/>
              </a:ext>
            </a:extLst>
          </p:cNvPr>
          <p:cNvSpPr>
            <a:spLocks noGrp="1"/>
          </p:cNvSpPr>
          <p:nvPr>
            <p:ph type="title"/>
          </p:nvPr>
        </p:nvSpPr>
        <p:spPr/>
        <p:txBody>
          <a:bodyPr/>
          <a:lstStyle/>
          <a:p>
            <a:r>
              <a:rPr lang="en-US" dirty="0"/>
              <a:t>What is SQL?</a:t>
            </a:r>
          </a:p>
        </p:txBody>
      </p:sp>
      <p:sp>
        <p:nvSpPr>
          <p:cNvPr id="3" name="Content Placeholder 2">
            <a:extLst>
              <a:ext uri="{FF2B5EF4-FFF2-40B4-BE49-F238E27FC236}">
                <a16:creationId xmlns:a16="http://schemas.microsoft.com/office/drawing/2014/main" id="{7278DA96-8005-D5D6-54B5-8EA877701139}"/>
              </a:ext>
            </a:extLst>
          </p:cNvPr>
          <p:cNvSpPr>
            <a:spLocks noGrp="1"/>
          </p:cNvSpPr>
          <p:nvPr>
            <p:ph idx="1"/>
          </p:nvPr>
        </p:nvSpPr>
        <p:spPr/>
        <p:txBody>
          <a:bodyPr/>
          <a:lstStyle/>
          <a:p>
            <a:r>
              <a:rPr lang="en-US" dirty="0"/>
              <a:t>SQL stands for Structured Query Language.</a:t>
            </a:r>
          </a:p>
          <a:p>
            <a:r>
              <a:rPr lang="en-US" dirty="0"/>
              <a:t>It is the programming language used to manage data stored in relational databases.</a:t>
            </a:r>
          </a:p>
          <a:p>
            <a:r>
              <a:rPr lang="en-US" dirty="0"/>
              <a:t>MySQL, MS Access, SQL Server, Oracle, Sybase, Informix, Postgres etc.</a:t>
            </a:r>
          </a:p>
          <a:p>
            <a:r>
              <a:rPr lang="en-US" dirty="0"/>
              <a:t>Developed in 1970s by IBM computer scientists.</a:t>
            </a:r>
          </a:p>
        </p:txBody>
      </p:sp>
    </p:spTree>
    <p:extLst>
      <p:ext uri="{BB962C8B-B14F-4D97-AF65-F5344CB8AC3E}">
        <p14:creationId xmlns:p14="http://schemas.microsoft.com/office/powerpoint/2010/main" val="346376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E52F-031E-7E92-97D0-D0DD150343E2}"/>
              </a:ext>
            </a:extLst>
          </p:cNvPr>
          <p:cNvSpPr>
            <a:spLocks noGrp="1"/>
          </p:cNvSpPr>
          <p:nvPr>
            <p:ph type="title"/>
          </p:nvPr>
        </p:nvSpPr>
        <p:spPr>
          <a:xfrm>
            <a:off x="312683" y="-122615"/>
            <a:ext cx="10515600" cy="1325563"/>
          </a:xfrm>
        </p:spPr>
        <p:txBody>
          <a:bodyPr/>
          <a:lstStyle/>
          <a:p>
            <a:r>
              <a:rPr lang="en-US" dirty="0"/>
              <a:t>SQL Example</a:t>
            </a:r>
          </a:p>
        </p:txBody>
      </p:sp>
      <p:pic>
        <p:nvPicPr>
          <p:cNvPr id="5" name="Picture 4">
            <a:extLst>
              <a:ext uri="{FF2B5EF4-FFF2-40B4-BE49-F238E27FC236}">
                <a16:creationId xmlns:a16="http://schemas.microsoft.com/office/drawing/2014/main" id="{4213989C-02E7-DD3F-60CC-D6DAF4EAB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36" y="1585879"/>
            <a:ext cx="5956606" cy="3092609"/>
          </a:xfrm>
          <a:prstGeom prst="rect">
            <a:avLst/>
          </a:prstGeom>
        </p:spPr>
      </p:pic>
      <p:sp>
        <p:nvSpPr>
          <p:cNvPr id="6" name="TextBox 5">
            <a:extLst>
              <a:ext uri="{FF2B5EF4-FFF2-40B4-BE49-F238E27FC236}">
                <a16:creationId xmlns:a16="http://schemas.microsoft.com/office/drawing/2014/main" id="{981F920B-8993-048B-2476-62D6316AE9A4}"/>
              </a:ext>
            </a:extLst>
          </p:cNvPr>
          <p:cNvSpPr txBox="1"/>
          <p:nvPr/>
        </p:nvSpPr>
        <p:spPr>
          <a:xfrm>
            <a:off x="312683" y="939548"/>
            <a:ext cx="3264868" cy="646331"/>
          </a:xfrm>
          <a:prstGeom prst="rect">
            <a:avLst/>
          </a:prstGeom>
          <a:noFill/>
        </p:spPr>
        <p:txBody>
          <a:bodyPr wrap="none" rtlCol="0">
            <a:spAutoFit/>
          </a:bodyPr>
          <a:lstStyle/>
          <a:p>
            <a:r>
              <a:rPr lang="en-US" sz="3600" dirty="0"/>
              <a:t>Customers Table</a:t>
            </a:r>
          </a:p>
        </p:txBody>
      </p:sp>
      <p:sp>
        <p:nvSpPr>
          <p:cNvPr id="7" name="TextBox 6">
            <a:extLst>
              <a:ext uri="{FF2B5EF4-FFF2-40B4-BE49-F238E27FC236}">
                <a16:creationId xmlns:a16="http://schemas.microsoft.com/office/drawing/2014/main" id="{D56ACB22-2BC8-97DC-13C0-BF7FF3D112BA}"/>
              </a:ext>
            </a:extLst>
          </p:cNvPr>
          <p:cNvSpPr txBox="1"/>
          <p:nvPr/>
        </p:nvSpPr>
        <p:spPr>
          <a:xfrm>
            <a:off x="312683" y="4797762"/>
            <a:ext cx="8664551" cy="461665"/>
          </a:xfrm>
          <a:prstGeom prst="rect">
            <a:avLst/>
          </a:prstGeom>
          <a:noFill/>
        </p:spPr>
        <p:txBody>
          <a:bodyPr wrap="none" rtlCol="0">
            <a:spAutoFit/>
          </a:bodyPr>
          <a:lstStyle/>
          <a:p>
            <a:r>
              <a:rPr lang="en-US" sz="2400" b="0" i="0" dirty="0">
                <a:solidFill>
                  <a:srgbClr val="FFFF00"/>
                </a:solidFill>
                <a:effectLst/>
                <a:highlight>
                  <a:srgbClr val="000000"/>
                </a:highlight>
                <a:latin typeface="Courier New" panose="02070309020205020404" pitchFamily="49" charset="0"/>
              </a:rPr>
              <a:t>SELECT</a:t>
            </a:r>
            <a:r>
              <a:rPr lang="en-US" sz="2400" b="0" i="0" dirty="0">
                <a:solidFill>
                  <a:srgbClr val="CCCCCC"/>
                </a:solidFill>
                <a:effectLst/>
                <a:highlight>
                  <a:srgbClr val="000000"/>
                </a:highlight>
                <a:latin typeface="Courier New" panose="02070309020205020404" pitchFamily="49" charset="0"/>
              </a:rPr>
              <a:t> </a:t>
            </a:r>
            <a:r>
              <a:rPr lang="en-US" sz="2400" b="0" i="0" dirty="0">
                <a:solidFill>
                  <a:srgbClr val="35FFFA"/>
                </a:solidFill>
                <a:effectLst/>
                <a:highlight>
                  <a:srgbClr val="000000"/>
                </a:highlight>
                <a:latin typeface="Courier New" panose="02070309020205020404" pitchFamily="49" charset="0"/>
              </a:rPr>
              <a:t>*</a:t>
            </a:r>
            <a:r>
              <a:rPr lang="en-US" sz="2400" b="0" i="0" dirty="0">
                <a:solidFill>
                  <a:srgbClr val="CCCCCC"/>
                </a:solidFill>
                <a:effectLst/>
                <a:highlight>
                  <a:srgbClr val="000000"/>
                </a:highlight>
                <a:latin typeface="Courier New" panose="02070309020205020404" pitchFamily="49" charset="0"/>
              </a:rPr>
              <a:t> </a:t>
            </a:r>
            <a:r>
              <a:rPr lang="en-US" sz="2400" b="0" i="0" dirty="0">
                <a:solidFill>
                  <a:srgbClr val="FFFF00"/>
                </a:solidFill>
                <a:effectLst/>
                <a:highlight>
                  <a:srgbClr val="000000"/>
                </a:highlight>
                <a:latin typeface="Courier New" panose="02070309020205020404" pitchFamily="49" charset="0"/>
              </a:rPr>
              <a:t>FROM</a:t>
            </a:r>
            <a:r>
              <a:rPr lang="en-US" sz="2400" b="0" i="0" dirty="0">
                <a:solidFill>
                  <a:srgbClr val="CCCCCC"/>
                </a:solidFill>
                <a:effectLst/>
                <a:highlight>
                  <a:srgbClr val="000000"/>
                </a:highlight>
                <a:latin typeface="Courier New" panose="02070309020205020404" pitchFamily="49" charset="0"/>
              </a:rPr>
              <a:t> </a:t>
            </a:r>
            <a:r>
              <a:rPr lang="en-US" sz="2400" b="0" i="0" dirty="0">
                <a:solidFill>
                  <a:schemeClr val="bg1"/>
                </a:solidFill>
                <a:effectLst/>
                <a:highlight>
                  <a:srgbClr val="000000"/>
                </a:highlight>
                <a:latin typeface="Courier New" panose="02070309020205020404" pitchFamily="49" charset="0"/>
              </a:rPr>
              <a:t>CUSTOMERS</a:t>
            </a:r>
            <a:r>
              <a:rPr lang="en-US" sz="2400" b="0" i="0" dirty="0">
                <a:solidFill>
                  <a:srgbClr val="CCCCCC"/>
                </a:solidFill>
                <a:effectLst/>
                <a:highlight>
                  <a:srgbClr val="000000"/>
                </a:highlight>
                <a:latin typeface="Courier New" panose="02070309020205020404" pitchFamily="49" charset="0"/>
              </a:rPr>
              <a:t> </a:t>
            </a:r>
            <a:r>
              <a:rPr lang="en-US" sz="2400" b="0" i="0" dirty="0">
                <a:solidFill>
                  <a:srgbClr val="FFFF00"/>
                </a:solidFill>
                <a:effectLst/>
                <a:highlight>
                  <a:srgbClr val="000000"/>
                </a:highlight>
                <a:latin typeface="Courier New" panose="02070309020205020404" pitchFamily="49" charset="0"/>
              </a:rPr>
              <a:t>WHERE</a:t>
            </a:r>
            <a:r>
              <a:rPr lang="en-US" sz="2400" b="0" i="0" dirty="0">
                <a:solidFill>
                  <a:srgbClr val="CCCCCC"/>
                </a:solidFill>
                <a:effectLst/>
                <a:highlight>
                  <a:srgbClr val="000000"/>
                </a:highlight>
                <a:latin typeface="Courier New" panose="02070309020205020404" pitchFamily="49" charset="0"/>
              </a:rPr>
              <a:t> </a:t>
            </a:r>
            <a:r>
              <a:rPr lang="en-US" sz="2400" b="0" i="0" dirty="0">
                <a:solidFill>
                  <a:schemeClr val="bg1"/>
                </a:solidFill>
                <a:effectLst/>
                <a:highlight>
                  <a:srgbClr val="000000"/>
                </a:highlight>
                <a:latin typeface="Courier New" panose="02070309020205020404" pitchFamily="49" charset="0"/>
              </a:rPr>
              <a:t>country</a:t>
            </a:r>
            <a:r>
              <a:rPr lang="en-US" sz="2400" b="0" i="0" dirty="0">
                <a:solidFill>
                  <a:srgbClr val="CCCCCC"/>
                </a:solidFill>
                <a:effectLst/>
                <a:highlight>
                  <a:srgbClr val="000000"/>
                </a:highlight>
                <a:latin typeface="Courier New" panose="02070309020205020404" pitchFamily="49" charset="0"/>
              </a:rPr>
              <a:t> </a:t>
            </a:r>
            <a:r>
              <a:rPr lang="en-US" sz="2400" b="0" i="0" dirty="0">
                <a:solidFill>
                  <a:srgbClr val="35FFFA"/>
                </a:solidFill>
                <a:effectLst/>
                <a:highlight>
                  <a:srgbClr val="000000"/>
                </a:highlight>
                <a:latin typeface="Courier New" panose="02070309020205020404" pitchFamily="49" charset="0"/>
              </a:rPr>
              <a:t>=</a:t>
            </a:r>
            <a:r>
              <a:rPr lang="en-US" sz="2400" b="0" i="0" dirty="0">
                <a:solidFill>
                  <a:srgbClr val="CCCCCC"/>
                </a:solidFill>
                <a:effectLst/>
                <a:highlight>
                  <a:srgbClr val="000000"/>
                </a:highlight>
                <a:latin typeface="Courier New" panose="02070309020205020404" pitchFamily="49" charset="0"/>
              </a:rPr>
              <a:t> </a:t>
            </a:r>
            <a:r>
              <a:rPr lang="en-US" sz="2400" b="0" i="0" dirty="0">
                <a:solidFill>
                  <a:srgbClr val="83FF45"/>
                </a:solidFill>
                <a:effectLst/>
                <a:highlight>
                  <a:srgbClr val="000000"/>
                </a:highlight>
                <a:latin typeface="Courier New" panose="02070309020205020404" pitchFamily="49" charset="0"/>
              </a:rPr>
              <a:t>'USA'</a:t>
            </a:r>
            <a:r>
              <a:rPr lang="en-US" sz="2400" b="0" i="0" dirty="0">
                <a:solidFill>
                  <a:srgbClr val="CCCCCC"/>
                </a:solidFill>
                <a:effectLst/>
                <a:highlight>
                  <a:srgbClr val="000000"/>
                </a:highlight>
                <a:latin typeface="Courier New" panose="02070309020205020404" pitchFamily="49" charset="0"/>
              </a:rPr>
              <a:t>;</a:t>
            </a:r>
            <a:endParaRPr lang="en-US" sz="2400" dirty="0">
              <a:highlight>
                <a:srgbClr val="000000"/>
              </a:highlight>
            </a:endParaRPr>
          </a:p>
        </p:txBody>
      </p:sp>
      <p:pic>
        <p:nvPicPr>
          <p:cNvPr id="9" name="Picture 8">
            <a:extLst>
              <a:ext uri="{FF2B5EF4-FFF2-40B4-BE49-F238E27FC236}">
                <a16:creationId xmlns:a16="http://schemas.microsoft.com/office/drawing/2014/main" id="{83B31088-4C6D-1706-FD85-AC6287391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36" y="5456214"/>
            <a:ext cx="5842300" cy="1155759"/>
          </a:xfrm>
          <a:prstGeom prst="rect">
            <a:avLst/>
          </a:prstGeom>
        </p:spPr>
      </p:pic>
    </p:spTree>
    <p:extLst>
      <p:ext uri="{BB962C8B-B14F-4D97-AF65-F5344CB8AC3E}">
        <p14:creationId xmlns:p14="http://schemas.microsoft.com/office/powerpoint/2010/main" val="2881034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B826-DFAF-B0A5-854C-4C8B85211009}"/>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489A2A88-DBD0-A7CC-8071-77A856E4CA19}"/>
              </a:ext>
            </a:extLst>
          </p:cNvPr>
          <p:cNvSpPr>
            <a:spLocks noGrp="1"/>
          </p:cNvSpPr>
          <p:nvPr>
            <p:ph idx="1"/>
          </p:nvPr>
        </p:nvSpPr>
        <p:spPr/>
        <p:txBody>
          <a:bodyPr/>
          <a:lstStyle/>
          <a:p>
            <a:r>
              <a:rPr lang="en-US" dirty="0"/>
              <a:t>Table - Database object that stores data in tabular format (columns and rows)</a:t>
            </a:r>
          </a:p>
          <a:p>
            <a:r>
              <a:rPr lang="en-US" dirty="0"/>
              <a:t>Columns/Field – Attributes or specific information for every record/row in the table</a:t>
            </a:r>
          </a:p>
          <a:p>
            <a:r>
              <a:rPr lang="en-US" dirty="0"/>
              <a:t>Row/Record – Data, one row, one entity</a:t>
            </a:r>
          </a:p>
          <a:p>
            <a:endParaRPr lang="en-US" dirty="0"/>
          </a:p>
        </p:txBody>
      </p:sp>
    </p:spTree>
    <p:extLst>
      <p:ext uri="{BB962C8B-B14F-4D97-AF65-F5344CB8AC3E}">
        <p14:creationId xmlns:p14="http://schemas.microsoft.com/office/powerpoint/2010/main" val="1618922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233033-57B9-14A8-7D86-6F5252A0A9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9176" y="1104265"/>
            <a:ext cx="7447248" cy="4351338"/>
          </a:xfrm>
        </p:spPr>
      </p:pic>
    </p:spTree>
    <p:extLst>
      <p:ext uri="{BB962C8B-B14F-4D97-AF65-F5344CB8AC3E}">
        <p14:creationId xmlns:p14="http://schemas.microsoft.com/office/powerpoint/2010/main" val="2395960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3CEE-B380-D39E-CF84-5F0EF7E5FB1A}"/>
              </a:ext>
            </a:extLst>
          </p:cNvPr>
          <p:cNvSpPr>
            <a:spLocks noGrp="1"/>
          </p:cNvSpPr>
          <p:nvPr>
            <p:ph type="title"/>
          </p:nvPr>
        </p:nvSpPr>
        <p:spPr/>
        <p:txBody>
          <a:bodyPr/>
          <a:lstStyle/>
          <a:p>
            <a:r>
              <a:rPr lang="en-US" dirty="0"/>
              <a:t>DML (Data Manipulation Language)</a:t>
            </a:r>
          </a:p>
        </p:txBody>
      </p:sp>
      <p:sp>
        <p:nvSpPr>
          <p:cNvPr id="3" name="Content Placeholder 2">
            <a:extLst>
              <a:ext uri="{FF2B5EF4-FFF2-40B4-BE49-F238E27FC236}">
                <a16:creationId xmlns:a16="http://schemas.microsoft.com/office/drawing/2014/main" id="{EF44DB4E-48F9-9103-28FC-5E91A1066AE5}"/>
              </a:ext>
            </a:extLst>
          </p:cNvPr>
          <p:cNvSpPr>
            <a:spLocks noGrp="1"/>
          </p:cNvSpPr>
          <p:nvPr>
            <p:ph idx="1"/>
          </p:nvPr>
        </p:nvSpPr>
        <p:spPr/>
        <p:txBody>
          <a:bodyPr/>
          <a:lstStyle/>
          <a:p>
            <a:r>
              <a:rPr lang="en-US" dirty="0"/>
              <a:t>Adding, deleting, modifying </a:t>
            </a:r>
            <a:r>
              <a:rPr lang="en-US" b="1" i="1" u="sng" dirty="0"/>
              <a:t>data</a:t>
            </a:r>
            <a:r>
              <a:rPr lang="en-US" dirty="0"/>
              <a:t> in a database.</a:t>
            </a:r>
          </a:p>
          <a:p>
            <a:pPr lvl="1"/>
            <a:r>
              <a:rPr lang="en-US" dirty="0"/>
              <a:t>SELECT – Retrieves record(s) from one or more tables*</a:t>
            </a:r>
          </a:p>
          <a:p>
            <a:pPr lvl="1"/>
            <a:r>
              <a:rPr lang="en-US" dirty="0"/>
              <a:t>INSERT – Creates new record(s)</a:t>
            </a:r>
          </a:p>
          <a:p>
            <a:pPr lvl="1"/>
            <a:r>
              <a:rPr lang="en-US" dirty="0"/>
              <a:t>UPDATE – Modifies existing record(s)</a:t>
            </a:r>
          </a:p>
          <a:p>
            <a:pPr lvl="1"/>
            <a:r>
              <a:rPr lang="en-US" dirty="0"/>
              <a:t>DELETE – Deletes record(s)</a:t>
            </a:r>
          </a:p>
          <a:p>
            <a:r>
              <a:rPr lang="en-US" dirty="0"/>
              <a:t>CRUD (Create, Read, Update, Delete)</a:t>
            </a:r>
          </a:p>
        </p:txBody>
      </p:sp>
    </p:spTree>
    <p:extLst>
      <p:ext uri="{BB962C8B-B14F-4D97-AF65-F5344CB8AC3E}">
        <p14:creationId xmlns:p14="http://schemas.microsoft.com/office/powerpoint/2010/main" val="3384617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CB35-A6E0-6165-09FD-A57FD7A13974}"/>
              </a:ext>
            </a:extLst>
          </p:cNvPr>
          <p:cNvSpPr>
            <a:spLocks noGrp="1"/>
          </p:cNvSpPr>
          <p:nvPr>
            <p:ph type="title"/>
          </p:nvPr>
        </p:nvSpPr>
        <p:spPr/>
        <p:txBody>
          <a:bodyPr/>
          <a:lstStyle/>
          <a:p>
            <a:r>
              <a:rPr lang="en-US" dirty="0"/>
              <a:t>DDL (Data Definition Language)</a:t>
            </a:r>
          </a:p>
        </p:txBody>
      </p:sp>
      <p:sp>
        <p:nvSpPr>
          <p:cNvPr id="3" name="Content Placeholder 2">
            <a:extLst>
              <a:ext uri="{FF2B5EF4-FFF2-40B4-BE49-F238E27FC236}">
                <a16:creationId xmlns:a16="http://schemas.microsoft.com/office/drawing/2014/main" id="{8BDD76B8-497E-8E44-FE94-76AAC6313245}"/>
              </a:ext>
            </a:extLst>
          </p:cNvPr>
          <p:cNvSpPr>
            <a:spLocks noGrp="1"/>
          </p:cNvSpPr>
          <p:nvPr>
            <p:ph idx="1"/>
          </p:nvPr>
        </p:nvSpPr>
        <p:spPr/>
        <p:txBody>
          <a:bodyPr/>
          <a:lstStyle/>
          <a:p>
            <a:r>
              <a:rPr lang="en-US" dirty="0"/>
              <a:t>Create and modify the </a:t>
            </a:r>
            <a:r>
              <a:rPr lang="en-US" b="1" i="1" u="sng" dirty="0"/>
              <a:t>structure</a:t>
            </a:r>
            <a:r>
              <a:rPr lang="en-US" dirty="0"/>
              <a:t> of database objects (tables, views, schemas, indexes etc.)</a:t>
            </a:r>
          </a:p>
          <a:p>
            <a:pPr lvl="1"/>
            <a:r>
              <a:rPr lang="en-US" dirty="0"/>
              <a:t>CREATE – Creates a new table, view, or other object in the database.</a:t>
            </a:r>
          </a:p>
          <a:p>
            <a:pPr lvl="1"/>
            <a:r>
              <a:rPr lang="en-US" dirty="0"/>
              <a:t>ALTER – Modifies an existing database object, such as a table.</a:t>
            </a:r>
          </a:p>
          <a:p>
            <a:pPr lvl="1"/>
            <a:r>
              <a:rPr lang="en-US" dirty="0"/>
              <a:t>DROP -  Deletes an entire table, view, or other objects in the database.</a:t>
            </a:r>
          </a:p>
          <a:p>
            <a:pPr lvl="1"/>
            <a:r>
              <a:rPr lang="en-US" dirty="0"/>
              <a:t>TRUNCATE – Deletes all the data in the table.</a:t>
            </a:r>
          </a:p>
        </p:txBody>
      </p:sp>
      <p:sp>
        <p:nvSpPr>
          <p:cNvPr id="5" name="TextBox 4">
            <a:extLst>
              <a:ext uri="{FF2B5EF4-FFF2-40B4-BE49-F238E27FC236}">
                <a16:creationId xmlns:a16="http://schemas.microsoft.com/office/drawing/2014/main" id="{4DAD9882-1E56-4765-4D73-44E403E7B987}"/>
              </a:ext>
            </a:extLst>
          </p:cNvPr>
          <p:cNvSpPr txBox="1"/>
          <p:nvPr/>
        </p:nvSpPr>
        <p:spPr>
          <a:xfrm>
            <a:off x="3048000" y="3244334"/>
            <a:ext cx="6096000" cy="369332"/>
          </a:xfrm>
          <a:prstGeom prst="rect">
            <a:avLst/>
          </a:prstGeom>
          <a:noFill/>
        </p:spPr>
        <p:txBody>
          <a:bodyPr wrap="square">
            <a:spAutoFit/>
          </a:bodyPr>
          <a:lstStyle/>
          <a:p>
            <a:r>
              <a:rPr lang="en-US" dirty="0"/>
              <a:t>SELECT – Retrieves record(s) from one or more tables*</a:t>
            </a:r>
          </a:p>
        </p:txBody>
      </p:sp>
    </p:spTree>
    <p:extLst>
      <p:ext uri="{BB962C8B-B14F-4D97-AF65-F5344CB8AC3E}">
        <p14:creationId xmlns:p14="http://schemas.microsoft.com/office/powerpoint/2010/main" val="2813729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905C-F465-4B25-8A81-A60B3C0013D8}"/>
              </a:ext>
            </a:extLst>
          </p:cNvPr>
          <p:cNvSpPr>
            <a:spLocks noGrp="1"/>
          </p:cNvSpPr>
          <p:nvPr>
            <p:ph type="title"/>
          </p:nvPr>
        </p:nvSpPr>
        <p:spPr/>
        <p:txBody>
          <a:bodyPr/>
          <a:lstStyle/>
          <a:p>
            <a:r>
              <a:rPr lang="en-US" dirty="0"/>
              <a:t>DCL (Data Control Language)</a:t>
            </a:r>
          </a:p>
        </p:txBody>
      </p:sp>
      <p:sp>
        <p:nvSpPr>
          <p:cNvPr id="3" name="Content Placeholder 2">
            <a:extLst>
              <a:ext uri="{FF2B5EF4-FFF2-40B4-BE49-F238E27FC236}">
                <a16:creationId xmlns:a16="http://schemas.microsoft.com/office/drawing/2014/main" id="{AC157BCE-21C7-9526-B98E-381293C627C9}"/>
              </a:ext>
            </a:extLst>
          </p:cNvPr>
          <p:cNvSpPr>
            <a:spLocks noGrp="1"/>
          </p:cNvSpPr>
          <p:nvPr>
            <p:ph idx="1"/>
          </p:nvPr>
        </p:nvSpPr>
        <p:spPr/>
        <p:txBody>
          <a:bodyPr/>
          <a:lstStyle/>
          <a:p>
            <a:r>
              <a:rPr lang="en-US" dirty="0"/>
              <a:t>Control </a:t>
            </a:r>
            <a:r>
              <a:rPr lang="en-US" b="1" i="1" u="sng" dirty="0"/>
              <a:t>access</a:t>
            </a:r>
            <a:r>
              <a:rPr lang="en-US" dirty="0"/>
              <a:t> to data stored in a database.</a:t>
            </a:r>
          </a:p>
          <a:p>
            <a:pPr lvl="1"/>
            <a:r>
              <a:rPr lang="en-US" dirty="0"/>
              <a:t>GRANT – Gives a privilege to user</a:t>
            </a:r>
          </a:p>
          <a:p>
            <a:pPr lvl="1"/>
            <a:r>
              <a:rPr lang="en-US" dirty="0"/>
              <a:t>REVOKE – Takes back privileges granted from user</a:t>
            </a:r>
          </a:p>
        </p:txBody>
      </p:sp>
    </p:spTree>
    <p:extLst>
      <p:ext uri="{BB962C8B-B14F-4D97-AF65-F5344CB8AC3E}">
        <p14:creationId xmlns:p14="http://schemas.microsoft.com/office/powerpoint/2010/main" val="3548646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67A5-2D40-E0C8-77EE-ED4A1FC55FFF}"/>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20EC743B-939F-BEA7-2301-FD7DB3AA447A}"/>
              </a:ext>
            </a:extLst>
          </p:cNvPr>
          <p:cNvSpPr>
            <a:spLocks noGrp="1"/>
          </p:cNvSpPr>
          <p:nvPr>
            <p:ph idx="1"/>
          </p:nvPr>
        </p:nvSpPr>
        <p:spPr/>
        <p:txBody>
          <a:bodyPr/>
          <a:lstStyle/>
          <a:p>
            <a:r>
              <a:rPr lang="en-US" dirty="0"/>
              <a:t>Case insensitive</a:t>
            </a:r>
          </a:p>
          <a:p>
            <a:pPr lvl="1"/>
            <a:r>
              <a:rPr lang="en-US" dirty="0"/>
              <a:t>SELECT = select</a:t>
            </a:r>
          </a:p>
          <a:p>
            <a:r>
              <a:rPr lang="en-US" dirty="0"/>
              <a:t>End statements with semi-colon;</a:t>
            </a:r>
          </a:p>
          <a:p>
            <a:endParaRPr lang="en-US" dirty="0"/>
          </a:p>
        </p:txBody>
      </p:sp>
    </p:spTree>
    <p:extLst>
      <p:ext uri="{BB962C8B-B14F-4D97-AF65-F5344CB8AC3E}">
        <p14:creationId xmlns:p14="http://schemas.microsoft.com/office/powerpoint/2010/main" val="2815190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3E0F3-48E6-85EE-5691-D715CB111A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2D8028-CA03-7C27-C5D3-2CD3F6C055F1}"/>
              </a:ext>
            </a:extLst>
          </p:cNvPr>
          <p:cNvSpPr>
            <a:spLocks noGrp="1"/>
          </p:cNvSpPr>
          <p:nvPr>
            <p:ph type="title"/>
          </p:nvPr>
        </p:nvSpPr>
        <p:spPr/>
        <p:txBody>
          <a:bodyPr/>
          <a:lstStyle/>
          <a:p>
            <a:r>
              <a:rPr lang="en-US" dirty="0"/>
              <a:t>Create table</a:t>
            </a:r>
          </a:p>
        </p:txBody>
      </p:sp>
      <p:sp>
        <p:nvSpPr>
          <p:cNvPr id="3" name="Content Placeholder 2">
            <a:extLst>
              <a:ext uri="{FF2B5EF4-FFF2-40B4-BE49-F238E27FC236}">
                <a16:creationId xmlns:a16="http://schemas.microsoft.com/office/drawing/2014/main" id="{DCEB765A-D020-C617-A33F-116FFCB855C3}"/>
              </a:ext>
            </a:extLst>
          </p:cNvPr>
          <p:cNvSpPr>
            <a:spLocks noGrp="1"/>
          </p:cNvSpPr>
          <p:nvPr>
            <p:ph idx="1"/>
          </p:nvPr>
        </p:nvSpPr>
        <p:spPr/>
        <p:txBody>
          <a:bodyPr/>
          <a:lstStyle/>
          <a:p>
            <a:pPr marL="0" indent="0">
              <a:buNone/>
            </a:pPr>
            <a:r>
              <a:rPr lang="en-US" b="0" i="0" dirty="0">
                <a:effectLst/>
              </a:rPr>
              <a:t>CREATE TABLE CUSTOMERS ( </a:t>
            </a:r>
          </a:p>
          <a:p>
            <a:pPr marL="0" indent="0">
              <a:buNone/>
            </a:pPr>
            <a:r>
              <a:rPr lang="en-US" b="0" i="0" dirty="0">
                <a:effectLst/>
              </a:rPr>
              <a:t>  ID INT AUTO_INCREMENT, </a:t>
            </a:r>
          </a:p>
          <a:p>
            <a:pPr marL="0" indent="0">
              <a:buNone/>
            </a:pPr>
            <a:r>
              <a:rPr lang="en-US" dirty="0"/>
              <a:t>  </a:t>
            </a:r>
            <a:r>
              <a:rPr lang="en-US" b="0" i="0" dirty="0">
                <a:effectLst/>
              </a:rPr>
              <a:t>NAME VARCHAR(20) NOT NULL, </a:t>
            </a:r>
          </a:p>
          <a:p>
            <a:pPr marL="0" indent="0">
              <a:buNone/>
            </a:pPr>
            <a:r>
              <a:rPr lang="en-US" dirty="0"/>
              <a:t>  </a:t>
            </a:r>
            <a:r>
              <a:rPr lang="en-US" b="0" i="0" dirty="0">
                <a:effectLst/>
              </a:rPr>
              <a:t>AGE INT NOT NULL, </a:t>
            </a:r>
          </a:p>
          <a:p>
            <a:pPr marL="0" indent="0">
              <a:buNone/>
            </a:pPr>
            <a:r>
              <a:rPr lang="en-US" dirty="0"/>
              <a:t>  </a:t>
            </a:r>
            <a:r>
              <a:rPr lang="en-US" b="0" i="0" dirty="0">
                <a:effectLst/>
              </a:rPr>
              <a:t>CITY CHAR (25), </a:t>
            </a:r>
          </a:p>
          <a:p>
            <a:pPr marL="0" indent="0">
              <a:buNone/>
            </a:pPr>
            <a:r>
              <a:rPr lang="en-US" dirty="0"/>
              <a:t>  </a:t>
            </a:r>
            <a:r>
              <a:rPr lang="en-US" b="0" i="0" dirty="0">
                <a:effectLst/>
              </a:rPr>
              <a:t>SALARY DECIMAL (18, 2), </a:t>
            </a:r>
          </a:p>
          <a:p>
            <a:pPr marL="0" indent="0">
              <a:buNone/>
            </a:pPr>
            <a:r>
              <a:rPr lang="en-US" dirty="0"/>
              <a:t>  </a:t>
            </a:r>
            <a:r>
              <a:rPr lang="en-US" b="0" i="0" dirty="0">
                <a:effectLst/>
              </a:rPr>
              <a:t>PRIMARY KEY (ID) </a:t>
            </a:r>
          </a:p>
          <a:p>
            <a:pPr marL="0" indent="0">
              <a:buNone/>
            </a:pPr>
            <a:r>
              <a:rPr lang="en-US" b="0" i="0" dirty="0">
                <a:effectLst/>
              </a:rPr>
              <a:t>);</a:t>
            </a:r>
            <a:endParaRPr lang="en-US" dirty="0"/>
          </a:p>
        </p:txBody>
      </p:sp>
    </p:spTree>
    <p:extLst>
      <p:ext uri="{BB962C8B-B14F-4D97-AF65-F5344CB8AC3E}">
        <p14:creationId xmlns:p14="http://schemas.microsoft.com/office/powerpoint/2010/main" val="3789367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740AB-61B2-F55D-CE08-678793D385EA}"/>
              </a:ext>
            </a:extLst>
          </p:cNvPr>
          <p:cNvSpPr>
            <a:spLocks noGrp="1"/>
          </p:cNvSpPr>
          <p:nvPr>
            <p:ph type="title"/>
          </p:nvPr>
        </p:nvSpPr>
        <p:spPr/>
        <p:txBody>
          <a:bodyPr/>
          <a:lstStyle/>
          <a:p>
            <a:r>
              <a:rPr lang="en-US" dirty="0"/>
              <a:t>Insert data</a:t>
            </a:r>
          </a:p>
        </p:txBody>
      </p:sp>
      <p:sp>
        <p:nvSpPr>
          <p:cNvPr id="3" name="Content Placeholder 2">
            <a:extLst>
              <a:ext uri="{FF2B5EF4-FFF2-40B4-BE49-F238E27FC236}">
                <a16:creationId xmlns:a16="http://schemas.microsoft.com/office/drawing/2014/main" id="{05A4F817-47BB-758E-2C71-80E1276DFFFD}"/>
              </a:ext>
            </a:extLst>
          </p:cNvPr>
          <p:cNvSpPr>
            <a:spLocks noGrp="1"/>
          </p:cNvSpPr>
          <p:nvPr>
            <p:ph idx="1"/>
          </p:nvPr>
        </p:nvSpPr>
        <p:spPr/>
        <p:txBody>
          <a:bodyPr>
            <a:normAutofit fontScale="92500" lnSpcReduction="20000"/>
          </a:bodyPr>
          <a:lstStyle/>
          <a:p>
            <a:pPr marL="0" indent="0">
              <a:buNone/>
            </a:pPr>
            <a:r>
              <a:rPr lang="en-US" b="0" i="0" dirty="0">
                <a:effectLst/>
              </a:rPr>
              <a:t>INSERT INTO CUSTOMERS </a:t>
            </a:r>
          </a:p>
          <a:p>
            <a:pPr marL="0" indent="0">
              <a:buNone/>
            </a:pPr>
            <a:r>
              <a:rPr lang="en-US" b="0" i="0" dirty="0">
                <a:effectLst/>
              </a:rPr>
              <a:t>(ID,NAME,AGE,CITY,SALARY) </a:t>
            </a:r>
          </a:p>
          <a:p>
            <a:pPr marL="0" indent="0">
              <a:buNone/>
            </a:pPr>
            <a:r>
              <a:rPr lang="en-US" b="0" i="0" dirty="0">
                <a:effectLst/>
              </a:rPr>
              <a:t>VALUES </a:t>
            </a:r>
          </a:p>
          <a:p>
            <a:pPr marL="0" indent="0">
              <a:buNone/>
            </a:pPr>
            <a:r>
              <a:rPr lang="en-US" b="0" i="0" dirty="0">
                <a:effectLst/>
              </a:rPr>
              <a:t>(1, 'Ramesh', 32, 'Ahmedabad', 2000.00 ), </a:t>
            </a:r>
          </a:p>
          <a:p>
            <a:pPr marL="0" indent="0">
              <a:buNone/>
            </a:pPr>
            <a:r>
              <a:rPr lang="en-US" b="0" i="0" dirty="0">
                <a:effectLst/>
              </a:rPr>
              <a:t>(2, '</a:t>
            </a:r>
            <a:r>
              <a:rPr lang="en-US" b="0" i="0" dirty="0" err="1">
                <a:effectLst/>
              </a:rPr>
              <a:t>Khilan</a:t>
            </a:r>
            <a:r>
              <a:rPr lang="en-US" b="0" i="0" dirty="0">
                <a:effectLst/>
              </a:rPr>
              <a:t>', 25, 'Delhi', 1500.00 ), </a:t>
            </a:r>
          </a:p>
          <a:p>
            <a:pPr marL="0" indent="0">
              <a:buNone/>
            </a:pPr>
            <a:r>
              <a:rPr lang="en-US" b="0" i="0" dirty="0">
                <a:effectLst/>
              </a:rPr>
              <a:t>(3, 'Kaushik', 23, 'Kota', 2000.00 ), </a:t>
            </a:r>
          </a:p>
          <a:p>
            <a:pPr marL="0" indent="0">
              <a:buNone/>
            </a:pPr>
            <a:r>
              <a:rPr lang="en-US" b="0" i="0" dirty="0">
                <a:effectLst/>
              </a:rPr>
              <a:t>(4, 'Chaitali', 25, 'Mumbai', 6500.00 ), </a:t>
            </a:r>
          </a:p>
          <a:p>
            <a:pPr marL="0" indent="0">
              <a:buNone/>
            </a:pPr>
            <a:r>
              <a:rPr lang="en-US" b="0" i="0" dirty="0">
                <a:effectLst/>
              </a:rPr>
              <a:t>(5, 'Hardik', 27, 'Bhopal', 8500.00 ), </a:t>
            </a:r>
          </a:p>
          <a:p>
            <a:pPr marL="0" indent="0">
              <a:buNone/>
            </a:pPr>
            <a:r>
              <a:rPr lang="en-US" b="0" i="0" dirty="0">
                <a:effectLst/>
              </a:rPr>
              <a:t>(6, 'Komal', 22, 'Hyderabad', 4500.00 ), </a:t>
            </a:r>
          </a:p>
          <a:p>
            <a:pPr marL="0" indent="0">
              <a:buNone/>
            </a:pPr>
            <a:r>
              <a:rPr lang="en-US" b="0" i="0" dirty="0">
                <a:effectLst/>
              </a:rPr>
              <a:t>(7, 'Muffy', 24, 'Indore', 10000.00 );</a:t>
            </a:r>
            <a:endParaRPr lang="en-US" dirty="0"/>
          </a:p>
        </p:txBody>
      </p:sp>
    </p:spTree>
    <p:extLst>
      <p:ext uri="{BB962C8B-B14F-4D97-AF65-F5344CB8AC3E}">
        <p14:creationId xmlns:p14="http://schemas.microsoft.com/office/powerpoint/2010/main" val="3442371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93B8-C941-0DCC-6633-1DED167733A8}"/>
              </a:ext>
            </a:extLst>
          </p:cNvPr>
          <p:cNvSpPr>
            <a:spLocks noGrp="1"/>
          </p:cNvSpPr>
          <p:nvPr>
            <p:ph type="title"/>
          </p:nvPr>
        </p:nvSpPr>
        <p:spPr/>
        <p:txBody>
          <a:bodyPr/>
          <a:lstStyle/>
          <a:p>
            <a:r>
              <a:rPr lang="en-US" dirty="0"/>
              <a:t>Reading Data</a:t>
            </a:r>
          </a:p>
        </p:txBody>
      </p:sp>
      <p:sp>
        <p:nvSpPr>
          <p:cNvPr id="3" name="Content Placeholder 2">
            <a:extLst>
              <a:ext uri="{FF2B5EF4-FFF2-40B4-BE49-F238E27FC236}">
                <a16:creationId xmlns:a16="http://schemas.microsoft.com/office/drawing/2014/main" id="{6E7D5CF1-09E2-8ACC-44B3-8B5D99416302}"/>
              </a:ext>
            </a:extLst>
          </p:cNvPr>
          <p:cNvSpPr>
            <a:spLocks noGrp="1"/>
          </p:cNvSpPr>
          <p:nvPr>
            <p:ph idx="1"/>
          </p:nvPr>
        </p:nvSpPr>
        <p:spPr>
          <a:xfrm>
            <a:off x="838200" y="4257039"/>
            <a:ext cx="10515600" cy="1919923"/>
          </a:xfrm>
        </p:spPr>
        <p:txBody>
          <a:bodyPr>
            <a:normAutofit lnSpcReduction="10000"/>
          </a:bodyPr>
          <a:lstStyle/>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ID, NAME, ADDRESS </a:t>
            </a:r>
            <a:r>
              <a:rPr lang="en-US" b="0" i="0" dirty="0">
                <a:solidFill>
                  <a:srgbClr val="CC99CD"/>
                </a:solidFill>
                <a:effectLst/>
                <a:latin typeface="Courier New" panose="02070309020205020404" pitchFamily="49" charset="0"/>
              </a:rPr>
              <a:t>FROM</a:t>
            </a:r>
            <a:r>
              <a:rPr lang="en-US" b="0" i="0" dirty="0">
                <a:solidFill>
                  <a:srgbClr val="CCCCCC"/>
                </a:solidFill>
                <a:effectLst/>
                <a:latin typeface="Courier New" panose="02070309020205020404" pitchFamily="49" charset="0"/>
              </a:rPr>
              <a:t> CUSTOMERS;</a:t>
            </a:r>
          </a:p>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t>
            </a:r>
            <a:r>
              <a:rPr lang="en-US" b="0" i="0" dirty="0">
                <a:solidFill>
                  <a:srgbClr val="CCCCCC"/>
                </a:solidFill>
                <a:effectLst/>
                <a:latin typeface="Courier New" panose="02070309020205020404" pitchFamily="49" charset="0"/>
              </a:rPr>
              <a:t> </a:t>
            </a:r>
            <a:r>
              <a:rPr lang="en-US" b="0" i="0" dirty="0">
                <a:solidFill>
                  <a:srgbClr val="CC99CD"/>
                </a:solidFill>
                <a:effectLst/>
                <a:latin typeface="Courier New" panose="02070309020205020404" pitchFamily="49" charset="0"/>
              </a:rPr>
              <a:t>from</a:t>
            </a:r>
            <a:r>
              <a:rPr lang="en-US" b="0" i="0" dirty="0">
                <a:solidFill>
                  <a:srgbClr val="CCCCCC"/>
                </a:solidFill>
                <a:effectLst/>
                <a:latin typeface="Courier New" panose="02070309020205020404" pitchFamily="49" charset="0"/>
              </a:rPr>
              <a:t> CUSTOMERS; </a:t>
            </a:r>
          </a:p>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ID </a:t>
            </a:r>
            <a:r>
              <a:rPr lang="en-US" b="0" i="0" dirty="0">
                <a:solidFill>
                  <a:srgbClr val="CC99CD"/>
                </a:solidFill>
                <a:effectLst/>
                <a:latin typeface="Courier New" panose="02070309020205020404" pitchFamily="49" charset="0"/>
              </a:rPr>
              <a:t>AS</a:t>
            </a:r>
            <a:r>
              <a:rPr lang="en-US" b="0" i="0" dirty="0">
                <a:solidFill>
                  <a:srgbClr val="CCCCCC"/>
                </a:solidFill>
                <a:effectLst/>
                <a:latin typeface="Courier New" panose="02070309020205020404" pitchFamily="49" charset="0"/>
              </a:rPr>
              <a:t> </a:t>
            </a:r>
            <a:r>
              <a:rPr lang="en-US" b="0" i="0" dirty="0" err="1">
                <a:solidFill>
                  <a:srgbClr val="CCCCCC"/>
                </a:solidFill>
                <a:effectLst/>
                <a:latin typeface="Courier New" panose="02070309020205020404" pitchFamily="49" charset="0"/>
              </a:rPr>
              <a:t>Identity_Document</a:t>
            </a:r>
            <a:r>
              <a:rPr lang="en-US" b="0" i="0" dirty="0">
                <a:solidFill>
                  <a:srgbClr val="CCCCCC"/>
                </a:solidFill>
                <a:effectLst/>
                <a:latin typeface="Courier New" panose="02070309020205020404" pitchFamily="49" charset="0"/>
              </a:rPr>
              <a:t> </a:t>
            </a:r>
            <a:r>
              <a:rPr lang="en-US" b="0" i="0" dirty="0">
                <a:solidFill>
                  <a:srgbClr val="CC99CD"/>
                </a:solidFill>
                <a:effectLst/>
                <a:latin typeface="Courier New" panose="02070309020205020404" pitchFamily="49" charset="0"/>
              </a:rPr>
              <a:t>FROM</a:t>
            </a:r>
            <a:r>
              <a:rPr lang="en-US" b="0" i="0" dirty="0">
                <a:solidFill>
                  <a:srgbClr val="CCCCCC"/>
                </a:solidFill>
                <a:effectLst/>
                <a:latin typeface="Courier New" panose="02070309020205020404" pitchFamily="49" charset="0"/>
              </a:rPr>
              <a:t> CUSTOMERS;</a:t>
            </a:r>
          </a:p>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46475</a:t>
            </a:r>
            <a:r>
              <a:rPr lang="en-US" b="0" i="0" dirty="0">
                <a:solidFill>
                  <a:srgbClr val="67CDCC"/>
                </a:solidFill>
                <a:effectLst/>
                <a:latin typeface="Courier New" panose="02070309020205020404" pitchFamily="49" charset="0"/>
              </a:rPr>
              <a:t>*</a:t>
            </a:r>
            <a:r>
              <a:rPr lang="en-US" b="0" i="0" dirty="0">
                <a:solidFill>
                  <a:srgbClr val="F08D49"/>
                </a:solidFill>
                <a:effectLst/>
                <a:latin typeface="Courier New" panose="02070309020205020404" pitchFamily="49" charset="0"/>
              </a:rPr>
              <a:t>453</a:t>
            </a:r>
            <a:r>
              <a:rPr lang="en-US" b="0" i="0" dirty="0">
                <a:solidFill>
                  <a:srgbClr val="CCCCCC"/>
                </a:solidFill>
                <a:effectLst/>
                <a:latin typeface="Courier New" panose="02070309020205020404" pitchFamily="49" charset="0"/>
              </a:rPr>
              <a:t>;</a:t>
            </a:r>
          </a:p>
        </p:txBody>
      </p:sp>
      <p:sp>
        <p:nvSpPr>
          <p:cNvPr id="4" name="TextBox 3">
            <a:extLst>
              <a:ext uri="{FF2B5EF4-FFF2-40B4-BE49-F238E27FC236}">
                <a16:creationId xmlns:a16="http://schemas.microsoft.com/office/drawing/2014/main" id="{2506ACAB-AFDA-7A8B-88B1-FDA1F997E643}"/>
              </a:ext>
            </a:extLst>
          </p:cNvPr>
          <p:cNvSpPr txBox="1"/>
          <p:nvPr/>
        </p:nvSpPr>
        <p:spPr>
          <a:xfrm>
            <a:off x="838200" y="1838960"/>
            <a:ext cx="9565640" cy="2677656"/>
          </a:xfrm>
          <a:prstGeom prst="rect">
            <a:avLst/>
          </a:prstGeom>
          <a:noFill/>
        </p:spPr>
        <p:txBody>
          <a:bodyPr wrap="square" rtlCol="0">
            <a:spAutoFit/>
          </a:bodyPr>
          <a:lstStyle/>
          <a:p>
            <a:r>
              <a:rPr lang="en-US" sz="2800" dirty="0"/>
              <a:t>SELECT {</a:t>
            </a:r>
            <a:r>
              <a:rPr lang="en-US" sz="2800" dirty="0" err="1"/>
              <a:t>columns|computation</a:t>
            </a:r>
            <a:r>
              <a:rPr lang="en-US" sz="2800" dirty="0"/>
              <a:t>=display/view} FROM {</a:t>
            </a:r>
            <a:r>
              <a:rPr lang="en-US" sz="2800" dirty="0" err="1"/>
              <a:t>table_name</a:t>
            </a:r>
            <a:r>
              <a:rPr lang="en-US" sz="2800" dirty="0"/>
              <a:t>};</a:t>
            </a:r>
          </a:p>
          <a:p>
            <a:endParaRPr lang="en-US" sz="2800" dirty="0"/>
          </a:p>
          <a:p>
            <a:r>
              <a:rPr lang="en-US" sz="2800" dirty="0"/>
              <a:t>SELECT * = SELECT ALL</a:t>
            </a:r>
          </a:p>
          <a:p>
            <a:endParaRPr lang="en-US" sz="2800" dirty="0"/>
          </a:p>
          <a:p>
            <a:r>
              <a:rPr lang="en-US" sz="2800" dirty="0"/>
              <a:t>SELECT </a:t>
            </a:r>
          </a:p>
        </p:txBody>
      </p:sp>
    </p:spTree>
    <p:extLst>
      <p:ext uri="{BB962C8B-B14F-4D97-AF65-F5344CB8AC3E}">
        <p14:creationId xmlns:p14="http://schemas.microsoft.com/office/powerpoint/2010/main" val="204910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4427CB-0B5A-549A-6C49-3FC783442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753" y="1327042"/>
            <a:ext cx="7658494" cy="4203916"/>
          </a:xfrm>
          <a:prstGeom prst="rect">
            <a:avLst/>
          </a:prstGeom>
        </p:spPr>
      </p:pic>
    </p:spTree>
    <p:extLst>
      <p:ext uri="{BB962C8B-B14F-4D97-AF65-F5344CB8AC3E}">
        <p14:creationId xmlns:p14="http://schemas.microsoft.com/office/powerpoint/2010/main" val="4209670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3FDA0-7917-D8EE-B30B-3FE3211FA3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11DD16-1190-1141-CE51-280FB8BB6DA9}"/>
              </a:ext>
            </a:extLst>
          </p:cNvPr>
          <p:cNvSpPr>
            <a:spLocks noGrp="1"/>
          </p:cNvSpPr>
          <p:nvPr>
            <p:ph type="title"/>
          </p:nvPr>
        </p:nvSpPr>
        <p:spPr/>
        <p:txBody>
          <a:bodyPr/>
          <a:lstStyle/>
          <a:p>
            <a:r>
              <a:rPr lang="en-US" dirty="0"/>
              <a:t>WHERE</a:t>
            </a:r>
          </a:p>
        </p:txBody>
      </p:sp>
      <p:sp>
        <p:nvSpPr>
          <p:cNvPr id="3" name="Content Placeholder 2">
            <a:extLst>
              <a:ext uri="{FF2B5EF4-FFF2-40B4-BE49-F238E27FC236}">
                <a16:creationId xmlns:a16="http://schemas.microsoft.com/office/drawing/2014/main" id="{AA1F58CF-53CA-4D95-B11E-07275669C016}"/>
              </a:ext>
            </a:extLst>
          </p:cNvPr>
          <p:cNvSpPr>
            <a:spLocks noGrp="1"/>
          </p:cNvSpPr>
          <p:nvPr>
            <p:ph idx="1"/>
          </p:nvPr>
        </p:nvSpPr>
        <p:spPr/>
        <p:txBody>
          <a:bodyPr>
            <a:normAutofit fontScale="92500" lnSpcReduction="20000"/>
          </a:bodyPr>
          <a:lstStyle/>
          <a:p>
            <a:pPr marL="0" indent="0">
              <a:buNone/>
            </a:pPr>
            <a:r>
              <a:rPr lang="en-US" dirty="0"/>
              <a:t>=</a:t>
            </a:r>
          </a:p>
          <a:p>
            <a:pPr marL="0" indent="0">
              <a:buNone/>
            </a:pPr>
            <a:r>
              <a:rPr lang="en-US" dirty="0"/>
              <a:t>!=</a:t>
            </a:r>
          </a:p>
          <a:p>
            <a:pPr marL="0" indent="0">
              <a:buNone/>
            </a:pPr>
            <a:r>
              <a:rPr lang="en-US" b="0" i="0" dirty="0">
                <a:effectLst/>
              </a:rPr>
              <a:t>Select * From CUSTOMERS Where AGE &gt; 23;</a:t>
            </a:r>
            <a:endParaRPr lang="en-US" dirty="0"/>
          </a:p>
          <a:p>
            <a:pPr marL="0" indent="0">
              <a:buNone/>
            </a:pPr>
            <a:r>
              <a:rPr lang="en-US" dirty="0"/>
              <a:t>&lt;</a:t>
            </a:r>
          </a:p>
          <a:p>
            <a:pPr marL="0" indent="0">
              <a:buNone/>
            </a:pPr>
            <a:r>
              <a:rPr lang="en-US" dirty="0"/>
              <a:t>&gt;=</a:t>
            </a:r>
          </a:p>
          <a:p>
            <a:pPr marL="0" indent="0">
              <a:buNone/>
            </a:pPr>
            <a:r>
              <a:rPr lang="en-US" dirty="0"/>
              <a:t>&lt;=</a:t>
            </a:r>
          </a:p>
          <a:p>
            <a:pPr marL="0" indent="0">
              <a:buNone/>
            </a:pPr>
            <a:r>
              <a:rPr lang="en-US" b="0" i="0" dirty="0">
                <a:solidFill>
                  <a:srgbClr val="CC99CD"/>
                </a:solidFill>
                <a:effectLst/>
                <a:latin typeface="Courier New" panose="02070309020205020404" pitchFamily="49" charset="0"/>
              </a:rPr>
              <a:t>AND</a:t>
            </a:r>
            <a:endParaRPr lang="en-US" b="0" i="0" dirty="0">
              <a:solidFill>
                <a:srgbClr val="CCCCCC"/>
              </a:solidFill>
              <a:effectLst/>
              <a:latin typeface="Courier New" panose="02070309020205020404" pitchFamily="49" charset="0"/>
            </a:endParaRPr>
          </a:p>
          <a:p>
            <a:pPr marL="0" indent="0">
              <a:buNone/>
            </a:pPr>
            <a:r>
              <a:rPr lang="en-US" dirty="0"/>
              <a:t>OR</a:t>
            </a:r>
          </a:p>
          <a:p>
            <a:pPr marL="0" indent="0">
              <a:buNone/>
            </a:pPr>
            <a:r>
              <a:rPr lang="en-US" dirty="0"/>
              <a:t>NOT</a:t>
            </a:r>
          </a:p>
          <a:p>
            <a:pPr marL="0" indent="0">
              <a:buNone/>
            </a:pPr>
            <a:r>
              <a:rPr lang="en-US" dirty="0"/>
              <a:t>IN</a:t>
            </a:r>
          </a:p>
        </p:txBody>
      </p:sp>
    </p:spTree>
    <p:extLst>
      <p:ext uri="{BB962C8B-B14F-4D97-AF65-F5344CB8AC3E}">
        <p14:creationId xmlns:p14="http://schemas.microsoft.com/office/powerpoint/2010/main" val="2272833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97D2-E244-7247-0EF0-6E75AB56C2AE}"/>
              </a:ext>
            </a:extLst>
          </p:cNvPr>
          <p:cNvSpPr>
            <a:spLocks noGrp="1"/>
          </p:cNvSpPr>
          <p:nvPr>
            <p:ph type="title"/>
          </p:nvPr>
        </p:nvSpPr>
        <p:spPr>
          <a:xfrm>
            <a:off x="0" y="0"/>
            <a:ext cx="12192000" cy="681037"/>
          </a:xfrm>
        </p:spPr>
        <p:txBody>
          <a:bodyPr>
            <a:normAutofit fontScale="90000"/>
          </a:bodyPr>
          <a:lstStyle/>
          <a:p>
            <a:r>
              <a:rPr lang="en-US" dirty="0"/>
              <a:t>WHERE / AND, OR</a:t>
            </a:r>
          </a:p>
        </p:txBody>
      </p:sp>
      <p:sp>
        <p:nvSpPr>
          <p:cNvPr id="3" name="Content Placeholder 2">
            <a:extLst>
              <a:ext uri="{FF2B5EF4-FFF2-40B4-BE49-F238E27FC236}">
                <a16:creationId xmlns:a16="http://schemas.microsoft.com/office/drawing/2014/main" id="{7344D4EB-F728-9C73-BEE9-3BC3BF6F2054}"/>
              </a:ext>
            </a:extLst>
          </p:cNvPr>
          <p:cNvSpPr>
            <a:spLocks noGrp="1"/>
          </p:cNvSpPr>
          <p:nvPr>
            <p:ph idx="1"/>
          </p:nvPr>
        </p:nvSpPr>
        <p:spPr>
          <a:xfrm>
            <a:off x="838200" y="4081111"/>
            <a:ext cx="10515600" cy="2095851"/>
          </a:xfrm>
        </p:spPr>
        <p:txBody>
          <a:bodyPr>
            <a:normAutofit fontScale="70000" lnSpcReduction="20000"/>
          </a:bodyPr>
          <a:lstStyle/>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t>
            </a:r>
            <a:r>
              <a:rPr lang="en-US" b="0" i="0" dirty="0">
                <a:solidFill>
                  <a:srgbClr val="CCCCCC"/>
                </a:solidFill>
                <a:effectLst/>
                <a:latin typeface="Courier New" panose="02070309020205020404" pitchFamily="49" charset="0"/>
              </a:rPr>
              <a:t> </a:t>
            </a:r>
            <a:r>
              <a:rPr lang="en-US" b="0" i="0" dirty="0">
                <a:solidFill>
                  <a:srgbClr val="CC99CD"/>
                </a:solidFill>
                <a:effectLst/>
                <a:latin typeface="Courier New" panose="02070309020205020404" pitchFamily="49" charset="0"/>
              </a:rPr>
              <a:t>FROM</a:t>
            </a:r>
            <a:r>
              <a:rPr lang="en-US" b="0" i="0" dirty="0">
                <a:solidFill>
                  <a:srgbClr val="CCCCCC"/>
                </a:solidFill>
                <a:effectLst/>
                <a:latin typeface="Courier New" panose="02070309020205020404" pitchFamily="49" charset="0"/>
              </a:rPr>
              <a:t> CUSTOMERS </a:t>
            </a:r>
            <a:r>
              <a:rPr lang="en-US" b="0" i="0" dirty="0">
                <a:solidFill>
                  <a:srgbClr val="CC99CD"/>
                </a:solidFill>
                <a:effectLst/>
                <a:latin typeface="Courier New" panose="02070309020205020404" pitchFamily="49" charset="0"/>
              </a:rPr>
              <a:t>WHERE</a:t>
            </a:r>
            <a:r>
              <a:rPr lang="en-US" b="0" i="0" dirty="0">
                <a:solidFill>
                  <a:srgbClr val="CCCCCC"/>
                </a:solidFill>
                <a:effectLst/>
                <a:latin typeface="Courier New" panose="02070309020205020404" pitchFamily="49" charset="0"/>
              </a:rPr>
              <a:t> ADDRESS </a:t>
            </a:r>
            <a:r>
              <a:rPr lang="en-US" b="0" i="0" dirty="0">
                <a:solidFill>
                  <a:srgbClr val="67CDCC"/>
                </a:solidFill>
                <a:effectLst/>
                <a:latin typeface="Courier New" panose="02070309020205020404" pitchFamily="49" charset="0"/>
              </a:rPr>
              <a:t>=</a:t>
            </a:r>
            <a:r>
              <a:rPr lang="en-US" b="0" i="0" dirty="0">
                <a:solidFill>
                  <a:srgbClr val="CCCCCC"/>
                </a:solidFill>
                <a:effectLst/>
                <a:latin typeface="Courier New" panose="02070309020205020404" pitchFamily="49" charset="0"/>
              </a:rPr>
              <a:t> </a:t>
            </a:r>
            <a:r>
              <a:rPr lang="en-US" b="0" i="0" dirty="0">
                <a:solidFill>
                  <a:srgbClr val="7EC699"/>
                </a:solidFill>
                <a:effectLst/>
                <a:latin typeface="Courier New" panose="02070309020205020404" pitchFamily="49" charset="0"/>
              </a:rPr>
              <a:t>"Hyderabad"</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AND</a:t>
            </a:r>
            <a:r>
              <a:rPr lang="en-US" b="0" i="0" dirty="0">
                <a:solidFill>
                  <a:srgbClr val="CCCCCC"/>
                </a:solidFill>
                <a:effectLst/>
                <a:latin typeface="Courier New" panose="02070309020205020404" pitchFamily="49" charset="0"/>
              </a:rPr>
              <a:t> AGE </a:t>
            </a:r>
            <a:r>
              <a:rPr lang="en-US" b="0" i="0" dirty="0">
                <a:solidFill>
                  <a:srgbClr val="67CDCC"/>
                </a:solidFill>
                <a:effectLst/>
                <a:latin typeface="Courier New" panose="02070309020205020404" pitchFamily="49" charset="0"/>
              </a:rPr>
              <a: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22</a:t>
            </a:r>
            <a:r>
              <a:rPr lang="en-US" b="0" i="0" dirty="0">
                <a:solidFill>
                  <a:srgbClr val="CCCCCC"/>
                </a:solidFill>
                <a:effectLst/>
                <a:latin typeface="Courier New" panose="02070309020205020404" pitchFamily="49" charset="0"/>
              </a:rPr>
              <a:t>;</a:t>
            </a:r>
          </a:p>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1</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AND</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0</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0</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AND</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1</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0</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AND</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0</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0</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AND</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NULL</a:t>
            </a:r>
            <a:r>
              <a:rPr lang="en-US" b="0" i="0" dirty="0">
                <a:solidFill>
                  <a:srgbClr val="CCCCCC"/>
                </a:solidFill>
                <a:effectLst/>
                <a:latin typeface="Courier New" panose="02070309020205020404" pitchFamily="49" charset="0"/>
              </a:rPr>
              <a:t>;</a:t>
            </a:r>
            <a:endParaRPr lang="en-US" dirty="0">
              <a:solidFill>
                <a:srgbClr val="CCCCCC"/>
              </a:solidFill>
              <a:latin typeface="Courier New" panose="02070309020205020404" pitchFamily="49" charset="0"/>
            </a:endParaRPr>
          </a:p>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1</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AND</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1</a:t>
            </a:r>
            <a:r>
              <a:rPr lang="en-US" b="0" i="0" dirty="0">
                <a:solidFill>
                  <a:srgbClr val="CCCCCC"/>
                </a:solidFill>
                <a:effectLst/>
                <a:latin typeface="Courier New" panose="02070309020205020404" pitchFamily="49" charset="0"/>
              </a:rPr>
              <a:t>;</a:t>
            </a:r>
          </a:p>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1</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AND</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NULL</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NULL</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AND</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NULL</a:t>
            </a:r>
            <a:r>
              <a:rPr lang="en-US" b="0" i="0" dirty="0">
                <a:solidFill>
                  <a:srgbClr val="CCCCCC"/>
                </a:solidFill>
                <a:effectLst/>
                <a:latin typeface="Courier New" panose="02070309020205020404" pitchFamily="49" charset="0"/>
              </a:rPr>
              <a:t>;</a:t>
            </a:r>
          </a:p>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t>
            </a:r>
            <a:r>
              <a:rPr lang="en-US" b="0" i="0" dirty="0">
                <a:solidFill>
                  <a:srgbClr val="CCCCCC"/>
                </a:solidFill>
                <a:effectLst/>
                <a:latin typeface="Courier New" panose="02070309020205020404" pitchFamily="49" charset="0"/>
              </a:rPr>
              <a:t> </a:t>
            </a:r>
            <a:r>
              <a:rPr lang="en-US" b="0" i="0" dirty="0">
                <a:solidFill>
                  <a:srgbClr val="CC99CD"/>
                </a:solidFill>
                <a:effectLst/>
                <a:latin typeface="Courier New" panose="02070309020205020404" pitchFamily="49" charset="0"/>
              </a:rPr>
              <a:t>FROM</a:t>
            </a:r>
            <a:r>
              <a:rPr lang="en-US" b="0" i="0" dirty="0">
                <a:solidFill>
                  <a:srgbClr val="CCCCCC"/>
                </a:solidFill>
                <a:effectLst/>
                <a:latin typeface="Courier New" panose="02070309020205020404" pitchFamily="49" charset="0"/>
              </a:rPr>
              <a:t> CUSTOMERS </a:t>
            </a:r>
            <a:r>
              <a:rPr lang="en-US" b="0" i="0" dirty="0">
                <a:solidFill>
                  <a:srgbClr val="CC99CD"/>
                </a:solidFill>
                <a:effectLst/>
                <a:latin typeface="Courier New" panose="02070309020205020404" pitchFamily="49" charset="0"/>
              </a:rPr>
              <a:t>WHERE</a:t>
            </a:r>
            <a:r>
              <a:rPr lang="en-US" b="0" i="0" dirty="0">
                <a:solidFill>
                  <a:srgbClr val="CCCCCC"/>
                </a:solidFill>
                <a:effectLst/>
                <a:latin typeface="Courier New" panose="02070309020205020404" pitchFamily="49" charset="0"/>
              </a:rPr>
              <a:t> NAME </a:t>
            </a:r>
            <a:r>
              <a:rPr lang="en-US" b="0" i="0" dirty="0">
                <a:solidFill>
                  <a:srgbClr val="67CDCC"/>
                </a:solidFill>
                <a:effectLst/>
                <a:latin typeface="Courier New" panose="02070309020205020404" pitchFamily="49" charset="0"/>
              </a:rPr>
              <a:t>LIKE</a:t>
            </a:r>
            <a:r>
              <a:rPr lang="en-US" b="0" i="0" dirty="0">
                <a:solidFill>
                  <a:srgbClr val="CCCCCC"/>
                </a:solidFill>
                <a:effectLst/>
                <a:latin typeface="Courier New" panose="02070309020205020404" pitchFamily="49" charset="0"/>
              </a:rPr>
              <a:t> </a:t>
            </a:r>
            <a:r>
              <a:rPr lang="en-US" b="0" i="0" dirty="0">
                <a:solidFill>
                  <a:srgbClr val="7EC699"/>
                </a:solidFill>
                <a:effectLst/>
                <a:latin typeface="Courier New" panose="02070309020205020404" pitchFamily="49" charset="0"/>
              </a:rPr>
              <a:t>'k%'</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AND</a:t>
            </a:r>
            <a:r>
              <a:rPr lang="en-US" b="0" i="0" dirty="0">
                <a:solidFill>
                  <a:srgbClr val="CCCCCC"/>
                </a:solidFill>
                <a:effectLst/>
                <a:latin typeface="Courier New" panose="02070309020205020404" pitchFamily="49" charset="0"/>
              </a:rPr>
              <a:t> AGE </a:t>
            </a:r>
            <a:r>
              <a:rPr lang="en-US" b="0" i="0" dirty="0">
                <a:solidFill>
                  <a:srgbClr val="67CDCC"/>
                </a:solidFill>
                <a:effectLst/>
                <a:latin typeface="Courier New" panose="02070309020205020404" pitchFamily="49" charset="0"/>
              </a:rPr>
              <a:t>&gt;=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22</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AND</a:t>
            </a:r>
            <a:r>
              <a:rPr lang="en-US" b="0" i="0" dirty="0">
                <a:solidFill>
                  <a:srgbClr val="CCCCCC"/>
                </a:solidFill>
                <a:effectLst/>
                <a:latin typeface="Courier New" panose="02070309020205020404" pitchFamily="49" charset="0"/>
              </a:rPr>
              <a:t> SALARY </a:t>
            </a:r>
            <a:r>
              <a:rPr lang="en-US" b="0" i="0" dirty="0">
                <a:solidFill>
                  <a:srgbClr val="67CDCC"/>
                </a:solidFill>
                <a:effectLst/>
                <a:latin typeface="Courier New" panose="02070309020205020404" pitchFamily="49" charset="0"/>
              </a:rPr>
              <a:t>&lt;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3742</a:t>
            </a:r>
            <a:r>
              <a:rPr lang="en-US" b="0" i="0" dirty="0">
                <a:solidFill>
                  <a:srgbClr val="CCCCCC"/>
                </a:solidFill>
                <a:effectLst/>
                <a:latin typeface="Courier New" panose="02070309020205020404" pitchFamily="49" charset="0"/>
              </a:rPr>
              <a:t>;</a:t>
            </a:r>
            <a:endParaRPr lang="en-US" dirty="0"/>
          </a:p>
        </p:txBody>
      </p:sp>
      <p:graphicFrame>
        <p:nvGraphicFramePr>
          <p:cNvPr id="4" name="Table 3">
            <a:extLst>
              <a:ext uri="{FF2B5EF4-FFF2-40B4-BE49-F238E27FC236}">
                <a16:creationId xmlns:a16="http://schemas.microsoft.com/office/drawing/2014/main" id="{6C913DA2-6686-E849-A27C-CC9583BFF209}"/>
              </a:ext>
            </a:extLst>
          </p:cNvPr>
          <p:cNvGraphicFramePr>
            <a:graphicFrameLocks noGrp="1"/>
          </p:cNvGraphicFramePr>
          <p:nvPr>
            <p:extLst>
              <p:ext uri="{D42A27DB-BD31-4B8C-83A1-F6EECF244321}">
                <p14:modId xmlns:p14="http://schemas.microsoft.com/office/powerpoint/2010/main" val="4256402860"/>
              </p:ext>
            </p:extLst>
          </p:nvPr>
        </p:nvGraphicFramePr>
        <p:xfrm>
          <a:off x="212825" y="881831"/>
          <a:ext cx="8113032" cy="1854200"/>
        </p:xfrm>
        <a:graphic>
          <a:graphicData uri="http://schemas.openxmlformats.org/drawingml/2006/table">
            <a:tbl>
              <a:tblPr firstRow="1" bandRow="1">
                <a:tableStyleId>{5C22544A-7EE6-4342-B048-85BDC9FD1C3A}</a:tableStyleId>
              </a:tblPr>
              <a:tblGrid>
                <a:gridCol w="2028258">
                  <a:extLst>
                    <a:ext uri="{9D8B030D-6E8A-4147-A177-3AD203B41FA5}">
                      <a16:colId xmlns:a16="http://schemas.microsoft.com/office/drawing/2014/main" val="3356469850"/>
                    </a:ext>
                  </a:extLst>
                </a:gridCol>
                <a:gridCol w="2028258">
                  <a:extLst>
                    <a:ext uri="{9D8B030D-6E8A-4147-A177-3AD203B41FA5}">
                      <a16:colId xmlns:a16="http://schemas.microsoft.com/office/drawing/2014/main" val="808958443"/>
                    </a:ext>
                  </a:extLst>
                </a:gridCol>
                <a:gridCol w="2028258">
                  <a:extLst>
                    <a:ext uri="{9D8B030D-6E8A-4147-A177-3AD203B41FA5}">
                      <a16:colId xmlns:a16="http://schemas.microsoft.com/office/drawing/2014/main" val="2301784533"/>
                    </a:ext>
                  </a:extLst>
                </a:gridCol>
                <a:gridCol w="2028258">
                  <a:extLst>
                    <a:ext uri="{9D8B030D-6E8A-4147-A177-3AD203B41FA5}">
                      <a16:colId xmlns:a16="http://schemas.microsoft.com/office/drawing/2014/main" val="396552907"/>
                    </a:ext>
                  </a:extLst>
                </a:gridCol>
              </a:tblGrid>
              <a:tr h="370840">
                <a:tc>
                  <a:txBody>
                    <a:bodyPr/>
                    <a:lstStyle/>
                    <a:p>
                      <a:r>
                        <a:rPr lang="en-US" dirty="0"/>
                        <a:t>Variable 1</a:t>
                      </a:r>
                    </a:p>
                  </a:txBody>
                  <a:tcPr/>
                </a:tc>
                <a:tc>
                  <a:txBody>
                    <a:bodyPr/>
                    <a:lstStyle/>
                    <a:p>
                      <a:r>
                        <a:rPr lang="en-US" dirty="0"/>
                        <a:t>Variable 2</a:t>
                      </a:r>
                    </a:p>
                  </a:txBody>
                  <a:tcPr/>
                </a:tc>
                <a:tc>
                  <a:txBody>
                    <a:bodyPr/>
                    <a:lstStyle/>
                    <a:p>
                      <a:r>
                        <a:rPr lang="en-US" dirty="0"/>
                        <a:t>AND</a:t>
                      </a:r>
                    </a:p>
                  </a:txBody>
                  <a:tcPr/>
                </a:tc>
                <a:tc>
                  <a:txBody>
                    <a:bodyPr/>
                    <a:lstStyle/>
                    <a:p>
                      <a:r>
                        <a:rPr lang="en-US" dirty="0"/>
                        <a:t>OR</a:t>
                      </a:r>
                    </a:p>
                  </a:txBody>
                  <a:tcPr/>
                </a:tc>
                <a:extLst>
                  <a:ext uri="{0D108BD9-81ED-4DB2-BD59-A6C34878D82A}">
                    <a16:rowId xmlns:a16="http://schemas.microsoft.com/office/drawing/2014/main" val="1990976304"/>
                  </a:ext>
                </a:extLst>
              </a:tr>
              <a:tr h="370840">
                <a:tc>
                  <a:txBody>
                    <a:bodyPr/>
                    <a:lstStyle/>
                    <a:p>
                      <a:r>
                        <a:rPr lang="en-US" dirty="0"/>
                        <a:t>0</a:t>
                      </a:r>
                    </a:p>
                  </a:txBody>
                  <a:tcPr>
                    <a:solidFill>
                      <a:srgbClr val="FF0000"/>
                    </a:solidFill>
                  </a:tcPr>
                </a:tc>
                <a:tc>
                  <a:txBody>
                    <a:bodyPr/>
                    <a:lstStyle/>
                    <a:p>
                      <a:r>
                        <a:rPr lang="en-US" dirty="0"/>
                        <a:t>0</a:t>
                      </a:r>
                    </a:p>
                  </a:txBody>
                  <a:tcPr>
                    <a:solidFill>
                      <a:srgbClr val="FF0000"/>
                    </a:solidFill>
                  </a:tcPr>
                </a:tc>
                <a:tc>
                  <a:txBody>
                    <a:bodyPr/>
                    <a:lstStyle/>
                    <a:p>
                      <a:r>
                        <a:rPr lang="en-US" dirty="0"/>
                        <a:t>0</a:t>
                      </a:r>
                    </a:p>
                  </a:txBody>
                  <a:tcPr>
                    <a:solidFill>
                      <a:srgbClr val="FF0000"/>
                    </a:solidFill>
                  </a:tcPr>
                </a:tc>
                <a:tc>
                  <a:txBody>
                    <a:bodyPr/>
                    <a:lstStyle/>
                    <a:p>
                      <a:r>
                        <a:rPr lang="en-US" dirty="0"/>
                        <a:t>0</a:t>
                      </a:r>
                    </a:p>
                  </a:txBody>
                  <a:tcPr>
                    <a:solidFill>
                      <a:srgbClr val="FF0000"/>
                    </a:solidFill>
                  </a:tcPr>
                </a:tc>
                <a:extLst>
                  <a:ext uri="{0D108BD9-81ED-4DB2-BD59-A6C34878D82A}">
                    <a16:rowId xmlns:a16="http://schemas.microsoft.com/office/drawing/2014/main" val="643524833"/>
                  </a:ext>
                </a:extLst>
              </a:tr>
              <a:tr h="370840">
                <a:tc>
                  <a:txBody>
                    <a:bodyPr/>
                    <a:lstStyle/>
                    <a:p>
                      <a:r>
                        <a:rPr lang="en-US" dirty="0"/>
                        <a:t>0</a:t>
                      </a:r>
                    </a:p>
                  </a:txBody>
                  <a:tcPr>
                    <a:solidFill>
                      <a:srgbClr val="FF0000"/>
                    </a:solidFill>
                  </a:tcPr>
                </a:tc>
                <a:tc>
                  <a:txBody>
                    <a:bodyPr/>
                    <a:lstStyle/>
                    <a:p>
                      <a:r>
                        <a:rPr lang="en-US" dirty="0"/>
                        <a:t>1</a:t>
                      </a:r>
                    </a:p>
                  </a:txBody>
                  <a:tcPr>
                    <a:solidFill>
                      <a:srgbClr val="92D050"/>
                    </a:solidFill>
                  </a:tcPr>
                </a:tc>
                <a:tc>
                  <a:txBody>
                    <a:bodyPr/>
                    <a:lstStyle/>
                    <a:p>
                      <a:r>
                        <a:rPr lang="en-US" dirty="0"/>
                        <a:t>0</a:t>
                      </a:r>
                    </a:p>
                  </a:txBody>
                  <a:tcPr>
                    <a:solidFill>
                      <a:srgbClr val="FF0000"/>
                    </a:solidFill>
                  </a:tcPr>
                </a:tc>
                <a:tc>
                  <a:txBody>
                    <a:bodyPr/>
                    <a:lstStyle/>
                    <a:p>
                      <a:r>
                        <a:rPr lang="en-US" dirty="0"/>
                        <a:t>1</a:t>
                      </a:r>
                    </a:p>
                  </a:txBody>
                  <a:tcPr>
                    <a:solidFill>
                      <a:srgbClr val="92D050"/>
                    </a:solidFill>
                  </a:tcPr>
                </a:tc>
                <a:extLst>
                  <a:ext uri="{0D108BD9-81ED-4DB2-BD59-A6C34878D82A}">
                    <a16:rowId xmlns:a16="http://schemas.microsoft.com/office/drawing/2014/main" val="3416769432"/>
                  </a:ext>
                </a:extLst>
              </a:tr>
              <a:tr h="370840">
                <a:tc>
                  <a:txBody>
                    <a:bodyPr/>
                    <a:lstStyle/>
                    <a:p>
                      <a:r>
                        <a:rPr lang="en-US" dirty="0"/>
                        <a:t>1</a:t>
                      </a:r>
                    </a:p>
                  </a:txBody>
                  <a:tcPr>
                    <a:solidFill>
                      <a:srgbClr val="92D050"/>
                    </a:solidFill>
                  </a:tcPr>
                </a:tc>
                <a:tc>
                  <a:txBody>
                    <a:bodyPr/>
                    <a:lstStyle/>
                    <a:p>
                      <a:r>
                        <a:rPr lang="en-US" dirty="0"/>
                        <a:t>0</a:t>
                      </a:r>
                    </a:p>
                  </a:txBody>
                  <a:tcPr>
                    <a:solidFill>
                      <a:srgbClr val="FF0000"/>
                    </a:solidFill>
                  </a:tcPr>
                </a:tc>
                <a:tc>
                  <a:txBody>
                    <a:bodyPr/>
                    <a:lstStyle/>
                    <a:p>
                      <a:r>
                        <a:rPr lang="en-US" dirty="0"/>
                        <a:t>0</a:t>
                      </a:r>
                    </a:p>
                  </a:txBody>
                  <a:tcPr>
                    <a:solidFill>
                      <a:srgbClr val="FF0000"/>
                    </a:solidFill>
                  </a:tcPr>
                </a:tc>
                <a:tc>
                  <a:txBody>
                    <a:bodyPr/>
                    <a:lstStyle/>
                    <a:p>
                      <a:r>
                        <a:rPr lang="en-US" dirty="0"/>
                        <a:t>1</a:t>
                      </a:r>
                    </a:p>
                  </a:txBody>
                  <a:tcPr>
                    <a:solidFill>
                      <a:srgbClr val="92D050"/>
                    </a:solidFill>
                  </a:tcPr>
                </a:tc>
                <a:extLst>
                  <a:ext uri="{0D108BD9-81ED-4DB2-BD59-A6C34878D82A}">
                    <a16:rowId xmlns:a16="http://schemas.microsoft.com/office/drawing/2014/main" val="2374121472"/>
                  </a:ext>
                </a:extLst>
              </a:tr>
              <a:tr h="370840">
                <a:tc>
                  <a:txBody>
                    <a:bodyPr/>
                    <a:lstStyle/>
                    <a:p>
                      <a:r>
                        <a:rPr lang="en-US" dirty="0"/>
                        <a:t>1</a:t>
                      </a:r>
                    </a:p>
                  </a:txBody>
                  <a:tcPr>
                    <a:solidFill>
                      <a:srgbClr val="92D050"/>
                    </a:solidFill>
                  </a:tcPr>
                </a:tc>
                <a:tc>
                  <a:txBody>
                    <a:bodyPr/>
                    <a:lstStyle/>
                    <a:p>
                      <a:r>
                        <a:rPr lang="en-US" dirty="0"/>
                        <a:t>1</a:t>
                      </a:r>
                    </a:p>
                  </a:txBody>
                  <a:tcPr>
                    <a:solidFill>
                      <a:srgbClr val="92D050"/>
                    </a:solidFill>
                  </a:tcPr>
                </a:tc>
                <a:tc>
                  <a:txBody>
                    <a:bodyPr/>
                    <a:lstStyle/>
                    <a:p>
                      <a:r>
                        <a:rPr lang="en-US" dirty="0"/>
                        <a:t>1</a:t>
                      </a:r>
                    </a:p>
                  </a:txBody>
                  <a:tcPr>
                    <a:solidFill>
                      <a:srgbClr val="92D050"/>
                    </a:solidFill>
                  </a:tcPr>
                </a:tc>
                <a:tc>
                  <a:txBody>
                    <a:bodyPr/>
                    <a:lstStyle/>
                    <a:p>
                      <a:r>
                        <a:rPr lang="en-US" dirty="0"/>
                        <a:t>1</a:t>
                      </a:r>
                    </a:p>
                  </a:txBody>
                  <a:tcPr>
                    <a:solidFill>
                      <a:srgbClr val="92D050"/>
                    </a:solidFill>
                  </a:tcPr>
                </a:tc>
                <a:extLst>
                  <a:ext uri="{0D108BD9-81ED-4DB2-BD59-A6C34878D82A}">
                    <a16:rowId xmlns:a16="http://schemas.microsoft.com/office/drawing/2014/main" val="816229656"/>
                  </a:ext>
                </a:extLst>
              </a:tr>
            </a:tbl>
          </a:graphicData>
        </a:graphic>
      </p:graphicFrame>
      <p:graphicFrame>
        <p:nvGraphicFramePr>
          <p:cNvPr id="5" name="Table 4">
            <a:extLst>
              <a:ext uri="{FF2B5EF4-FFF2-40B4-BE49-F238E27FC236}">
                <a16:creationId xmlns:a16="http://schemas.microsoft.com/office/drawing/2014/main" id="{866A6B84-E4B4-C5F8-2DDA-F9CB715E5E7E}"/>
              </a:ext>
            </a:extLst>
          </p:cNvPr>
          <p:cNvGraphicFramePr>
            <a:graphicFrameLocks noGrp="1"/>
          </p:cNvGraphicFramePr>
          <p:nvPr>
            <p:extLst>
              <p:ext uri="{D42A27DB-BD31-4B8C-83A1-F6EECF244321}">
                <p14:modId xmlns:p14="http://schemas.microsoft.com/office/powerpoint/2010/main" val="3137583931"/>
              </p:ext>
            </p:extLst>
          </p:nvPr>
        </p:nvGraphicFramePr>
        <p:xfrm>
          <a:off x="8402855" y="719666"/>
          <a:ext cx="629926" cy="1854200"/>
        </p:xfrm>
        <a:graphic>
          <a:graphicData uri="http://schemas.openxmlformats.org/drawingml/2006/table">
            <a:tbl>
              <a:tblPr firstRow="1" bandRow="1">
                <a:tableStyleId>{5C22544A-7EE6-4342-B048-85BDC9FD1C3A}</a:tableStyleId>
              </a:tblPr>
              <a:tblGrid>
                <a:gridCol w="629926">
                  <a:extLst>
                    <a:ext uri="{9D8B030D-6E8A-4147-A177-3AD203B41FA5}">
                      <a16:colId xmlns:a16="http://schemas.microsoft.com/office/drawing/2014/main" val="3172541830"/>
                    </a:ext>
                  </a:extLst>
                </a:gridCol>
              </a:tblGrid>
              <a:tr h="370840">
                <a:tc>
                  <a:txBody>
                    <a:bodyPr/>
                    <a:lstStyle/>
                    <a:p>
                      <a:r>
                        <a:rPr lang="en-US" dirty="0"/>
                        <a:t>AND</a:t>
                      </a:r>
                    </a:p>
                  </a:txBody>
                  <a:tcPr/>
                </a:tc>
                <a:extLst>
                  <a:ext uri="{0D108BD9-81ED-4DB2-BD59-A6C34878D82A}">
                    <a16:rowId xmlns:a16="http://schemas.microsoft.com/office/drawing/2014/main" val="3234474947"/>
                  </a:ext>
                </a:extLst>
              </a:tr>
              <a:tr h="370840">
                <a:tc>
                  <a:txBody>
                    <a:bodyPr/>
                    <a:lstStyle/>
                    <a:p>
                      <a:r>
                        <a:rPr lang="en-US" dirty="0"/>
                        <a:t>0</a:t>
                      </a:r>
                    </a:p>
                  </a:txBody>
                  <a:tcPr/>
                </a:tc>
                <a:extLst>
                  <a:ext uri="{0D108BD9-81ED-4DB2-BD59-A6C34878D82A}">
                    <a16:rowId xmlns:a16="http://schemas.microsoft.com/office/drawing/2014/main" val="184767246"/>
                  </a:ext>
                </a:extLst>
              </a:tr>
              <a:tr h="370840">
                <a:tc>
                  <a:txBody>
                    <a:bodyPr/>
                    <a:lstStyle/>
                    <a:p>
                      <a:r>
                        <a:rPr lang="en-US" dirty="0"/>
                        <a:t>0</a:t>
                      </a:r>
                    </a:p>
                  </a:txBody>
                  <a:tcPr/>
                </a:tc>
                <a:extLst>
                  <a:ext uri="{0D108BD9-81ED-4DB2-BD59-A6C34878D82A}">
                    <a16:rowId xmlns:a16="http://schemas.microsoft.com/office/drawing/2014/main" val="705880566"/>
                  </a:ext>
                </a:extLst>
              </a:tr>
              <a:tr h="370840">
                <a:tc>
                  <a:txBody>
                    <a:bodyPr/>
                    <a:lstStyle/>
                    <a:p>
                      <a:r>
                        <a:rPr lang="en-US" dirty="0"/>
                        <a:t>0</a:t>
                      </a:r>
                    </a:p>
                  </a:txBody>
                  <a:tcPr/>
                </a:tc>
                <a:extLst>
                  <a:ext uri="{0D108BD9-81ED-4DB2-BD59-A6C34878D82A}">
                    <a16:rowId xmlns:a16="http://schemas.microsoft.com/office/drawing/2014/main" val="1680633026"/>
                  </a:ext>
                </a:extLst>
              </a:tr>
              <a:tr h="370840">
                <a:tc>
                  <a:txBody>
                    <a:bodyPr/>
                    <a:lstStyle/>
                    <a:p>
                      <a:r>
                        <a:rPr lang="en-US" dirty="0"/>
                        <a:t>1</a:t>
                      </a:r>
                    </a:p>
                  </a:txBody>
                  <a:tcPr/>
                </a:tc>
                <a:extLst>
                  <a:ext uri="{0D108BD9-81ED-4DB2-BD59-A6C34878D82A}">
                    <a16:rowId xmlns:a16="http://schemas.microsoft.com/office/drawing/2014/main" val="343196051"/>
                  </a:ext>
                </a:extLst>
              </a:tr>
            </a:tbl>
          </a:graphicData>
        </a:graphic>
      </p:graphicFrame>
      <p:graphicFrame>
        <p:nvGraphicFramePr>
          <p:cNvPr id="6" name="Table 5">
            <a:extLst>
              <a:ext uri="{FF2B5EF4-FFF2-40B4-BE49-F238E27FC236}">
                <a16:creationId xmlns:a16="http://schemas.microsoft.com/office/drawing/2014/main" id="{E9BD10AE-6569-D3C9-7050-56590DDF1895}"/>
              </a:ext>
            </a:extLst>
          </p:cNvPr>
          <p:cNvGraphicFramePr>
            <a:graphicFrameLocks noGrp="1"/>
          </p:cNvGraphicFramePr>
          <p:nvPr>
            <p:extLst>
              <p:ext uri="{D42A27DB-BD31-4B8C-83A1-F6EECF244321}">
                <p14:modId xmlns:p14="http://schemas.microsoft.com/office/powerpoint/2010/main" val="2700373857"/>
              </p:ext>
            </p:extLst>
          </p:nvPr>
        </p:nvGraphicFramePr>
        <p:xfrm>
          <a:off x="10236996" y="719666"/>
          <a:ext cx="629926" cy="1854200"/>
        </p:xfrm>
        <a:graphic>
          <a:graphicData uri="http://schemas.openxmlformats.org/drawingml/2006/table">
            <a:tbl>
              <a:tblPr firstRow="1" bandRow="1">
                <a:tableStyleId>{5C22544A-7EE6-4342-B048-85BDC9FD1C3A}</a:tableStyleId>
              </a:tblPr>
              <a:tblGrid>
                <a:gridCol w="629926">
                  <a:extLst>
                    <a:ext uri="{9D8B030D-6E8A-4147-A177-3AD203B41FA5}">
                      <a16:colId xmlns:a16="http://schemas.microsoft.com/office/drawing/2014/main" val="3992083275"/>
                    </a:ext>
                  </a:extLst>
                </a:gridCol>
              </a:tblGrid>
              <a:tr h="370840">
                <a:tc>
                  <a:txBody>
                    <a:bodyPr/>
                    <a:lstStyle/>
                    <a:p>
                      <a:r>
                        <a:rPr lang="en-US" dirty="0"/>
                        <a:t>OR</a:t>
                      </a:r>
                    </a:p>
                  </a:txBody>
                  <a:tcPr/>
                </a:tc>
                <a:extLst>
                  <a:ext uri="{0D108BD9-81ED-4DB2-BD59-A6C34878D82A}">
                    <a16:rowId xmlns:a16="http://schemas.microsoft.com/office/drawing/2014/main" val="868129299"/>
                  </a:ext>
                </a:extLst>
              </a:tr>
              <a:tr h="370840">
                <a:tc>
                  <a:txBody>
                    <a:bodyPr/>
                    <a:lstStyle/>
                    <a:p>
                      <a:r>
                        <a:rPr lang="en-US" dirty="0"/>
                        <a:t>0</a:t>
                      </a:r>
                    </a:p>
                  </a:txBody>
                  <a:tcPr/>
                </a:tc>
                <a:extLst>
                  <a:ext uri="{0D108BD9-81ED-4DB2-BD59-A6C34878D82A}">
                    <a16:rowId xmlns:a16="http://schemas.microsoft.com/office/drawing/2014/main" val="4120273929"/>
                  </a:ext>
                </a:extLst>
              </a:tr>
              <a:tr h="370840">
                <a:tc>
                  <a:txBody>
                    <a:bodyPr/>
                    <a:lstStyle/>
                    <a:p>
                      <a:r>
                        <a:rPr lang="en-US" dirty="0"/>
                        <a:t>1</a:t>
                      </a:r>
                    </a:p>
                  </a:txBody>
                  <a:tcPr/>
                </a:tc>
                <a:extLst>
                  <a:ext uri="{0D108BD9-81ED-4DB2-BD59-A6C34878D82A}">
                    <a16:rowId xmlns:a16="http://schemas.microsoft.com/office/drawing/2014/main" val="3275747694"/>
                  </a:ext>
                </a:extLst>
              </a:tr>
              <a:tr h="370840">
                <a:tc>
                  <a:txBody>
                    <a:bodyPr/>
                    <a:lstStyle/>
                    <a:p>
                      <a:r>
                        <a:rPr lang="en-US" dirty="0"/>
                        <a:t>1</a:t>
                      </a:r>
                    </a:p>
                  </a:txBody>
                  <a:tcPr/>
                </a:tc>
                <a:extLst>
                  <a:ext uri="{0D108BD9-81ED-4DB2-BD59-A6C34878D82A}">
                    <a16:rowId xmlns:a16="http://schemas.microsoft.com/office/drawing/2014/main" val="2786072201"/>
                  </a:ext>
                </a:extLst>
              </a:tr>
              <a:tr h="370840">
                <a:tc>
                  <a:txBody>
                    <a:bodyPr/>
                    <a:lstStyle/>
                    <a:p>
                      <a:r>
                        <a:rPr lang="en-US" dirty="0"/>
                        <a:t>1</a:t>
                      </a:r>
                    </a:p>
                  </a:txBody>
                  <a:tcPr/>
                </a:tc>
                <a:extLst>
                  <a:ext uri="{0D108BD9-81ED-4DB2-BD59-A6C34878D82A}">
                    <a16:rowId xmlns:a16="http://schemas.microsoft.com/office/drawing/2014/main" val="3528364685"/>
                  </a:ext>
                </a:extLst>
              </a:tr>
            </a:tbl>
          </a:graphicData>
        </a:graphic>
      </p:graphicFrame>
    </p:spTree>
    <p:extLst>
      <p:ext uri="{BB962C8B-B14F-4D97-AF65-F5344CB8AC3E}">
        <p14:creationId xmlns:p14="http://schemas.microsoft.com/office/powerpoint/2010/main" val="2761880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B547-6031-6E54-731C-5273B3893AD2}"/>
              </a:ext>
            </a:extLst>
          </p:cNvPr>
          <p:cNvSpPr>
            <a:spLocks noGrp="1"/>
          </p:cNvSpPr>
          <p:nvPr>
            <p:ph type="title"/>
          </p:nvPr>
        </p:nvSpPr>
        <p:spPr/>
        <p:txBody>
          <a:bodyPr/>
          <a:lstStyle/>
          <a:p>
            <a:r>
              <a:rPr lang="en-US" dirty="0"/>
              <a:t>OR</a:t>
            </a:r>
          </a:p>
        </p:txBody>
      </p:sp>
      <p:sp>
        <p:nvSpPr>
          <p:cNvPr id="3" name="Content Placeholder 2">
            <a:extLst>
              <a:ext uri="{FF2B5EF4-FFF2-40B4-BE49-F238E27FC236}">
                <a16:creationId xmlns:a16="http://schemas.microsoft.com/office/drawing/2014/main" id="{6B74AB0F-1A5A-A46D-6CE1-3E658C0A5FED}"/>
              </a:ext>
            </a:extLst>
          </p:cNvPr>
          <p:cNvSpPr>
            <a:spLocks noGrp="1"/>
          </p:cNvSpPr>
          <p:nvPr>
            <p:ph idx="1"/>
          </p:nvPr>
        </p:nvSpPr>
        <p:spPr/>
        <p:txBody>
          <a:bodyPr/>
          <a:lstStyle/>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1</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OR</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1</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1</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OR</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0</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0</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OR</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1</a:t>
            </a:r>
            <a:r>
              <a:rPr lang="en-US" b="0" i="0" dirty="0">
                <a:solidFill>
                  <a:srgbClr val="CCCCCC"/>
                </a:solidFill>
                <a:effectLst/>
                <a:latin typeface="Courier New" panose="02070309020205020404" pitchFamily="49" charset="0"/>
              </a:rPr>
              <a:t>;</a:t>
            </a:r>
          </a:p>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0</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OR</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0</a:t>
            </a:r>
            <a:r>
              <a:rPr lang="en-US" b="0" i="0" dirty="0">
                <a:solidFill>
                  <a:srgbClr val="CCCCCC"/>
                </a:solidFill>
                <a:effectLst/>
                <a:latin typeface="Courier New" panose="02070309020205020404" pitchFamily="49" charset="0"/>
              </a:rPr>
              <a:t>;</a:t>
            </a:r>
            <a:endParaRPr lang="en-US" dirty="0">
              <a:solidFill>
                <a:srgbClr val="CCCCCC"/>
              </a:solidFill>
              <a:latin typeface="Courier New" panose="02070309020205020404" pitchFamily="49" charset="0"/>
            </a:endParaRPr>
          </a:p>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1</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OR</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NULL</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0</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OR</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NULL</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NULL</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or</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NULL</a:t>
            </a:r>
            <a:r>
              <a:rPr lang="en-US" b="0" i="0" dirty="0">
                <a:solidFill>
                  <a:srgbClr val="CCCCCC"/>
                </a:solidFill>
                <a:effectLst/>
                <a:latin typeface="Courier New" panose="02070309020205020404" pitchFamily="49" charset="0"/>
              </a:rPr>
              <a:t>;</a:t>
            </a:r>
          </a:p>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t>
            </a:r>
            <a:r>
              <a:rPr lang="en-US" b="0" i="0" dirty="0">
                <a:solidFill>
                  <a:srgbClr val="CCCCCC"/>
                </a:solidFill>
                <a:effectLst/>
                <a:latin typeface="Courier New" panose="02070309020205020404" pitchFamily="49" charset="0"/>
              </a:rPr>
              <a:t> </a:t>
            </a:r>
            <a:r>
              <a:rPr lang="en-US" b="0" i="0" dirty="0">
                <a:solidFill>
                  <a:srgbClr val="CC99CD"/>
                </a:solidFill>
                <a:effectLst/>
                <a:latin typeface="Courier New" panose="02070309020205020404" pitchFamily="49" charset="0"/>
              </a:rPr>
              <a:t>FROM</a:t>
            </a:r>
            <a:r>
              <a:rPr lang="en-US" b="0" i="0" dirty="0">
                <a:solidFill>
                  <a:srgbClr val="CCCCCC"/>
                </a:solidFill>
                <a:effectLst/>
                <a:latin typeface="Courier New" panose="02070309020205020404" pitchFamily="49" charset="0"/>
              </a:rPr>
              <a:t> CUSTOMERS </a:t>
            </a:r>
            <a:r>
              <a:rPr lang="en-US" b="0" i="0" dirty="0">
                <a:solidFill>
                  <a:srgbClr val="CC99CD"/>
                </a:solidFill>
                <a:effectLst/>
                <a:latin typeface="Courier New" panose="02070309020205020404" pitchFamily="49" charset="0"/>
              </a:rPr>
              <a:t>WHERE</a:t>
            </a:r>
            <a:r>
              <a:rPr lang="en-US" b="0" i="0" dirty="0">
                <a:solidFill>
                  <a:srgbClr val="CCCCCC"/>
                </a:solidFill>
                <a:effectLst/>
                <a:latin typeface="Courier New" panose="02070309020205020404" pitchFamily="49" charset="0"/>
              </a:rPr>
              <a:t> SALARY </a:t>
            </a:r>
            <a:r>
              <a:rPr lang="en-US" b="0" i="0" dirty="0">
                <a:solidFill>
                  <a:srgbClr val="67CDCC"/>
                </a:solidFill>
                <a:effectLst/>
                <a:latin typeface="Courier New" panose="02070309020205020404" pitchFamily="49" charset="0"/>
              </a:rPr>
              <a:t>&gt;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5000</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OR</a:t>
            </a:r>
            <a:r>
              <a:rPr lang="en-US" b="0" i="0" dirty="0">
                <a:solidFill>
                  <a:srgbClr val="CCCCCC"/>
                </a:solidFill>
                <a:effectLst/>
                <a:latin typeface="Courier New" panose="02070309020205020404" pitchFamily="49" charset="0"/>
              </a:rPr>
              <a:t> ADDRESS </a:t>
            </a:r>
            <a:r>
              <a:rPr lang="en-US" b="0" i="0" dirty="0">
                <a:solidFill>
                  <a:srgbClr val="67CDCC"/>
                </a:solidFill>
                <a:effectLst/>
                <a:latin typeface="Courier New" panose="02070309020205020404" pitchFamily="49" charset="0"/>
              </a:rPr>
              <a:t>=</a:t>
            </a:r>
            <a:r>
              <a:rPr lang="en-US" b="0" i="0" dirty="0">
                <a:solidFill>
                  <a:srgbClr val="CCCCCC"/>
                </a:solidFill>
                <a:effectLst/>
                <a:latin typeface="Courier New" panose="02070309020205020404" pitchFamily="49" charset="0"/>
              </a:rPr>
              <a:t> </a:t>
            </a:r>
            <a:r>
              <a:rPr lang="en-US" b="0" i="0" dirty="0">
                <a:solidFill>
                  <a:srgbClr val="7EC699"/>
                </a:solidFill>
                <a:effectLst/>
                <a:latin typeface="Courier New" panose="02070309020205020404" pitchFamily="49" charset="0"/>
              </a:rPr>
              <a:t>"Hyderabad"</a:t>
            </a:r>
            <a:r>
              <a:rPr lang="en-US" b="0" i="0" dirty="0">
                <a:solidFill>
                  <a:srgbClr val="CCCCCC"/>
                </a:solidFill>
                <a:effectLst/>
                <a:latin typeface="Courier New" panose="02070309020205020404" pitchFamily="49" charset="0"/>
              </a:rPr>
              <a:t>;</a:t>
            </a:r>
          </a:p>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t>
            </a:r>
            <a:r>
              <a:rPr lang="en-US" b="0" i="0" dirty="0">
                <a:solidFill>
                  <a:srgbClr val="CCCCCC"/>
                </a:solidFill>
                <a:effectLst/>
                <a:latin typeface="Courier New" panose="02070309020205020404" pitchFamily="49" charset="0"/>
              </a:rPr>
              <a:t> </a:t>
            </a:r>
            <a:r>
              <a:rPr lang="en-US" b="0" i="0" dirty="0">
                <a:solidFill>
                  <a:srgbClr val="CC99CD"/>
                </a:solidFill>
                <a:effectLst/>
                <a:latin typeface="Courier New" panose="02070309020205020404" pitchFamily="49" charset="0"/>
              </a:rPr>
              <a:t>FROM</a:t>
            </a:r>
            <a:r>
              <a:rPr lang="en-US" b="0" i="0" dirty="0">
                <a:solidFill>
                  <a:srgbClr val="CCCCCC"/>
                </a:solidFill>
                <a:effectLst/>
                <a:latin typeface="Courier New" panose="02070309020205020404" pitchFamily="49" charset="0"/>
              </a:rPr>
              <a:t> CUSTOMERS </a:t>
            </a:r>
            <a:r>
              <a:rPr lang="en-US" b="0" i="0" dirty="0">
                <a:solidFill>
                  <a:srgbClr val="CC99CD"/>
                </a:solidFill>
                <a:effectLst/>
                <a:latin typeface="Courier New" panose="02070309020205020404" pitchFamily="49" charset="0"/>
              </a:rPr>
              <a:t>WHERE</a:t>
            </a:r>
            <a:r>
              <a:rPr lang="en-US" b="0" i="0" dirty="0">
                <a:solidFill>
                  <a:srgbClr val="CCCCCC"/>
                </a:solidFill>
                <a:effectLst/>
                <a:latin typeface="Courier New" panose="02070309020205020404" pitchFamily="49" charset="0"/>
              </a:rPr>
              <a:t> NAME </a:t>
            </a:r>
            <a:r>
              <a:rPr lang="en-US" b="0" i="0" dirty="0">
                <a:solidFill>
                  <a:srgbClr val="67CDCC"/>
                </a:solidFill>
                <a:effectLst/>
                <a:latin typeface="Courier New" panose="02070309020205020404" pitchFamily="49" charset="0"/>
              </a:rPr>
              <a:t>LIKE</a:t>
            </a:r>
            <a:r>
              <a:rPr lang="en-US" b="0" i="0" dirty="0">
                <a:solidFill>
                  <a:srgbClr val="CCCCCC"/>
                </a:solidFill>
                <a:effectLst/>
                <a:latin typeface="Courier New" panose="02070309020205020404" pitchFamily="49" charset="0"/>
              </a:rPr>
              <a:t> </a:t>
            </a:r>
            <a:r>
              <a:rPr lang="en-US" b="0" i="0" dirty="0">
                <a:solidFill>
                  <a:srgbClr val="7EC699"/>
                </a:solidFill>
                <a:effectLst/>
                <a:latin typeface="Courier New" panose="02070309020205020404" pitchFamily="49" charset="0"/>
              </a:rPr>
              <a:t>'%k'</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OR</a:t>
            </a:r>
            <a:r>
              <a:rPr lang="en-US" b="0" i="0" dirty="0">
                <a:solidFill>
                  <a:srgbClr val="CCCCCC"/>
                </a:solidFill>
                <a:effectLst/>
                <a:latin typeface="Courier New" panose="02070309020205020404" pitchFamily="49" charset="0"/>
              </a:rPr>
              <a:t> SALARY </a:t>
            </a:r>
            <a:r>
              <a:rPr lang="en-US" b="0" i="0" dirty="0">
                <a:solidFill>
                  <a:srgbClr val="67CDCC"/>
                </a:solidFill>
                <a:effectLst/>
                <a:latin typeface="Courier New" panose="02070309020205020404" pitchFamily="49" charset="0"/>
              </a:rPr>
              <a:t>&gt;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5000</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OR</a:t>
            </a:r>
            <a:r>
              <a:rPr lang="en-US" b="0" i="0" dirty="0">
                <a:solidFill>
                  <a:srgbClr val="CCCCCC"/>
                </a:solidFill>
                <a:effectLst/>
                <a:latin typeface="Courier New" panose="02070309020205020404" pitchFamily="49" charset="0"/>
              </a:rPr>
              <a:t> AGE </a:t>
            </a:r>
            <a:r>
              <a:rPr lang="en-US" b="0" i="0" dirty="0">
                <a:solidFill>
                  <a:srgbClr val="67CDCC"/>
                </a:solidFill>
                <a:effectLst/>
                <a:latin typeface="Courier New" panose="02070309020205020404" pitchFamily="49" charset="0"/>
              </a:rPr>
              <a:t>&lt;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25</a:t>
            </a:r>
            <a:r>
              <a:rPr lang="en-US" b="0" i="0" dirty="0">
                <a:solidFill>
                  <a:srgbClr val="CCCCCC"/>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3055304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4C81-2333-94B4-7FFC-17BF0E7E74C2}"/>
              </a:ext>
            </a:extLst>
          </p:cNvPr>
          <p:cNvSpPr>
            <a:spLocks noGrp="1"/>
          </p:cNvSpPr>
          <p:nvPr>
            <p:ph type="title"/>
          </p:nvPr>
        </p:nvSpPr>
        <p:spPr/>
        <p:txBody>
          <a:bodyPr/>
          <a:lstStyle/>
          <a:p>
            <a:r>
              <a:rPr lang="en-US" dirty="0"/>
              <a:t>IN</a:t>
            </a:r>
          </a:p>
        </p:txBody>
      </p:sp>
      <p:sp>
        <p:nvSpPr>
          <p:cNvPr id="3" name="Content Placeholder 2">
            <a:extLst>
              <a:ext uri="{FF2B5EF4-FFF2-40B4-BE49-F238E27FC236}">
                <a16:creationId xmlns:a16="http://schemas.microsoft.com/office/drawing/2014/main" id="{0DEF7E69-4BE7-9648-2CDC-1C78D837D39F}"/>
              </a:ext>
            </a:extLst>
          </p:cNvPr>
          <p:cNvSpPr>
            <a:spLocks noGrp="1"/>
          </p:cNvSpPr>
          <p:nvPr>
            <p:ph idx="1"/>
          </p:nvPr>
        </p:nvSpPr>
        <p:spPr/>
        <p:txBody>
          <a:bodyPr/>
          <a:lstStyle/>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t>
            </a:r>
            <a:r>
              <a:rPr lang="en-US" b="0" i="0" dirty="0">
                <a:solidFill>
                  <a:srgbClr val="CCCCCC"/>
                </a:solidFill>
                <a:effectLst/>
                <a:latin typeface="Courier New" panose="02070309020205020404" pitchFamily="49" charset="0"/>
              </a:rPr>
              <a:t> </a:t>
            </a:r>
            <a:r>
              <a:rPr lang="en-US" b="0" i="0" dirty="0">
                <a:solidFill>
                  <a:srgbClr val="CC99CD"/>
                </a:solidFill>
                <a:effectLst/>
                <a:latin typeface="Courier New" panose="02070309020205020404" pitchFamily="49" charset="0"/>
              </a:rPr>
              <a:t>FROM</a:t>
            </a:r>
            <a:r>
              <a:rPr lang="en-US" b="0" i="0" dirty="0">
                <a:solidFill>
                  <a:srgbClr val="CCCCCC"/>
                </a:solidFill>
                <a:effectLst/>
                <a:latin typeface="Courier New" panose="02070309020205020404" pitchFamily="49" charset="0"/>
              </a:rPr>
              <a:t> CUSTOMERS </a:t>
            </a:r>
            <a:r>
              <a:rPr lang="en-US" b="0" i="0" dirty="0">
                <a:solidFill>
                  <a:srgbClr val="CC99CD"/>
                </a:solidFill>
                <a:effectLst/>
                <a:latin typeface="Courier New" panose="02070309020205020404" pitchFamily="49" charset="0"/>
              </a:rPr>
              <a:t>WHERE</a:t>
            </a:r>
            <a:r>
              <a:rPr lang="en-US" b="0" i="0" dirty="0">
                <a:solidFill>
                  <a:srgbClr val="CCCCCC"/>
                </a:solidFill>
                <a:effectLst/>
                <a:latin typeface="Courier New" panose="02070309020205020404" pitchFamily="49" charset="0"/>
              </a:rPr>
              <a:t> NAME </a:t>
            </a:r>
            <a:r>
              <a:rPr lang="en-US" b="0" i="0" dirty="0">
                <a:solidFill>
                  <a:srgbClr val="67CDCC"/>
                </a:solidFill>
                <a:effectLst/>
                <a:latin typeface="Courier New" panose="02070309020205020404" pitchFamily="49" charset="0"/>
              </a:rPr>
              <a:t>IN</a:t>
            </a:r>
            <a:r>
              <a:rPr lang="en-US" b="0" i="0" dirty="0">
                <a:solidFill>
                  <a:srgbClr val="CCCCCC"/>
                </a:solidFill>
                <a:effectLst/>
                <a:latin typeface="Courier New" panose="02070309020205020404" pitchFamily="49" charset="0"/>
              </a:rPr>
              <a:t> (</a:t>
            </a:r>
            <a:r>
              <a:rPr lang="en-US" b="0" i="0" dirty="0">
                <a:solidFill>
                  <a:srgbClr val="7EC699"/>
                </a:solidFill>
                <a:effectLst/>
                <a:latin typeface="Courier New" panose="02070309020205020404" pitchFamily="49" charset="0"/>
              </a:rPr>
              <a:t>'</a:t>
            </a:r>
            <a:r>
              <a:rPr lang="en-US" b="0" i="0" dirty="0" err="1">
                <a:solidFill>
                  <a:srgbClr val="7EC699"/>
                </a:solidFill>
                <a:effectLst/>
                <a:latin typeface="Courier New" panose="02070309020205020404" pitchFamily="49" charset="0"/>
              </a:rPr>
              <a:t>Khilan</a:t>
            </a:r>
            <a:r>
              <a:rPr lang="en-US" b="0" i="0" dirty="0">
                <a:solidFill>
                  <a:srgbClr val="7EC699"/>
                </a:solidFill>
                <a:effectLst/>
                <a:latin typeface="Courier New" panose="02070309020205020404" pitchFamily="49" charset="0"/>
              </a:rPr>
              <a:t>'</a:t>
            </a:r>
            <a:r>
              <a:rPr lang="en-US" b="0" i="0" dirty="0">
                <a:solidFill>
                  <a:srgbClr val="CCCCCC"/>
                </a:solidFill>
                <a:effectLst/>
                <a:latin typeface="Courier New" panose="02070309020205020404" pitchFamily="49" charset="0"/>
              </a:rPr>
              <a:t>, </a:t>
            </a:r>
            <a:r>
              <a:rPr lang="en-US" b="0" i="0" dirty="0">
                <a:solidFill>
                  <a:srgbClr val="7EC699"/>
                </a:solidFill>
                <a:effectLst/>
                <a:latin typeface="Courier New" panose="02070309020205020404" pitchFamily="49" charset="0"/>
              </a:rPr>
              <a:t>'Hardik'</a:t>
            </a:r>
            <a:r>
              <a:rPr lang="en-US" b="0" i="0" dirty="0">
                <a:solidFill>
                  <a:srgbClr val="CCCCCC"/>
                </a:solidFill>
                <a:effectLst/>
                <a:latin typeface="Courier New" panose="02070309020205020404" pitchFamily="49" charset="0"/>
              </a:rPr>
              <a:t>, </a:t>
            </a:r>
            <a:r>
              <a:rPr lang="en-US" b="0" i="0" dirty="0">
                <a:solidFill>
                  <a:srgbClr val="7EC699"/>
                </a:solidFill>
                <a:effectLst/>
                <a:latin typeface="Courier New" panose="02070309020205020404" pitchFamily="49" charset="0"/>
              </a:rPr>
              <a:t>'Muffy’</a:t>
            </a:r>
            <a:r>
              <a:rPr lang="en-US" b="0" i="0" dirty="0">
                <a:solidFill>
                  <a:srgbClr val="CCCCCC"/>
                </a:solidFill>
                <a:effectLst/>
                <a:latin typeface="Courier New" panose="02070309020205020404" pitchFamily="49" charset="0"/>
              </a:rPr>
              <a:t>);</a:t>
            </a:r>
          </a:p>
          <a:p>
            <a:r>
              <a:rPr lang="en-US" b="0" i="0" dirty="0">
                <a:solidFill>
                  <a:srgbClr val="CC99CD"/>
                </a:solidFill>
                <a:effectLst/>
                <a:latin typeface="Courier New" panose="02070309020205020404" pitchFamily="49" charset="0"/>
              </a:rPr>
              <a:t>UPDATE</a:t>
            </a:r>
            <a:r>
              <a:rPr lang="en-US" b="0" i="0" dirty="0">
                <a:solidFill>
                  <a:srgbClr val="CCCCCC"/>
                </a:solidFill>
                <a:effectLst/>
                <a:latin typeface="Courier New" panose="02070309020205020404" pitchFamily="49" charset="0"/>
              </a:rPr>
              <a:t> CUSTOMERS </a:t>
            </a:r>
            <a:r>
              <a:rPr lang="en-US" b="0" i="0" dirty="0">
                <a:solidFill>
                  <a:srgbClr val="CC99CD"/>
                </a:solidFill>
                <a:effectLst/>
                <a:latin typeface="Courier New" panose="02070309020205020404" pitchFamily="49" charset="0"/>
              </a:rPr>
              <a:t>SET</a:t>
            </a:r>
            <a:r>
              <a:rPr lang="en-US" b="0" i="0" dirty="0">
                <a:solidFill>
                  <a:srgbClr val="CCCCCC"/>
                </a:solidFill>
                <a:effectLst/>
                <a:latin typeface="Courier New" panose="02070309020205020404" pitchFamily="49" charset="0"/>
              </a:rPr>
              <a:t> AGE </a:t>
            </a:r>
            <a:r>
              <a:rPr lang="en-US" b="0" i="0" dirty="0">
                <a:solidFill>
                  <a:srgbClr val="67CDCC"/>
                </a:solidFill>
                <a:effectLst/>
                <a:latin typeface="Courier New" panose="02070309020205020404" pitchFamily="49" charset="0"/>
              </a:rPr>
              <a: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30</a:t>
            </a:r>
            <a:r>
              <a:rPr lang="en-US" b="0" i="0" dirty="0">
                <a:solidFill>
                  <a:srgbClr val="CCCCCC"/>
                </a:solidFill>
                <a:effectLst/>
                <a:latin typeface="Courier New" panose="02070309020205020404" pitchFamily="49" charset="0"/>
              </a:rPr>
              <a:t> </a:t>
            </a:r>
            <a:r>
              <a:rPr lang="en-US" b="0" i="0" dirty="0">
                <a:solidFill>
                  <a:srgbClr val="CC99CD"/>
                </a:solidFill>
                <a:effectLst/>
                <a:latin typeface="Courier New" panose="02070309020205020404" pitchFamily="49" charset="0"/>
              </a:rPr>
              <a:t>WHERE</a:t>
            </a:r>
            <a:r>
              <a:rPr lang="en-US" b="0" i="0" dirty="0">
                <a:solidFill>
                  <a:srgbClr val="CCCCCC"/>
                </a:solidFill>
                <a:effectLst/>
                <a:latin typeface="Courier New" panose="02070309020205020404" pitchFamily="49" charset="0"/>
              </a:rPr>
              <a:t> AGE </a:t>
            </a:r>
            <a:r>
              <a:rPr lang="en-US" b="0" i="0" dirty="0">
                <a:solidFill>
                  <a:srgbClr val="67CDCC"/>
                </a:solidFill>
                <a:effectLst/>
                <a:latin typeface="Courier New" panose="02070309020205020404" pitchFamily="49" charset="0"/>
              </a:rPr>
              <a:t>IN</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25</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27</a:t>
            </a:r>
            <a:r>
              <a:rPr lang="en-US" b="0" i="0" dirty="0">
                <a:solidFill>
                  <a:srgbClr val="CCCCCC"/>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3350881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80679-95E5-980F-0060-A58BB59A7E76}"/>
              </a:ext>
            </a:extLst>
          </p:cNvPr>
          <p:cNvSpPr>
            <a:spLocks noGrp="1"/>
          </p:cNvSpPr>
          <p:nvPr>
            <p:ph type="title"/>
          </p:nvPr>
        </p:nvSpPr>
        <p:spPr/>
        <p:txBody>
          <a:bodyPr/>
          <a:lstStyle/>
          <a:p>
            <a:r>
              <a:rPr lang="en-US" dirty="0"/>
              <a:t>GROUP BY</a:t>
            </a:r>
          </a:p>
        </p:txBody>
      </p:sp>
      <p:sp>
        <p:nvSpPr>
          <p:cNvPr id="3" name="Content Placeholder 2">
            <a:extLst>
              <a:ext uri="{FF2B5EF4-FFF2-40B4-BE49-F238E27FC236}">
                <a16:creationId xmlns:a16="http://schemas.microsoft.com/office/drawing/2014/main" id="{8D3D4475-373E-6319-48E8-AB719566E007}"/>
              </a:ext>
            </a:extLst>
          </p:cNvPr>
          <p:cNvSpPr>
            <a:spLocks noGrp="1"/>
          </p:cNvSpPr>
          <p:nvPr>
            <p:ph idx="1"/>
          </p:nvPr>
        </p:nvSpPr>
        <p:spPr/>
        <p:txBody>
          <a:bodyPr/>
          <a:lstStyle/>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AGE, </a:t>
            </a:r>
            <a:r>
              <a:rPr lang="en-US" b="0" i="0" dirty="0">
                <a:solidFill>
                  <a:srgbClr val="F08D49"/>
                </a:solidFill>
                <a:effectLst/>
                <a:latin typeface="Courier New" panose="02070309020205020404" pitchFamily="49" charset="0"/>
              </a:rPr>
              <a:t>COUNT</a:t>
            </a:r>
            <a:r>
              <a:rPr lang="en-US" b="0" i="0" dirty="0">
                <a:solidFill>
                  <a:srgbClr val="CCCCCC"/>
                </a:solidFill>
                <a:effectLst/>
                <a:latin typeface="Courier New" panose="02070309020205020404" pitchFamily="49" charset="0"/>
              </a:rPr>
              <a:t>(Name) </a:t>
            </a:r>
            <a:r>
              <a:rPr lang="en-US" b="0" i="0" dirty="0">
                <a:solidFill>
                  <a:srgbClr val="CC99CD"/>
                </a:solidFill>
                <a:effectLst/>
                <a:latin typeface="Courier New" panose="02070309020205020404" pitchFamily="49" charset="0"/>
              </a:rPr>
              <a:t>FROM</a:t>
            </a:r>
            <a:r>
              <a:rPr lang="en-US" b="0" i="0" dirty="0">
                <a:solidFill>
                  <a:srgbClr val="CCCCCC"/>
                </a:solidFill>
                <a:effectLst/>
                <a:latin typeface="Courier New" panose="02070309020205020404" pitchFamily="49" charset="0"/>
              </a:rPr>
              <a:t> CUSTOMERS </a:t>
            </a:r>
            <a:r>
              <a:rPr lang="en-US" b="0" i="0" dirty="0">
                <a:solidFill>
                  <a:srgbClr val="CC99CD"/>
                </a:solidFill>
                <a:effectLst/>
                <a:latin typeface="Courier New" panose="02070309020205020404" pitchFamily="49" charset="0"/>
              </a:rPr>
              <a:t>GROUP</a:t>
            </a:r>
            <a:r>
              <a:rPr lang="en-US" b="0" i="0" dirty="0">
                <a:solidFill>
                  <a:srgbClr val="CCCCCC"/>
                </a:solidFill>
                <a:effectLst/>
                <a:latin typeface="Courier New" panose="02070309020205020404" pitchFamily="49" charset="0"/>
              </a:rPr>
              <a:t> </a:t>
            </a:r>
            <a:r>
              <a:rPr lang="en-US" b="0" i="0" dirty="0">
                <a:solidFill>
                  <a:srgbClr val="CC99CD"/>
                </a:solidFill>
                <a:effectLst/>
                <a:latin typeface="Courier New" panose="02070309020205020404" pitchFamily="49" charset="0"/>
              </a:rPr>
              <a:t>BY</a:t>
            </a:r>
            <a:r>
              <a:rPr lang="en-US" b="0" i="0" dirty="0">
                <a:solidFill>
                  <a:srgbClr val="CCCCCC"/>
                </a:solidFill>
                <a:effectLst/>
                <a:latin typeface="Courier New" panose="02070309020205020404" pitchFamily="49" charset="0"/>
              </a:rPr>
              <a:t> AGE;</a:t>
            </a:r>
          </a:p>
          <a:p>
            <a:r>
              <a:rPr lang="en-US" b="0" i="0" dirty="0">
                <a:solidFill>
                  <a:srgbClr val="CC99CD"/>
                </a:solidFill>
                <a:effectLst/>
                <a:latin typeface="Courier New" panose="02070309020205020404" pitchFamily="49" charset="0"/>
              </a:rPr>
              <a:t>SELECT</a:t>
            </a:r>
            <a:r>
              <a:rPr lang="en-US" b="0" i="0" dirty="0">
                <a:solidFill>
                  <a:srgbClr val="CCCCCC"/>
                </a:solidFill>
                <a:effectLst/>
                <a:latin typeface="Courier New" panose="02070309020205020404" pitchFamily="49" charset="0"/>
              </a:rPr>
              <a:t> AGE, </a:t>
            </a:r>
            <a:r>
              <a:rPr lang="en-US" b="0" i="0" dirty="0">
                <a:solidFill>
                  <a:srgbClr val="F08D49"/>
                </a:solidFill>
                <a:effectLst/>
                <a:latin typeface="Courier New" panose="02070309020205020404" pitchFamily="49" charset="0"/>
              </a:rPr>
              <a:t>AVG</a:t>
            </a:r>
            <a:r>
              <a:rPr lang="en-US" b="0" i="0" dirty="0">
                <a:solidFill>
                  <a:srgbClr val="CCCCCC"/>
                </a:solidFill>
                <a:effectLst/>
                <a:latin typeface="Courier New" panose="02070309020205020404" pitchFamily="49" charset="0"/>
              </a:rPr>
              <a:t>(SALARY) </a:t>
            </a:r>
            <a:r>
              <a:rPr lang="en-US" b="0" i="0" dirty="0">
                <a:solidFill>
                  <a:srgbClr val="CC99CD"/>
                </a:solidFill>
                <a:effectLst/>
                <a:latin typeface="Courier New" panose="02070309020205020404" pitchFamily="49" charset="0"/>
              </a:rPr>
              <a:t>AS</a:t>
            </a:r>
            <a:r>
              <a:rPr lang="en-US" b="0" i="0" dirty="0">
                <a:solidFill>
                  <a:srgbClr val="CCCCCC"/>
                </a:solidFill>
                <a:effectLst/>
                <a:latin typeface="Courier New" panose="02070309020205020404" pitchFamily="49" charset="0"/>
              </a:rPr>
              <a:t> AVG_SALARY </a:t>
            </a:r>
            <a:r>
              <a:rPr lang="en-US" b="0" i="0" dirty="0">
                <a:solidFill>
                  <a:srgbClr val="CC99CD"/>
                </a:solidFill>
                <a:effectLst/>
                <a:latin typeface="Courier New" panose="02070309020205020404" pitchFamily="49" charset="0"/>
              </a:rPr>
              <a:t>FROM</a:t>
            </a:r>
            <a:r>
              <a:rPr lang="en-US" b="0" i="0" dirty="0">
                <a:solidFill>
                  <a:srgbClr val="CCCCCC"/>
                </a:solidFill>
                <a:effectLst/>
                <a:latin typeface="Courier New" panose="02070309020205020404" pitchFamily="49" charset="0"/>
              </a:rPr>
              <a:t> CUSTOMERS </a:t>
            </a:r>
            <a:r>
              <a:rPr lang="en-US" b="0" i="0" dirty="0">
                <a:solidFill>
                  <a:srgbClr val="CC99CD"/>
                </a:solidFill>
                <a:effectLst/>
                <a:latin typeface="Courier New" panose="02070309020205020404" pitchFamily="49" charset="0"/>
              </a:rPr>
              <a:t>GROUP</a:t>
            </a:r>
            <a:r>
              <a:rPr lang="en-US" b="0" i="0" dirty="0">
                <a:solidFill>
                  <a:srgbClr val="CCCCCC"/>
                </a:solidFill>
                <a:effectLst/>
                <a:latin typeface="Courier New" panose="02070309020205020404" pitchFamily="49" charset="0"/>
              </a:rPr>
              <a:t> </a:t>
            </a:r>
            <a:r>
              <a:rPr lang="en-US" b="0" i="0" dirty="0">
                <a:solidFill>
                  <a:srgbClr val="CC99CD"/>
                </a:solidFill>
                <a:effectLst/>
                <a:latin typeface="Courier New" panose="02070309020205020404" pitchFamily="49" charset="0"/>
              </a:rPr>
              <a:t>BY</a:t>
            </a:r>
            <a:r>
              <a:rPr lang="en-US" b="0" i="0" dirty="0">
                <a:solidFill>
                  <a:srgbClr val="CCCCCC"/>
                </a:solidFill>
                <a:effectLst/>
                <a:latin typeface="Courier New" panose="02070309020205020404" pitchFamily="49" charset="0"/>
              </a:rPr>
              <a:t> AGE </a:t>
            </a:r>
            <a:r>
              <a:rPr lang="en-US" b="0" i="0" dirty="0">
                <a:solidFill>
                  <a:srgbClr val="CC99CD"/>
                </a:solidFill>
                <a:effectLst/>
                <a:latin typeface="Courier New" panose="02070309020205020404" pitchFamily="49" charset="0"/>
              </a:rPr>
              <a:t>HAVING</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AVG</a:t>
            </a:r>
            <a:r>
              <a:rPr lang="en-US" b="0" i="0" dirty="0">
                <a:solidFill>
                  <a:srgbClr val="CCCCCC"/>
                </a:solidFill>
                <a:effectLst/>
                <a:latin typeface="Courier New" panose="02070309020205020404" pitchFamily="49" charset="0"/>
              </a:rPr>
              <a:t>(salary) </a:t>
            </a:r>
            <a:r>
              <a:rPr lang="en-US" b="0" i="0" dirty="0">
                <a:solidFill>
                  <a:srgbClr val="67CDCC"/>
                </a:solidFill>
                <a:effectLst/>
                <a:latin typeface="Courier New" panose="02070309020205020404" pitchFamily="49" charset="0"/>
              </a:rPr>
              <a:t>&gt;</a:t>
            </a:r>
            <a:r>
              <a:rPr lang="en-US" b="0" i="0" dirty="0">
                <a:solidFill>
                  <a:srgbClr val="CCCCCC"/>
                </a:solidFill>
                <a:effectLst/>
                <a:latin typeface="Courier New" panose="02070309020205020404" pitchFamily="49" charset="0"/>
              </a:rPr>
              <a:t> </a:t>
            </a:r>
            <a:r>
              <a:rPr lang="en-US" b="0" i="0" dirty="0">
                <a:solidFill>
                  <a:srgbClr val="F08D49"/>
                </a:solidFill>
                <a:effectLst/>
                <a:latin typeface="Courier New" panose="02070309020205020404" pitchFamily="49" charset="0"/>
              </a:rPr>
              <a:t>8000</a:t>
            </a:r>
            <a:r>
              <a:rPr lang="en-US" b="0" i="0" dirty="0">
                <a:solidFill>
                  <a:srgbClr val="CCCCCC"/>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1366004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7735-952E-27C8-31C8-00683922054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47F3625-D48B-BDE5-51F3-4B643D7A4071}"/>
              </a:ext>
            </a:extLst>
          </p:cNvPr>
          <p:cNvSpPr>
            <a:spLocks noGrp="1"/>
          </p:cNvSpPr>
          <p:nvPr>
            <p:ph idx="1"/>
          </p:nvPr>
        </p:nvSpPr>
        <p:spPr/>
        <p:txBody>
          <a:bodyPr>
            <a:normAutofit fontScale="25000" lnSpcReduction="20000"/>
          </a:bodyPr>
          <a:lstStyle/>
          <a:p>
            <a:r>
              <a:rPr lang="en-US" dirty="0"/>
              <a:t>CREATE DATABASE </a:t>
            </a:r>
            <a:r>
              <a:rPr lang="en-US" dirty="0" err="1"/>
              <a:t>database_name</a:t>
            </a:r>
            <a:r>
              <a:rPr lang="en-US" dirty="0"/>
              <a:t>;</a:t>
            </a:r>
          </a:p>
          <a:p>
            <a:r>
              <a:rPr lang="en-US" dirty="0"/>
              <a:t>USE </a:t>
            </a:r>
            <a:r>
              <a:rPr lang="en-US" dirty="0" err="1"/>
              <a:t>database_name</a:t>
            </a:r>
            <a:r>
              <a:rPr lang="en-US" dirty="0"/>
              <a:t>;</a:t>
            </a:r>
          </a:p>
          <a:p>
            <a:r>
              <a:rPr lang="en-US" dirty="0"/>
              <a:t>DROP DATABASE </a:t>
            </a:r>
            <a:r>
              <a:rPr lang="en-US" dirty="0" err="1"/>
              <a:t>database_name</a:t>
            </a:r>
            <a:r>
              <a:rPr lang="en-US" dirty="0"/>
              <a:t>;</a:t>
            </a:r>
          </a:p>
          <a:p>
            <a:r>
              <a:rPr lang="en-US" dirty="0"/>
              <a:t>CREATE TABLE </a:t>
            </a:r>
            <a:r>
              <a:rPr lang="en-US" dirty="0" err="1"/>
              <a:t>table_name</a:t>
            </a:r>
            <a:r>
              <a:rPr lang="en-US" dirty="0"/>
              <a:t> (</a:t>
            </a:r>
          </a:p>
          <a:p>
            <a:pPr lvl="1"/>
            <a:r>
              <a:rPr lang="en-US" dirty="0"/>
              <a:t>Column_name_1 </a:t>
            </a:r>
            <a:r>
              <a:rPr lang="en-US" dirty="0" err="1"/>
              <a:t>data_type</a:t>
            </a:r>
            <a:r>
              <a:rPr lang="en-US" dirty="0"/>
              <a:t>,</a:t>
            </a:r>
          </a:p>
          <a:p>
            <a:pPr lvl="1"/>
            <a:r>
              <a:rPr lang="en-US" dirty="0"/>
              <a:t>Column_name_2 </a:t>
            </a:r>
            <a:r>
              <a:rPr lang="en-US" dirty="0" err="1"/>
              <a:t>data_type</a:t>
            </a:r>
            <a:r>
              <a:rPr lang="en-US" dirty="0"/>
              <a:t>,</a:t>
            </a:r>
          </a:p>
          <a:p>
            <a:pPr lvl="1"/>
            <a:r>
              <a:rPr lang="en-US" dirty="0"/>
              <a:t>PRIMARY KEY (column_name_1, …)</a:t>
            </a:r>
          </a:p>
          <a:p>
            <a:r>
              <a:rPr lang="en-US" dirty="0"/>
              <a:t>);</a:t>
            </a:r>
          </a:p>
          <a:p>
            <a:r>
              <a:rPr lang="en-US" dirty="0"/>
              <a:t>INSERT INTO </a:t>
            </a:r>
            <a:r>
              <a:rPr lang="en-US" dirty="0" err="1"/>
              <a:t>table_name</a:t>
            </a:r>
            <a:r>
              <a:rPr lang="en-US" dirty="0"/>
              <a:t>(column_1,…) VALUES(value_1,…);</a:t>
            </a:r>
          </a:p>
          <a:p>
            <a:r>
              <a:rPr lang="en-US" dirty="0"/>
              <a:t>SELECT column_1 FROM </a:t>
            </a:r>
            <a:r>
              <a:rPr lang="en-US" dirty="0" err="1"/>
              <a:t>table_name</a:t>
            </a:r>
            <a:r>
              <a:rPr lang="en-US" dirty="0"/>
              <a:t>;</a:t>
            </a:r>
          </a:p>
          <a:p>
            <a:r>
              <a:rPr lang="en-US" dirty="0"/>
              <a:t>UPDATE </a:t>
            </a:r>
            <a:r>
              <a:rPr lang="en-US" dirty="0" err="1"/>
              <a:t>table_name</a:t>
            </a:r>
            <a:r>
              <a:rPr lang="en-US" dirty="0"/>
              <a:t> SET column_1 = value_1, … WHERE condition;</a:t>
            </a:r>
          </a:p>
          <a:p>
            <a:r>
              <a:rPr lang="en-US" dirty="0"/>
              <a:t>DELETE FROM </a:t>
            </a:r>
            <a:r>
              <a:rPr lang="en-US" dirty="0" err="1"/>
              <a:t>table_name</a:t>
            </a:r>
            <a:r>
              <a:rPr lang="en-US" dirty="0"/>
              <a:t> WHERE condition;</a:t>
            </a:r>
          </a:p>
          <a:p>
            <a:r>
              <a:rPr lang="en-US" dirty="0"/>
              <a:t>DROP TABLE </a:t>
            </a:r>
            <a:r>
              <a:rPr lang="en-US" dirty="0" err="1"/>
              <a:t>table_name</a:t>
            </a:r>
            <a:r>
              <a:rPr lang="en-US" dirty="0"/>
              <a:t>;</a:t>
            </a:r>
          </a:p>
          <a:p>
            <a:r>
              <a:rPr lang="en-US" dirty="0"/>
              <a:t>TRUNCATE TABLE </a:t>
            </a:r>
            <a:r>
              <a:rPr lang="en-US" dirty="0" err="1"/>
              <a:t>table_name</a:t>
            </a:r>
            <a:r>
              <a:rPr lang="en-US" dirty="0"/>
              <a:t>;</a:t>
            </a:r>
          </a:p>
          <a:p>
            <a:r>
              <a:rPr lang="en-US" dirty="0"/>
              <a:t>ALTER TABLE </a:t>
            </a:r>
            <a:r>
              <a:rPr lang="en-US" dirty="0" err="1"/>
              <a:t>table_name</a:t>
            </a:r>
            <a:r>
              <a:rPr lang="en-US" dirty="0"/>
              <a:t> {ADD|DROP|MODIFY} </a:t>
            </a:r>
            <a:r>
              <a:rPr lang="en-US" dirty="0" err="1"/>
              <a:t>column_name</a:t>
            </a:r>
            <a:r>
              <a:rPr lang="en-US" dirty="0"/>
              <a:t> {data type};</a:t>
            </a:r>
          </a:p>
          <a:p>
            <a:r>
              <a:rPr lang="en-US" dirty="0"/>
              <a:t>ALTER TABLE </a:t>
            </a:r>
            <a:r>
              <a:rPr lang="en-US" dirty="0" err="1"/>
              <a:t>table_name</a:t>
            </a:r>
            <a:r>
              <a:rPr lang="en-US" dirty="0"/>
              <a:t> RENAME TO </a:t>
            </a:r>
            <a:r>
              <a:rPr lang="en-US" dirty="0" err="1"/>
              <a:t>new_table_name</a:t>
            </a:r>
            <a:r>
              <a:rPr lang="en-US" dirty="0"/>
              <a:t>;</a:t>
            </a:r>
          </a:p>
          <a:p>
            <a:r>
              <a:rPr lang="en-US" dirty="0"/>
              <a:t>SELECT DISTINCT column FROM </a:t>
            </a:r>
            <a:r>
              <a:rPr lang="en-US" dirty="0" err="1"/>
              <a:t>table_name</a:t>
            </a:r>
            <a:r>
              <a:rPr lang="en-US" dirty="0"/>
              <a:t>;</a:t>
            </a:r>
          </a:p>
          <a:p>
            <a:r>
              <a:rPr lang="en-US" dirty="0"/>
              <a:t>WHERE AND OR OPERATORS column IN (values, ‘string’, 008), </a:t>
            </a:r>
            <a:r>
              <a:rPr lang="en-US" dirty="0" err="1"/>
              <a:t>BETween</a:t>
            </a:r>
            <a:r>
              <a:rPr lang="en-US" dirty="0"/>
              <a:t> val1 AND val2  LIKE ( PATTERN)</a:t>
            </a:r>
          </a:p>
          <a:p>
            <a:r>
              <a:rPr lang="en-US" dirty="0"/>
              <a:t>ORDERY BY</a:t>
            </a:r>
          </a:p>
          <a:p>
            <a:r>
              <a:rPr lang="en-US" dirty="0"/>
              <a:t>GROUP BY, Having</a:t>
            </a:r>
          </a:p>
          <a:p>
            <a:r>
              <a:rPr lang="en-US" dirty="0"/>
              <a:t>SELECT COUNT(column)</a:t>
            </a:r>
          </a:p>
          <a:p>
            <a:r>
              <a:rPr lang="en-US" dirty="0"/>
              <a:t>CREATE INDEX name ON TABLE</a:t>
            </a:r>
          </a:p>
          <a:p>
            <a:r>
              <a:rPr lang="en-US" dirty="0"/>
              <a:t>DROP INDEX name ON TABLE</a:t>
            </a:r>
          </a:p>
        </p:txBody>
      </p:sp>
    </p:spTree>
    <p:extLst>
      <p:ext uri="{BB962C8B-B14F-4D97-AF65-F5344CB8AC3E}">
        <p14:creationId xmlns:p14="http://schemas.microsoft.com/office/powerpoint/2010/main" val="3609062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EC2F-7592-A9A7-8600-8472BE51672D}"/>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E335AD7-0E5E-D153-D4C0-011508126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05330"/>
            <a:ext cx="3943553" cy="2927500"/>
          </a:xfrm>
          <a:prstGeom prst="rect">
            <a:avLst/>
          </a:prstGeom>
        </p:spPr>
      </p:pic>
    </p:spTree>
    <p:extLst>
      <p:ext uri="{BB962C8B-B14F-4D97-AF65-F5344CB8AC3E}">
        <p14:creationId xmlns:p14="http://schemas.microsoft.com/office/powerpoint/2010/main" val="122818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3FB6-E2F3-6342-0438-2AAC3BB3B73C}"/>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id="{7AD6E4FD-3EDC-670E-AC82-D35E57D07018}"/>
              </a:ext>
            </a:extLst>
          </p:cNvPr>
          <p:cNvSpPr>
            <a:spLocks noGrp="1"/>
          </p:cNvSpPr>
          <p:nvPr>
            <p:ph idx="1"/>
          </p:nvPr>
        </p:nvSpPr>
        <p:spPr/>
        <p:txBody>
          <a:bodyPr/>
          <a:lstStyle/>
          <a:p>
            <a:r>
              <a:rPr lang="en-US" dirty="0"/>
              <a:t>Relational Database Management System</a:t>
            </a:r>
          </a:p>
          <a:p>
            <a:r>
              <a:rPr lang="en-US" dirty="0"/>
              <a:t>Database management system based on the relational model by E. F. Codd in 1970.</a:t>
            </a:r>
          </a:p>
          <a:p>
            <a:r>
              <a:rPr lang="en-US" dirty="0"/>
              <a:t>MS SQL Server, IBM DB2, Oracle, MySQL, Microsoft Access</a:t>
            </a:r>
          </a:p>
        </p:txBody>
      </p:sp>
    </p:spTree>
    <p:extLst>
      <p:ext uri="{BB962C8B-B14F-4D97-AF65-F5344CB8AC3E}">
        <p14:creationId xmlns:p14="http://schemas.microsoft.com/office/powerpoint/2010/main" val="4188661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DBCC-1AA6-842E-9BC3-8FDEA92F9CEA}"/>
              </a:ext>
            </a:extLst>
          </p:cNvPr>
          <p:cNvSpPr>
            <a:spLocks noGrp="1"/>
          </p:cNvSpPr>
          <p:nvPr>
            <p:ph type="title"/>
          </p:nvPr>
        </p:nvSpPr>
        <p:spPr/>
        <p:txBody>
          <a:bodyPr/>
          <a:lstStyle/>
          <a:p>
            <a:r>
              <a:rPr lang="en-US" dirty="0"/>
              <a:t>NULL</a:t>
            </a:r>
          </a:p>
        </p:txBody>
      </p:sp>
      <p:sp>
        <p:nvSpPr>
          <p:cNvPr id="3" name="Content Placeholder 2">
            <a:extLst>
              <a:ext uri="{FF2B5EF4-FFF2-40B4-BE49-F238E27FC236}">
                <a16:creationId xmlns:a16="http://schemas.microsoft.com/office/drawing/2014/main" id="{E186D588-D7F2-ABEC-33C4-40B658EB8790}"/>
              </a:ext>
            </a:extLst>
          </p:cNvPr>
          <p:cNvSpPr>
            <a:spLocks noGrp="1"/>
          </p:cNvSpPr>
          <p:nvPr>
            <p:ph idx="1"/>
          </p:nvPr>
        </p:nvSpPr>
        <p:spPr/>
        <p:txBody>
          <a:bodyPr/>
          <a:lstStyle/>
          <a:p>
            <a:r>
              <a:rPr lang="en-US" dirty="0"/>
              <a:t>A value in a field that appears to be blank</a:t>
            </a:r>
          </a:p>
          <a:p>
            <a:r>
              <a:rPr lang="en-US" dirty="0"/>
              <a:t>Field has no value</a:t>
            </a:r>
          </a:p>
          <a:p>
            <a:r>
              <a:rPr lang="en-US" dirty="0"/>
              <a:t>Not the same as zero or an empty string with spaces</a:t>
            </a:r>
          </a:p>
        </p:txBody>
      </p:sp>
    </p:spTree>
    <p:extLst>
      <p:ext uri="{BB962C8B-B14F-4D97-AF65-F5344CB8AC3E}">
        <p14:creationId xmlns:p14="http://schemas.microsoft.com/office/powerpoint/2010/main" val="3887014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E2E4-174D-3851-23D5-C354438AA501}"/>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0B77835D-8189-C19D-3A22-236DE44DC0D2}"/>
              </a:ext>
            </a:extLst>
          </p:cNvPr>
          <p:cNvSpPr>
            <a:spLocks noGrp="1"/>
          </p:cNvSpPr>
          <p:nvPr>
            <p:ph idx="1"/>
          </p:nvPr>
        </p:nvSpPr>
        <p:spPr/>
        <p:txBody>
          <a:bodyPr>
            <a:normAutofit lnSpcReduction="10000"/>
          </a:bodyPr>
          <a:lstStyle/>
          <a:p>
            <a:r>
              <a:rPr lang="en-US" dirty="0"/>
              <a:t>Rules enforced on data columns or table</a:t>
            </a:r>
          </a:p>
          <a:p>
            <a:r>
              <a:rPr lang="en-US" dirty="0"/>
              <a:t>Limit the type of data</a:t>
            </a:r>
          </a:p>
          <a:p>
            <a:r>
              <a:rPr lang="en-US" dirty="0"/>
              <a:t>Ensure accuracy and reliability</a:t>
            </a:r>
          </a:p>
          <a:p>
            <a:r>
              <a:rPr lang="en-US" dirty="0"/>
              <a:t>Examples</a:t>
            </a:r>
          </a:p>
          <a:p>
            <a:pPr lvl="1"/>
            <a:r>
              <a:rPr lang="en-US" dirty="0"/>
              <a:t>NOT NULL</a:t>
            </a:r>
          </a:p>
          <a:p>
            <a:pPr lvl="1"/>
            <a:r>
              <a:rPr lang="en-US" dirty="0"/>
              <a:t>DEFAULT</a:t>
            </a:r>
          </a:p>
          <a:p>
            <a:pPr lvl="1"/>
            <a:r>
              <a:rPr lang="en-US" dirty="0"/>
              <a:t>UNIQUE</a:t>
            </a:r>
          </a:p>
          <a:p>
            <a:pPr lvl="1"/>
            <a:r>
              <a:rPr lang="en-US" dirty="0"/>
              <a:t>PRIMARY</a:t>
            </a:r>
          </a:p>
          <a:p>
            <a:pPr lvl="1"/>
            <a:r>
              <a:rPr lang="en-US" dirty="0"/>
              <a:t>FOREIGN</a:t>
            </a:r>
          </a:p>
          <a:p>
            <a:pPr lvl="1"/>
            <a:r>
              <a:rPr lang="en-US" dirty="0"/>
              <a:t>CHECK</a:t>
            </a:r>
          </a:p>
          <a:p>
            <a:pPr lvl="1"/>
            <a:r>
              <a:rPr lang="en-US" dirty="0"/>
              <a:t>INDEX</a:t>
            </a:r>
          </a:p>
        </p:txBody>
      </p:sp>
    </p:spTree>
    <p:extLst>
      <p:ext uri="{BB962C8B-B14F-4D97-AF65-F5344CB8AC3E}">
        <p14:creationId xmlns:p14="http://schemas.microsoft.com/office/powerpoint/2010/main" val="241060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07C8-73E6-A770-3F90-E110849DD741}"/>
              </a:ext>
            </a:extLst>
          </p:cNvPr>
          <p:cNvSpPr>
            <a:spLocks noGrp="1"/>
          </p:cNvSpPr>
          <p:nvPr>
            <p:ph type="title"/>
          </p:nvPr>
        </p:nvSpPr>
        <p:spPr/>
        <p:txBody>
          <a:bodyPr/>
          <a:lstStyle/>
          <a:p>
            <a:r>
              <a:rPr lang="en-US" dirty="0"/>
              <a:t>Why SQL?</a:t>
            </a:r>
          </a:p>
        </p:txBody>
      </p:sp>
      <p:sp>
        <p:nvSpPr>
          <p:cNvPr id="3" name="Content Placeholder 2">
            <a:extLst>
              <a:ext uri="{FF2B5EF4-FFF2-40B4-BE49-F238E27FC236}">
                <a16:creationId xmlns:a16="http://schemas.microsoft.com/office/drawing/2014/main" id="{F458B8A8-4DDC-87E2-8A97-825C35585543}"/>
              </a:ext>
            </a:extLst>
          </p:cNvPr>
          <p:cNvSpPr>
            <a:spLocks noGrp="1"/>
          </p:cNvSpPr>
          <p:nvPr>
            <p:ph idx="1"/>
          </p:nvPr>
        </p:nvSpPr>
        <p:spPr/>
        <p:txBody>
          <a:bodyPr>
            <a:normAutofit fontScale="62500" lnSpcReduction="20000"/>
          </a:bodyPr>
          <a:lstStyle/>
          <a:p>
            <a:r>
              <a:rPr lang="en-US" dirty="0"/>
              <a:t>Database systems are responsible for the storage and management of data for many software applications.</a:t>
            </a:r>
          </a:p>
          <a:p>
            <a:pPr lvl="1"/>
            <a:r>
              <a:rPr lang="en-US" dirty="0"/>
              <a:t>Uber’s database system is estimated to be over 100 petabytes. (1 petabyte = 1024 terabytes, 100 petabytes can hold approx. 20 billion images)</a:t>
            </a:r>
          </a:p>
          <a:p>
            <a:pPr lvl="1"/>
            <a:r>
              <a:rPr lang="en-US" dirty="0"/>
              <a:t>YouTube sends and receive approx. 440,000 TB of data per day.</a:t>
            </a:r>
          </a:p>
          <a:p>
            <a:r>
              <a:rPr lang="en-US" dirty="0"/>
              <a:t>Database systems implement search algorithms, performance enhancements, and other features useful for navigating large data.</a:t>
            </a:r>
          </a:p>
          <a:p>
            <a:pPr lvl="1"/>
            <a:r>
              <a:rPr lang="en-US" dirty="0"/>
              <a:t>Flexibility – DDL shared between DBMS</a:t>
            </a:r>
          </a:p>
          <a:p>
            <a:pPr lvl="1"/>
            <a:r>
              <a:rPr lang="en-US" dirty="0"/>
              <a:t>Consistency – Data remains consistent</a:t>
            </a:r>
          </a:p>
          <a:p>
            <a:pPr lvl="1"/>
            <a:r>
              <a:rPr lang="en-US" dirty="0"/>
              <a:t>Redundancy – Reduced</a:t>
            </a:r>
          </a:p>
          <a:p>
            <a:pPr lvl="1"/>
            <a:r>
              <a:rPr lang="en-US" dirty="0"/>
              <a:t>Optimized Performance – Memory usage, storage costs, processing speed</a:t>
            </a:r>
          </a:p>
          <a:p>
            <a:pPr lvl="1"/>
            <a:r>
              <a:rPr lang="en-US" dirty="0" err="1"/>
              <a:t>Compatability</a:t>
            </a:r>
            <a:r>
              <a:rPr lang="en-US" dirty="0"/>
              <a:t> – to other technologies</a:t>
            </a:r>
          </a:p>
          <a:p>
            <a:pPr lvl="1"/>
            <a:r>
              <a:rPr lang="en-US" dirty="0"/>
              <a:t>Scalability – adapting to load</a:t>
            </a:r>
          </a:p>
          <a:p>
            <a:r>
              <a:rPr lang="en-US" dirty="0"/>
              <a:t>Database systems allows us to organize and visualize our data.</a:t>
            </a:r>
          </a:p>
          <a:p>
            <a:r>
              <a:rPr lang="en-US" dirty="0"/>
              <a:t>Not really a prerequisite for AI, but a basic understanding is important for anyone learning AI.</a:t>
            </a:r>
          </a:p>
          <a:p>
            <a:r>
              <a:rPr lang="en-US" dirty="0"/>
              <a:t>Average salary of database administrator with less than 1 year experience is $108,500* (7 years, $142,959)</a:t>
            </a:r>
          </a:p>
          <a:p>
            <a:r>
              <a:rPr lang="en-US" dirty="0"/>
              <a:t>Career Paths: Database Administrator (DBA), Database Developer, Database Tester, Data Scientist, ETL Developer, Database Migration Expert, Cloud Database Expert etc.</a:t>
            </a:r>
          </a:p>
          <a:p>
            <a:endParaRPr lang="en-US" dirty="0"/>
          </a:p>
          <a:p>
            <a:endParaRPr lang="en-US" dirty="0"/>
          </a:p>
        </p:txBody>
      </p:sp>
    </p:spTree>
    <p:extLst>
      <p:ext uri="{BB962C8B-B14F-4D97-AF65-F5344CB8AC3E}">
        <p14:creationId xmlns:p14="http://schemas.microsoft.com/office/powerpoint/2010/main" val="4012453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58B8-0E09-B4AB-6013-7B81ED4E21A6}"/>
              </a:ext>
            </a:extLst>
          </p:cNvPr>
          <p:cNvSpPr>
            <a:spLocks noGrp="1"/>
          </p:cNvSpPr>
          <p:nvPr>
            <p:ph type="title"/>
          </p:nvPr>
        </p:nvSpPr>
        <p:spPr/>
        <p:txBody>
          <a:bodyPr/>
          <a:lstStyle/>
          <a:p>
            <a:r>
              <a:rPr lang="en-US" dirty="0"/>
              <a:t>Data Integrity</a:t>
            </a:r>
          </a:p>
        </p:txBody>
      </p:sp>
      <p:sp>
        <p:nvSpPr>
          <p:cNvPr id="3" name="Content Placeholder 2">
            <a:extLst>
              <a:ext uri="{FF2B5EF4-FFF2-40B4-BE49-F238E27FC236}">
                <a16:creationId xmlns:a16="http://schemas.microsoft.com/office/drawing/2014/main" id="{0F9DC2E1-89E5-FB75-A438-8E3A032ECAB2}"/>
              </a:ext>
            </a:extLst>
          </p:cNvPr>
          <p:cNvSpPr>
            <a:spLocks noGrp="1"/>
          </p:cNvSpPr>
          <p:nvPr>
            <p:ph idx="1"/>
          </p:nvPr>
        </p:nvSpPr>
        <p:spPr/>
        <p:txBody>
          <a:bodyPr/>
          <a:lstStyle/>
          <a:p>
            <a:r>
              <a:rPr lang="en-US" dirty="0"/>
              <a:t>Entity Integrity – No duplicate rows in a table</a:t>
            </a:r>
          </a:p>
          <a:p>
            <a:r>
              <a:rPr lang="en-US" dirty="0"/>
              <a:t>Domain Integrity – Enforce valid entries by restricting type, format, range of values</a:t>
            </a:r>
          </a:p>
          <a:p>
            <a:endParaRPr lang="en-US" dirty="0"/>
          </a:p>
        </p:txBody>
      </p:sp>
    </p:spTree>
    <p:extLst>
      <p:ext uri="{BB962C8B-B14F-4D97-AF65-F5344CB8AC3E}">
        <p14:creationId xmlns:p14="http://schemas.microsoft.com/office/powerpoint/2010/main" val="598202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9C66-BF2D-72F5-13AA-ACA27C676B3F}"/>
              </a:ext>
            </a:extLst>
          </p:cNvPr>
          <p:cNvSpPr>
            <a:spLocks noGrp="1"/>
          </p:cNvSpPr>
          <p:nvPr>
            <p:ph type="title"/>
          </p:nvPr>
        </p:nvSpPr>
        <p:spPr>
          <a:xfrm>
            <a:off x="0" y="0"/>
            <a:ext cx="12192000" cy="793115"/>
          </a:xfrm>
        </p:spPr>
        <p:txBody>
          <a:bodyPr/>
          <a:lstStyle/>
          <a:p>
            <a:r>
              <a:rPr lang="en-US" dirty="0"/>
              <a:t>Normalization</a:t>
            </a:r>
          </a:p>
        </p:txBody>
      </p:sp>
      <p:sp>
        <p:nvSpPr>
          <p:cNvPr id="3" name="Content Placeholder 2">
            <a:extLst>
              <a:ext uri="{FF2B5EF4-FFF2-40B4-BE49-F238E27FC236}">
                <a16:creationId xmlns:a16="http://schemas.microsoft.com/office/drawing/2014/main" id="{984102B9-2D01-D7AB-6A06-2FC6B2298BE9}"/>
              </a:ext>
            </a:extLst>
          </p:cNvPr>
          <p:cNvSpPr>
            <a:spLocks noGrp="1"/>
          </p:cNvSpPr>
          <p:nvPr>
            <p:ph idx="1"/>
          </p:nvPr>
        </p:nvSpPr>
        <p:spPr>
          <a:xfrm>
            <a:off x="-157480" y="793115"/>
            <a:ext cx="10515600" cy="6064886"/>
          </a:xfrm>
        </p:spPr>
        <p:txBody>
          <a:bodyPr>
            <a:normAutofit fontScale="92500" lnSpcReduction="10000"/>
          </a:bodyPr>
          <a:lstStyle/>
          <a:p>
            <a:pPr marL="457200" lvl="1" indent="0">
              <a:buNone/>
            </a:pPr>
            <a:r>
              <a:rPr lang="en-US" dirty="0"/>
              <a:t>Normalization is the process of structuring and </a:t>
            </a:r>
            <a:r>
              <a:rPr lang="en-US" b="1" i="1" dirty="0"/>
              <a:t>organizing</a:t>
            </a:r>
            <a:r>
              <a:rPr lang="en-US" dirty="0"/>
              <a:t> data in a relational database. As a result, this reduces redundancy and improves data integrity.</a:t>
            </a:r>
          </a:p>
          <a:p>
            <a:pPr marL="457200" lvl="1" indent="0">
              <a:buNone/>
            </a:pPr>
            <a:endParaRPr lang="en-US" dirty="0"/>
          </a:p>
          <a:p>
            <a:pPr marL="457200" lvl="1" indent="0">
              <a:buNone/>
            </a:pPr>
            <a:r>
              <a:rPr lang="en-US" dirty="0"/>
              <a:t>What is redundancy?</a:t>
            </a:r>
          </a:p>
          <a:p>
            <a:pPr marL="457200" lvl="1" indent="0">
              <a:buNone/>
            </a:pPr>
            <a:r>
              <a:rPr lang="en-US" dirty="0"/>
              <a:t>Redundancy is when the same data is stored in multiple locations within a database or storage system.</a:t>
            </a:r>
          </a:p>
          <a:p>
            <a:pPr marL="457200" lvl="1" indent="0">
              <a:buNone/>
            </a:pPr>
            <a:endParaRPr lang="en-US" dirty="0"/>
          </a:p>
          <a:p>
            <a:pPr marL="457200" lvl="1" indent="0">
              <a:buNone/>
            </a:pPr>
            <a:r>
              <a:rPr lang="en-US" dirty="0"/>
              <a:t>Why is redundancy bad?</a:t>
            </a:r>
          </a:p>
          <a:p>
            <a:pPr marL="457200" lvl="1" indent="0">
              <a:buNone/>
            </a:pPr>
            <a:r>
              <a:rPr lang="en-US" dirty="0"/>
              <a:t>Increased storage space, potential data inconsistencies when updating, added complexity, higher risk of error in maintenance.</a:t>
            </a:r>
          </a:p>
          <a:p>
            <a:pPr marL="457200" lvl="1" indent="0">
              <a:buNone/>
            </a:pPr>
            <a:endParaRPr lang="en-US" dirty="0"/>
          </a:p>
          <a:p>
            <a:pPr marL="457200" lvl="1" indent="0">
              <a:buNone/>
            </a:pPr>
            <a:r>
              <a:rPr lang="en-US" dirty="0"/>
              <a:t>What is data integrity?</a:t>
            </a:r>
          </a:p>
          <a:p>
            <a:pPr marL="457200" lvl="1" indent="0">
              <a:buNone/>
            </a:pPr>
            <a:r>
              <a:rPr lang="en-US" dirty="0"/>
              <a:t>Data integrity is the process of ensuring that data is accurate, complete, consistent, and valid throughout its lifecycle.</a:t>
            </a:r>
          </a:p>
          <a:p>
            <a:pPr marL="457200" lvl="1" indent="0">
              <a:buNone/>
            </a:pPr>
            <a:endParaRPr lang="en-US" dirty="0"/>
          </a:p>
          <a:p>
            <a:pPr marL="457200" lvl="1" indent="0">
              <a:buNone/>
            </a:pPr>
            <a:r>
              <a:rPr lang="en-US" dirty="0"/>
              <a:t>Why is data integrity important?</a:t>
            </a:r>
          </a:p>
          <a:p>
            <a:pPr marL="457200" lvl="1" indent="0">
              <a:buNone/>
            </a:pPr>
            <a:r>
              <a:rPr lang="en-US" dirty="0"/>
              <a:t>Builds trust with people; customers and stakeholders, prevents data breaches and loss, ensures reliable and trustworthy data.</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107468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8918-4BD5-797C-509B-3A1E564133F2}"/>
              </a:ext>
            </a:extLst>
          </p:cNvPr>
          <p:cNvSpPr>
            <a:spLocks noGrp="1"/>
          </p:cNvSpPr>
          <p:nvPr>
            <p:ph type="title"/>
          </p:nvPr>
        </p:nvSpPr>
        <p:spPr>
          <a:xfrm>
            <a:off x="6858000" y="0"/>
            <a:ext cx="5334000" cy="1325563"/>
          </a:xfrm>
        </p:spPr>
        <p:txBody>
          <a:bodyPr/>
          <a:lstStyle/>
          <a:p>
            <a:r>
              <a:rPr lang="en-US" dirty="0"/>
              <a:t>Normalization / Normal Forms</a:t>
            </a:r>
          </a:p>
        </p:txBody>
      </p:sp>
      <p:sp>
        <p:nvSpPr>
          <p:cNvPr id="3" name="Content Placeholder 2">
            <a:extLst>
              <a:ext uri="{FF2B5EF4-FFF2-40B4-BE49-F238E27FC236}">
                <a16:creationId xmlns:a16="http://schemas.microsoft.com/office/drawing/2014/main" id="{C955CBF9-4AB2-75F0-008E-38E07309C600}"/>
              </a:ext>
            </a:extLst>
          </p:cNvPr>
          <p:cNvSpPr>
            <a:spLocks noGrp="1"/>
          </p:cNvSpPr>
          <p:nvPr>
            <p:ph idx="1"/>
          </p:nvPr>
        </p:nvSpPr>
        <p:spPr>
          <a:xfrm>
            <a:off x="6858000" y="1530985"/>
            <a:ext cx="5333999" cy="5327015"/>
          </a:xfrm>
        </p:spPr>
        <p:txBody>
          <a:bodyPr>
            <a:normAutofit fontScale="77500" lnSpcReduction="20000"/>
          </a:bodyPr>
          <a:lstStyle/>
          <a:p>
            <a:pPr marL="0" indent="0">
              <a:buNone/>
            </a:pPr>
            <a:r>
              <a:rPr lang="en-US" dirty="0"/>
              <a:t>In short, managing lots of data can get messy real quick. We don’t want any bad side effects when we are working with data such as broken links between data when things are being deleted, incomplete updates to duplicate data locations, or inconsistencies when entering data. These type of side effects are also known as anomalies. To combat such anomalies, a database developer can and should apply “Normal Forms” which was first proposed by Edgar F. Codd. </a:t>
            </a:r>
          </a:p>
          <a:p>
            <a:pPr marL="0" indent="0">
              <a:buNone/>
            </a:pPr>
            <a:r>
              <a:rPr lang="en-US" dirty="0"/>
              <a:t>These normal forms are similar to rules, techniques, or steps we can apply to solve each problem. Applying one form means the previous sub forms should be </a:t>
            </a:r>
            <a:r>
              <a:rPr lang="en-US" dirty="0" err="1"/>
              <a:t>be</a:t>
            </a:r>
            <a:r>
              <a:rPr lang="en-US" dirty="0"/>
              <a:t> applied as well. For example, to use Third Normal Form, we use First and Second Normal Form first.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7410231-C5B0-7973-89D8-49EE909E9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0" y="0"/>
            <a:ext cx="6858000" cy="6858000"/>
          </a:xfrm>
          <a:prstGeom prst="rect">
            <a:avLst/>
          </a:prstGeom>
        </p:spPr>
      </p:pic>
      <p:sp>
        <p:nvSpPr>
          <p:cNvPr id="6" name="TextBox 5">
            <a:extLst>
              <a:ext uri="{FF2B5EF4-FFF2-40B4-BE49-F238E27FC236}">
                <a16:creationId xmlns:a16="http://schemas.microsoft.com/office/drawing/2014/main" id="{76F85AC8-63D7-75A9-8415-3693BCDF4540}"/>
              </a:ext>
            </a:extLst>
          </p:cNvPr>
          <p:cNvSpPr txBox="1"/>
          <p:nvPr/>
        </p:nvSpPr>
        <p:spPr>
          <a:xfrm>
            <a:off x="8219975" y="28779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68469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C363-D12D-F882-402E-BB5AA4C15EDE}"/>
              </a:ext>
            </a:extLst>
          </p:cNvPr>
          <p:cNvSpPr>
            <a:spLocks noGrp="1"/>
          </p:cNvSpPr>
          <p:nvPr>
            <p:ph type="title"/>
          </p:nvPr>
        </p:nvSpPr>
        <p:spPr>
          <a:xfrm>
            <a:off x="0" y="18256"/>
            <a:ext cx="10515600" cy="925020"/>
          </a:xfrm>
        </p:spPr>
        <p:txBody>
          <a:bodyPr/>
          <a:lstStyle/>
          <a:p>
            <a:r>
              <a:rPr lang="en-US" dirty="0"/>
              <a:t>Normalization / Normal Forms</a:t>
            </a:r>
          </a:p>
        </p:txBody>
      </p:sp>
      <p:graphicFrame>
        <p:nvGraphicFramePr>
          <p:cNvPr id="4" name="Table 3">
            <a:extLst>
              <a:ext uri="{FF2B5EF4-FFF2-40B4-BE49-F238E27FC236}">
                <a16:creationId xmlns:a16="http://schemas.microsoft.com/office/drawing/2014/main" id="{4D5F24A1-F60E-4DAC-3742-99378F982937}"/>
              </a:ext>
            </a:extLst>
          </p:cNvPr>
          <p:cNvGraphicFramePr>
            <a:graphicFrameLocks noGrp="1"/>
          </p:cNvGraphicFramePr>
          <p:nvPr>
            <p:extLst>
              <p:ext uri="{D42A27DB-BD31-4B8C-83A1-F6EECF244321}">
                <p14:modId xmlns:p14="http://schemas.microsoft.com/office/powerpoint/2010/main" val="3368020994"/>
              </p:ext>
            </p:extLst>
          </p:nvPr>
        </p:nvGraphicFramePr>
        <p:xfrm>
          <a:off x="112294" y="1135781"/>
          <a:ext cx="8184683" cy="4808248"/>
        </p:xfrm>
        <a:graphic>
          <a:graphicData uri="http://schemas.openxmlformats.org/drawingml/2006/table">
            <a:tbl>
              <a:tblPr firstRow="1" bandRow="1">
                <a:tableStyleId>{5C22544A-7EE6-4342-B048-85BDC9FD1C3A}</a:tableStyleId>
              </a:tblPr>
              <a:tblGrid>
                <a:gridCol w="1006648">
                  <a:extLst>
                    <a:ext uri="{9D8B030D-6E8A-4147-A177-3AD203B41FA5}">
                      <a16:colId xmlns:a16="http://schemas.microsoft.com/office/drawing/2014/main" val="1332925435"/>
                    </a:ext>
                  </a:extLst>
                </a:gridCol>
                <a:gridCol w="2196518">
                  <a:extLst>
                    <a:ext uri="{9D8B030D-6E8A-4147-A177-3AD203B41FA5}">
                      <a16:colId xmlns:a16="http://schemas.microsoft.com/office/drawing/2014/main" val="4003316432"/>
                    </a:ext>
                  </a:extLst>
                </a:gridCol>
                <a:gridCol w="3786854">
                  <a:extLst>
                    <a:ext uri="{9D8B030D-6E8A-4147-A177-3AD203B41FA5}">
                      <a16:colId xmlns:a16="http://schemas.microsoft.com/office/drawing/2014/main" val="952202116"/>
                    </a:ext>
                  </a:extLst>
                </a:gridCol>
                <a:gridCol w="1194663">
                  <a:extLst>
                    <a:ext uri="{9D8B030D-6E8A-4147-A177-3AD203B41FA5}">
                      <a16:colId xmlns:a16="http://schemas.microsoft.com/office/drawing/2014/main" val="4392193"/>
                    </a:ext>
                  </a:extLst>
                </a:gridCol>
              </a:tblGrid>
              <a:tr h="400322">
                <a:tc>
                  <a:txBody>
                    <a:bodyPr/>
                    <a:lstStyle/>
                    <a:p>
                      <a:endParaRPr lang="en-US" dirty="0"/>
                    </a:p>
                  </a:txBody>
                  <a:tcPr/>
                </a:tc>
                <a:tc>
                  <a:txBody>
                    <a:bodyPr/>
                    <a:lstStyle/>
                    <a:p>
                      <a:r>
                        <a:rPr lang="en-US" dirty="0"/>
                        <a:t>Abbreviation</a:t>
                      </a:r>
                    </a:p>
                  </a:txBody>
                  <a:tcPr/>
                </a:tc>
                <a:tc>
                  <a:txBody>
                    <a:bodyPr/>
                    <a:lstStyle/>
                    <a:p>
                      <a:r>
                        <a:rPr lang="en-US" dirty="0"/>
                        <a:t>Name</a:t>
                      </a:r>
                    </a:p>
                  </a:txBody>
                  <a:tcPr/>
                </a:tc>
                <a:tc>
                  <a:txBody>
                    <a:bodyPr/>
                    <a:lstStyle/>
                    <a:p>
                      <a:r>
                        <a:rPr lang="en-US" dirty="0"/>
                        <a:t>Year</a:t>
                      </a:r>
                    </a:p>
                  </a:txBody>
                  <a:tcPr/>
                </a:tc>
                <a:extLst>
                  <a:ext uri="{0D108BD9-81ED-4DB2-BD59-A6C34878D82A}">
                    <a16:rowId xmlns:a16="http://schemas.microsoft.com/office/drawing/2014/main" val="4238897798"/>
                  </a:ext>
                </a:extLst>
              </a:tr>
              <a:tr h="400322">
                <a:tc>
                  <a:txBody>
                    <a:bodyPr/>
                    <a:lstStyle/>
                    <a:p>
                      <a:r>
                        <a:rPr lang="en-US" dirty="0"/>
                        <a:t>0</a:t>
                      </a:r>
                    </a:p>
                  </a:txBody>
                  <a:tcPr/>
                </a:tc>
                <a:tc>
                  <a:txBody>
                    <a:bodyPr/>
                    <a:lstStyle/>
                    <a:p>
                      <a:r>
                        <a:rPr lang="en-US" dirty="0"/>
                        <a:t>UNF</a:t>
                      </a:r>
                    </a:p>
                  </a:txBody>
                  <a:tcPr/>
                </a:tc>
                <a:tc>
                  <a:txBody>
                    <a:bodyPr/>
                    <a:lstStyle/>
                    <a:p>
                      <a:r>
                        <a:rPr lang="en-US" dirty="0"/>
                        <a:t>Unnormalized Form</a:t>
                      </a:r>
                    </a:p>
                  </a:txBody>
                  <a:tcPr/>
                </a:tc>
                <a:tc>
                  <a:txBody>
                    <a:bodyPr/>
                    <a:lstStyle/>
                    <a:p>
                      <a:r>
                        <a:rPr lang="en-US" dirty="0"/>
                        <a:t>1970</a:t>
                      </a:r>
                    </a:p>
                  </a:txBody>
                  <a:tcPr/>
                </a:tc>
                <a:extLst>
                  <a:ext uri="{0D108BD9-81ED-4DB2-BD59-A6C34878D82A}">
                    <a16:rowId xmlns:a16="http://schemas.microsoft.com/office/drawing/2014/main" val="3777629465"/>
                  </a:ext>
                </a:extLst>
              </a:tr>
              <a:tr h="400322">
                <a:tc>
                  <a:txBody>
                    <a:bodyPr/>
                    <a:lstStyle/>
                    <a:p>
                      <a:r>
                        <a:rPr lang="en-US" dirty="0"/>
                        <a:t>1</a:t>
                      </a:r>
                    </a:p>
                  </a:txBody>
                  <a:tcPr/>
                </a:tc>
                <a:tc>
                  <a:txBody>
                    <a:bodyPr/>
                    <a:lstStyle/>
                    <a:p>
                      <a:r>
                        <a:rPr lang="en-US" dirty="0"/>
                        <a:t>1NF</a:t>
                      </a:r>
                    </a:p>
                  </a:txBody>
                  <a:tcPr/>
                </a:tc>
                <a:tc>
                  <a:txBody>
                    <a:bodyPr/>
                    <a:lstStyle/>
                    <a:p>
                      <a:r>
                        <a:rPr lang="en-US" dirty="0"/>
                        <a:t>First Normal Form</a:t>
                      </a:r>
                    </a:p>
                  </a:txBody>
                  <a:tcPr/>
                </a:tc>
                <a:tc>
                  <a:txBody>
                    <a:bodyPr/>
                    <a:lstStyle/>
                    <a:p>
                      <a:r>
                        <a:rPr lang="en-US" dirty="0"/>
                        <a:t>1970</a:t>
                      </a:r>
                    </a:p>
                  </a:txBody>
                  <a:tcPr/>
                </a:tc>
                <a:extLst>
                  <a:ext uri="{0D108BD9-81ED-4DB2-BD59-A6C34878D82A}">
                    <a16:rowId xmlns:a16="http://schemas.microsoft.com/office/drawing/2014/main" val="3709766101"/>
                  </a:ext>
                </a:extLst>
              </a:tr>
              <a:tr h="400322">
                <a:tc>
                  <a:txBody>
                    <a:bodyPr/>
                    <a:lstStyle/>
                    <a:p>
                      <a:r>
                        <a:rPr lang="en-US" dirty="0"/>
                        <a:t>2</a:t>
                      </a:r>
                    </a:p>
                  </a:txBody>
                  <a:tcPr/>
                </a:tc>
                <a:tc>
                  <a:txBody>
                    <a:bodyPr/>
                    <a:lstStyle/>
                    <a:p>
                      <a:r>
                        <a:rPr lang="en-US" dirty="0"/>
                        <a:t>2NF</a:t>
                      </a:r>
                    </a:p>
                  </a:txBody>
                  <a:tcPr/>
                </a:tc>
                <a:tc>
                  <a:txBody>
                    <a:bodyPr/>
                    <a:lstStyle/>
                    <a:p>
                      <a:r>
                        <a:rPr lang="en-US" dirty="0"/>
                        <a:t>Second Normal Form</a:t>
                      </a:r>
                    </a:p>
                  </a:txBody>
                  <a:tcPr/>
                </a:tc>
                <a:tc>
                  <a:txBody>
                    <a:bodyPr/>
                    <a:lstStyle/>
                    <a:p>
                      <a:r>
                        <a:rPr lang="en-US" dirty="0"/>
                        <a:t>1971</a:t>
                      </a:r>
                    </a:p>
                  </a:txBody>
                  <a:tcPr/>
                </a:tc>
                <a:extLst>
                  <a:ext uri="{0D108BD9-81ED-4DB2-BD59-A6C34878D82A}">
                    <a16:rowId xmlns:a16="http://schemas.microsoft.com/office/drawing/2014/main" val="3203730331"/>
                  </a:ext>
                </a:extLst>
              </a:tr>
              <a:tr h="400322">
                <a:tc>
                  <a:txBody>
                    <a:bodyPr/>
                    <a:lstStyle/>
                    <a:p>
                      <a:r>
                        <a:rPr lang="en-US" dirty="0"/>
                        <a:t>3</a:t>
                      </a:r>
                    </a:p>
                  </a:txBody>
                  <a:tcPr/>
                </a:tc>
                <a:tc>
                  <a:txBody>
                    <a:bodyPr/>
                    <a:lstStyle/>
                    <a:p>
                      <a:r>
                        <a:rPr lang="en-US" dirty="0"/>
                        <a:t>3NF</a:t>
                      </a:r>
                    </a:p>
                  </a:txBody>
                  <a:tcPr/>
                </a:tc>
                <a:tc>
                  <a:txBody>
                    <a:bodyPr/>
                    <a:lstStyle/>
                    <a:p>
                      <a:r>
                        <a:rPr lang="en-US" dirty="0"/>
                        <a:t>Third Normal Form</a:t>
                      </a:r>
                    </a:p>
                  </a:txBody>
                  <a:tcPr/>
                </a:tc>
                <a:tc>
                  <a:txBody>
                    <a:bodyPr/>
                    <a:lstStyle/>
                    <a:p>
                      <a:r>
                        <a:rPr lang="en-US" dirty="0"/>
                        <a:t>1971</a:t>
                      </a:r>
                    </a:p>
                  </a:txBody>
                  <a:tcPr/>
                </a:tc>
                <a:extLst>
                  <a:ext uri="{0D108BD9-81ED-4DB2-BD59-A6C34878D82A}">
                    <a16:rowId xmlns:a16="http://schemas.microsoft.com/office/drawing/2014/main" val="1935478341"/>
                  </a:ext>
                </a:extLst>
              </a:tr>
              <a:tr h="404706">
                <a:tc>
                  <a:txBody>
                    <a:bodyPr/>
                    <a:lstStyle/>
                    <a:p>
                      <a:r>
                        <a:rPr lang="en-US" dirty="0"/>
                        <a:t>4</a:t>
                      </a:r>
                    </a:p>
                  </a:txBody>
                  <a:tcPr/>
                </a:tc>
                <a:tc>
                  <a:txBody>
                    <a:bodyPr/>
                    <a:lstStyle/>
                    <a:p>
                      <a:r>
                        <a:rPr lang="en-US" dirty="0"/>
                        <a:t>EKNF</a:t>
                      </a:r>
                    </a:p>
                  </a:txBody>
                  <a:tcPr/>
                </a:tc>
                <a:tc>
                  <a:txBody>
                    <a:bodyPr/>
                    <a:lstStyle/>
                    <a:p>
                      <a:r>
                        <a:rPr lang="en-US" dirty="0"/>
                        <a:t>Elementary Key Normal Form</a:t>
                      </a:r>
                    </a:p>
                  </a:txBody>
                  <a:tcPr/>
                </a:tc>
                <a:tc>
                  <a:txBody>
                    <a:bodyPr/>
                    <a:lstStyle/>
                    <a:p>
                      <a:r>
                        <a:rPr lang="en-US" dirty="0"/>
                        <a:t>1982</a:t>
                      </a:r>
                    </a:p>
                  </a:txBody>
                  <a:tcPr/>
                </a:tc>
                <a:extLst>
                  <a:ext uri="{0D108BD9-81ED-4DB2-BD59-A6C34878D82A}">
                    <a16:rowId xmlns:a16="http://schemas.microsoft.com/office/drawing/2014/main" val="19836065"/>
                  </a:ext>
                </a:extLst>
              </a:tr>
              <a:tr h="400322">
                <a:tc>
                  <a:txBody>
                    <a:bodyPr/>
                    <a:lstStyle/>
                    <a:p>
                      <a:r>
                        <a:rPr lang="en-US" dirty="0"/>
                        <a:t>5</a:t>
                      </a:r>
                    </a:p>
                  </a:txBody>
                  <a:tcPr/>
                </a:tc>
                <a:tc>
                  <a:txBody>
                    <a:bodyPr/>
                    <a:lstStyle/>
                    <a:p>
                      <a:r>
                        <a:rPr lang="en-US" dirty="0"/>
                        <a:t>BCNF</a:t>
                      </a:r>
                    </a:p>
                  </a:txBody>
                  <a:tcPr/>
                </a:tc>
                <a:tc>
                  <a:txBody>
                    <a:bodyPr/>
                    <a:lstStyle/>
                    <a:p>
                      <a:r>
                        <a:rPr lang="en-US" dirty="0"/>
                        <a:t>Boyce-Codd Normal Form</a:t>
                      </a:r>
                    </a:p>
                  </a:txBody>
                  <a:tcPr/>
                </a:tc>
                <a:tc>
                  <a:txBody>
                    <a:bodyPr/>
                    <a:lstStyle/>
                    <a:p>
                      <a:r>
                        <a:rPr lang="en-US" dirty="0"/>
                        <a:t>1974</a:t>
                      </a:r>
                    </a:p>
                  </a:txBody>
                  <a:tcPr/>
                </a:tc>
                <a:extLst>
                  <a:ext uri="{0D108BD9-81ED-4DB2-BD59-A6C34878D82A}">
                    <a16:rowId xmlns:a16="http://schemas.microsoft.com/office/drawing/2014/main" val="1428241958"/>
                  </a:ext>
                </a:extLst>
              </a:tr>
              <a:tr h="400322">
                <a:tc>
                  <a:txBody>
                    <a:bodyPr/>
                    <a:lstStyle/>
                    <a:p>
                      <a:r>
                        <a:rPr lang="en-US" dirty="0"/>
                        <a:t>6</a:t>
                      </a:r>
                    </a:p>
                  </a:txBody>
                  <a:tcPr/>
                </a:tc>
                <a:tc>
                  <a:txBody>
                    <a:bodyPr/>
                    <a:lstStyle/>
                    <a:p>
                      <a:r>
                        <a:rPr lang="en-US" dirty="0"/>
                        <a:t>4NF</a:t>
                      </a:r>
                    </a:p>
                  </a:txBody>
                  <a:tcPr/>
                </a:tc>
                <a:tc>
                  <a:txBody>
                    <a:bodyPr/>
                    <a:lstStyle/>
                    <a:p>
                      <a:r>
                        <a:rPr lang="en-US" dirty="0"/>
                        <a:t>Fourth Normal Form</a:t>
                      </a:r>
                    </a:p>
                  </a:txBody>
                  <a:tcPr/>
                </a:tc>
                <a:tc>
                  <a:txBody>
                    <a:bodyPr/>
                    <a:lstStyle/>
                    <a:p>
                      <a:r>
                        <a:rPr lang="en-US" dirty="0"/>
                        <a:t>1977</a:t>
                      </a:r>
                    </a:p>
                  </a:txBody>
                  <a:tcPr/>
                </a:tc>
                <a:extLst>
                  <a:ext uri="{0D108BD9-81ED-4DB2-BD59-A6C34878D82A}">
                    <a16:rowId xmlns:a16="http://schemas.microsoft.com/office/drawing/2014/main" val="949635788"/>
                  </a:ext>
                </a:extLst>
              </a:tr>
              <a:tr h="400322">
                <a:tc>
                  <a:txBody>
                    <a:bodyPr/>
                    <a:lstStyle/>
                    <a:p>
                      <a:r>
                        <a:rPr lang="en-US" dirty="0"/>
                        <a:t>7</a:t>
                      </a:r>
                    </a:p>
                  </a:txBody>
                  <a:tcPr/>
                </a:tc>
                <a:tc>
                  <a:txBody>
                    <a:bodyPr/>
                    <a:lstStyle/>
                    <a:p>
                      <a:r>
                        <a:rPr lang="en-US" dirty="0"/>
                        <a:t>ETNF</a:t>
                      </a:r>
                    </a:p>
                  </a:txBody>
                  <a:tcPr/>
                </a:tc>
                <a:tc>
                  <a:txBody>
                    <a:bodyPr/>
                    <a:lstStyle/>
                    <a:p>
                      <a:r>
                        <a:rPr lang="en-US" dirty="0"/>
                        <a:t>Essential Tuple Normal Form</a:t>
                      </a:r>
                    </a:p>
                  </a:txBody>
                  <a:tcPr/>
                </a:tc>
                <a:tc>
                  <a:txBody>
                    <a:bodyPr/>
                    <a:lstStyle/>
                    <a:p>
                      <a:r>
                        <a:rPr lang="en-US" dirty="0"/>
                        <a:t>2012</a:t>
                      </a:r>
                    </a:p>
                  </a:txBody>
                  <a:tcPr/>
                </a:tc>
                <a:extLst>
                  <a:ext uri="{0D108BD9-81ED-4DB2-BD59-A6C34878D82A}">
                    <a16:rowId xmlns:a16="http://schemas.microsoft.com/office/drawing/2014/main" val="3079611559"/>
                  </a:ext>
                </a:extLst>
              </a:tr>
              <a:tr h="400322">
                <a:tc>
                  <a:txBody>
                    <a:bodyPr/>
                    <a:lstStyle/>
                    <a:p>
                      <a:r>
                        <a:rPr lang="en-US" dirty="0"/>
                        <a:t>8</a:t>
                      </a:r>
                    </a:p>
                  </a:txBody>
                  <a:tcPr/>
                </a:tc>
                <a:tc>
                  <a:txBody>
                    <a:bodyPr/>
                    <a:lstStyle/>
                    <a:p>
                      <a:r>
                        <a:rPr lang="en-US" dirty="0"/>
                        <a:t>5NF</a:t>
                      </a:r>
                    </a:p>
                  </a:txBody>
                  <a:tcPr/>
                </a:tc>
                <a:tc>
                  <a:txBody>
                    <a:bodyPr/>
                    <a:lstStyle/>
                    <a:p>
                      <a:r>
                        <a:rPr lang="en-US" dirty="0"/>
                        <a:t>Fifth Normal Form</a:t>
                      </a:r>
                    </a:p>
                  </a:txBody>
                  <a:tcPr/>
                </a:tc>
                <a:tc>
                  <a:txBody>
                    <a:bodyPr/>
                    <a:lstStyle/>
                    <a:p>
                      <a:r>
                        <a:rPr lang="en-US" dirty="0"/>
                        <a:t>1979</a:t>
                      </a:r>
                    </a:p>
                  </a:txBody>
                  <a:tcPr/>
                </a:tc>
                <a:extLst>
                  <a:ext uri="{0D108BD9-81ED-4DB2-BD59-A6C34878D82A}">
                    <a16:rowId xmlns:a16="http://schemas.microsoft.com/office/drawing/2014/main" val="3719758711"/>
                  </a:ext>
                </a:extLst>
              </a:tr>
              <a:tr h="400322">
                <a:tc>
                  <a:txBody>
                    <a:bodyPr/>
                    <a:lstStyle/>
                    <a:p>
                      <a:r>
                        <a:rPr lang="en-US" dirty="0"/>
                        <a:t>9</a:t>
                      </a:r>
                    </a:p>
                  </a:txBody>
                  <a:tcPr/>
                </a:tc>
                <a:tc>
                  <a:txBody>
                    <a:bodyPr/>
                    <a:lstStyle/>
                    <a:p>
                      <a:r>
                        <a:rPr lang="en-US" dirty="0"/>
                        <a:t>DKNF</a:t>
                      </a:r>
                    </a:p>
                  </a:txBody>
                  <a:tcPr/>
                </a:tc>
                <a:tc>
                  <a:txBody>
                    <a:bodyPr/>
                    <a:lstStyle/>
                    <a:p>
                      <a:r>
                        <a:rPr lang="en-US" dirty="0"/>
                        <a:t>Domain-Key Normal Form</a:t>
                      </a:r>
                    </a:p>
                  </a:txBody>
                  <a:tcPr/>
                </a:tc>
                <a:tc>
                  <a:txBody>
                    <a:bodyPr/>
                    <a:lstStyle/>
                    <a:p>
                      <a:r>
                        <a:rPr lang="en-US" dirty="0"/>
                        <a:t>1981</a:t>
                      </a:r>
                    </a:p>
                  </a:txBody>
                  <a:tcPr/>
                </a:tc>
                <a:extLst>
                  <a:ext uri="{0D108BD9-81ED-4DB2-BD59-A6C34878D82A}">
                    <a16:rowId xmlns:a16="http://schemas.microsoft.com/office/drawing/2014/main" val="2372653003"/>
                  </a:ext>
                </a:extLst>
              </a:tr>
              <a:tr h="400322">
                <a:tc>
                  <a:txBody>
                    <a:bodyPr/>
                    <a:lstStyle/>
                    <a:p>
                      <a:r>
                        <a:rPr lang="en-US" dirty="0"/>
                        <a:t>10</a:t>
                      </a:r>
                    </a:p>
                  </a:txBody>
                  <a:tcPr/>
                </a:tc>
                <a:tc>
                  <a:txBody>
                    <a:bodyPr/>
                    <a:lstStyle/>
                    <a:p>
                      <a:r>
                        <a:rPr lang="en-US" dirty="0"/>
                        <a:t>6NF</a:t>
                      </a:r>
                    </a:p>
                  </a:txBody>
                  <a:tcPr/>
                </a:tc>
                <a:tc>
                  <a:txBody>
                    <a:bodyPr/>
                    <a:lstStyle/>
                    <a:p>
                      <a:r>
                        <a:rPr lang="en-US" dirty="0"/>
                        <a:t>Sixth Normal Form</a:t>
                      </a:r>
                    </a:p>
                  </a:txBody>
                  <a:tcPr/>
                </a:tc>
                <a:tc>
                  <a:txBody>
                    <a:bodyPr/>
                    <a:lstStyle/>
                    <a:p>
                      <a:r>
                        <a:rPr lang="en-US" dirty="0"/>
                        <a:t>2003</a:t>
                      </a:r>
                    </a:p>
                  </a:txBody>
                  <a:tcPr/>
                </a:tc>
                <a:extLst>
                  <a:ext uri="{0D108BD9-81ED-4DB2-BD59-A6C34878D82A}">
                    <a16:rowId xmlns:a16="http://schemas.microsoft.com/office/drawing/2014/main" val="2471666887"/>
                  </a:ext>
                </a:extLst>
              </a:tr>
            </a:tbl>
          </a:graphicData>
        </a:graphic>
      </p:graphicFrame>
      <p:sp>
        <p:nvSpPr>
          <p:cNvPr id="8" name="Rectangle 7">
            <a:extLst>
              <a:ext uri="{FF2B5EF4-FFF2-40B4-BE49-F238E27FC236}">
                <a16:creationId xmlns:a16="http://schemas.microsoft.com/office/drawing/2014/main" id="{4F2F8F21-7B63-0F8C-0C13-A248440E4F67}"/>
              </a:ext>
            </a:extLst>
          </p:cNvPr>
          <p:cNvSpPr/>
          <p:nvPr/>
        </p:nvSpPr>
        <p:spPr>
          <a:xfrm>
            <a:off x="8653109" y="4314615"/>
            <a:ext cx="2974207" cy="162941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It’s not necessary to apply all forms.</a:t>
            </a:r>
          </a:p>
          <a:p>
            <a:r>
              <a:rPr lang="en-US" dirty="0">
                <a:solidFill>
                  <a:schemeClr val="tx1"/>
                </a:solidFill>
              </a:rPr>
              <a:t>Forms beyond 4NF are mainly academic as the problems they solve rarely occur.</a:t>
            </a:r>
          </a:p>
        </p:txBody>
      </p:sp>
      <p:sp>
        <p:nvSpPr>
          <p:cNvPr id="9" name="Rectangle 8">
            <a:extLst>
              <a:ext uri="{FF2B5EF4-FFF2-40B4-BE49-F238E27FC236}">
                <a16:creationId xmlns:a16="http://schemas.microsoft.com/office/drawing/2014/main" id="{9FE69240-64A2-AD7F-4B79-3CCA4108224F}"/>
              </a:ext>
            </a:extLst>
          </p:cNvPr>
          <p:cNvSpPr/>
          <p:nvPr/>
        </p:nvSpPr>
        <p:spPr>
          <a:xfrm>
            <a:off x="8653109" y="1886552"/>
            <a:ext cx="2926082" cy="12609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most cases, developers only go up to 3NF</a:t>
            </a:r>
          </a:p>
        </p:txBody>
      </p:sp>
    </p:spTree>
    <p:extLst>
      <p:ext uri="{BB962C8B-B14F-4D97-AF65-F5344CB8AC3E}">
        <p14:creationId xmlns:p14="http://schemas.microsoft.com/office/powerpoint/2010/main" val="2874112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272C-9457-09E1-E752-9EE9810376E7}"/>
              </a:ext>
            </a:extLst>
          </p:cNvPr>
          <p:cNvSpPr>
            <a:spLocks noGrp="1"/>
          </p:cNvSpPr>
          <p:nvPr>
            <p:ph type="title"/>
          </p:nvPr>
        </p:nvSpPr>
        <p:spPr>
          <a:xfrm>
            <a:off x="0" y="1"/>
            <a:ext cx="10515600" cy="808522"/>
          </a:xfrm>
        </p:spPr>
        <p:txBody>
          <a:bodyPr/>
          <a:lstStyle/>
          <a:p>
            <a:r>
              <a:rPr lang="en-US" dirty="0"/>
              <a:t>Normalization / First Normal Form</a:t>
            </a:r>
          </a:p>
        </p:txBody>
      </p:sp>
      <p:graphicFrame>
        <p:nvGraphicFramePr>
          <p:cNvPr id="4" name="Content Placeholder 3">
            <a:extLst>
              <a:ext uri="{FF2B5EF4-FFF2-40B4-BE49-F238E27FC236}">
                <a16:creationId xmlns:a16="http://schemas.microsoft.com/office/drawing/2014/main" id="{B275B0F3-2DCD-5FDB-3FFE-B99A8E073680}"/>
              </a:ext>
            </a:extLst>
          </p:cNvPr>
          <p:cNvGraphicFramePr>
            <a:graphicFrameLocks noGrp="1"/>
          </p:cNvGraphicFramePr>
          <p:nvPr>
            <p:ph idx="1"/>
            <p:extLst>
              <p:ext uri="{D42A27DB-BD31-4B8C-83A1-F6EECF244321}">
                <p14:modId xmlns:p14="http://schemas.microsoft.com/office/powerpoint/2010/main" val="3796941458"/>
              </p:ext>
            </p:extLst>
          </p:nvPr>
        </p:nvGraphicFramePr>
        <p:xfrm>
          <a:off x="316030" y="2784107"/>
          <a:ext cx="11482937" cy="1005840"/>
        </p:xfrm>
        <a:graphic>
          <a:graphicData uri="http://schemas.openxmlformats.org/drawingml/2006/table">
            <a:tbl>
              <a:tblPr firstRow="1" bandRow="1">
                <a:tableStyleId>{5C22544A-7EE6-4342-B048-85BDC9FD1C3A}</a:tableStyleId>
              </a:tblPr>
              <a:tblGrid>
                <a:gridCol w="4764507">
                  <a:extLst>
                    <a:ext uri="{9D8B030D-6E8A-4147-A177-3AD203B41FA5}">
                      <a16:colId xmlns:a16="http://schemas.microsoft.com/office/drawing/2014/main" val="946123152"/>
                    </a:ext>
                  </a:extLst>
                </a:gridCol>
                <a:gridCol w="1414913">
                  <a:extLst>
                    <a:ext uri="{9D8B030D-6E8A-4147-A177-3AD203B41FA5}">
                      <a16:colId xmlns:a16="http://schemas.microsoft.com/office/drawing/2014/main" val="2055700948"/>
                    </a:ext>
                  </a:extLst>
                </a:gridCol>
                <a:gridCol w="760396">
                  <a:extLst>
                    <a:ext uri="{9D8B030D-6E8A-4147-A177-3AD203B41FA5}">
                      <a16:colId xmlns:a16="http://schemas.microsoft.com/office/drawing/2014/main" val="249870252"/>
                    </a:ext>
                  </a:extLst>
                </a:gridCol>
                <a:gridCol w="2598821">
                  <a:extLst>
                    <a:ext uri="{9D8B030D-6E8A-4147-A177-3AD203B41FA5}">
                      <a16:colId xmlns:a16="http://schemas.microsoft.com/office/drawing/2014/main" val="1213487813"/>
                    </a:ext>
                  </a:extLst>
                </a:gridCol>
                <a:gridCol w="808522">
                  <a:extLst>
                    <a:ext uri="{9D8B030D-6E8A-4147-A177-3AD203B41FA5}">
                      <a16:colId xmlns:a16="http://schemas.microsoft.com/office/drawing/2014/main" val="2695469447"/>
                    </a:ext>
                  </a:extLst>
                </a:gridCol>
                <a:gridCol w="1135778">
                  <a:extLst>
                    <a:ext uri="{9D8B030D-6E8A-4147-A177-3AD203B41FA5}">
                      <a16:colId xmlns:a16="http://schemas.microsoft.com/office/drawing/2014/main" val="8979743"/>
                    </a:ext>
                  </a:extLst>
                </a:gridCol>
              </a:tblGrid>
              <a:tr h="0">
                <a:tc>
                  <a:txBody>
                    <a:bodyPr/>
                    <a:lstStyle/>
                    <a:p>
                      <a:r>
                        <a:rPr lang="en-US" dirty="0"/>
                        <a:t>Title</a:t>
                      </a:r>
                    </a:p>
                  </a:txBody>
                  <a:tcPr/>
                </a:tc>
                <a:tc>
                  <a:txBody>
                    <a:bodyPr/>
                    <a:lstStyle/>
                    <a:p>
                      <a:r>
                        <a:rPr lang="en-US" dirty="0"/>
                        <a:t>Author</a:t>
                      </a:r>
                    </a:p>
                  </a:txBody>
                  <a:tcPr/>
                </a:tc>
                <a:tc>
                  <a:txBody>
                    <a:bodyPr/>
                    <a:lstStyle/>
                    <a:p>
                      <a:r>
                        <a:rPr lang="en-US" dirty="0"/>
                        <a:t>Price</a:t>
                      </a:r>
                    </a:p>
                  </a:txBody>
                  <a:tcPr/>
                </a:tc>
                <a:tc>
                  <a:txBody>
                    <a:bodyPr/>
                    <a:lstStyle/>
                    <a:p>
                      <a:r>
                        <a:rPr lang="en-US" dirty="0"/>
                        <a:t>Subject</a:t>
                      </a:r>
                    </a:p>
                  </a:txBody>
                  <a:tcPr>
                    <a:solidFill>
                      <a:srgbClr val="FF0000"/>
                    </a:solidFill>
                  </a:tcPr>
                </a:tc>
                <a:tc>
                  <a:txBody>
                    <a:bodyPr/>
                    <a:lstStyle/>
                    <a:p>
                      <a:r>
                        <a:rPr lang="en-US" dirty="0"/>
                        <a:t>Pages</a:t>
                      </a:r>
                    </a:p>
                  </a:txBody>
                  <a:tcPr/>
                </a:tc>
                <a:tc>
                  <a:txBody>
                    <a:bodyPr/>
                    <a:lstStyle/>
                    <a:p>
                      <a:r>
                        <a:rPr lang="en-US" dirty="0"/>
                        <a:t>Publisher</a:t>
                      </a:r>
                    </a:p>
                  </a:txBody>
                  <a:tcPr/>
                </a:tc>
                <a:extLst>
                  <a:ext uri="{0D108BD9-81ED-4DB2-BD59-A6C34878D82A}">
                    <a16:rowId xmlns:a16="http://schemas.microsoft.com/office/drawing/2014/main" val="400787268"/>
                  </a:ext>
                </a:extLst>
              </a:tr>
              <a:tr h="370840">
                <a:tc>
                  <a:txBody>
                    <a:bodyPr/>
                    <a:lstStyle/>
                    <a:p>
                      <a:r>
                        <a:rPr lang="en-US" dirty="0"/>
                        <a:t>Beginning MySQL Database Design and Optimization</a:t>
                      </a:r>
                    </a:p>
                  </a:txBody>
                  <a:tcPr/>
                </a:tc>
                <a:tc>
                  <a:txBody>
                    <a:bodyPr/>
                    <a:lstStyle/>
                    <a:p>
                      <a:r>
                        <a:rPr lang="en-US" dirty="0"/>
                        <a:t>Chad Russell</a:t>
                      </a:r>
                    </a:p>
                  </a:txBody>
                  <a:tcPr/>
                </a:tc>
                <a:tc>
                  <a:txBody>
                    <a:bodyPr/>
                    <a:lstStyle/>
                    <a:p>
                      <a:r>
                        <a:rPr lang="en-US" dirty="0"/>
                        <a:t>49.99</a:t>
                      </a:r>
                    </a:p>
                  </a:txBody>
                  <a:tcPr/>
                </a:tc>
                <a:tc>
                  <a:txBody>
                    <a:bodyPr/>
                    <a:lstStyle/>
                    <a:p>
                      <a:r>
                        <a:rPr lang="en-US" dirty="0">
                          <a:solidFill>
                            <a:schemeClr val="bg1"/>
                          </a:solidFill>
                        </a:rPr>
                        <a:t>MySQL, Database, Design</a:t>
                      </a:r>
                    </a:p>
                  </a:txBody>
                  <a:tcPr>
                    <a:solidFill>
                      <a:srgbClr val="FF0000"/>
                    </a:solidFill>
                  </a:tcPr>
                </a:tc>
                <a:tc>
                  <a:txBody>
                    <a:bodyPr/>
                    <a:lstStyle/>
                    <a:p>
                      <a:r>
                        <a:rPr lang="en-US" dirty="0"/>
                        <a:t>520</a:t>
                      </a:r>
                    </a:p>
                  </a:txBody>
                  <a:tcPr/>
                </a:tc>
                <a:tc>
                  <a:txBody>
                    <a:bodyPr/>
                    <a:lstStyle/>
                    <a:p>
                      <a:r>
                        <a:rPr lang="en-US" dirty="0" err="1"/>
                        <a:t>Apress</a:t>
                      </a:r>
                      <a:endParaRPr lang="en-US" dirty="0"/>
                    </a:p>
                  </a:txBody>
                  <a:tcPr/>
                </a:tc>
                <a:extLst>
                  <a:ext uri="{0D108BD9-81ED-4DB2-BD59-A6C34878D82A}">
                    <a16:rowId xmlns:a16="http://schemas.microsoft.com/office/drawing/2014/main" val="1757181652"/>
                  </a:ext>
                </a:extLst>
              </a:tr>
            </a:tbl>
          </a:graphicData>
        </a:graphic>
      </p:graphicFrame>
      <p:sp>
        <p:nvSpPr>
          <p:cNvPr id="5" name="TextBox 4">
            <a:extLst>
              <a:ext uri="{FF2B5EF4-FFF2-40B4-BE49-F238E27FC236}">
                <a16:creationId xmlns:a16="http://schemas.microsoft.com/office/drawing/2014/main" id="{8526719E-DB91-D4DE-D7E4-02B23C4B40A8}"/>
              </a:ext>
            </a:extLst>
          </p:cNvPr>
          <p:cNvSpPr txBox="1"/>
          <p:nvPr/>
        </p:nvSpPr>
        <p:spPr>
          <a:xfrm>
            <a:off x="316030" y="982028"/>
            <a:ext cx="9991023" cy="646331"/>
          </a:xfrm>
          <a:prstGeom prst="rect">
            <a:avLst/>
          </a:prstGeom>
          <a:noFill/>
        </p:spPr>
        <p:txBody>
          <a:bodyPr wrap="square" rtlCol="0">
            <a:spAutoFit/>
          </a:bodyPr>
          <a:lstStyle/>
          <a:p>
            <a:r>
              <a:rPr lang="en-US" dirty="0"/>
              <a:t>First Normal Form: Each field contains a single value. A field may not contain a set of values or a nested record. A field may not contain relations or composite values.</a:t>
            </a:r>
          </a:p>
        </p:txBody>
      </p:sp>
      <p:sp>
        <p:nvSpPr>
          <p:cNvPr id="6" name="TextBox 5">
            <a:extLst>
              <a:ext uri="{FF2B5EF4-FFF2-40B4-BE49-F238E27FC236}">
                <a16:creationId xmlns:a16="http://schemas.microsoft.com/office/drawing/2014/main" id="{46EBCB26-4C0D-6A37-82A6-42FD60223B90}"/>
              </a:ext>
            </a:extLst>
          </p:cNvPr>
          <p:cNvSpPr txBox="1"/>
          <p:nvPr/>
        </p:nvSpPr>
        <p:spPr>
          <a:xfrm>
            <a:off x="316030" y="2021305"/>
            <a:ext cx="11097928" cy="646331"/>
          </a:xfrm>
          <a:prstGeom prst="rect">
            <a:avLst/>
          </a:prstGeom>
          <a:noFill/>
        </p:spPr>
        <p:txBody>
          <a:bodyPr wrap="square" rtlCol="0">
            <a:spAutoFit/>
          </a:bodyPr>
          <a:lstStyle/>
          <a:p>
            <a:r>
              <a:rPr lang="en-US" dirty="0"/>
              <a:t>In the following Book table, the Subject field is made up of a composite value (3 individual values). This is a potential point of error. What kind of problems can we encounter in a real life scenario?</a:t>
            </a:r>
          </a:p>
        </p:txBody>
      </p:sp>
      <p:sp>
        <p:nvSpPr>
          <p:cNvPr id="7" name="TextBox 6">
            <a:extLst>
              <a:ext uri="{FF2B5EF4-FFF2-40B4-BE49-F238E27FC236}">
                <a16:creationId xmlns:a16="http://schemas.microsoft.com/office/drawing/2014/main" id="{F1388C89-7239-AA28-0C0D-CDABACF698D3}"/>
              </a:ext>
            </a:extLst>
          </p:cNvPr>
          <p:cNvSpPr txBox="1"/>
          <p:nvPr/>
        </p:nvSpPr>
        <p:spPr>
          <a:xfrm>
            <a:off x="316030" y="3960448"/>
            <a:ext cx="11385081" cy="923330"/>
          </a:xfrm>
          <a:prstGeom prst="rect">
            <a:avLst/>
          </a:prstGeom>
          <a:noFill/>
        </p:spPr>
        <p:txBody>
          <a:bodyPr wrap="square" rtlCol="0">
            <a:spAutoFit/>
          </a:bodyPr>
          <a:lstStyle/>
          <a:p>
            <a:r>
              <a:rPr lang="en-US" dirty="0"/>
              <a:t>What if you had to insert 100 books into this table and each book belonged anywhere in the range of 1-3 subjects? How many distinct subjects do we have? How many books do we have in the “MySQL” subject? Can we be sure that there are no typos when entering the subject data? Is “MySQL” always spelled “MySQL”? Or can it be “</a:t>
            </a:r>
            <a:r>
              <a:rPr lang="en-US" dirty="0" err="1"/>
              <a:t>mysql</a:t>
            </a:r>
            <a:r>
              <a:rPr lang="en-US" dirty="0"/>
              <a:t>”?</a:t>
            </a:r>
          </a:p>
        </p:txBody>
      </p:sp>
    </p:spTree>
    <p:extLst>
      <p:ext uri="{BB962C8B-B14F-4D97-AF65-F5344CB8AC3E}">
        <p14:creationId xmlns:p14="http://schemas.microsoft.com/office/powerpoint/2010/main" val="2902766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31FED-C406-DB20-630C-2F27070772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702C2-7D60-F7A6-7E1D-C0904AB4BED2}"/>
              </a:ext>
            </a:extLst>
          </p:cNvPr>
          <p:cNvSpPr>
            <a:spLocks noGrp="1"/>
          </p:cNvSpPr>
          <p:nvPr>
            <p:ph type="title"/>
          </p:nvPr>
        </p:nvSpPr>
        <p:spPr>
          <a:xfrm>
            <a:off x="0" y="1"/>
            <a:ext cx="10515600" cy="808522"/>
          </a:xfrm>
        </p:spPr>
        <p:txBody>
          <a:bodyPr/>
          <a:lstStyle/>
          <a:p>
            <a:r>
              <a:rPr lang="en-US" dirty="0"/>
              <a:t>Normalization / First Normal Form / Solution</a:t>
            </a:r>
          </a:p>
        </p:txBody>
      </p:sp>
      <p:graphicFrame>
        <p:nvGraphicFramePr>
          <p:cNvPr id="4" name="Content Placeholder 3">
            <a:extLst>
              <a:ext uri="{FF2B5EF4-FFF2-40B4-BE49-F238E27FC236}">
                <a16:creationId xmlns:a16="http://schemas.microsoft.com/office/drawing/2014/main" id="{910762E2-2A4F-622D-8C3A-408329CC866A}"/>
              </a:ext>
            </a:extLst>
          </p:cNvPr>
          <p:cNvGraphicFramePr>
            <a:graphicFrameLocks noGrp="1"/>
          </p:cNvGraphicFramePr>
          <p:nvPr>
            <p:ph idx="1"/>
            <p:extLst>
              <p:ext uri="{D42A27DB-BD31-4B8C-83A1-F6EECF244321}">
                <p14:modId xmlns:p14="http://schemas.microsoft.com/office/powerpoint/2010/main" val="2121545222"/>
              </p:ext>
            </p:extLst>
          </p:nvPr>
        </p:nvGraphicFramePr>
        <p:xfrm>
          <a:off x="316030" y="1923118"/>
          <a:ext cx="8884116" cy="1005840"/>
        </p:xfrm>
        <a:graphic>
          <a:graphicData uri="http://schemas.openxmlformats.org/drawingml/2006/table">
            <a:tbl>
              <a:tblPr firstRow="1" bandRow="1">
                <a:tableStyleId>{5C22544A-7EE6-4342-B048-85BDC9FD1C3A}</a:tableStyleId>
              </a:tblPr>
              <a:tblGrid>
                <a:gridCol w="4764507">
                  <a:extLst>
                    <a:ext uri="{9D8B030D-6E8A-4147-A177-3AD203B41FA5}">
                      <a16:colId xmlns:a16="http://schemas.microsoft.com/office/drawing/2014/main" val="946123152"/>
                    </a:ext>
                  </a:extLst>
                </a:gridCol>
                <a:gridCol w="1414913">
                  <a:extLst>
                    <a:ext uri="{9D8B030D-6E8A-4147-A177-3AD203B41FA5}">
                      <a16:colId xmlns:a16="http://schemas.microsoft.com/office/drawing/2014/main" val="2055700948"/>
                    </a:ext>
                  </a:extLst>
                </a:gridCol>
                <a:gridCol w="760396">
                  <a:extLst>
                    <a:ext uri="{9D8B030D-6E8A-4147-A177-3AD203B41FA5}">
                      <a16:colId xmlns:a16="http://schemas.microsoft.com/office/drawing/2014/main" val="249870252"/>
                    </a:ext>
                  </a:extLst>
                </a:gridCol>
                <a:gridCol w="808522">
                  <a:extLst>
                    <a:ext uri="{9D8B030D-6E8A-4147-A177-3AD203B41FA5}">
                      <a16:colId xmlns:a16="http://schemas.microsoft.com/office/drawing/2014/main" val="2695469447"/>
                    </a:ext>
                  </a:extLst>
                </a:gridCol>
                <a:gridCol w="1135778">
                  <a:extLst>
                    <a:ext uri="{9D8B030D-6E8A-4147-A177-3AD203B41FA5}">
                      <a16:colId xmlns:a16="http://schemas.microsoft.com/office/drawing/2014/main" val="8979743"/>
                    </a:ext>
                  </a:extLst>
                </a:gridCol>
              </a:tblGrid>
              <a:tr h="0">
                <a:tc>
                  <a:txBody>
                    <a:bodyPr/>
                    <a:lstStyle/>
                    <a:p>
                      <a:r>
                        <a:rPr lang="en-US" dirty="0"/>
                        <a:t>Title</a:t>
                      </a:r>
                    </a:p>
                  </a:txBody>
                  <a:tcPr/>
                </a:tc>
                <a:tc>
                  <a:txBody>
                    <a:bodyPr/>
                    <a:lstStyle/>
                    <a:p>
                      <a:r>
                        <a:rPr lang="en-US" dirty="0"/>
                        <a:t>Author</a:t>
                      </a:r>
                    </a:p>
                  </a:txBody>
                  <a:tcPr/>
                </a:tc>
                <a:tc>
                  <a:txBody>
                    <a:bodyPr/>
                    <a:lstStyle/>
                    <a:p>
                      <a:r>
                        <a:rPr lang="en-US" dirty="0"/>
                        <a:t>Price</a:t>
                      </a:r>
                    </a:p>
                  </a:txBody>
                  <a:tcPr/>
                </a:tc>
                <a:tc>
                  <a:txBody>
                    <a:bodyPr/>
                    <a:lstStyle/>
                    <a:p>
                      <a:r>
                        <a:rPr lang="en-US" dirty="0"/>
                        <a:t>Pages</a:t>
                      </a:r>
                    </a:p>
                  </a:txBody>
                  <a:tcPr/>
                </a:tc>
                <a:tc>
                  <a:txBody>
                    <a:bodyPr/>
                    <a:lstStyle/>
                    <a:p>
                      <a:r>
                        <a:rPr lang="en-US" dirty="0"/>
                        <a:t>Publisher</a:t>
                      </a:r>
                    </a:p>
                  </a:txBody>
                  <a:tcPr/>
                </a:tc>
                <a:extLst>
                  <a:ext uri="{0D108BD9-81ED-4DB2-BD59-A6C34878D82A}">
                    <a16:rowId xmlns:a16="http://schemas.microsoft.com/office/drawing/2014/main" val="400787268"/>
                  </a:ext>
                </a:extLst>
              </a:tr>
              <a:tr h="370840">
                <a:tc>
                  <a:txBody>
                    <a:bodyPr/>
                    <a:lstStyle/>
                    <a:p>
                      <a:r>
                        <a:rPr lang="en-US" dirty="0"/>
                        <a:t>Beginning MySQL Database Design and Optimization</a:t>
                      </a:r>
                    </a:p>
                  </a:txBody>
                  <a:tcPr/>
                </a:tc>
                <a:tc>
                  <a:txBody>
                    <a:bodyPr/>
                    <a:lstStyle/>
                    <a:p>
                      <a:r>
                        <a:rPr lang="en-US" dirty="0"/>
                        <a:t>Chad Russell</a:t>
                      </a:r>
                    </a:p>
                  </a:txBody>
                  <a:tcPr/>
                </a:tc>
                <a:tc>
                  <a:txBody>
                    <a:bodyPr/>
                    <a:lstStyle/>
                    <a:p>
                      <a:r>
                        <a:rPr lang="en-US" dirty="0"/>
                        <a:t>49.99</a:t>
                      </a:r>
                    </a:p>
                  </a:txBody>
                  <a:tcPr/>
                </a:tc>
                <a:tc>
                  <a:txBody>
                    <a:bodyPr/>
                    <a:lstStyle/>
                    <a:p>
                      <a:r>
                        <a:rPr lang="en-US" dirty="0"/>
                        <a:t>520</a:t>
                      </a:r>
                    </a:p>
                  </a:txBody>
                  <a:tcPr/>
                </a:tc>
                <a:tc>
                  <a:txBody>
                    <a:bodyPr/>
                    <a:lstStyle/>
                    <a:p>
                      <a:r>
                        <a:rPr lang="en-US" dirty="0" err="1"/>
                        <a:t>Apress</a:t>
                      </a:r>
                      <a:endParaRPr lang="en-US" dirty="0"/>
                    </a:p>
                  </a:txBody>
                  <a:tcPr/>
                </a:tc>
                <a:extLst>
                  <a:ext uri="{0D108BD9-81ED-4DB2-BD59-A6C34878D82A}">
                    <a16:rowId xmlns:a16="http://schemas.microsoft.com/office/drawing/2014/main" val="1757181652"/>
                  </a:ext>
                </a:extLst>
              </a:tr>
            </a:tbl>
          </a:graphicData>
        </a:graphic>
      </p:graphicFrame>
      <p:sp>
        <p:nvSpPr>
          <p:cNvPr id="5" name="TextBox 4">
            <a:extLst>
              <a:ext uri="{FF2B5EF4-FFF2-40B4-BE49-F238E27FC236}">
                <a16:creationId xmlns:a16="http://schemas.microsoft.com/office/drawing/2014/main" id="{3588E973-7B26-60E5-175E-7E6B0FFC0921}"/>
              </a:ext>
            </a:extLst>
          </p:cNvPr>
          <p:cNvSpPr txBox="1"/>
          <p:nvPr/>
        </p:nvSpPr>
        <p:spPr>
          <a:xfrm>
            <a:off x="316030" y="982028"/>
            <a:ext cx="9991023" cy="369332"/>
          </a:xfrm>
          <a:prstGeom prst="rect">
            <a:avLst/>
          </a:prstGeom>
          <a:noFill/>
        </p:spPr>
        <p:txBody>
          <a:bodyPr wrap="square" rtlCol="0">
            <a:spAutoFit/>
          </a:bodyPr>
          <a:lstStyle/>
          <a:p>
            <a:r>
              <a:rPr lang="en-US" dirty="0"/>
              <a:t>To apply the first normal form, the Subject field is extracted into its own table.</a:t>
            </a:r>
          </a:p>
        </p:txBody>
      </p:sp>
      <p:graphicFrame>
        <p:nvGraphicFramePr>
          <p:cNvPr id="3" name="Table 2">
            <a:extLst>
              <a:ext uri="{FF2B5EF4-FFF2-40B4-BE49-F238E27FC236}">
                <a16:creationId xmlns:a16="http://schemas.microsoft.com/office/drawing/2014/main" id="{7796DD89-E7AD-FE31-89EE-F8812F6FF47E}"/>
              </a:ext>
            </a:extLst>
          </p:cNvPr>
          <p:cNvGraphicFramePr>
            <a:graphicFrameLocks noGrp="1"/>
          </p:cNvGraphicFramePr>
          <p:nvPr>
            <p:extLst>
              <p:ext uri="{D42A27DB-BD31-4B8C-83A1-F6EECF244321}">
                <p14:modId xmlns:p14="http://schemas.microsoft.com/office/powerpoint/2010/main" val="1597310388"/>
              </p:ext>
            </p:extLst>
          </p:nvPr>
        </p:nvGraphicFramePr>
        <p:xfrm>
          <a:off x="323250" y="3594785"/>
          <a:ext cx="11369574" cy="2011680"/>
        </p:xfrm>
        <a:graphic>
          <a:graphicData uri="http://schemas.openxmlformats.org/drawingml/2006/table">
            <a:tbl>
              <a:tblPr firstRow="1" bandRow="1">
                <a:tableStyleId>{5C22544A-7EE6-4342-B048-85BDC9FD1C3A}</a:tableStyleId>
              </a:tblPr>
              <a:tblGrid>
                <a:gridCol w="9901255">
                  <a:extLst>
                    <a:ext uri="{9D8B030D-6E8A-4147-A177-3AD203B41FA5}">
                      <a16:colId xmlns:a16="http://schemas.microsoft.com/office/drawing/2014/main" val="121571025"/>
                    </a:ext>
                  </a:extLst>
                </a:gridCol>
                <a:gridCol w="1468319">
                  <a:extLst>
                    <a:ext uri="{9D8B030D-6E8A-4147-A177-3AD203B41FA5}">
                      <a16:colId xmlns:a16="http://schemas.microsoft.com/office/drawing/2014/main" val="4034533028"/>
                    </a:ext>
                  </a:extLst>
                </a:gridCol>
              </a:tblGrid>
              <a:tr h="221475">
                <a:tc>
                  <a:txBody>
                    <a:bodyPr/>
                    <a:lstStyle/>
                    <a:p>
                      <a:r>
                        <a:rPr lang="en-US" dirty="0"/>
                        <a:t>Title</a:t>
                      </a:r>
                    </a:p>
                  </a:txBody>
                  <a:tcPr/>
                </a:tc>
                <a:tc>
                  <a:txBody>
                    <a:bodyPr/>
                    <a:lstStyle/>
                    <a:p>
                      <a:r>
                        <a:rPr lang="en-US" dirty="0"/>
                        <a:t>Subject</a:t>
                      </a:r>
                    </a:p>
                  </a:txBody>
                  <a:tcPr/>
                </a:tc>
                <a:extLst>
                  <a:ext uri="{0D108BD9-81ED-4DB2-BD59-A6C34878D82A}">
                    <a16:rowId xmlns:a16="http://schemas.microsoft.com/office/drawing/2014/main" val="1678109345"/>
                  </a:ext>
                </a:extLst>
              </a:tr>
              <a:tr h="221475">
                <a:tc>
                  <a:txBody>
                    <a:bodyPr/>
                    <a:lstStyle/>
                    <a:p>
                      <a:r>
                        <a:rPr lang="en-US" dirty="0"/>
                        <a:t>Beginning MySQL Database Design and Optimization</a:t>
                      </a:r>
                    </a:p>
                  </a:txBody>
                  <a:tcPr/>
                </a:tc>
                <a:tc>
                  <a:txBody>
                    <a:bodyPr/>
                    <a:lstStyle/>
                    <a:p>
                      <a:r>
                        <a:rPr lang="en-US" dirty="0"/>
                        <a:t>MySQL</a:t>
                      </a:r>
                    </a:p>
                  </a:txBody>
                  <a:tcPr/>
                </a:tc>
                <a:extLst>
                  <a:ext uri="{0D108BD9-81ED-4DB2-BD59-A6C34878D82A}">
                    <a16:rowId xmlns:a16="http://schemas.microsoft.com/office/drawing/2014/main" val="192671028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Beginning MySQL Database Design and Optimization</a:t>
                      </a:r>
                    </a:p>
                    <a:p>
                      <a:endParaRPr lang="en-US" dirty="0"/>
                    </a:p>
                  </a:txBody>
                  <a:tcPr/>
                </a:tc>
                <a:tc>
                  <a:txBody>
                    <a:bodyPr/>
                    <a:lstStyle/>
                    <a:p>
                      <a:r>
                        <a:rPr lang="en-US" dirty="0"/>
                        <a:t>Database</a:t>
                      </a:r>
                    </a:p>
                  </a:txBody>
                  <a:tcPr/>
                </a:tc>
                <a:extLst>
                  <a:ext uri="{0D108BD9-81ED-4DB2-BD59-A6C34878D82A}">
                    <a16:rowId xmlns:a16="http://schemas.microsoft.com/office/drawing/2014/main" val="73189234"/>
                  </a:ext>
                </a:extLst>
              </a:tr>
              <a:tr h="3875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Beginning MySQL Database Design and Optimization</a:t>
                      </a:r>
                    </a:p>
                    <a:p>
                      <a:endParaRPr lang="en-US" dirty="0"/>
                    </a:p>
                  </a:txBody>
                  <a:tcPr/>
                </a:tc>
                <a:tc>
                  <a:txBody>
                    <a:bodyPr/>
                    <a:lstStyle/>
                    <a:p>
                      <a:r>
                        <a:rPr lang="en-US" dirty="0"/>
                        <a:t>Design</a:t>
                      </a:r>
                    </a:p>
                  </a:txBody>
                  <a:tcPr/>
                </a:tc>
                <a:extLst>
                  <a:ext uri="{0D108BD9-81ED-4DB2-BD59-A6C34878D82A}">
                    <a16:rowId xmlns:a16="http://schemas.microsoft.com/office/drawing/2014/main" val="4294732499"/>
                  </a:ext>
                </a:extLst>
              </a:tr>
            </a:tbl>
          </a:graphicData>
        </a:graphic>
      </p:graphicFrame>
      <p:sp>
        <p:nvSpPr>
          <p:cNvPr id="7" name="TextBox 6">
            <a:extLst>
              <a:ext uri="{FF2B5EF4-FFF2-40B4-BE49-F238E27FC236}">
                <a16:creationId xmlns:a16="http://schemas.microsoft.com/office/drawing/2014/main" id="{B0D789F4-5B5C-5987-70A4-CA83DA3442F6}"/>
              </a:ext>
            </a:extLst>
          </p:cNvPr>
          <p:cNvSpPr txBox="1"/>
          <p:nvPr/>
        </p:nvSpPr>
        <p:spPr>
          <a:xfrm>
            <a:off x="262288" y="1513869"/>
            <a:ext cx="9991023" cy="369332"/>
          </a:xfrm>
          <a:prstGeom prst="rect">
            <a:avLst/>
          </a:prstGeom>
          <a:noFill/>
        </p:spPr>
        <p:txBody>
          <a:bodyPr wrap="square" rtlCol="0">
            <a:spAutoFit/>
          </a:bodyPr>
          <a:lstStyle/>
          <a:p>
            <a:r>
              <a:rPr lang="en-US" dirty="0"/>
              <a:t>Book</a:t>
            </a:r>
          </a:p>
        </p:txBody>
      </p:sp>
      <p:sp>
        <p:nvSpPr>
          <p:cNvPr id="8" name="TextBox 7">
            <a:extLst>
              <a:ext uri="{FF2B5EF4-FFF2-40B4-BE49-F238E27FC236}">
                <a16:creationId xmlns:a16="http://schemas.microsoft.com/office/drawing/2014/main" id="{8B3A8B70-54A8-C63C-929B-6CE08F6FA576}"/>
              </a:ext>
            </a:extLst>
          </p:cNvPr>
          <p:cNvSpPr txBox="1"/>
          <p:nvPr/>
        </p:nvSpPr>
        <p:spPr>
          <a:xfrm>
            <a:off x="316030" y="3112106"/>
            <a:ext cx="9991023" cy="369332"/>
          </a:xfrm>
          <a:prstGeom prst="rect">
            <a:avLst/>
          </a:prstGeom>
          <a:noFill/>
        </p:spPr>
        <p:txBody>
          <a:bodyPr wrap="square" rtlCol="0">
            <a:spAutoFit/>
          </a:bodyPr>
          <a:lstStyle/>
          <a:p>
            <a:r>
              <a:rPr lang="en-US" dirty="0"/>
              <a:t>Subject</a:t>
            </a:r>
          </a:p>
        </p:txBody>
      </p:sp>
      <p:sp>
        <p:nvSpPr>
          <p:cNvPr id="9" name="TextBox 8">
            <a:extLst>
              <a:ext uri="{FF2B5EF4-FFF2-40B4-BE49-F238E27FC236}">
                <a16:creationId xmlns:a16="http://schemas.microsoft.com/office/drawing/2014/main" id="{BE67A28B-3767-7495-3DEA-4DF19743EE4B}"/>
              </a:ext>
            </a:extLst>
          </p:cNvPr>
          <p:cNvSpPr txBox="1"/>
          <p:nvPr/>
        </p:nvSpPr>
        <p:spPr>
          <a:xfrm>
            <a:off x="323250" y="5890794"/>
            <a:ext cx="9991023" cy="369332"/>
          </a:xfrm>
          <a:prstGeom prst="rect">
            <a:avLst/>
          </a:prstGeom>
          <a:noFill/>
        </p:spPr>
        <p:txBody>
          <a:bodyPr wrap="square" rtlCol="0">
            <a:spAutoFit/>
          </a:bodyPr>
          <a:lstStyle/>
          <a:p>
            <a:r>
              <a:rPr lang="en-US" dirty="0"/>
              <a:t>What are the benefits of arranging data like this?</a:t>
            </a:r>
          </a:p>
        </p:txBody>
      </p:sp>
    </p:spTree>
    <p:extLst>
      <p:ext uri="{BB962C8B-B14F-4D97-AF65-F5344CB8AC3E}">
        <p14:creationId xmlns:p14="http://schemas.microsoft.com/office/powerpoint/2010/main" val="40900011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56C65-1D85-F91B-4066-2FF208BE0F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4CB955-6676-4AEB-4969-5D25D84E9501}"/>
              </a:ext>
            </a:extLst>
          </p:cNvPr>
          <p:cNvSpPr>
            <a:spLocks noGrp="1"/>
          </p:cNvSpPr>
          <p:nvPr>
            <p:ph type="title"/>
          </p:nvPr>
        </p:nvSpPr>
        <p:spPr>
          <a:xfrm>
            <a:off x="0" y="1"/>
            <a:ext cx="10515600" cy="808522"/>
          </a:xfrm>
        </p:spPr>
        <p:txBody>
          <a:bodyPr>
            <a:normAutofit/>
          </a:bodyPr>
          <a:lstStyle/>
          <a:p>
            <a:r>
              <a:rPr lang="en-US" dirty="0"/>
              <a:t>Normalization / Second Normal Form</a:t>
            </a:r>
          </a:p>
        </p:txBody>
      </p:sp>
      <p:graphicFrame>
        <p:nvGraphicFramePr>
          <p:cNvPr id="4" name="Content Placeholder 3">
            <a:extLst>
              <a:ext uri="{FF2B5EF4-FFF2-40B4-BE49-F238E27FC236}">
                <a16:creationId xmlns:a16="http://schemas.microsoft.com/office/drawing/2014/main" id="{CAA07474-B0B4-B31D-171F-9073B3824474}"/>
              </a:ext>
            </a:extLst>
          </p:cNvPr>
          <p:cNvGraphicFramePr>
            <a:graphicFrameLocks noGrp="1"/>
          </p:cNvGraphicFramePr>
          <p:nvPr>
            <p:ph idx="1"/>
          </p:nvPr>
        </p:nvGraphicFramePr>
        <p:xfrm>
          <a:off x="316030" y="1923118"/>
          <a:ext cx="8884116" cy="1005840"/>
        </p:xfrm>
        <a:graphic>
          <a:graphicData uri="http://schemas.openxmlformats.org/drawingml/2006/table">
            <a:tbl>
              <a:tblPr firstRow="1" bandRow="1">
                <a:tableStyleId>{5C22544A-7EE6-4342-B048-85BDC9FD1C3A}</a:tableStyleId>
              </a:tblPr>
              <a:tblGrid>
                <a:gridCol w="4764507">
                  <a:extLst>
                    <a:ext uri="{9D8B030D-6E8A-4147-A177-3AD203B41FA5}">
                      <a16:colId xmlns:a16="http://schemas.microsoft.com/office/drawing/2014/main" val="946123152"/>
                    </a:ext>
                  </a:extLst>
                </a:gridCol>
                <a:gridCol w="1414913">
                  <a:extLst>
                    <a:ext uri="{9D8B030D-6E8A-4147-A177-3AD203B41FA5}">
                      <a16:colId xmlns:a16="http://schemas.microsoft.com/office/drawing/2014/main" val="2055700948"/>
                    </a:ext>
                  </a:extLst>
                </a:gridCol>
                <a:gridCol w="760396">
                  <a:extLst>
                    <a:ext uri="{9D8B030D-6E8A-4147-A177-3AD203B41FA5}">
                      <a16:colId xmlns:a16="http://schemas.microsoft.com/office/drawing/2014/main" val="249870252"/>
                    </a:ext>
                  </a:extLst>
                </a:gridCol>
                <a:gridCol w="808522">
                  <a:extLst>
                    <a:ext uri="{9D8B030D-6E8A-4147-A177-3AD203B41FA5}">
                      <a16:colId xmlns:a16="http://schemas.microsoft.com/office/drawing/2014/main" val="2695469447"/>
                    </a:ext>
                  </a:extLst>
                </a:gridCol>
                <a:gridCol w="1135778">
                  <a:extLst>
                    <a:ext uri="{9D8B030D-6E8A-4147-A177-3AD203B41FA5}">
                      <a16:colId xmlns:a16="http://schemas.microsoft.com/office/drawing/2014/main" val="8979743"/>
                    </a:ext>
                  </a:extLst>
                </a:gridCol>
              </a:tblGrid>
              <a:tr h="0">
                <a:tc>
                  <a:txBody>
                    <a:bodyPr/>
                    <a:lstStyle/>
                    <a:p>
                      <a:r>
                        <a:rPr lang="en-US" dirty="0"/>
                        <a:t>Title</a:t>
                      </a:r>
                    </a:p>
                  </a:txBody>
                  <a:tcPr/>
                </a:tc>
                <a:tc>
                  <a:txBody>
                    <a:bodyPr/>
                    <a:lstStyle/>
                    <a:p>
                      <a:r>
                        <a:rPr lang="en-US" dirty="0"/>
                        <a:t>Author</a:t>
                      </a:r>
                    </a:p>
                  </a:txBody>
                  <a:tcPr/>
                </a:tc>
                <a:tc>
                  <a:txBody>
                    <a:bodyPr/>
                    <a:lstStyle/>
                    <a:p>
                      <a:r>
                        <a:rPr lang="en-US" dirty="0"/>
                        <a:t>Price</a:t>
                      </a:r>
                    </a:p>
                  </a:txBody>
                  <a:tcPr/>
                </a:tc>
                <a:tc>
                  <a:txBody>
                    <a:bodyPr/>
                    <a:lstStyle/>
                    <a:p>
                      <a:r>
                        <a:rPr lang="en-US" dirty="0"/>
                        <a:t>Pages</a:t>
                      </a:r>
                    </a:p>
                  </a:txBody>
                  <a:tcPr/>
                </a:tc>
                <a:tc>
                  <a:txBody>
                    <a:bodyPr/>
                    <a:lstStyle/>
                    <a:p>
                      <a:r>
                        <a:rPr lang="en-US" dirty="0"/>
                        <a:t>Publisher</a:t>
                      </a:r>
                    </a:p>
                  </a:txBody>
                  <a:tcPr/>
                </a:tc>
                <a:extLst>
                  <a:ext uri="{0D108BD9-81ED-4DB2-BD59-A6C34878D82A}">
                    <a16:rowId xmlns:a16="http://schemas.microsoft.com/office/drawing/2014/main" val="400787268"/>
                  </a:ext>
                </a:extLst>
              </a:tr>
              <a:tr h="370840">
                <a:tc>
                  <a:txBody>
                    <a:bodyPr/>
                    <a:lstStyle/>
                    <a:p>
                      <a:r>
                        <a:rPr lang="en-US" dirty="0"/>
                        <a:t>Beginning MySQL Database Design and Optimization</a:t>
                      </a:r>
                    </a:p>
                  </a:txBody>
                  <a:tcPr/>
                </a:tc>
                <a:tc>
                  <a:txBody>
                    <a:bodyPr/>
                    <a:lstStyle/>
                    <a:p>
                      <a:r>
                        <a:rPr lang="en-US" dirty="0"/>
                        <a:t>Chad Russell</a:t>
                      </a:r>
                    </a:p>
                  </a:txBody>
                  <a:tcPr/>
                </a:tc>
                <a:tc>
                  <a:txBody>
                    <a:bodyPr/>
                    <a:lstStyle/>
                    <a:p>
                      <a:r>
                        <a:rPr lang="en-US" dirty="0"/>
                        <a:t>49.99</a:t>
                      </a:r>
                    </a:p>
                  </a:txBody>
                  <a:tcPr/>
                </a:tc>
                <a:tc>
                  <a:txBody>
                    <a:bodyPr/>
                    <a:lstStyle/>
                    <a:p>
                      <a:r>
                        <a:rPr lang="en-US" dirty="0"/>
                        <a:t>520</a:t>
                      </a:r>
                    </a:p>
                  </a:txBody>
                  <a:tcPr/>
                </a:tc>
                <a:tc>
                  <a:txBody>
                    <a:bodyPr/>
                    <a:lstStyle/>
                    <a:p>
                      <a:r>
                        <a:rPr lang="en-US" dirty="0" err="1"/>
                        <a:t>Apress</a:t>
                      </a:r>
                      <a:endParaRPr lang="en-US" dirty="0"/>
                    </a:p>
                  </a:txBody>
                  <a:tcPr/>
                </a:tc>
                <a:extLst>
                  <a:ext uri="{0D108BD9-81ED-4DB2-BD59-A6C34878D82A}">
                    <a16:rowId xmlns:a16="http://schemas.microsoft.com/office/drawing/2014/main" val="1757181652"/>
                  </a:ext>
                </a:extLst>
              </a:tr>
            </a:tbl>
          </a:graphicData>
        </a:graphic>
      </p:graphicFrame>
      <p:sp>
        <p:nvSpPr>
          <p:cNvPr id="5" name="TextBox 4">
            <a:extLst>
              <a:ext uri="{FF2B5EF4-FFF2-40B4-BE49-F238E27FC236}">
                <a16:creationId xmlns:a16="http://schemas.microsoft.com/office/drawing/2014/main" id="{81D2F2C9-C355-9A4E-385E-B2BB22A5E571}"/>
              </a:ext>
            </a:extLst>
          </p:cNvPr>
          <p:cNvSpPr txBox="1"/>
          <p:nvPr/>
        </p:nvSpPr>
        <p:spPr>
          <a:xfrm>
            <a:off x="316030" y="982028"/>
            <a:ext cx="9991023" cy="369332"/>
          </a:xfrm>
          <a:prstGeom prst="rect">
            <a:avLst/>
          </a:prstGeom>
          <a:noFill/>
        </p:spPr>
        <p:txBody>
          <a:bodyPr wrap="square" rtlCol="0">
            <a:spAutoFit/>
          </a:bodyPr>
          <a:lstStyle/>
          <a:p>
            <a:r>
              <a:rPr lang="en-US" dirty="0"/>
              <a:t>To apply the first normal form, the Subject field is extracted into its own table.</a:t>
            </a:r>
          </a:p>
        </p:txBody>
      </p:sp>
      <p:graphicFrame>
        <p:nvGraphicFramePr>
          <p:cNvPr id="3" name="Table 2">
            <a:extLst>
              <a:ext uri="{FF2B5EF4-FFF2-40B4-BE49-F238E27FC236}">
                <a16:creationId xmlns:a16="http://schemas.microsoft.com/office/drawing/2014/main" id="{51B399E4-5433-FF80-AA66-A24D81A10BC4}"/>
              </a:ext>
            </a:extLst>
          </p:cNvPr>
          <p:cNvGraphicFramePr>
            <a:graphicFrameLocks noGrp="1"/>
          </p:cNvGraphicFramePr>
          <p:nvPr/>
        </p:nvGraphicFramePr>
        <p:xfrm>
          <a:off x="323250" y="3594785"/>
          <a:ext cx="11369574" cy="2011680"/>
        </p:xfrm>
        <a:graphic>
          <a:graphicData uri="http://schemas.openxmlformats.org/drawingml/2006/table">
            <a:tbl>
              <a:tblPr firstRow="1" bandRow="1">
                <a:tableStyleId>{5C22544A-7EE6-4342-B048-85BDC9FD1C3A}</a:tableStyleId>
              </a:tblPr>
              <a:tblGrid>
                <a:gridCol w="9901255">
                  <a:extLst>
                    <a:ext uri="{9D8B030D-6E8A-4147-A177-3AD203B41FA5}">
                      <a16:colId xmlns:a16="http://schemas.microsoft.com/office/drawing/2014/main" val="121571025"/>
                    </a:ext>
                  </a:extLst>
                </a:gridCol>
                <a:gridCol w="1468319">
                  <a:extLst>
                    <a:ext uri="{9D8B030D-6E8A-4147-A177-3AD203B41FA5}">
                      <a16:colId xmlns:a16="http://schemas.microsoft.com/office/drawing/2014/main" val="4034533028"/>
                    </a:ext>
                  </a:extLst>
                </a:gridCol>
              </a:tblGrid>
              <a:tr h="221475">
                <a:tc>
                  <a:txBody>
                    <a:bodyPr/>
                    <a:lstStyle/>
                    <a:p>
                      <a:r>
                        <a:rPr lang="en-US" dirty="0"/>
                        <a:t>Title</a:t>
                      </a:r>
                    </a:p>
                  </a:txBody>
                  <a:tcPr/>
                </a:tc>
                <a:tc>
                  <a:txBody>
                    <a:bodyPr/>
                    <a:lstStyle/>
                    <a:p>
                      <a:r>
                        <a:rPr lang="en-US" dirty="0"/>
                        <a:t>Subject</a:t>
                      </a:r>
                    </a:p>
                  </a:txBody>
                  <a:tcPr/>
                </a:tc>
                <a:extLst>
                  <a:ext uri="{0D108BD9-81ED-4DB2-BD59-A6C34878D82A}">
                    <a16:rowId xmlns:a16="http://schemas.microsoft.com/office/drawing/2014/main" val="1678109345"/>
                  </a:ext>
                </a:extLst>
              </a:tr>
              <a:tr h="221475">
                <a:tc>
                  <a:txBody>
                    <a:bodyPr/>
                    <a:lstStyle/>
                    <a:p>
                      <a:r>
                        <a:rPr lang="en-US" dirty="0"/>
                        <a:t>Beginning MySQL Database Design and Optimization</a:t>
                      </a:r>
                    </a:p>
                  </a:txBody>
                  <a:tcPr/>
                </a:tc>
                <a:tc>
                  <a:txBody>
                    <a:bodyPr/>
                    <a:lstStyle/>
                    <a:p>
                      <a:r>
                        <a:rPr lang="en-US" dirty="0"/>
                        <a:t>MySQL</a:t>
                      </a:r>
                    </a:p>
                  </a:txBody>
                  <a:tcPr/>
                </a:tc>
                <a:extLst>
                  <a:ext uri="{0D108BD9-81ED-4DB2-BD59-A6C34878D82A}">
                    <a16:rowId xmlns:a16="http://schemas.microsoft.com/office/drawing/2014/main" val="192671028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Beginning MySQL Database Design and Optimization</a:t>
                      </a:r>
                    </a:p>
                    <a:p>
                      <a:endParaRPr lang="en-US" dirty="0"/>
                    </a:p>
                  </a:txBody>
                  <a:tcPr/>
                </a:tc>
                <a:tc>
                  <a:txBody>
                    <a:bodyPr/>
                    <a:lstStyle/>
                    <a:p>
                      <a:r>
                        <a:rPr lang="en-US" dirty="0"/>
                        <a:t>Database</a:t>
                      </a:r>
                    </a:p>
                  </a:txBody>
                  <a:tcPr/>
                </a:tc>
                <a:extLst>
                  <a:ext uri="{0D108BD9-81ED-4DB2-BD59-A6C34878D82A}">
                    <a16:rowId xmlns:a16="http://schemas.microsoft.com/office/drawing/2014/main" val="73189234"/>
                  </a:ext>
                </a:extLst>
              </a:tr>
              <a:tr h="3875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Beginning MySQL Database Design and Optimization</a:t>
                      </a:r>
                    </a:p>
                    <a:p>
                      <a:endParaRPr lang="en-US" dirty="0"/>
                    </a:p>
                  </a:txBody>
                  <a:tcPr/>
                </a:tc>
                <a:tc>
                  <a:txBody>
                    <a:bodyPr/>
                    <a:lstStyle/>
                    <a:p>
                      <a:r>
                        <a:rPr lang="en-US" dirty="0"/>
                        <a:t>Design</a:t>
                      </a:r>
                    </a:p>
                  </a:txBody>
                  <a:tcPr/>
                </a:tc>
                <a:extLst>
                  <a:ext uri="{0D108BD9-81ED-4DB2-BD59-A6C34878D82A}">
                    <a16:rowId xmlns:a16="http://schemas.microsoft.com/office/drawing/2014/main" val="4294732499"/>
                  </a:ext>
                </a:extLst>
              </a:tr>
            </a:tbl>
          </a:graphicData>
        </a:graphic>
      </p:graphicFrame>
      <p:sp>
        <p:nvSpPr>
          <p:cNvPr id="7" name="TextBox 6">
            <a:extLst>
              <a:ext uri="{FF2B5EF4-FFF2-40B4-BE49-F238E27FC236}">
                <a16:creationId xmlns:a16="http://schemas.microsoft.com/office/drawing/2014/main" id="{5EBA1856-5682-5635-6611-03A52CB7AF58}"/>
              </a:ext>
            </a:extLst>
          </p:cNvPr>
          <p:cNvSpPr txBox="1"/>
          <p:nvPr/>
        </p:nvSpPr>
        <p:spPr>
          <a:xfrm>
            <a:off x="262288" y="1513869"/>
            <a:ext cx="9991023" cy="369332"/>
          </a:xfrm>
          <a:prstGeom prst="rect">
            <a:avLst/>
          </a:prstGeom>
          <a:noFill/>
        </p:spPr>
        <p:txBody>
          <a:bodyPr wrap="square" rtlCol="0">
            <a:spAutoFit/>
          </a:bodyPr>
          <a:lstStyle/>
          <a:p>
            <a:r>
              <a:rPr lang="en-US" dirty="0"/>
              <a:t>Book</a:t>
            </a:r>
          </a:p>
        </p:txBody>
      </p:sp>
      <p:sp>
        <p:nvSpPr>
          <p:cNvPr id="8" name="TextBox 7">
            <a:extLst>
              <a:ext uri="{FF2B5EF4-FFF2-40B4-BE49-F238E27FC236}">
                <a16:creationId xmlns:a16="http://schemas.microsoft.com/office/drawing/2014/main" id="{5A3D3B89-4EDD-2980-77D9-2819D25301A1}"/>
              </a:ext>
            </a:extLst>
          </p:cNvPr>
          <p:cNvSpPr txBox="1"/>
          <p:nvPr/>
        </p:nvSpPr>
        <p:spPr>
          <a:xfrm>
            <a:off x="316030" y="3112106"/>
            <a:ext cx="9991023" cy="369332"/>
          </a:xfrm>
          <a:prstGeom prst="rect">
            <a:avLst/>
          </a:prstGeom>
          <a:noFill/>
        </p:spPr>
        <p:txBody>
          <a:bodyPr wrap="square" rtlCol="0">
            <a:spAutoFit/>
          </a:bodyPr>
          <a:lstStyle/>
          <a:p>
            <a:r>
              <a:rPr lang="en-US" dirty="0"/>
              <a:t>Subject</a:t>
            </a:r>
          </a:p>
        </p:txBody>
      </p:sp>
      <p:sp>
        <p:nvSpPr>
          <p:cNvPr id="9" name="TextBox 8">
            <a:extLst>
              <a:ext uri="{FF2B5EF4-FFF2-40B4-BE49-F238E27FC236}">
                <a16:creationId xmlns:a16="http://schemas.microsoft.com/office/drawing/2014/main" id="{68E53CDF-D48F-A160-CB74-68A6EA73C230}"/>
              </a:ext>
            </a:extLst>
          </p:cNvPr>
          <p:cNvSpPr txBox="1"/>
          <p:nvPr/>
        </p:nvSpPr>
        <p:spPr>
          <a:xfrm>
            <a:off x="323250" y="5890794"/>
            <a:ext cx="9991023" cy="369332"/>
          </a:xfrm>
          <a:prstGeom prst="rect">
            <a:avLst/>
          </a:prstGeom>
          <a:noFill/>
        </p:spPr>
        <p:txBody>
          <a:bodyPr wrap="square" rtlCol="0">
            <a:spAutoFit/>
          </a:bodyPr>
          <a:lstStyle/>
          <a:p>
            <a:r>
              <a:rPr lang="en-US" dirty="0"/>
              <a:t>What are the benefits of arranging data like this?</a:t>
            </a:r>
          </a:p>
        </p:txBody>
      </p:sp>
    </p:spTree>
    <p:extLst>
      <p:ext uri="{BB962C8B-B14F-4D97-AF65-F5344CB8AC3E}">
        <p14:creationId xmlns:p14="http://schemas.microsoft.com/office/powerpoint/2010/main" val="1416554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F459D-E773-16B2-3189-134C9EA54B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26D9C9-EAC1-C80E-A51A-E818C575E283}"/>
              </a:ext>
            </a:extLst>
          </p:cNvPr>
          <p:cNvSpPr>
            <a:spLocks noGrp="1"/>
          </p:cNvSpPr>
          <p:nvPr>
            <p:ph type="title"/>
          </p:nvPr>
        </p:nvSpPr>
        <p:spPr>
          <a:xfrm>
            <a:off x="0" y="1"/>
            <a:ext cx="10515600" cy="808522"/>
          </a:xfrm>
        </p:spPr>
        <p:txBody>
          <a:bodyPr/>
          <a:lstStyle/>
          <a:p>
            <a:r>
              <a:rPr lang="en-US" dirty="0"/>
              <a:t>Normalization / Third Normal Form</a:t>
            </a:r>
          </a:p>
        </p:txBody>
      </p:sp>
      <p:graphicFrame>
        <p:nvGraphicFramePr>
          <p:cNvPr id="4" name="Content Placeholder 3">
            <a:extLst>
              <a:ext uri="{FF2B5EF4-FFF2-40B4-BE49-F238E27FC236}">
                <a16:creationId xmlns:a16="http://schemas.microsoft.com/office/drawing/2014/main" id="{2897B261-5201-FF2B-2DC8-356966E1EFA9}"/>
              </a:ext>
            </a:extLst>
          </p:cNvPr>
          <p:cNvGraphicFramePr>
            <a:graphicFrameLocks noGrp="1"/>
          </p:cNvGraphicFramePr>
          <p:nvPr>
            <p:ph idx="1"/>
          </p:nvPr>
        </p:nvGraphicFramePr>
        <p:xfrm>
          <a:off x="316030" y="1923118"/>
          <a:ext cx="8884116" cy="1005840"/>
        </p:xfrm>
        <a:graphic>
          <a:graphicData uri="http://schemas.openxmlformats.org/drawingml/2006/table">
            <a:tbl>
              <a:tblPr firstRow="1" bandRow="1">
                <a:tableStyleId>{5C22544A-7EE6-4342-B048-85BDC9FD1C3A}</a:tableStyleId>
              </a:tblPr>
              <a:tblGrid>
                <a:gridCol w="4764507">
                  <a:extLst>
                    <a:ext uri="{9D8B030D-6E8A-4147-A177-3AD203B41FA5}">
                      <a16:colId xmlns:a16="http://schemas.microsoft.com/office/drawing/2014/main" val="946123152"/>
                    </a:ext>
                  </a:extLst>
                </a:gridCol>
                <a:gridCol w="1414913">
                  <a:extLst>
                    <a:ext uri="{9D8B030D-6E8A-4147-A177-3AD203B41FA5}">
                      <a16:colId xmlns:a16="http://schemas.microsoft.com/office/drawing/2014/main" val="2055700948"/>
                    </a:ext>
                  </a:extLst>
                </a:gridCol>
                <a:gridCol w="760396">
                  <a:extLst>
                    <a:ext uri="{9D8B030D-6E8A-4147-A177-3AD203B41FA5}">
                      <a16:colId xmlns:a16="http://schemas.microsoft.com/office/drawing/2014/main" val="249870252"/>
                    </a:ext>
                  </a:extLst>
                </a:gridCol>
                <a:gridCol w="808522">
                  <a:extLst>
                    <a:ext uri="{9D8B030D-6E8A-4147-A177-3AD203B41FA5}">
                      <a16:colId xmlns:a16="http://schemas.microsoft.com/office/drawing/2014/main" val="2695469447"/>
                    </a:ext>
                  </a:extLst>
                </a:gridCol>
                <a:gridCol w="1135778">
                  <a:extLst>
                    <a:ext uri="{9D8B030D-6E8A-4147-A177-3AD203B41FA5}">
                      <a16:colId xmlns:a16="http://schemas.microsoft.com/office/drawing/2014/main" val="8979743"/>
                    </a:ext>
                  </a:extLst>
                </a:gridCol>
              </a:tblGrid>
              <a:tr h="0">
                <a:tc>
                  <a:txBody>
                    <a:bodyPr/>
                    <a:lstStyle/>
                    <a:p>
                      <a:r>
                        <a:rPr lang="en-US" dirty="0"/>
                        <a:t>Title</a:t>
                      </a:r>
                    </a:p>
                  </a:txBody>
                  <a:tcPr/>
                </a:tc>
                <a:tc>
                  <a:txBody>
                    <a:bodyPr/>
                    <a:lstStyle/>
                    <a:p>
                      <a:r>
                        <a:rPr lang="en-US" dirty="0"/>
                        <a:t>Author</a:t>
                      </a:r>
                    </a:p>
                  </a:txBody>
                  <a:tcPr/>
                </a:tc>
                <a:tc>
                  <a:txBody>
                    <a:bodyPr/>
                    <a:lstStyle/>
                    <a:p>
                      <a:r>
                        <a:rPr lang="en-US" dirty="0"/>
                        <a:t>Price</a:t>
                      </a:r>
                    </a:p>
                  </a:txBody>
                  <a:tcPr/>
                </a:tc>
                <a:tc>
                  <a:txBody>
                    <a:bodyPr/>
                    <a:lstStyle/>
                    <a:p>
                      <a:r>
                        <a:rPr lang="en-US" dirty="0"/>
                        <a:t>Pages</a:t>
                      </a:r>
                    </a:p>
                  </a:txBody>
                  <a:tcPr/>
                </a:tc>
                <a:tc>
                  <a:txBody>
                    <a:bodyPr/>
                    <a:lstStyle/>
                    <a:p>
                      <a:r>
                        <a:rPr lang="en-US" dirty="0"/>
                        <a:t>Publisher</a:t>
                      </a:r>
                    </a:p>
                  </a:txBody>
                  <a:tcPr/>
                </a:tc>
                <a:extLst>
                  <a:ext uri="{0D108BD9-81ED-4DB2-BD59-A6C34878D82A}">
                    <a16:rowId xmlns:a16="http://schemas.microsoft.com/office/drawing/2014/main" val="400787268"/>
                  </a:ext>
                </a:extLst>
              </a:tr>
              <a:tr h="370840">
                <a:tc>
                  <a:txBody>
                    <a:bodyPr/>
                    <a:lstStyle/>
                    <a:p>
                      <a:r>
                        <a:rPr lang="en-US" dirty="0"/>
                        <a:t>Beginning MySQL Database Design and Optimization</a:t>
                      </a:r>
                    </a:p>
                  </a:txBody>
                  <a:tcPr/>
                </a:tc>
                <a:tc>
                  <a:txBody>
                    <a:bodyPr/>
                    <a:lstStyle/>
                    <a:p>
                      <a:r>
                        <a:rPr lang="en-US" dirty="0"/>
                        <a:t>Chad Russell</a:t>
                      </a:r>
                    </a:p>
                  </a:txBody>
                  <a:tcPr/>
                </a:tc>
                <a:tc>
                  <a:txBody>
                    <a:bodyPr/>
                    <a:lstStyle/>
                    <a:p>
                      <a:r>
                        <a:rPr lang="en-US" dirty="0"/>
                        <a:t>49.99</a:t>
                      </a:r>
                    </a:p>
                  </a:txBody>
                  <a:tcPr/>
                </a:tc>
                <a:tc>
                  <a:txBody>
                    <a:bodyPr/>
                    <a:lstStyle/>
                    <a:p>
                      <a:r>
                        <a:rPr lang="en-US" dirty="0"/>
                        <a:t>520</a:t>
                      </a:r>
                    </a:p>
                  </a:txBody>
                  <a:tcPr/>
                </a:tc>
                <a:tc>
                  <a:txBody>
                    <a:bodyPr/>
                    <a:lstStyle/>
                    <a:p>
                      <a:r>
                        <a:rPr lang="en-US" dirty="0" err="1"/>
                        <a:t>Apress</a:t>
                      </a:r>
                      <a:endParaRPr lang="en-US" dirty="0"/>
                    </a:p>
                  </a:txBody>
                  <a:tcPr/>
                </a:tc>
                <a:extLst>
                  <a:ext uri="{0D108BD9-81ED-4DB2-BD59-A6C34878D82A}">
                    <a16:rowId xmlns:a16="http://schemas.microsoft.com/office/drawing/2014/main" val="1757181652"/>
                  </a:ext>
                </a:extLst>
              </a:tr>
            </a:tbl>
          </a:graphicData>
        </a:graphic>
      </p:graphicFrame>
      <p:sp>
        <p:nvSpPr>
          <p:cNvPr id="5" name="TextBox 4">
            <a:extLst>
              <a:ext uri="{FF2B5EF4-FFF2-40B4-BE49-F238E27FC236}">
                <a16:creationId xmlns:a16="http://schemas.microsoft.com/office/drawing/2014/main" id="{5437812D-1EEA-4558-C564-E0D19D8CA11C}"/>
              </a:ext>
            </a:extLst>
          </p:cNvPr>
          <p:cNvSpPr txBox="1"/>
          <p:nvPr/>
        </p:nvSpPr>
        <p:spPr>
          <a:xfrm>
            <a:off x="316030" y="982028"/>
            <a:ext cx="9991023" cy="369332"/>
          </a:xfrm>
          <a:prstGeom prst="rect">
            <a:avLst/>
          </a:prstGeom>
          <a:noFill/>
        </p:spPr>
        <p:txBody>
          <a:bodyPr wrap="square" rtlCol="0">
            <a:spAutoFit/>
          </a:bodyPr>
          <a:lstStyle/>
          <a:p>
            <a:r>
              <a:rPr lang="en-US" dirty="0"/>
              <a:t>To apply the first normal form, the Subject field is extracted into its own table.</a:t>
            </a:r>
          </a:p>
        </p:txBody>
      </p:sp>
      <p:graphicFrame>
        <p:nvGraphicFramePr>
          <p:cNvPr id="3" name="Table 2">
            <a:extLst>
              <a:ext uri="{FF2B5EF4-FFF2-40B4-BE49-F238E27FC236}">
                <a16:creationId xmlns:a16="http://schemas.microsoft.com/office/drawing/2014/main" id="{BF593BA2-AF64-FF25-1E60-9FE3227C5C47}"/>
              </a:ext>
            </a:extLst>
          </p:cNvPr>
          <p:cNvGraphicFramePr>
            <a:graphicFrameLocks noGrp="1"/>
          </p:cNvGraphicFramePr>
          <p:nvPr/>
        </p:nvGraphicFramePr>
        <p:xfrm>
          <a:off x="323250" y="3594785"/>
          <a:ext cx="11369574" cy="2011680"/>
        </p:xfrm>
        <a:graphic>
          <a:graphicData uri="http://schemas.openxmlformats.org/drawingml/2006/table">
            <a:tbl>
              <a:tblPr firstRow="1" bandRow="1">
                <a:tableStyleId>{5C22544A-7EE6-4342-B048-85BDC9FD1C3A}</a:tableStyleId>
              </a:tblPr>
              <a:tblGrid>
                <a:gridCol w="9901255">
                  <a:extLst>
                    <a:ext uri="{9D8B030D-6E8A-4147-A177-3AD203B41FA5}">
                      <a16:colId xmlns:a16="http://schemas.microsoft.com/office/drawing/2014/main" val="121571025"/>
                    </a:ext>
                  </a:extLst>
                </a:gridCol>
                <a:gridCol w="1468319">
                  <a:extLst>
                    <a:ext uri="{9D8B030D-6E8A-4147-A177-3AD203B41FA5}">
                      <a16:colId xmlns:a16="http://schemas.microsoft.com/office/drawing/2014/main" val="4034533028"/>
                    </a:ext>
                  </a:extLst>
                </a:gridCol>
              </a:tblGrid>
              <a:tr h="221475">
                <a:tc>
                  <a:txBody>
                    <a:bodyPr/>
                    <a:lstStyle/>
                    <a:p>
                      <a:r>
                        <a:rPr lang="en-US" dirty="0"/>
                        <a:t>Title</a:t>
                      </a:r>
                    </a:p>
                  </a:txBody>
                  <a:tcPr/>
                </a:tc>
                <a:tc>
                  <a:txBody>
                    <a:bodyPr/>
                    <a:lstStyle/>
                    <a:p>
                      <a:r>
                        <a:rPr lang="en-US" dirty="0"/>
                        <a:t>Subject</a:t>
                      </a:r>
                    </a:p>
                  </a:txBody>
                  <a:tcPr/>
                </a:tc>
                <a:extLst>
                  <a:ext uri="{0D108BD9-81ED-4DB2-BD59-A6C34878D82A}">
                    <a16:rowId xmlns:a16="http://schemas.microsoft.com/office/drawing/2014/main" val="1678109345"/>
                  </a:ext>
                </a:extLst>
              </a:tr>
              <a:tr h="221475">
                <a:tc>
                  <a:txBody>
                    <a:bodyPr/>
                    <a:lstStyle/>
                    <a:p>
                      <a:r>
                        <a:rPr lang="en-US" dirty="0"/>
                        <a:t>Beginning MySQL Database Design and Optimization</a:t>
                      </a:r>
                    </a:p>
                  </a:txBody>
                  <a:tcPr/>
                </a:tc>
                <a:tc>
                  <a:txBody>
                    <a:bodyPr/>
                    <a:lstStyle/>
                    <a:p>
                      <a:r>
                        <a:rPr lang="en-US" dirty="0"/>
                        <a:t>MySQL</a:t>
                      </a:r>
                    </a:p>
                  </a:txBody>
                  <a:tcPr/>
                </a:tc>
                <a:extLst>
                  <a:ext uri="{0D108BD9-81ED-4DB2-BD59-A6C34878D82A}">
                    <a16:rowId xmlns:a16="http://schemas.microsoft.com/office/drawing/2014/main" val="192671028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Beginning MySQL Database Design and Optimization</a:t>
                      </a:r>
                    </a:p>
                    <a:p>
                      <a:endParaRPr lang="en-US" dirty="0"/>
                    </a:p>
                  </a:txBody>
                  <a:tcPr/>
                </a:tc>
                <a:tc>
                  <a:txBody>
                    <a:bodyPr/>
                    <a:lstStyle/>
                    <a:p>
                      <a:r>
                        <a:rPr lang="en-US" dirty="0"/>
                        <a:t>Database</a:t>
                      </a:r>
                    </a:p>
                  </a:txBody>
                  <a:tcPr/>
                </a:tc>
                <a:extLst>
                  <a:ext uri="{0D108BD9-81ED-4DB2-BD59-A6C34878D82A}">
                    <a16:rowId xmlns:a16="http://schemas.microsoft.com/office/drawing/2014/main" val="73189234"/>
                  </a:ext>
                </a:extLst>
              </a:tr>
              <a:tr h="3875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Beginning MySQL Database Design and Optimization</a:t>
                      </a:r>
                    </a:p>
                    <a:p>
                      <a:endParaRPr lang="en-US" dirty="0"/>
                    </a:p>
                  </a:txBody>
                  <a:tcPr/>
                </a:tc>
                <a:tc>
                  <a:txBody>
                    <a:bodyPr/>
                    <a:lstStyle/>
                    <a:p>
                      <a:r>
                        <a:rPr lang="en-US" dirty="0"/>
                        <a:t>Design</a:t>
                      </a:r>
                    </a:p>
                  </a:txBody>
                  <a:tcPr/>
                </a:tc>
                <a:extLst>
                  <a:ext uri="{0D108BD9-81ED-4DB2-BD59-A6C34878D82A}">
                    <a16:rowId xmlns:a16="http://schemas.microsoft.com/office/drawing/2014/main" val="4294732499"/>
                  </a:ext>
                </a:extLst>
              </a:tr>
            </a:tbl>
          </a:graphicData>
        </a:graphic>
      </p:graphicFrame>
      <p:sp>
        <p:nvSpPr>
          <p:cNvPr id="7" name="TextBox 6">
            <a:extLst>
              <a:ext uri="{FF2B5EF4-FFF2-40B4-BE49-F238E27FC236}">
                <a16:creationId xmlns:a16="http://schemas.microsoft.com/office/drawing/2014/main" id="{BE1D2654-C67E-5DDB-8670-574B87A3A108}"/>
              </a:ext>
            </a:extLst>
          </p:cNvPr>
          <p:cNvSpPr txBox="1"/>
          <p:nvPr/>
        </p:nvSpPr>
        <p:spPr>
          <a:xfrm>
            <a:off x="262288" y="1513869"/>
            <a:ext cx="9991023" cy="369332"/>
          </a:xfrm>
          <a:prstGeom prst="rect">
            <a:avLst/>
          </a:prstGeom>
          <a:noFill/>
        </p:spPr>
        <p:txBody>
          <a:bodyPr wrap="square" rtlCol="0">
            <a:spAutoFit/>
          </a:bodyPr>
          <a:lstStyle/>
          <a:p>
            <a:r>
              <a:rPr lang="en-US" dirty="0"/>
              <a:t>Book</a:t>
            </a:r>
          </a:p>
        </p:txBody>
      </p:sp>
      <p:sp>
        <p:nvSpPr>
          <p:cNvPr id="8" name="TextBox 7">
            <a:extLst>
              <a:ext uri="{FF2B5EF4-FFF2-40B4-BE49-F238E27FC236}">
                <a16:creationId xmlns:a16="http://schemas.microsoft.com/office/drawing/2014/main" id="{D265DE85-D81E-9926-14C0-82199ADE4CCF}"/>
              </a:ext>
            </a:extLst>
          </p:cNvPr>
          <p:cNvSpPr txBox="1"/>
          <p:nvPr/>
        </p:nvSpPr>
        <p:spPr>
          <a:xfrm>
            <a:off x="316030" y="3112106"/>
            <a:ext cx="9991023" cy="369332"/>
          </a:xfrm>
          <a:prstGeom prst="rect">
            <a:avLst/>
          </a:prstGeom>
          <a:noFill/>
        </p:spPr>
        <p:txBody>
          <a:bodyPr wrap="square" rtlCol="0">
            <a:spAutoFit/>
          </a:bodyPr>
          <a:lstStyle/>
          <a:p>
            <a:r>
              <a:rPr lang="en-US" dirty="0"/>
              <a:t>Subject</a:t>
            </a:r>
          </a:p>
        </p:txBody>
      </p:sp>
      <p:sp>
        <p:nvSpPr>
          <p:cNvPr id="9" name="TextBox 8">
            <a:extLst>
              <a:ext uri="{FF2B5EF4-FFF2-40B4-BE49-F238E27FC236}">
                <a16:creationId xmlns:a16="http://schemas.microsoft.com/office/drawing/2014/main" id="{E5DD8160-85FF-1E8D-E929-78CC0939AC67}"/>
              </a:ext>
            </a:extLst>
          </p:cNvPr>
          <p:cNvSpPr txBox="1"/>
          <p:nvPr/>
        </p:nvSpPr>
        <p:spPr>
          <a:xfrm>
            <a:off x="323250" y="5890794"/>
            <a:ext cx="9991023" cy="369332"/>
          </a:xfrm>
          <a:prstGeom prst="rect">
            <a:avLst/>
          </a:prstGeom>
          <a:noFill/>
        </p:spPr>
        <p:txBody>
          <a:bodyPr wrap="square" rtlCol="0">
            <a:spAutoFit/>
          </a:bodyPr>
          <a:lstStyle/>
          <a:p>
            <a:r>
              <a:rPr lang="en-US" dirty="0"/>
              <a:t>What are the benefits of arranging data like this?</a:t>
            </a:r>
          </a:p>
        </p:txBody>
      </p:sp>
    </p:spTree>
    <p:extLst>
      <p:ext uri="{BB962C8B-B14F-4D97-AF65-F5344CB8AC3E}">
        <p14:creationId xmlns:p14="http://schemas.microsoft.com/office/powerpoint/2010/main" val="1322586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3668-2AFA-ADC0-3D69-0AADDC33B4FD}"/>
              </a:ext>
            </a:extLst>
          </p:cNvPr>
          <p:cNvSpPr>
            <a:spLocks noGrp="1"/>
          </p:cNvSpPr>
          <p:nvPr>
            <p:ph type="title"/>
          </p:nvPr>
        </p:nvSpPr>
        <p:spPr>
          <a:xfrm>
            <a:off x="0" y="0"/>
            <a:ext cx="10515600" cy="1325563"/>
          </a:xfrm>
        </p:spPr>
        <p:txBody>
          <a:bodyPr/>
          <a:lstStyle/>
          <a:p>
            <a:r>
              <a:rPr lang="en-US" dirty="0"/>
              <a:t>Work in progress…</a:t>
            </a:r>
          </a:p>
        </p:txBody>
      </p:sp>
      <p:sp>
        <p:nvSpPr>
          <p:cNvPr id="3" name="Content Placeholder 2">
            <a:extLst>
              <a:ext uri="{FF2B5EF4-FFF2-40B4-BE49-F238E27FC236}">
                <a16:creationId xmlns:a16="http://schemas.microsoft.com/office/drawing/2014/main" id="{74341C63-7900-4EA2-4687-290A9E89ABF5}"/>
              </a:ext>
            </a:extLst>
          </p:cNvPr>
          <p:cNvSpPr>
            <a:spLocks noGrp="1"/>
          </p:cNvSpPr>
          <p:nvPr>
            <p:ph idx="1"/>
          </p:nvPr>
        </p:nvSpPr>
        <p:spPr>
          <a:xfrm>
            <a:off x="10106660" y="1735930"/>
            <a:ext cx="4170680" cy="4351338"/>
          </a:xfrm>
        </p:spPr>
        <p:txBody>
          <a:bodyPr>
            <a:normAutofit fontScale="70000" lnSpcReduction="20000"/>
          </a:bodyPr>
          <a:lstStyle/>
          <a:p>
            <a:r>
              <a:rPr lang="en-US" dirty="0"/>
              <a:t>Products</a:t>
            </a:r>
          </a:p>
          <a:p>
            <a:pPr lvl="1"/>
            <a:r>
              <a:rPr lang="en-US" dirty="0"/>
              <a:t>id</a:t>
            </a:r>
          </a:p>
          <a:p>
            <a:pPr lvl="1"/>
            <a:r>
              <a:rPr lang="en-US" dirty="0"/>
              <a:t>Name</a:t>
            </a:r>
          </a:p>
          <a:p>
            <a:pPr lvl="1"/>
            <a:r>
              <a:rPr lang="en-US" dirty="0"/>
              <a:t>Price</a:t>
            </a:r>
          </a:p>
          <a:p>
            <a:r>
              <a:rPr lang="en-US" dirty="0"/>
              <a:t>Customers</a:t>
            </a:r>
          </a:p>
          <a:p>
            <a:pPr lvl="1"/>
            <a:r>
              <a:rPr lang="en-US" dirty="0"/>
              <a:t>Id</a:t>
            </a:r>
          </a:p>
          <a:p>
            <a:pPr lvl="1"/>
            <a:r>
              <a:rPr lang="en-US" dirty="0"/>
              <a:t>Name</a:t>
            </a:r>
          </a:p>
          <a:p>
            <a:r>
              <a:rPr lang="en-US" dirty="0" err="1"/>
              <a:t>Customer_cart</a:t>
            </a:r>
            <a:endParaRPr lang="en-US" dirty="0"/>
          </a:p>
          <a:p>
            <a:pPr lvl="1"/>
            <a:r>
              <a:rPr lang="en-US" dirty="0" err="1"/>
              <a:t>cart_id</a:t>
            </a:r>
            <a:endParaRPr lang="en-US" dirty="0"/>
          </a:p>
          <a:p>
            <a:pPr lvl="1"/>
            <a:r>
              <a:rPr lang="en-US" dirty="0" err="1"/>
              <a:t>Customer_id</a:t>
            </a:r>
            <a:endParaRPr lang="en-US" dirty="0"/>
          </a:p>
          <a:p>
            <a:pPr lvl="1"/>
            <a:endParaRPr lang="en-US" dirty="0"/>
          </a:p>
          <a:p>
            <a:r>
              <a:rPr lang="en-US" dirty="0" err="1"/>
              <a:t>Cart_Product</a:t>
            </a:r>
            <a:endParaRPr lang="en-US" dirty="0"/>
          </a:p>
          <a:p>
            <a:pPr lvl="1"/>
            <a:r>
              <a:rPr lang="en-US" dirty="0" err="1"/>
              <a:t>cart_product_id</a:t>
            </a:r>
            <a:endParaRPr lang="en-US" dirty="0"/>
          </a:p>
          <a:p>
            <a:pPr lvl="1"/>
            <a:r>
              <a:rPr lang="en-US" dirty="0" err="1"/>
              <a:t>Product_id</a:t>
            </a:r>
            <a:endParaRPr lang="en-US" dirty="0"/>
          </a:p>
          <a:p>
            <a:pPr lvl="1"/>
            <a:r>
              <a:rPr lang="en-US" dirty="0"/>
              <a:t>Quantity</a:t>
            </a:r>
          </a:p>
          <a:p>
            <a:pPr lvl="1"/>
            <a:r>
              <a:rPr lang="en-US" dirty="0"/>
              <a:t>price</a:t>
            </a:r>
          </a:p>
          <a:p>
            <a:pPr lvl="1"/>
            <a:endParaRPr lang="en-US" dirty="0"/>
          </a:p>
        </p:txBody>
      </p:sp>
      <p:sp>
        <p:nvSpPr>
          <p:cNvPr id="4" name="TextBox 3">
            <a:extLst>
              <a:ext uri="{FF2B5EF4-FFF2-40B4-BE49-F238E27FC236}">
                <a16:creationId xmlns:a16="http://schemas.microsoft.com/office/drawing/2014/main" id="{702F77F2-DFAA-3240-0A96-2014A339E808}"/>
              </a:ext>
            </a:extLst>
          </p:cNvPr>
          <p:cNvSpPr txBox="1"/>
          <p:nvPr/>
        </p:nvSpPr>
        <p:spPr>
          <a:xfrm>
            <a:off x="589280" y="1325563"/>
            <a:ext cx="9123680" cy="646331"/>
          </a:xfrm>
          <a:prstGeom prst="rect">
            <a:avLst/>
          </a:prstGeom>
          <a:noFill/>
        </p:spPr>
        <p:txBody>
          <a:bodyPr wrap="square" rtlCol="0">
            <a:spAutoFit/>
          </a:bodyPr>
          <a:lstStyle/>
          <a:p>
            <a:r>
              <a:rPr lang="en-US" dirty="0"/>
              <a:t>A common scenario is a company wanting to sell their products online so they will need to store data about their products and customers in a database.</a:t>
            </a:r>
          </a:p>
        </p:txBody>
      </p:sp>
      <p:sp>
        <p:nvSpPr>
          <p:cNvPr id="5" name="Rectangle 4">
            <a:extLst>
              <a:ext uri="{FF2B5EF4-FFF2-40B4-BE49-F238E27FC236}">
                <a16:creationId xmlns:a16="http://schemas.microsoft.com/office/drawing/2014/main" id="{E7E39142-33E7-E478-1C6C-E35F087B9996}"/>
              </a:ext>
            </a:extLst>
          </p:cNvPr>
          <p:cNvSpPr/>
          <p:nvPr/>
        </p:nvSpPr>
        <p:spPr>
          <a:xfrm>
            <a:off x="629920" y="2650251"/>
            <a:ext cx="1778000" cy="10309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6" name="Rectangle 5">
            <a:extLst>
              <a:ext uri="{FF2B5EF4-FFF2-40B4-BE49-F238E27FC236}">
                <a16:creationId xmlns:a16="http://schemas.microsoft.com/office/drawing/2014/main" id="{14DAAE12-E71E-F0AF-4A7F-36E5678EB43D}"/>
              </a:ext>
            </a:extLst>
          </p:cNvPr>
          <p:cNvSpPr/>
          <p:nvPr/>
        </p:nvSpPr>
        <p:spPr>
          <a:xfrm>
            <a:off x="3373120" y="2651126"/>
            <a:ext cx="1778000" cy="10309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7" name="Rectangle 6">
            <a:extLst>
              <a:ext uri="{FF2B5EF4-FFF2-40B4-BE49-F238E27FC236}">
                <a16:creationId xmlns:a16="http://schemas.microsoft.com/office/drawing/2014/main" id="{AD8071D1-1A52-BB61-B72D-C13C2E7957FD}"/>
              </a:ext>
            </a:extLst>
          </p:cNvPr>
          <p:cNvSpPr/>
          <p:nvPr/>
        </p:nvSpPr>
        <p:spPr>
          <a:xfrm>
            <a:off x="629920" y="4916883"/>
            <a:ext cx="1778000" cy="10309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Cart</a:t>
            </a:r>
          </a:p>
        </p:txBody>
      </p:sp>
      <p:sp>
        <p:nvSpPr>
          <p:cNvPr id="8" name="TextBox 7">
            <a:extLst>
              <a:ext uri="{FF2B5EF4-FFF2-40B4-BE49-F238E27FC236}">
                <a16:creationId xmlns:a16="http://schemas.microsoft.com/office/drawing/2014/main" id="{8E9714EA-FB8C-4370-ED32-3833C23D4611}"/>
              </a:ext>
            </a:extLst>
          </p:cNvPr>
          <p:cNvSpPr txBox="1"/>
          <p:nvPr/>
        </p:nvSpPr>
        <p:spPr>
          <a:xfrm>
            <a:off x="629920" y="2103119"/>
            <a:ext cx="6167120" cy="369332"/>
          </a:xfrm>
          <a:prstGeom prst="rect">
            <a:avLst/>
          </a:prstGeom>
          <a:noFill/>
        </p:spPr>
        <p:txBody>
          <a:bodyPr wrap="square" rtlCol="0">
            <a:spAutoFit/>
          </a:bodyPr>
          <a:lstStyle/>
          <a:p>
            <a:r>
              <a:rPr lang="en-US" dirty="0"/>
              <a:t>We will create two tables Product and Customer.</a:t>
            </a:r>
          </a:p>
        </p:txBody>
      </p:sp>
      <p:sp>
        <p:nvSpPr>
          <p:cNvPr id="9" name="TextBox 8">
            <a:extLst>
              <a:ext uri="{FF2B5EF4-FFF2-40B4-BE49-F238E27FC236}">
                <a16:creationId xmlns:a16="http://schemas.microsoft.com/office/drawing/2014/main" id="{24CA9438-379A-DA02-00EA-34EE0634325D}"/>
              </a:ext>
            </a:extLst>
          </p:cNvPr>
          <p:cNvSpPr txBox="1"/>
          <p:nvPr/>
        </p:nvSpPr>
        <p:spPr>
          <a:xfrm>
            <a:off x="731520" y="4114800"/>
            <a:ext cx="5974080" cy="369332"/>
          </a:xfrm>
          <a:prstGeom prst="rect">
            <a:avLst/>
          </a:prstGeom>
          <a:noFill/>
        </p:spPr>
        <p:txBody>
          <a:bodyPr wrap="square" rtlCol="0">
            <a:spAutoFit/>
          </a:bodyPr>
          <a:lstStyle/>
          <a:p>
            <a:r>
              <a:rPr lang="en-US" dirty="0"/>
              <a:t>We will add another entity called Cart </a:t>
            </a:r>
          </a:p>
        </p:txBody>
      </p:sp>
    </p:spTree>
    <p:extLst>
      <p:ext uri="{BB962C8B-B14F-4D97-AF65-F5344CB8AC3E}">
        <p14:creationId xmlns:p14="http://schemas.microsoft.com/office/powerpoint/2010/main" val="3426657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A700E-8B5A-5655-38EF-02F43ED5A4E6}"/>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174B018-9505-A241-374A-7FEB5F210D8A}"/>
              </a:ext>
            </a:extLst>
          </p:cNvPr>
          <p:cNvSpPr>
            <a:spLocks noGrp="1"/>
          </p:cNvSpPr>
          <p:nvPr>
            <p:ph idx="1"/>
          </p:nvPr>
        </p:nvSpPr>
        <p:spPr>
          <a:xfrm>
            <a:off x="838200" y="1825625"/>
            <a:ext cx="1711960" cy="4351338"/>
          </a:xfrm>
        </p:spPr>
        <p:txBody>
          <a:bodyPr/>
          <a:lstStyle/>
          <a:p>
            <a:r>
              <a:rPr lang="en-US" dirty="0"/>
              <a:t>shoes</a:t>
            </a:r>
          </a:p>
          <a:p>
            <a:r>
              <a:rPr lang="en-US" dirty="0"/>
              <a:t>Shirt</a:t>
            </a:r>
          </a:p>
          <a:p>
            <a:r>
              <a:rPr lang="en-US" dirty="0"/>
              <a:t>Pants</a:t>
            </a:r>
          </a:p>
          <a:p>
            <a:r>
              <a:rPr lang="en-US" dirty="0"/>
              <a:t>toy</a:t>
            </a:r>
          </a:p>
          <a:p>
            <a:endParaRPr lang="en-US" dirty="0"/>
          </a:p>
        </p:txBody>
      </p:sp>
      <p:sp>
        <p:nvSpPr>
          <p:cNvPr id="8" name="Title 7">
            <a:extLst>
              <a:ext uri="{FF2B5EF4-FFF2-40B4-BE49-F238E27FC236}">
                <a16:creationId xmlns:a16="http://schemas.microsoft.com/office/drawing/2014/main" id="{88EACB82-1B29-70AA-6EF5-BEE271340CA2}"/>
              </a:ext>
            </a:extLst>
          </p:cNvPr>
          <p:cNvSpPr>
            <a:spLocks noGrp="1"/>
          </p:cNvSpPr>
          <p:nvPr>
            <p:ph type="title"/>
          </p:nvPr>
        </p:nvSpPr>
        <p:spPr/>
        <p:txBody>
          <a:bodyPr/>
          <a:lstStyle/>
          <a:p>
            <a:endParaRPr lang="en-US"/>
          </a:p>
        </p:txBody>
      </p:sp>
      <p:graphicFrame>
        <p:nvGraphicFramePr>
          <p:cNvPr id="9" name="Table 8">
            <a:extLst>
              <a:ext uri="{FF2B5EF4-FFF2-40B4-BE49-F238E27FC236}">
                <a16:creationId xmlns:a16="http://schemas.microsoft.com/office/drawing/2014/main" id="{F0A850B8-BBC0-F0DC-C9B0-365692D2F671}"/>
              </a:ext>
            </a:extLst>
          </p:cNvPr>
          <p:cNvGraphicFramePr>
            <a:graphicFrameLocks noGrp="1"/>
          </p:cNvGraphicFramePr>
          <p:nvPr>
            <p:extLst>
              <p:ext uri="{D42A27DB-BD31-4B8C-83A1-F6EECF244321}">
                <p14:modId xmlns:p14="http://schemas.microsoft.com/office/powerpoint/2010/main" val="317953171"/>
              </p:ext>
            </p:extLst>
          </p:nvPr>
        </p:nvGraphicFramePr>
        <p:xfrm>
          <a:off x="2032000" y="719666"/>
          <a:ext cx="8585200" cy="25958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741795776"/>
                    </a:ext>
                  </a:extLst>
                </a:gridCol>
                <a:gridCol w="2048932">
                  <a:extLst>
                    <a:ext uri="{9D8B030D-6E8A-4147-A177-3AD203B41FA5}">
                      <a16:colId xmlns:a16="http://schemas.microsoft.com/office/drawing/2014/main" val="2652601210"/>
                    </a:ext>
                  </a:extLst>
                </a:gridCol>
                <a:gridCol w="1430867">
                  <a:extLst>
                    <a:ext uri="{9D8B030D-6E8A-4147-A177-3AD203B41FA5}">
                      <a16:colId xmlns:a16="http://schemas.microsoft.com/office/drawing/2014/main" val="2168433582"/>
                    </a:ext>
                  </a:extLst>
                </a:gridCol>
                <a:gridCol w="848361">
                  <a:extLst>
                    <a:ext uri="{9D8B030D-6E8A-4147-A177-3AD203B41FA5}">
                      <a16:colId xmlns:a16="http://schemas.microsoft.com/office/drawing/2014/main" val="649697465"/>
                    </a:ext>
                  </a:extLst>
                </a:gridCol>
                <a:gridCol w="2013373">
                  <a:extLst>
                    <a:ext uri="{9D8B030D-6E8A-4147-A177-3AD203B41FA5}">
                      <a16:colId xmlns:a16="http://schemas.microsoft.com/office/drawing/2014/main" val="3577838712"/>
                    </a:ext>
                  </a:extLst>
                </a:gridCol>
                <a:gridCol w="1430867">
                  <a:extLst>
                    <a:ext uri="{9D8B030D-6E8A-4147-A177-3AD203B41FA5}">
                      <a16:colId xmlns:a16="http://schemas.microsoft.com/office/drawing/2014/main" val="1543959408"/>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dept</a:t>
                      </a:r>
                    </a:p>
                  </a:txBody>
                  <a:tcPr/>
                </a:tc>
                <a:tc>
                  <a:txBody>
                    <a:bodyPr/>
                    <a:lstStyle/>
                    <a:p>
                      <a:r>
                        <a:rPr lang="en-US" dirty="0"/>
                        <a:t>price</a:t>
                      </a:r>
                    </a:p>
                  </a:txBody>
                  <a:tcPr/>
                </a:tc>
                <a:tc>
                  <a:txBody>
                    <a:bodyPr/>
                    <a:lstStyle/>
                    <a:p>
                      <a:r>
                        <a:rPr lang="en-US" dirty="0"/>
                        <a:t>created</a:t>
                      </a:r>
                    </a:p>
                  </a:txBody>
                  <a:tcPr/>
                </a:tc>
                <a:tc>
                  <a:txBody>
                    <a:bodyPr/>
                    <a:lstStyle/>
                    <a:p>
                      <a:r>
                        <a:rPr lang="en-US" dirty="0"/>
                        <a:t>modified</a:t>
                      </a:r>
                    </a:p>
                  </a:txBody>
                  <a:tcPr/>
                </a:tc>
                <a:extLst>
                  <a:ext uri="{0D108BD9-81ED-4DB2-BD59-A6C34878D82A}">
                    <a16:rowId xmlns:a16="http://schemas.microsoft.com/office/drawing/2014/main" val="3333190978"/>
                  </a:ext>
                </a:extLst>
              </a:tr>
              <a:tr h="370840">
                <a:tc>
                  <a:txBody>
                    <a:bodyPr/>
                    <a:lstStyle/>
                    <a:p>
                      <a:r>
                        <a:rPr lang="en-US" dirty="0"/>
                        <a:t>55555</a:t>
                      </a:r>
                    </a:p>
                  </a:txBody>
                  <a:tcPr/>
                </a:tc>
                <a:tc>
                  <a:txBody>
                    <a:bodyPr/>
                    <a:lstStyle/>
                    <a:p>
                      <a:r>
                        <a:rPr lang="en-US" dirty="0"/>
                        <a:t>Pizza</a:t>
                      </a:r>
                    </a:p>
                  </a:txBody>
                  <a:tcPr/>
                </a:tc>
                <a:tc>
                  <a:txBody>
                    <a:bodyPr/>
                    <a:lstStyle/>
                    <a:p>
                      <a:r>
                        <a:rPr lang="en-US" dirty="0"/>
                        <a:t>Food</a:t>
                      </a:r>
                    </a:p>
                  </a:txBody>
                  <a:tcPr/>
                </a:tc>
                <a:tc>
                  <a:txBody>
                    <a:bodyPr/>
                    <a:lstStyle/>
                    <a:p>
                      <a:r>
                        <a:rPr lang="en-US" dirty="0"/>
                        <a:t>10.00</a:t>
                      </a:r>
                    </a:p>
                  </a:txBody>
                  <a:tcPr/>
                </a:tc>
                <a:tc>
                  <a:txBody>
                    <a:bodyPr/>
                    <a:lstStyle/>
                    <a:p>
                      <a:r>
                        <a:rPr lang="en-US" dirty="0"/>
                        <a:t>12/14 9:37 AM</a:t>
                      </a:r>
                    </a:p>
                  </a:txBody>
                  <a:tcPr/>
                </a:tc>
                <a:tc>
                  <a:txBody>
                    <a:bodyPr/>
                    <a:lstStyle/>
                    <a:p>
                      <a:r>
                        <a:rPr lang="en-US" dirty="0"/>
                        <a:t>12/14…</a:t>
                      </a:r>
                    </a:p>
                  </a:txBody>
                  <a:tcPr/>
                </a:tc>
                <a:extLst>
                  <a:ext uri="{0D108BD9-81ED-4DB2-BD59-A6C34878D82A}">
                    <a16:rowId xmlns:a16="http://schemas.microsoft.com/office/drawing/2014/main" val="1343136933"/>
                  </a:ext>
                </a:extLst>
              </a:tr>
              <a:tr h="370840">
                <a:tc>
                  <a:txBody>
                    <a:bodyPr/>
                    <a:lstStyle/>
                    <a:p>
                      <a:r>
                        <a:rPr lang="en-US" dirty="0"/>
                        <a:t>55556</a:t>
                      </a:r>
                    </a:p>
                  </a:txBody>
                  <a:tcPr/>
                </a:tc>
                <a:tc>
                  <a:txBody>
                    <a:bodyPr/>
                    <a:lstStyle/>
                    <a:p>
                      <a:r>
                        <a:rPr lang="en-US" dirty="0"/>
                        <a:t>Soda</a:t>
                      </a:r>
                    </a:p>
                  </a:txBody>
                  <a:tcPr/>
                </a:tc>
                <a:tc>
                  <a:txBody>
                    <a:bodyPr/>
                    <a:lstStyle/>
                    <a:p>
                      <a:r>
                        <a:rPr lang="en-US" dirty="0"/>
                        <a:t>Beverage</a:t>
                      </a:r>
                    </a:p>
                  </a:txBody>
                  <a:tcPr/>
                </a:tc>
                <a:tc>
                  <a:txBody>
                    <a:bodyPr/>
                    <a:lstStyle/>
                    <a:p>
                      <a:r>
                        <a:rPr lang="en-US" dirty="0"/>
                        <a:t>2.00</a:t>
                      </a:r>
                    </a:p>
                  </a:txBody>
                  <a:tcPr/>
                </a:tc>
                <a:tc>
                  <a:txBody>
                    <a:bodyPr/>
                    <a:lstStyle/>
                    <a:p>
                      <a:r>
                        <a:rPr lang="en-US" dirty="0"/>
                        <a:t>12/1</a:t>
                      </a:r>
                    </a:p>
                  </a:txBody>
                  <a:tcPr/>
                </a:tc>
                <a:tc>
                  <a:txBody>
                    <a:bodyPr/>
                    <a:lstStyle/>
                    <a:p>
                      <a:r>
                        <a:rPr lang="en-US" dirty="0"/>
                        <a:t>12/12..</a:t>
                      </a:r>
                    </a:p>
                  </a:txBody>
                  <a:tcPr/>
                </a:tc>
                <a:extLst>
                  <a:ext uri="{0D108BD9-81ED-4DB2-BD59-A6C34878D82A}">
                    <a16:rowId xmlns:a16="http://schemas.microsoft.com/office/drawing/2014/main" val="1473476406"/>
                  </a:ext>
                </a:extLst>
              </a:tr>
              <a:tr h="370840">
                <a:tc>
                  <a:txBody>
                    <a:bodyPr/>
                    <a:lstStyle/>
                    <a:p>
                      <a:r>
                        <a:rPr lang="en-US" dirty="0"/>
                        <a:t>55557</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12/09 8:22 AM</a:t>
                      </a:r>
                    </a:p>
                  </a:txBody>
                  <a:tcPr/>
                </a:tc>
                <a:tc>
                  <a:txBody>
                    <a:bodyPr/>
                    <a:lstStyle/>
                    <a:p>
                      <a:r>
                        <a:rPr lang="en-US" dirty="0"/>
                        <a:t>12/09…</a:t>
                      </a:r>
                    </a:p>
                  </a:txBody>
                  <a:tcPr/>
                </a:tc>
                <a:extLst>
                  <a:ext uri="{0D108BD9-81ED-4DB2-BD59-A6C34878D82A}">
                    <a16:rowId xmlns:a16="http://schemas.microsoft.com/office/drawing/2014/main" val="2932021832"/>
                  </a:ext>
                </a:extLst>
              </a:tr>
              <a:tr h="370840">
                <a:tc>
                  <a:txBody>
                    <a:bodyPr/>
                    <a:lstStyle/>
                    <a:p>
                      <a:r>
                        <a:rPr lang="en-US" dirty="0"/>
                        <a:t>55558</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11/22 8:20 AM</a:t>
                      </a:r>
                    </a:p>
                  </a:txBody>
                  <a:tcPr/>
                </a:tc>
                <a:tc>
                  <a:txBody>
                    <a:bodyPr/>
                    <a:lstStyle/>
                    <a:p>
                      <a:r>
                        <a:rPr lang="en-US" dirty="0"/>
                        <a:t>11/22…</a:t>
                      </a:r>
                    </a:p>
                  </a:txBody>
                  <a:tcPr/>
                </a:tc>
                <a:extLst>
                  <a:ext uri="{0D108BD9-81ED-4DB2-BD59-A6C34878D82A}">
                    <a16:rowId xmlns:a16="http://schemas.microsoft.com/office/drawing/2014/main" val="1798712874"/>
                  </a:ext>
                </a:extLst>
              </a:tr>
              <a:tr h="370840">
                <a:tc>
                  <a:txBody>
                    <a:bodyPr/>
                    <a:lstStyle/>
                    <a:p>
                      <a:r>
                        <a:rPr lang="en-US" dirty="0"/>
                        <a:t>55559</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11/22..</a:t>
                      </a:r>
                    </a:p>
                  </a:txBody>
                  <a:tcPr/>
                </a:tc>
                <a:extLst>
                  <a:ext uri="{0D108BD9-81ED-4DB2-BD59-A6C34878D82A}">
                    <a16:rowId xmlns:a16="http://schemas.microsoft.com/office/drawing/2014/main" val="1895870224"/>
                  </a:ext>
                </a:extLst>
              </a:tr>
              <a:tr h="370840">
                <a:tc>
                  <a:txBody>
                    <a:bodyPr/>
                    <a:lstStyle/>
                    <a:p>
                      <a:r>
                        <a:rPr lang="en-US" dirty="0"/>
                        <a:t>55560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11/01..</a:t>
                      </a:r>
                    </a:p>
                  </a:txBody>
                  <a:tcPr/>
                </a:tc>
                <a:extLst>
                  <a:ext uri="{0D108BD9-81ED-4DB2-BD59-A6C34878D82A}">
                    <a16:rowId xmlns:a16="http://schemas.microsoft.com/office/drawing/2014/main" val="2930969009"/>
                  </a:ext>
                </a:extLst>
              </a:tr>
            </a:tbl>
          </a:graphicData>
        </a:graphic>
      </p:graphicFrame>
    </p:spTree>
    <p:extLst>
      <p:ext uri="{BB962C8B-B14F-4D97-AF65-F5344CB8AC3E}">
        <p14:creationId xmlns:p14="http://schemas.microsoft.com/office/powerpoint/2010/main" val="398629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0E95-F7F7-36D2-36FA-153B92C9AD2D}"/>
              </a:ext>
            </a:extLst>
          </p:cNvPr>
          <p:cNvSpPr>
            <a:spLocks noGrp="1"/>
          </p:cNvSpPr>
          <p:nvPr>
            <p:ph type="title"/>
          </p:nvPr>
        </p:nvSpPr>
        <p:spPr>
          <a:xfrm>
            <a:off x="96520" y="-213995"/>
            <a:ext cx="10515600" cy="1325563"/>
          </a:xfrm>
        </p:spPr>
        <p:txBody>
          <a:bodyPr/>
          <a:lstStyle/>
          <a:p>
            <a:r>
              <a:rPr lang="en-US" dirty="0"/>
              <a:t>Installation</a:t>
            </a:r>
          </a:p>
        </p:txBody>
      </p:sp>
      <p:pic>
        <p:nvPicPr>
          <p:cNvPr id="5" name="Picture 4">
            <a:extLst>
              <a:ext uri="{FF2B5EF4-FFF2-40B4-BE49-F238E27FC236}">
                <a16:creationId xmlns:a16="http://schemas.microsoft.com/office/drawing/2014/main" id="{34B310E9-6216-6207-CA57-19C238896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863176"/>
            <a:ext cx="8538428" cy="4623224"/>
          </a:xfrm>
          <a:prstGeom prst="rect">
            <a:avLst/>
          </a:prstGeom>
        </p:spPr>
      </p:pic>
      <p:sp>
        <p:nvSpPr>
          <p:cNvPr id="3" name="TextBox 2">
            <a:extLst>
              <a:ext uri="{FF2B5EF4-FFF2-40B4-BE49-F238E27FC236}">
                <a16:creationId xmlns:a16="http://schemas.microsoft.com/office/drawing/2014/main" id="{C9E5ACC6-A6F6-8D7C-C377-1D3002C8FB33}"/>
              </a:ext>
            </a:extLst>
          </p:cNvPr>
          <p:cNvSpPr txBox="1"/>
          <p:nvPr/>
        </p:nvSpPr>
        <p:spPr>
          <a:xfrm>
            <a:off x="264160" y="1111568"/>
            <a:ext cx="2631440" cy="369332"/>
          </a:xfrm>
          <a:prstGeom prst="rect">
            <a:avLst/>
          </a:prstGeom>
          <a:noFill/>
        </p:spPr>
        <p:txBody>
          <a:bodyPr wrap="square" rtlCol="0">
            <a:spAutoFit/>
          </a:bodyPr>
          <a:lstStyle/>
          <a:p>
            <a:r>
              <a:rPr lang="en-US" dirty="0"/>
              <a:t>Look for free stuff first…</a:t>
            </a:r>
          </a:p>
        </p:txBody>
      </p:sp>
    </p:spTree>
    <p:extLst>
      <p:ext uri="{BB962C8B-B14F-4D97-AF65-F5344CB8AC3E}">
        <p14:creationId xmlns:p14="http://schemas.microsoft.com/office/powerpoint/2010/main" val="2480863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977C0-1C2E-2883-893E-697A4E5499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EAC88D-B437-C258-6F48-419AEF300FEF}"/>
              </a:ext>
            </a:extLst>
          </p:cNvPr>
          <p:cNvSpPr>
            <a:spLocks noGrp="1"/>
          </p:cNvSpPr>
          <p:nvPr>
            <p:ph type="title"/>
          </p:nvPr>
        </p:nvSpPr>
        <p:spPr>
          <a:xfrm>
            <a:off x="76200" y="-305435"/>
            <a:ext cx="10515600" cy="1325563"/>
          </a:xfrm>
        </p:spPr>
        <p:txBody>
          <a:bodyPr/>
          <a:lstStyle/>
          <a:p>
            <a:r>
              <a:rPr lang="en-US" dirty="0"/>
              <a:t>Installation</a:t>
            </a:r>
          </a:p>
        </p:txBody>
      </p:sp>
      <p:pic>
        <p:nvPicPr>
          <p:cNvPr id="4" name="Picture 3">
            <a:extLst>
              <a:ext uri="{FF2B5EF4-FFF2-40B4-BE49-F238E27FC236}">
                <a16:creationId xmlns:a16="http://schemas.microsoft.com/office/drawing/2014/main" id="{6DBED469-78FC-87DB-324E-1FA94236F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480" y="746124"/>
            <a:ext cx="10739720" cy="5705476"/>
          </a:xfrm>
          <a:prstGeom prst="rect">
            <a:avLst/>
          </a:prstGeom>
        </p:spPr>
      </p:pic>
    </p:spTree>
    <p:extLst>
      <p:ext uri="{BB962C8B-B14F-4D97-AF65-F5344CB8AC3E}">
        <p14:creationId xmlns:p14="http://schemas.microsoft.com/office/powerpoint/2010/main" val="205978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368E9-3B71-2111-1286-340B20B04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2D216A-CE9C-BE28-513A-F598DCFD8F73}"/>
              </a:ext>
            </a:extLst>
          </p:cNvPr>
          <p:cNvSpPr>
            <a:spLocks noGrp="1"/>
          </p:cNvSpPr>
          <p:nvPr>
            <p:ph type="title"/>
          </p:nvPr>
        </p:nvSpPr>
        <p:spPr>
          <a:xfrm>
            <a:off x="76200" y="-305435"/>
            <a:ext cx="10515600" cy="1325563"/>
          </a:xfrm>
        </p:spPr>
        <p:txBody>
          <a:bodyPr/>
          <a:lstStyle/>
          <a:p>
            <a:r>
              <a:rPr lang="en-US" dirty="0"/>
              <a:t>Installation</a:t>
            </a:r>
          </a:p>
        </p:txBody>
      </p:sp>
      <p:pic>
        <p:nvPicPr>
          <p:cNvPr id="6" name="Picture 5">
            <a:extLst>
              <a:ext uri="{FF2B5EF4-FFF2-40B4-BE49-F238E27FC236}">
                <a16:creationId xmlns:a16="http://schemas.microsoft.com/office/drawing/2014/main" id="{BB9AF310-2419-4864-54F9-4FD8BC033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281" y="816928"/>
            <a:ext cx="10251437" cy="5446076"/>
          </a:xfrm>
          <a:prstGeom prst="rect">
            <a:avLst/>
          </a:prstGeom>
        </p:spPr>
      </p:pic>
    </p:spTree>
    <p:extLst>
      <p:ext uri="{BB962C8B-B14F-4D97-AF65-F5344CB8AC3E}">
        <p14:creationId xmlns:p14="http://schemas.microsoft.com/office/powerpoint/2010/main" val="391536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2E41C-B5AB-9455-632B-4008730DB7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36E21-C065-58D4-9BF0-3891D844794A}"/>
              </a:ext>
            </a:extLst>
          </p:cNvPr>
          <p:cNvSpPr>
            <a:spLocks noGrp="1"/>
          </p:cNvSpPr>
          <p:nvPr>
            <p:ph type="title"/>
          </p:nvPr>
        </p:nvSpPr>
        <p:spPr>
          <a:xfrm>
            <a:off x="76200" y="-305435"/>
            <a:ext cx="10515600" cy="1325563"/>
          </a:xfrm>
        </p:spPr>
        <p:txBody>
          <a:bodyPr/>
          <a:lstStyle/>
          <a:p>
            <a:r>
              <a:rPr lang="en-US" dirty="0"/>
              <a:t>Installation</a:t>
            </a:r>
          </a:p>
        </p:txBody>
      </p:sp>
      <p:pic>
        <p:nvPicPr>
          <p:cNvPr id="8" name="Picture 7">
            <a:extLst>
              <a:ext uri="{FF2B5EF4-FFF2-40B4-BE49-F238E27FC236}">
                <a16:creationId xmlns:a16="http://schemas.microsoft.com/office/drawing/2014/main" id="{1AD66AA8-0C85-F5C9-5DF7-10F4AAE73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886" y="812800"/>
            <a:ext cx="10204227" cy="5420995"/>
          </a:xfrm>
          <a:prstGeom prst="rect">
            <a:avLst/>
          </a:prstGeom>
        </p:spPr>
      </p:pic>
    </p:spTree>
    <p:extLst>
      <p:ext uri="{BB962C8B-B14F-4D97-AF65-F5344CB8AC3E}">
        <p14:creationId xmlns:p14="http://schemas.microsoft.com/office/powerpoint/2010/main" val="225580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91D19-DFB3-87BB-9F0E-A2D89C5820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CE821-5106-D5E0-3681-2C69E37F5575}"/>
              </a:ext>
            </a:extLst>
          </p:cNvPr>
          <p:cNvSpPr>
            <a:spLocks noGrp="1"/>
          </p:cNvSpPr>
          <p:nvPr>
            <p:ph type="title"/>
          </p:nvPr>
        </p:nvSpPr>
        <p:spPr>
          <a:xfrm>
            <a:off x="76200" y="-305435"/>
            <a:ext cx="10515600" cy="1325563"/>
          </a:xfrm>
        </p:spPr>
        <p:txBody>
          <a:bodyPr/>
          <a:lstStyle/>
          <a:p>
            <a:r>
              <a:rPr lang="en-US" dirty="0"/>
              <a:t>Installation</a:t>
            </a:r>
          </a:p>
        </p:txBody>
      </p:sp>
      <p:pic>
        <p:nvPicPr>
          <p:cNvPr id="10" name="Picture 9">
            <a:extLst>
              <a:ext uri="{FF2B5EF4-FFF2-40B4-BE49-F238E27FC236}">
                <a16:creationId xmlns:a16="http://schemas.microsoft.com/office/drawing/2014/main" id="{F8E6BB0D-0926-2966-0227-D6196FE98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51" y="673100"/>
            <a:ext cx="11444921" cy="5740400"/>
          </a:xfrm>
          <a:prstGeom prst="rect">
            <a:avLst/>
          </a:prstGeom>
        </p:spPr>
      </p:pic>
    </p:spTree>
    <p:extLst>
      <p:ext uri="{BB962C8B-B14F-4D97-AF65-F5344CB8AC3E}">
        <p14:creationId xmlns:p14="http://schemas.microsoft.com/office/powerpoint/2010/main" val="946954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3740</TotalTime>
  <Words>2405</Words>
  <Application>Microsoft Office PowerPoint</Application>
  <PresentationFormat>Widescreen</PresentationFormat>
  <Paragraphs>447</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Courier New</vt:lpstr>
      <vt:lpstr>Office Theme</vt:lpstr>
      <vt:lpstr>SQL</vt:lpstr>
      <vt:lpstr>What is SQL?</vt:lpstr>
      <vt:lpstr>PowerPoint Presentation</vt:lpstr>
      <vt:lpstr>Why SQL?</vt:lpstr>
      <vt:lpstr>Installation</vt:lpstr>
      <vt:lpstr>Installation</vt:lpstr>
      <vt:lpstr>Installation</vt:lpstr>
      <vt:lpstr>Installation</vt:lpstr>
      <vt:lpstr>Installation</vt:lpstr>
      <vt:lpstr>Installation</vt:lpstr>
      <vt:lpstr>Installation</vt:lpstr>
      <vt:lpstr>Installation</vt:lpstr>
      <vt:lpstr>Installation</vt:lpstr>
      <vt:lpstr>Installation</vt:lpstr>
      <vt:lpstr>Installation</vt:lpstr>
      <vt:lpstr>Installation</vt:lpstr>
      <vt:lpstr>Getting Started</vt:lpstr>
      <vt:lpstr>Getting Started</vt:lpstr>
      <vt:lpstr>Getting Started</vt:lpstr>
      <vt:lpstr>SQL Example</vt:lpstr>
      <vt:lpstr>Terminology</vt:lpstr>
      <vt:lpstr>PowerPoint Presentation</vt:lpstr>
      <vt:lpstr>DML (Data Manipulation Language)</vt:lpstr>
      <vt:lpstr>DDL (Data Definition Language)</vt:lpstr>
      <vt:lpstr>DCL (Data Control Language)</vt:lpstr>
      <vt:lpstr>Syntax</vt:lpstr>
      <vt:lpstr>Create table</vt:lpstr>
      <vt:lpstr>Insert data</vt:lpstr>
      <vt:lpstr>Reading Data</vt:lpstr>
      <vt:lpstr>WHERE</vt:lpstr>
      <vt:lpstr>WHERE / AND, OR</vt:lpstr>
      <vt:lpstr>OR</vt:lpstr>
      <vt:lpstr>IN</vt:lpstr>
      <vt:lpstr>GROUP BY</vt:lpstr>
      <vt:lpstr>PowerPoint Presentation</vt:lpstr>
      <vt:lpstr>PowerPoint Presentation</vt:lpstr>
      <vt:lpstr>RDBMS</vt:lpstr>
      <vt:lpstr>NULL</vt:lpstr>
      <vt:lpstr>Constraints</vt:lpstr>
      <vt:lpstr>Data Integrity</vt:lpstr>
      <vt:lpstr>Normalization</vt:lpstr>
      <vt:lpstr>Normalization / Normal Forms</vt:lpstr>
      <vt:lpstr>Normalization / Normal Forms</vt:lpstr>
      <vt:lpstr>Normalization / First Normal Form</vt:lpstr>
      <vt:lpstr>Normalization / First Normal Form / Solution</vt:lpstr>
      <vt:lpstr>Normalization / Second Normal Form</vt:lpstr>
      <vt:lpstr>Normalization / Third Normal Form</vt:lpstr>
      <vt:lpstr>Work in progress…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Work Theara Ya</dc:creator>
  <cp:lastModifiedBy>Work Theara Ya</cp:lastModifiedBy>
  <cp:revision>5</cp:revision>
  <dcterms:created xsi:type="dcterms:W3CDTF">2024-12-12T15:13:12Z</dcterms:created>
  <dcterms:modified xsi:type="dcterms:W3CDTF">2024-12-16T02:42:23Z</dcterms:modified>
</cp:coreProperties>
</file>