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 id="2147483660" r:id="rId5"/>
  </p:sldMasterIdLst>
  <p:notesMasterIdLst>
    <p:notesMasterId r:id="rId28"/>
  </p:notesMasterIdLst>
  <p:handoutMasterIdLst>
    <p:handoutMasterId r:id="rId29"/>
  </p:handoutMasterIdLst>
  <p:sldIdLst>
    <p:sldId id="371" r:id="rId6"/>
    <p:sldId id="316" r:id="rId7"/>
    <p:sldId id="362" r:id="rId8"/>
    <p:sldId id="351" r:id="rId9"/>
    <p:sldId id="350" r:id="rId10"/>
    <p:sldId id="354" r:id="rId11"/>
    <p:sldId id="355" r:id="rId12"/>
    <p:sldId id="356" r:id="rId13"/>
    <p:sldId id="357" r:id="rId14"/>
    <p:sldId id="358" r:id="rId15"/>
    <p:sldId id="359" r:id="rId16"/>
    <p:sldId id="360" r:id="rId17"/>
    <p:sldId id="353" r:id="rId18"/>
    <p:sldId id="363" r:id="rId19"/>
    <p:sldId id="365" r:id="rId20"/>
    <p:sldId id="364" r:id="rId21"/>
    <p:sldId id="366" r:id="rId22"/>
    <p:sldId id="367" r:id="rId23"/>
    <p:sldId id="368" r:id="rId24"/>
    <p:sldId id="369" r:id="rId25"/>
    <p:sldId id="370" r:id="rId26"/>
    <p:sldId id="3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6247" autoAdjust="0"/>
  </p:normalViewPr>
  <p:slideViewPr>
    <p:cSldViewPr snapToGrid="0">
      <p:cViewPr varScale="1">
        <p:scale>
          <a:sx n="106" d="100"/>
          <a:sy n="106" d="100"/>
        </p:scale>
        <p:origin x="618" y="11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3/1/2024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B3BBB-B658-9253-7A0D-3FE9567FFE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A7DE0-E493-5C2E-B1E3-6FB232F9E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A2E6-6F4A-A16B-8C7F-251118E9E0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1997D1-EC22-ADA5-3959-25C4A17F069E}"/>
              </a:ext>
            </a:extLst>
          </p:cNvPr>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395549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AD153-A5F9-F1E2-47DF-DC7A7BEE0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8F6DC1-FACD-02AB-5986-6BA0BAEB1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77A8D7-EC9A-92BC-1403-965216CED0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FE8400-5622-DB24-B99F-BB8315EF691B}"/>
              </a:ext>
            </a:extLst>
          </p:cNvPr>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29774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53102-4931-CC0C-6557-FECCAD6F8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E0BBD0-9F4C-8A53-65FA-109ACAF38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BF9A62-45E4-0AFA-C236-335F066377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2E2737-34E6-0DE2-7D6A-CE9692F371D6}"/>
              </a:ext>
            </a:extLst>
          </p:cNvPr>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81376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EDE21-A9E0-629D-59D1-4F7EA4412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D1F14-E0D6-390A-17C4-C481B5AA5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E4D09F-8D08-2D69-4C0A-82CBEBCC7F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77A179-93AD-820E-8263-8BAA83C01043}"/>
              </a:ext>
            </a:extLst>
          </p:cNvPr>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21594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F39F9-B2A1-9BB0-B941-1B1BC87A90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1FD3F3-75C5-68FF-DB46-BDC3281139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C3A845-2606-496C-8614-B24734B733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F863E3-6597-D33E-D114-D5F50BDBAF68}"/>
              </a:ext>
            </a:extLst>
          </p:cNvPr>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912746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BCF9-3B41-B5F7-2BE8-3867239E9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A9A15-435A-0F75-D95F-24609B27E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3E486-54FE-CEF1-214A-B219226CE3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13466F-BEB3-B44D-03A7-118CD56ED0B8}"/>
              </a:ext>
            </a:extLst>
          </p:cNvPr>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428025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CB424-B85E-773E-6D8D-F5F7C08204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2B6E4F-7BDB-4EF6-5DA1-034C00BA5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3CF4AD-6254-0F6E-8ABD-9EBD570C5D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7A1CD1-E923-0093-D2EE-649364EB4BF9}"/>
              </a:ext>
            </a:extLst>
          </p:cNvPr>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3388021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D09A6-98E9-B535-0CCE-A8431CC2C3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3979F-3FD6-FE81-0886-B74861F097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1E305-CD99-D156-93F7-FC66E73BD4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F6A52F-CE35-14DB-52AB-3E1694C0AF4A}"/>
              </a:ext>
            </a:extLst>
          </p:cNvPr>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1839305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8566-6E5D-5557-8B53-B2EC17C1D9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80B64-9E46-3D9D-F1F5-51758CE7C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7FBAC-A443-A3FE-4FAA-54A75CF115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9769F5-DC05-ABD7-4369-89EDB2016FFB}"/>
              </a:ext>
            </a:extLst>
          </p:cNvPr>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1868551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6A43C-059D-28A7-A9C7-5E0B0D1B5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86A07-9856-0E94-4EFC-672B3B150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42F3D-CA02-04A8-0912-D8F0BBC4BE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3A5666-D28D-284D-886B-C0CC60CE288E}"/>
              </a:ext>
            </a:extLst>
          </p:cNvPr>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304430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3CCD-FD55-64D8-EB34-7A0D601C3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D3D2D-9BAC-3031-D8F9-4BD9009E5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1E5AEC-5202-F6CB-AE97-5FCE950426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582C40-D74A-8D17-C2C3-5ABC3AF1A13E}"/>
              </a:ext>
            </a:extLst>
          </p:cNvPr>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757458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0CD11-B449-27C1-9B0C-E1A571A54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12E461-9863-9C7D-2CFD-D2F12E851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0BA02-0FDA-5524-9D8D-B29F360D0B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BC9AA6-16E1-F010-9B80-936922B12708}"/>
              </a:ext>
            </a:extLst>
          </p:cNvPr>
          <p:cNvSpPr>
            <a:spLocks noGrp="1"/>
          </p:cNvSpPr>
          <p:nvPr>
            <p:ph type="sldNum" sz="quarter" idx="5"/>
          </p:nvPr>
        </p:nvSpPr>
        <p:spPr/>
        <p:txBody>
          <a:bodyPr/>
          <a:lstStyle/>
          <a:p>
            <a:fld id="{D5939589-3E79-4C82-AA4A-FE78234FAA59}" type="slidenum">
              <a:rPr lang="en-US" smtClean="0"/>
              <a:t>21</a:t>
            </a:fld>
            <a:endParaRPr lang="en-US" dirty="0"/>
          </a:p>
        </p:txBody>
      </p:sp>
    </p:spTree>
    <p:extLst>
      <p:ext uri="{BB962C8B-B14F-4D97-AF65-F5344CB8AC3E}">
        <p14:creationId xmlns:p14="http://schemas.microsoft.com/office/powerpoint/2010/main" val="82816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91EA6-426C-7C1C-F1EE-E5AD416C2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50BCF3-3B1F-5E20-872A-B8A284F839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74E00-DEF1-6CB5-EE3D-8AC94A949F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37283-9365-49BB-EB51-108B2914CCC2}"/>
              </a:ext>
            </a:extLst>
          </p:cNvPr>
          <p:cNvSpPr>
            <a:spLocks noGrp="1"/>
          </p:cNvSpPr>
          <p:nvPr>
            <p:ph type="sldNum" sz="quarter" idx="5"/>
          </p:nvPr>
        </p:nvSpPr>
        <p:spPr/>
        <p:txBody>
          <a:bodyPr/>
          <a:lstStyle/>
          <a:p>
            <a:fld id="{D5939589-3E79-4C82-AA4A-FE78234FAA59}" type="slidenum">
              <a:rPr lang="en-US" smtClean="0"/>
              <a:t>22</a:t>
            </a:fld>
            <a:endParaRPr lang="en-US" dirty="0"/>
          </a:p>
        </p:txBody>
      </p:sp>
    </p:spTree>
    <p:extLst>
      <p:ext uri="{BB962C8B-B14F-4D97-AF65-F5344CB8AC3E}">
        <p14:creationId xmlns:p14="http://schemas.microsoft.com/office/powerpoint/2010/main" val="14163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D901F-DDC8-F614-1A7F-289D4F3E6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D8816-9D7A-D1D5-6807-332254F725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0DA59-A956-9B75-AF22-A30B326C2B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B916D2-EC9D-431F-9DC2-E081EC9022C7}"/>
              </a:ext>
            </a:extLst>
          </p:cNvPr>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385048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AD142-1AA0-1310-F7A7-F57F95DC01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D9A6E1-CB37-2869-D17E-981B7DB61F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FAA538-0C99-C85D-8B7E-6781B76224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5D442D-9E81-0FF0-4A92-B18271070DB9}"/>
              </a:ext>
            </a:extLst>
          </p:cNvPr>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405325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B67A-F16E-8744-3A32-8C6439F8C5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95D86-1E6D-DA1A-7AE9-F14624AD25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E85A07-CD9A-7D00-F6E0-48866C679C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19CD7-38B9-2810-FEB3-6D1D3CF56863}"/>
              </a:ext>
            </a:extLst>
          </p:cNvPr>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60745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26F3F-6165-7A5B-B152-3BF2C3C048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D46C9-F1F4-4C94-459F-A107C9A60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B4B43-648B-ADD2-0B66-A174078B59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A476F6-E404-0348-B508-59B1FCDB0F66}"/>
              </a:ext>
            </a:extLst>
          </p:cNvPr>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70127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170D4-675C-89F8-A31E-41FEF04BC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9BC885-9012-D0D2-B838-23CB94BA3D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C8EBE-E8EC-9AEE-A385-60D8AB2733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EBDB48-2A81-B42C-DEEC-DF5D44819C4A}"/>
              </a:ext>
            </a:extLst>
          </p:cNvPr>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91407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D2833-0DB4-98EC-BB2A-43F487585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84B00-3646-9CB7-A6AE-71490E17A8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A2CB3-B923-624F-AF3A-7330F71317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F063F2-F2DD-B515-48CB-154834D82493}"/>
              </a:ext>
            </a:extLst>
          </p:cNvPr>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12792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115E2-B1BA-E0F6-AEB1-029D1CBEF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E537B-5CE6-B09D-7636-D84C1DF80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81471-FE5E-3413-226C-01715DDE6A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407A3D-2991-D4B5-79EC-EEE415D94CBE}"/>
              </a:ext>
            </a:extLst>
          </p:cNvPr>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01747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38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787525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4A2A048-EEF3-10B8-96A4-8B7E3C19E365}"/>
              </a:ext>
            </a:extLst>
          </p:cNvPr>
          <p:cNvPicPr>
            <a:picLocks noChangeAspect="1"/>
          </p:cNvPicPr>
          <p:nvPr/>
        </p:nvPicPr>
        <p:blipFill rotWithShape="1">
          <a:blip r:embed="rId2"/>
          <a:srcRect t="24150" r="-2" b="13342"/>
          <a:stretch/>
        </p:blipFill>
        <p:spPr>
          <a:xfrm>
            <a:off x="20" y="10"/>
            <a:ext cx="12191980" cy="6857990"/>
          </a:xfrm>
          <a:prstGeom prst="rect">
            <a:avLst/>
          </a:prstGeom>
        </p:spPr>
      </p:pic>
      <p:sp useBgFill="1">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EFBFFFE-8BB2-F429-5550-A43C388EDB1A}"/>
              </a:ext>
            </a:extLst>
          </p:cNvPr>
          <p:cNvSpPr txBox="1"/>
          <p:nvPr/>
        </p:nvSpPr>
        <p:spPr>
          <a:xfrm>
            <a:off x="7315200" y="2409485"/>
            <a:ext cx="4972692"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22FA2263-94F8-EE1E-D7DC-CEDC13445BAE}"/>
              </a:ext>
            </a:extLst>
          </p:cNvPr>
          <p:cNvSpPr txBox="1"/>
          <p:nvPr/>
        </p:nvSpPr>
        <p:spPr>
          <a:xfrm>
            <a:off x="7233008" y="3109687"/>
            <a:ext cx="4859676" cy="1384995"/>
          </a:xfrm>
          <a:prstGeom prst="rect">
            <a:avLst/>
          </a:prstGeom>
          <a:noFill/>
        </p:spPr>
        <p:txBody>
          <a:bodyPr wrap="square" rtlCol="0">
            <a:spAutoFit/>
          </a:bodyPr>
          <a:lstStyle/>
          <a:p>
            <a:r>
              <a:rPr lang="en-US" sz="2800" dirty="0"/>
              <a:t>Said Moussadeq</a:t>
            </a:r>
          </a:p>
          <a:p>
            <a:r>
              <a:rPr lang="en-US" sz="2800" dirty="0"/>
              <a:t>DSC530, Bellevue University </a:t>
            </a:r>
          </a:p>
          <a:p>
            <a:r>
              <a:rPr lang="en-US" sz="2800" dirty="0"/>
              <a:t>03-01-2024</a:t>
            </a:r>
          </a:p>
        </p:txBody>
      </p:sp>
    </p:spTree>
    <p:extLst>
      <p:ext uri="{BB962C8B-B14F-4D97-AF65-F5344CB8AC3E}">
        <p14:creationId xmlns:p14="http://schemas.microsoft.com/office/powerpoint/2010/main" val="198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091FB-23D8-3D3B-2B66-74D1A15CD64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1F8B0E-2CB0-B70F-BB71-9A1326FF99DD}"/>
              </a:ext>
            </a:extLst>
          </p:cNvPr>
          <p:cNvSpPr txBox="1"/>
          <p:nvPr/>
        </p:nvSpPr>
        <p:spPr>
          <a:xfrm>
            <a:off x="2228850" y="3848100"/>
            <a:ext cx="7639050" cy="923330"/>
          </a:xfrm>
          <a:prstGeom prst="rect">
            <a:avLst/>
          </a:prstGeom>
          <a:noFill/>
        </p:spPr>
        <p:txBody>
          <a:bodyPr wrap="square" rtlCol="0">
            <a:spAutoFit/>
          </a:bodyPr>
          <a:lstStyle/>
          <a:p>
            <a:r>
              <a:rPr lang="en-US" b="1" dirty="0"/>
              <a:t>Mental Health: </a:t>
            </a:r>
            <a:r>
              <a:rPr lang="en-US" dirty="0"/>
              <a:t>The distribution is skewed towards higher mental health scores, with 33 outliers at both ends. Low scores are of particular interest when studying mental health issues.</a:t>
            </a:r>
          </a:p>
        </p:txBody>
      </p:sp>
      <p:pic>
        <p:nvPicPr>
          <p:cNvPr id="3" name="Picture 2">
            <a:extLst>
              <a:ext uri="{FF2B5EF4-FFF2-40B4-BE49-F238E27FC236}">
                <a16:creationId xmlns:a16="http://schemas.microsoft.com/office/drawing/2014/main" id="{5C689311-42C7-3DE9-5756-028FEE066CBE}"/>
              </a:ext>
            </a:extLst>
          </p:cNvPr>
          <p:cNvPicPr>
            <a:picLocks noChangeAspect="1"/>
          </p:cNvPicPr>
          <p:nvPr/>
        </p:nvPicPr>
        <p:blipFill>
          <a:blip r:embed="rId3"/>
          <a:stretch>
            <a:fillRect/>
          </a:stretch>
        </p:blipFill>
        <p:spPr>
          <a:xfrm>
            <a:off x="2228850" y="866417"/>
            <a:ext cx="7449590" cy="2562583"/>
          </a:xfrm>
          <a:prstGeom prst="rect">
            <a:avLst/>
          </a:prstGeom>
        </p:spPr>
      </p:pic>
    </p:spTree>
    <p:extLst>
      <p:ext uri="{BB962C8B-B14F-4D97-AF65-F5344CB8AC3E}">
        <p14:creationId xmlns:p14="http://schemas.microsoft.com/office/powerpoint/2010/main" val="199395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5F365-1856-2C4F-6EC3-0724798E8D9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D9CA5E9-C7C6-CBA4-983E-621929A95696}"/>
              </a:ext>
            </a:extLst>
          </p:cNvPr>
          <p:cNvPicPr>
            <a:picLocks noChangeAspect="1"/>
          </p:cNvPicPr>
          <p:nvPr/>
        </p:nvPicPr>
        <p:blipFill>
          <a:blip r:embed="rId3"/>
          <a:stretch>
            <a:fillRect/>
          </a:stretch>
        </p:blipFill>
        <p:spPr>
          <a:xfrm>
            <a:off x="2404547" y="771345"/>
            <a:ext cx="7382905" cy="2572109"/>
          </a:xfrm>
          <a:prstGeom prst="rect">
            <a:avLst/>
          </a:prstGeom>
        </p:spPr>
      </p:pic>
      <p:sp>
        <p:nvSpPr>
          <p:cNvPr id="8" name="TextBox 7">
            <a:extLst>
              <a:ext uri="{FF2B5EF4-FFF2-40B4-BE49-F238E27FC236}">
                <a16:creationId xmlns:a16="http://schemas.microsoft.com/office/drawing/2014/main" id="{25A2A6F9-48DF-06BD-F819-9E26D0C6C753}"/>
              </a:ext>
            </a:extLst>
          </p:cNvPr>
          <p:cNvSpPr txBox="1"/>
          <p:nvPr/>
        </p:nvSpPr>
        <p:spPr>
          <a:xfrm>
            <a:off x="2228850" y="3848100"/>
            <a:ext cx="7639050" cy="1477328"/>
          </a:xfrm>
          <a:prstGeom prst="rect">
            <a:avLst/>
          </a:prstGeom>
          <a:noFill/>
        </p:spPr>
        <p:txBody>
          <a:bodyPr wrap="square" rtlCol="0">
            <a:spAutoFit/>
          </a:bodyPr>
          <a:lstStyle/>
          <a:p>
            <a:r>
              <a:rPr lang="en-US" b="1" dirty="0"/>
              <a:t>Physical Health: </a:t>
            </a:r>
            <a:r>
              <a:rPr lang="en-US" dirty="0"/>
              <a:t>Similar to mental health, the distribution is skewed towards higher scores, with 47 outliers at the low end. These could represent individuals with significant health challenges. Outlier handling should consider the importance of these data points to the research question.</a:t>
            </a:r>
          </a:p>
        </p:txBody>
      </p:sp>
    </p:spTree>
    <p:extLst>
      <p:ext uri="{BB962C8B-B14F-4D97-AF65-F5344CB8AC3E}">
        <p14:creationId xmlns:p14="http://schemas.microsoft.com/office/powerpoint/2010/main" val="72899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1CE03-F8EE-F636-0E5A-967C943222E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3EF8ABC-5166-D783-4945-98A96AB1007E}"/>
              </a:ext>
            </a:extLst>
          </p:cNvPr>
          <p:cNvSpPr txBox="1"/>
          <p:nvPr/>
        </p:nvSpPr>
        <p:spPr>
          <a:xfrm>
            <a:off x="2228850" y="3848100"/>
            <a:ext cx="7639050" cy="923330"/>
          </a:xfrm>
          <a:prstGeom prst="rect">
            <a:avLst/>
          </a:prstGeom>
          <a:noFill/>
        </p:spPr>
        <p:txBody>
          <a:bodyPr wrap="square" rtlCol="0">
            <a:spAutoFit/>
          </a:bodyPr>
          <a:lstStyle/>
          <a:p>
            <a:r>
              <a:rPr lang="en-US" b="1" dirty="0"/>
              <a:t>Loneliness: </a:t>
            </a:r>
            <a:r>
              <a:rPr lang="en-US" dirty="0"/>
              <a:t>The distribution is skewed, with 34 outliers on the higher end representing individuals experiencing high levels of loneliness. These points are crucial for studies on loneliness.</a:t>
            </a:r>
          </a:p>
        </p:txBody>
      </p:sp>
      <p:pic>
        <p:nvPicPr>
          <p:cNvPr id="3" name="Picture 2">
            <a:extLst>
              <a:ext uri="{FF2B5EF4-FFF2-40B4-BE49-F238E27FC236}">
                <a16:creationId xmlns:a16="http://schemas.microsoft.com/office/drawing/2014/main" id="{D5ED8D78-7527-A20E-98BA-2EC33207B7F9}"/>
              </a:ext>
            </a:extLst>
          </p:cNvPr>
          <p:cNvPicPr>
            <a:picLocks noChangeAspect="1"/>
          </p:cNvPicPr>
          <p:nvPr/>
        </p:nvPicPr>
        <p:blipFill>
          <a:blip r:embed="rId3"/>
          <a:stretch>
            <a:fillRect/>
          </a:stretch>
        </p:blipFill>
        <p:spPr>
          <a:xfrm>
            <a:off x="2280705" y="971207"/>
            <a:ext cx="7630590" cy="2457793"/>
          </a:xfrm>
          <a:prstGeom prst="rect">
            <a:avLst/>
          </a:prstGeom>
        </p:spPr>
      </p:pic>
    </p:spTree>
    <p:extLst>
      <p:ext uri="{BB962C8B-B14F-4D97-AF65-F5344CB8AC3E}">
        <p14:creationId xmlns:p14="http://schemas.microsoft.com/office/powerpoint/2010/main" val="90576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F1CE8-ECDA-70F7-D921-EEE5FF5C52FE}"/>
            </a:ext>
          </a:extLst>
        </p:cNvPr>
        <p:cNvGrpSpPr/>
        <p:nvPr/>
      </p:nvGrpSpPr>
      <p:grpSpPr>
        <a:xfrm>
          <a:off x="0" y="0"/>
          <a:ext cx="0" cy="0"/>
          <a:chOff x="0" y="0"/>
          <a:chExt cx="0" cy="0"/>
        </a:xfrm>
      </p:grpSpPr>
      <p:pic>
        <p:nvPicPr>
          <p:cNvPr id="6" name="Picture 5" descr="A graph with green lines&#10;&#10;Description automatically generated">
            <a:extLst>
              <a:ext uri="{FF2B5EF4-FFF2-40B4-BE49-F238E27FC236}">
                <a16:creationId xmlns:a16="http://schemas.microsoft.com/office/drawing/2014/main" id="{1E889A40-E74A-00C1-0646-3C66927EF6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0383" y="881675"/>
            <a:ext cx="5943600" cy="3962400"/>
          </a:xfrm>
          <a:prstGeom prst="rect">
            <a:avLst/>
          </a:prstGeom>
          <a:noFill/>
          <a:ln>
            <a:noFill/>
          </a:ln>
        </p:spPr>
      </p:pic>
      <p:sp>
        <p:nvSpPr>
          <p:cNvPr id="7" name="TextBox 6">
            <a:extLst>
              <a:ext uri="{FF2B5EF4-FFF2-40B4-BE49-F238E27FC236}">
                <a16:creationId xmlns:a16="http://schemas.microsoft.com/office/drawing/2014/main" id="{69E14250-1DAD-39F5-6D3A-B8C252F1BA1D}"/>
              </a:ext>
            </a:extLst>
          </p:cNvPr>
          <p:cNvSpPr txBox="1"/>
          <p:nvPr/>
        </p:nvSpPr>
        <p:spPr>
          <a:xfrm>
            <a:off x="1153468" y="4844075"/>
            <a:ext cx="107346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Probability Mass Function (PMF) plot for loneliness scores by gender, there are slight differences in the distribution of loneliness scores between males and females, observable in the height and spread of the steps.  </a:t>
            </a:r>
          </a:p>
          <a:p>
            <a:pPr marL="285750" indent="-285750">
              <a:buFont typeface="Arial" panose="020B0604020202020204" pitchFamily="34" charset="0"/>
              <a:buChar char="•"/>
            </a:pPr>
            <a:r>
              <a:rPr lang="en-US" dirty="0"/>
              <a:t>Based on the mean loneliness scores, Females have an average loneliness score of approximately 3.85, while Males have an average loneliness score of approximately 3.71.</a:t>
            </a:r>
          </a:p>
          <a:p>
            <a:endParaRPr lang="en-US" dirty="0"/>
          </a:p>
        </p:txBody>
      </p:sp>
      <p:sp>
        <p:nvSpPr>
          <p:cNvPr id="8" name="TextBox 7">
            <a:extLst>
              <a:ext uri="{FF2B5EF4-FFF2-40B4-BE49-F238E27FC236}">
                <a16:creationId xmlns:a16="http://schemas.microsoft.com/office/drawing/2014/main" id="{C539C3A0-DB93-6BC5-7D73-354ED41425D3}"/>
              </a:ext>
            </a:extLst>
          </p:cNvPr>
          <p:cNvSpPr txBox="1"/>
          <p:nvPr/>
        </p:nvSpPr>
        <p:spPr>
          <a:xfrm>
            <a:off x="3947311" y="190123"/>
            <a:ext cx="4753069" cy="400110"/>
          </a:xfrm>
          <a:prstGeom prst="rect">
            <a:avLst/>
          </a:prstGeom>
          <a:noFill/>
        </p:spPr>
        <p:txBody>
          <a:bodyPr wrap="square" rtlCol="0">
            <a:spAutoFit/>
          </a:bodyPr>
          <a:lstStyle/>
          <a:p>
            <a:r>
              <a:rPr lang="en-US" sz="2000"/>
              <a:t>The Probability Mass Function (PMF) </a:t>
            </a:r>
            <a:endParaRPr lang="en-US" sz="2000" dirty="0"/>
          </a:p>
        </p:txBody>
      </p:sp>
    </p:spTree>
    <p:extLst>
      <p:ext uri="{BB962C8B-B14F-4D97-AF65-F5344CB8AC3E}">
        <p14:creationId xmlns:p14="http://schemas.microsoft.com/office/powerpoint/2010/main" val="308531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D4C8F-AFC8-388A-9F7D-7B8D7995F3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2BB3927-517D-0CAF-B565-B0A9326B0C8C}"/>
              </a:ext>
            </a:extLst>
          </p:cNvPr>
          <p:cNvSpPr txBox="1"/>
          <p:nvPr/>
        </p:nvSpPr>
        <p:spPr>
          <a:xfrm>
            <a:off x="1153469" y="4771648"/>
            <a:ext cx="107346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"Mental Health" CDF indicates a broader range of scores, suggesting diverse mental health states across the population. </a:t>
            </a:r>
          </a:p>
          <a:p>
            <a:pPr marL="285750" indent="-285750">
              <a:buFont typeface="Arial" panose="020B0604020202020204" pitchFamily="34" charset="0"/>
              <a:buChar char="•"/>
            </a:pPr>
            <a:r>
              <a:rPr lang="en-US" dirty="0"/>
              <a:t>The "Loneliness" CDF shows a steeper rise, implying that most people report lower loneliness scores and there's less variability in loneliness than in mental health. </a:t>
            </a:r>
          </a:p>
          <a:p>
            <a:pPr marL="285750" indent="-285750">
              <a:buFont typeface="Arial" panose="020B0604020202020204" pitchFamily="34" charset="0"/>
              <a:buChar char="•"/>
            </a:pPr>
            <a:r>
              <a:rPr lang="en-US" dirty="0"/>
              <a:t>The median for loneliness is lower than for mental health, and the quick rise to the median suggests a concentration of lower scores in the population.</a:t>
            </a:r>
          </a:p>
        </p:txBody>
      </p:sp>
      <p:pic>
        <p:nvPicPr>
          <p:cNvPr id="2" name="Picture 1">
            <a:extLst>
              <a:ext uri="{FF2B5EF4-FFF2-40B4-BE49-F238E27FC236}">
                <a16:creationId xmlns:a16="http://schemas.microsoft.com/office/drawing/2014/main" id="{BD32F43F-9C30-DA4A-2FB4-60C0FAAB21CE}"/>
              </a:ext>
            </a:extLst>
          </p:cNvPr>
          <p:cNvPicPr>
            <a:picLocks noChangeAspect="1"/>
          </p:cNvPicPr>
          <p:nvPr/>
        </p:nvPicPr>
        <p:blipFill>
          <a:blip r:embed="rId3"/>
          <a:stretch>
            <a:fillRect/>
          </a:stretch>
        </p:blipFill>
        <p:spPr>
          <a:xfrm>
            <a:off x="3233680" y="644298"/>
            <a:ext cx="5724640" cy="4127350"/>
          </a:xfrm>
          <a:prstGeom prst="rect">
            <a:avLst/>
          </a:prstGeom>
        </p:spPr>
      </p:pic>
      <p:sp>
        <p:nvSpPr>
          <p:cNvPr id="3" name="TextBox 2">
            <a:extLst>
              <a:ext uri="{FF2B5EF4-FFF2-40B4-BE49-F238E27FC236}">
                <a16:creationId xmlns:a16="http://schemas.microsoft.com/office/drawing/2014/main" id="{EDB3CB26-6109-B813-4EF5-0B144A1A4304}"/>
              </a:ext>
            </a:extLst>
          </p:cNvPr>
          <p:cNvSpPr txBox="1"/>
          <p:nvPr/>
        </p:nvSpPr>
        <p:spPr>
          <a:xfrm>
            <a:off x="3304515" y="122094"/>
            <a:ext cx="5730843" cy="400110"/>
          </a:xfrm>
          <a:prstGeom prst="rect">
            <a:avLst/>
          </a:prstGeom>
          <a:noFill/>
        </p:spPr>
        <p:txBody>
          <a:bodyPr wrap="square" rtlCol="0">
            <a:spAutoFit/>
          </a:bodyPr>
          <a:lstStyle/>
          <a:p>
            <a:r>
              <a:rPr lang="en-US" sz="2000" dirty="0"/>
              <a:t>The Cumulative Distribution Function (CDF)</a:t>
            </a:r>
          </a:p>
        </p:txBody>
      </p:sp>
    </p:spTree>
    <p:extLst>
      <p:ext uri="{BB962C8B-B14F-4D97-AF65-F5344CB8AC3E}">
        <p14:creationId xmlns:p14="http://schemas.microsoft.com/office/powerpoint/2010/main" val="337923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CC5E7-B4A9-5D88-FCFA-6AB2EC4778E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4F64100-F832-E0DE-7AD3-4540AA7FFFF8}"/>
              </a:ext>
            </a:extLst>
          </p:cNvPr>
          <p:cNvSpPr txBox="1"/>
          <p:nvPr/>
        </p:nvSpPr>
        <p:spPr>
          <a:xfrm>
            <a:off x="1154322" y="4212701"/>
            <a:ext cx="107346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empirical CDF shows the actual distribution of loneliness scores, increasing at each observed data point.</a:t>
            </a:r>
          </a:p>
          <a:p>
            <a:pPr marL="285750" indent="-285750">
              <a:buFont typeface="Arial" panose="020B0604020202020204" pitchFamily="34" charset="0"/>
              <a:buChar char="•"/>
            </a:pPr>
            <a:r>
              <a:rPr lang="en-US" dirty="0"/>
              <a:t>The theoretical CDF represents a model distribution and its closeness to the empirical CDF indicates a good fit.</a:t>
            </a:r>
          </a:p>
          <a:p>
            <a:pPr marL="285750" indent="-285750">
              <a:buFont typeface="Arial" panose="020B0604020202020204" pitchFamily="34" charset="0"/>
              <a:buChar char="•"/>
            </a:pPr>
            <a:r>
              <a:rPr lang="en-US" dirty="0"/>
              <a:t>If they match well, the model is suitable for the data and parametric tests may be used. Divergences between the CDFs highlight where the model fails to accurately represent the data, possibly necessitating alternative analysis methods. </a:t>
            </a:r>
          </a:p>
          <a:p>
            <a:pPr marL="285750" indent="-285750">
              <a:buFont typeface="Arial" panose="020B0604020202020204" pitchFamily="34" charset="0"/>
              <a:buChar char="•"/>
            </a:pPr>
            <a:r>
              <a:rPr lang="en-US" dirty="0"/>
              <a:t>This comparison is crucial for determining the appropriateness of statistical methods for analyzing loneliness scores.</a:t>
            </a:r>
          </a:p>
        </p:txBody>
      </p:sp>
      <p:pic>
        <p:nvPicPr>
          <p:cNvPr id="5" name="Picture 4">
            <a:extLst>
              <a:ext uri="{FF2B5EF4-FFF2-40B4-BE49-F238E27FC236}">
                <a16:creationId xmlns:a16="http://schemas.microsoft.com/office/drawing/2014/main" id="{B496124B-AD11-C1C5-3270-3B2D3F1594EB}"/>
              </a:ext>
            </a:extLst>
          </p:cNvPr>
          <p:cNvPicPr>
            <a:picLocks noChangeAspect="1"/>
          </p:cNvPicPr>
          <p:nvPr/>
        </p:nvPicPr>
        <p:blipFill>
          <a:blip r:embed="rId3"/>
          <a:stretch>
            <a:fillRect/>
          </a:stretch>
        </p:blipFill>
        <p:spPr>
          <a:xfrm>
            <a:off x="2047875" y="139668"/>
            <a:ext cx="8096250" cy="3735215"/>
          </a:xfrm>
          <a:prstGeom prst="rect">
            <a:avLst/>
          </a:prstGeom>
        </p:spPr>
      </p:pic>
    </p:spTree>
    <p:extLst>
      <p:ext uri="{BB962C8B-B14F-4D97-AF65-F5344CB8AC3E}">
        <p14:creationId xmlns:p14="http://schemas.microsoft.com/office/powerpoint/2010/main" val="22655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AA82-988B-1264-3AF4-23A8C54F6B6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2E33A29-9B5B-60DF-98B2-644BEB05BDFC}"/>
              </a:ext>
            </a:extLst>
          </p:cNvPr>
          <p:cNvSpPr txBox="1"/>
          <p:nvPr/>
        </p:nvSpPr>
        <p:spPr>
          <a:xfrm>
            <a:off x="1119816" y="4331359"/>
            <a:ext cx="107346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CDF plot comparison suggests that the actual mental health scores have a concentration in the middle range and fewer low scores. </a:t>
            </a:r>
          </a:p>
          <a:p>
            <a:pPr marL="285750" indent="-285750">
              <a:buFont typeface="Arial" panose="020B0604020202020204" pitchFamily="34" charset="0"/>
              <a:buChar char="•"/>
            </a:pPr>
            <a:r>
              <a:rPr lang="en-US" dirty="0"/>
              <a:t>The step-like empirical curve indicates discrete data or many tied values. The hypothetical curve closely follows the empirical, implying the model fits well and may be suitable for parametric analysis. </a:t>
            </a:r>
          </a:p>
          <a:p>
            <a:pPr marL="285750" indent="-285750">
              <a:buFont typeface="Arial" panose="020B0604020202020204" pitchFamily="34" charset="0"/>
              <a:buChar char="•"/>
            </a:pPr>
            <a:r>
              <a:rPr lang="en-US" dirty="0"/>
              <a:t>If the model is normal, mental health scores are approximately normally distributed. </a:t>
            </a:r>
          </a:p>
          <a:p>
            <a:pPr marL="285750" indent="-285750">
              <a:buFont typeface="Arial" panose="020B0604020202020204" pitchFamily="34" charset="0"/>
              <a:buChar char="•"/>
            </a:pPr>
            <a:r>
              <a:rPr lang="en-US" dirty="0"/>
              <a:t>A good fit allows for parametric statistical methods that assume a particular population distribution.</a:t>
            </a:r>
          </a:p>
        </p:txBody>
      </p:sp>
      <p:pic>
        <p:nvPicPr>
          <p:cNvPr id="4" name="Picture 3">
            <a:extLst>
              <a:ext uri="{FF2B5EF4-FFF2-40B4-BE49-F238E27FC236}">
                <a16:creationId xmlns:a16="http://schemas.microsoft.com/office/drawing/2014/main" id="{29447086-DD06-DA46-87CE-C520EBEF2031}"/>
              </a:ext>
            </a:extLst>
          </p:cNvPr>
          <p:cNvPicPr>
            <a:picLocks noChangeAspect="1"/>
          </p:cNvPicPr>
          <p:nvPr/>
        </p:nvPicPr>
        <p:blipFill>
          <a:blip r:embed="rId3"/>
          <a:stretch>
            <a:fillRect/>
          </a:stretch>
        </p:blipFill>
        <p:spPr>
          <a:xfrm>
            <a:off x="3371850" y="132593"/>
            <a:ext cx="5229225" cy="4113042"/>
          </a:xfrm>
          <a:prstGeom prst="rect">
            <a:avLst/>
          </a:prstGeom>
        </p:spPr>
      </p:pic>
    </p:spTree>
    <p:extLst>
      <p:ext uri="{BB962C8B-B14F-4D97-AF65-F5344CB8AC3E}">
        <p14:creationId xmlns:p14="http://schemas.microsoft.com/office/powerpoint/2010/main" val="207407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6A7FC-6F45-EF34-2DA6-052337B8061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CDFF59F-E326-60CD-515E-6D9D24414050}"/>
              </a:ext>
            </a:extLst>
          </p:cNvPr>
          <p:cNvSpPr txBox="1"/>
          <p:nvPr/>
        </p:nvSpPr>
        <p:spPr>
          <a:xfrm>
            <a:off x="1119816" y="4331359"/>
            <a:ext cx="10734675" cy="224676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Correlation Coefficient</a:t>
            </a:r>
            <a:r>
              <a:rPr lang="en-US" sz="1400" dirty="0"/>
              <a:t>: There is a moderate negative linear relationship (-0.435) between sleep quality and mental health scores, suggesting that better sleep quality is associated with lower mental health scores, or vice versa.</a:t>
            </a:r>
          </a:p>
          <a:p>
            <a:pPr marL="285750" indent="-285750">
              <a:buFont typeface="Arial" panose="020B0604020202020204" pitchFamily="34" charset="0"/>
              <a:buChar char="•"/>
            </a:pPr>
            <a:r>
              <a:rPr lang="en-US" sz="1400" b="1" dirty="0"/>
              <a:t>Regression Line: </a:t>
            </a:r>
            <a:r>
              <a:rPr lang="en-US" sz="1400" dirty="0"/>
              <a:t>The negative slope of the regression line on the scatter plot supports the inverse relationship between sleep quality and mental health scores.</a:t>
            </a:r>
          </a:p>
          <a:p>
            <a:pPr marL="285750" indent="-285750">
              <a:buFont typeface="Arial" panose="020B0604020202020204" pitchFamily="34" charset="0"/>
              <a:buChar char="•"/>
            </a:pPr>
            <a:r>
              <a:rPr lang="en-US" sz="1400" b="1" dirty="0"/>
              <a:t>Interpretation of the Relationship: </a:t>
            </a:r>
            <a:r>
              <a:rPr lang="en-US" sz="1400" dirty="0"/>
              <a:t>The negative correlation suggests an inverse association between the two variables but doesn't confirm a causal relationship.</a:t>
            </a:r>
          </a:p>
          <a:p>
            <a:pPr marL="285750" indent="-285750">
              <a:buFont typeface="Arial" panose="020B0604020202020204" pitchFamily="34" charset="0"/>
              <a:buChar char="•"/>
            </a:pPr>
            <a:r>
              <a:rPr lang="en-US" sz="1400" b="1" dirty="0"/>
              <a:t>Consideration for Non-Linear Relationships: </a:t>
            </a:r>
            <a:r>
              <a:rPr lang="en-US" sz="1400" dirty="0"/>
              <a:t>The possibility of a non-linear relationship or other confounding factors could be influencing the observed correlation.</a:t>
            </a:r>
          </a:p>
          <a:p>
            <a:pPr marL="285750" indent="-285750">
              <a:buFont typeface="Arial" panose="020B0604020202020204" pitchFamily="34" charset="0"/>
              <a:buChar char="•"/>
            </a:pPr>
            <a:r>
              <a:rPr lang="en-US" sz="1400" b="1" dirty="0"/>
              <a:t>Covariance: </a:t>
            </a:r>
            <a:r>
              <a:rPr lang="en-US" sz="1400" dirty="0"/>
              <a:t>Implied to be negative, indicating an inverse relationship between deviations from the mean of sleep quality and mental health scores.</a:t>
            </a:r>
          </a:p>
        </p:txBody>
      </p:sp>
      <p:pic>
        <p:nvPicPr>
          <p:cNvPr id="2" name="Picture 1">
            <a:extLst>
              <a:ext uri="{FF2B5EF4-FFF2-40B4-BE49-F238E27FC236}">
                <a16:creationId xmlns:a16="http://schemas.microsoft.com/office/drawing/2014/main" id="{91D9BBA6-4CEE-6119-DB45-A41AD25D0939}"/>
              </a:ext>
            </a:extLst>
          </p:cNvPr>
          <p:cNvPicPr>
            <a:picLocks noChangeAspect="1"/>
          </p:cNvPicPr>
          <p:nvPr/>
        </p:nvPicPr>
        <p:blipFill>
          <a:blip r:embed="rId3"/>
          <a:stretch>
            <a:fillRect/>
          </a:stretch>
        </p:blipFill>
        <p:spPr>
          <a:xfrm>
            <a:off x="2850580" y="154018"/>
            <a:ext cx="6310673" cy="3986661"/>
          </a:xfrm>
          <a:prstGeom prst="rect">
            <a:avLst/>
          </a:prstGeom>
        </p:spPr>
      </p:pic>
      <p:sp>
        <p:nvSpPr>
          <p:cNvPr id="4" name="TextBox 3">
            <a:extLst>
              <a:ext uri="{FF2B5EF4-FFF2-40B4-BE49-F238E27FC236}">
                <a16:creationId xmlns:a16="http://schemas.microsoft.com/office/drawing/2014/main" id="{5118FCAA-1B59-D6CD-D6FA-98B7AB13B584}"/>
              </a:ext>
            </a:extLst>
          </p:cNvPr>
          <p:cNvSpPr txBox="1"/>
          <p:nvPr/>
        </p:nvSpPr>
        <p:spPr>
          <a:xfrm>
            <a:off x="9100868" y="310551"/>
            <a:ext cx="289847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Covariance between sleep quality and mental health scores: -3.343288499472646</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Correlation between sleep quality and mental health scores: -0.43520213887317205</a:t>
            </a:r>
          </a:p>
        </p:txBody>
      </p:sp>
    </p:spTree>
    <p:extLst>
      <p:ext uri="{BB962C8B-B14F-4D97-AF65-F5344CB8AC3E}">
        <p14:creationId xmlns:p14="http://schemas.microsoft.com/office/powerpoint/2010/main" val="6665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5AA5A-891E-E85F-29AE-7C8B5549BA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E0EF48-2839-2018-53AE-08C373C16D31}"/>
              </a:ext>
            </a:extLst>
          </p:cNvPr>
          <p:cNvSpPr txBox="1"/>
          <p:nvPr/>
        </p:nvSpPr>
        <p:spPr>
          <a:xfrm>
            <a:off x="1119816" y="4331359"/>
            <a:ext cx="10734675" cy="2092881"/>
          </a:xfrm>
          <a:prstGeom prst="rect">
            <a:avLst/>
          </a:prstGeom>
          <a:noFill/>
        </p:spPr>
        <p:txBody>
          <a:bodyPr wrap="square" rtlCol="0">
            <a:spAutoFit/>
          </a:bodyPr>
          <a:lstStyle/>
          <a:p>
            <a:pPr marL="285750" indent="-285750">
              <a:buFont typeface="Arial" panose="020B0604020202020204" pitchFamily="34" charset="0"/>
              <a:buChar char="•"/>
            </a:pPr>
            <a:r>
              <a:rPr lang="en-US" sz="1300" b="1" dirty="0"/>
              <a:t>Regression Line: </a:t>
            </a:r>
            <a:r>
              <a:rPr lang="en-US" sz="1300" dirty="0"/>
              <a:t>The positive slope of the line in the scatter plot confirms the direction of the relationship indicated by covariance and correlation.</a:t>
            </a:r>
          </a:p>
          <a:p>
            <a:pPr marL="285750" indent="-285750">
              <a:buFont typeface="Arial" panose="020B0604020202020204" pitchFamily="34" charset="0"/>
              <a:buChar char="•"/>
            </a:pPr>
            <a:r>
              <a:rPr lang="en-US" sz="1300" b="1" dirty="0"/>
              <a:t>Data Distribution and Spread: </a:t>
            </a:r>
            <a:r>
              <a:rPr lang="en-US" sz="1300" dirty="0"/>
              <a:t>There's a high variance in mental health scores at lower nutrition scores, and while the spread decreases with higher nutrition scores, variability remains significant.</a:t>
            </a:r>
          </a:p>
          <a:p>
            <a:pPr marL="285750" indent="-285750">
              <a:buFont typeface="Arial" panose="020B0604020202020204" pitchFamily="34" charset="0"/>
              <a:buChar char="•"/>
            </a:pPr>
            <a:r>
              <a:rPr lang="en-US" sz="1300" b="1" dirty="0"/>
              <a:t>Correlation vs Causation: </a:t>
            </a:r>
            <a:r>
              <a:rPr lang="en-US" sz="1300" dirty="0"/>
              <a:t>The correlation observed does not establish a causal relationship between nutrition and mental health due to the possibility of confounding variables.</a:t>
            </a:r>
          </a:p>
          <a:p>
            <a:pPr marL="285750" indent="-285750">
              <a:buFont typeface="Arial" panose="020B0604020202020204" pitchFamily="34" charset="0"/>
              <a:buChar char="•"/>
            </a:pPr>
            <a:r>
              <a:rPr lang="en-US" sz="1300" b="1" dirty="0"/>
              <a:t>Regression Analysis Interpretation: </a:t>
            </a:r>
            <a:r>
              <a:rPr lang="en-US" sz="1300" dirty="0"/>
              <a:t>Nutrition score alone is not a strong predictor of mental health score, suggesting the need to consider other variables for a more accurate predictive model.</a:t>
            </a:r>
          </a:p>
          <a:p>
            <a:pPr marL="285750" indent="-285750">
              <a:buFont typeface="Arial" panose="020B0604020202020204" pitchFamily="34" charset="0"/>
              <a:buChar char="•"/>
            </a:pPr>
            <a:r>
              <a:rPr lang="en-US" sz="1300" b="1" dirty="0"/>
              <a:t>Non-Linear Relationships: </a:t>
            </a:r>
            <a:r>
              <a:rPr lang="en-US" sz="1300" dirty="0"/>
              <a:t>The actual relationship might be non-linear, and thus not well described by Pearson’s correlation or linear regression, necessitating alternative analytical models.</a:t>
            </a:r>
          </a:p>
        </p:txBody>
      </p:sp>
      <p:pic>
        <p:nvPicPr>
          <p:cNvPr id="2" name="Picture 1">
            <a:extLst>
              <a:ext uri="{FF2B5EF4-FFF2-40B4-BE49-F238E27FC236}">
                <a16:creationId xmlns:a16="http://schemas.microsoft.com/office/drawing/2014/main" id="{0095D231-CF17-A882-A0DD-8EF3A54524CD}"/>
              </a:ext>
            </a:extLst>
          </p:cNvPr>
          <p:cNvPicPr>
            <a:picLocks noChangeAspect="1"/>
          </p:cNvPicPr>
          <p:nvPr/>
        </p:nvPicPr>
        <p:blipFill>
          <a:blip r:embed="rId3"/>
          <a:stretch>
            <a:fillRect/>
          </a:stretch>
        </p:blipFill>
        <p:spPr>
          <a:xfrm>
            <a:off x="2071688" y="76379"/>
            <a:ext cx="7339732" cy="4133312"/>
          </a:xfrm>
          <a:prstGeom prst="rect">
            <a:avLst/>
          </a:prstGeom>
        </p:spPr>
      </p:pic>
      <p:sp>
        <p:nvSpPr>
          <p:cNvPr id="4" name="TextBox 3">
            <a:extLst>
              <a:ext uri="{FF2B5EF4-FFF2-40B4-BE49-F238E27FC236}">
                <a16:creationId xmlns:a16="http://schemas.microsoft.com/office/drawing/2014/main" id="{935BAB2E-1C9A-3074-1F68-B6A8A7F2163E}"/>
              </a:ext>
            </a:extLst>
          </p:cNvPr>
          <p:cNvSpPr txBox="1"/>
          <p:nvPr/>
        </p:nvSpPr>
        <p:spPr>
          <a:xfrm>
            <a:off x="9411420" y="293747"/>
            <a:ext cx="2674188"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Covariance between Nutrition and Mental Health: 0.549336018172135</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Pearson Correlation between Nutrition and Mental Health: 0.1378532086366957</a:t>
            </a:r>
          </a:p>
        </p:txBody>
      </p:sp>
    </p:spTree>
    <p:extLst>
      <p:ext uri="{BB962C8B-B14F-4D97-AF65-F5344CB8AC3E}">
        <p14:creationId xmlns:p14="http://schemas.microsoft.com/office/powerpoint/2010/main" val="214783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C4E5-6C64-43D8-322E-812843C7F46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DA3502D-7639-28E4-3974-3136E8BFFD56}"/>
              </a:ext>
            </a:extLst>
          </p:cNvPr>
          <p:cNvSpPr txBox="1"/>
          <p:nvPr/>
        </p:nvSpPr>
        <p:spPr>
          <a:xfrm>
            <a:off x="1119816" y="4331359"/>
            <a:ext cx="10734675" cy="1600438"/>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 Points: </a:t>
            </a:r>
            <a:r>
              <a:rPr lang="en-US" sz="1400" dirty="0"/>
              <a:t>The scatter plot shows a broad distribution of data points, indicating additional factors may influence mental health besides sleep quality.</a:t>
            </a:r>
          </a:p>
          <a:p>
            <a:pPr marL="285750" indent="-285750">
              <a:buFont typeface="Arial" panose="020B0604020202020204" pitchFamily="34" charset="0"/>
              <a:buChar char="•"/>
            </a:pPr>
            <a:r>
              <a:rPr lang="en-US" sz="1400" b="1" dirty="0"/>
              <a:t>Rejecting the Null Hypothesis: </a:t>
            </a:r>
            <a:r>
              <a:rPr lang="en-US" sz="1400" dirty="0"/>
              <a:t>There is significant evidence of a correlation between sleep quality and mental health scores.</a:t>
            </a:r>
          </a:p>
          <a:p>
            <a:pPr marL="285750" indent="-285750">
              <a:buFont typeface="Arial" panose="020B0604020202020204" pitchFamily="34" charset="0"/>
              <a:buChar char="•"/>
            </a:pPr>
            <a:r>
              <a:rPr lang="en-US" sz="1400" b="1" dirty="0"/>
              <a:t>Analysis of the Plot: </a:t>
            </a:r>
            <a:r>
              <a:rPr lang="en-US" sz="1400" dirty="0"/>
              <a:t>The wide spread of data points suggests the presence of other influencing factors on mental health.</a:t>
            </a:r>
          </a:p>
          <a:p>
            <a:pPr marL="285750" indent="-285750">
              <a:buFont typeface="Arial" panose="020B0604020202020204" pitchFamily="34" charset="0"/>
              <a:buChar char="•"/>
            </a:pPr>
            <a:r>
              <a:rPr lang="en-US" sz="1400" b="1" dirty="0"/>
              <a:t>Practical Implications: </a:t>
            </a:r>
            <a:r>
              <a:rPr lang="en-US" sz="1400" dirty="0"/>
              <a:t>Despite the significant correlation, the moderate strength and data spread imply that improving mental health may require addressing more than just sleep quality.</a:t>
            </a:r>
          </a:p>
        </p:txBody>
      </p:sp>
      <p:pic>
        <p:nvPicPr>
          <p:cNvPr id="2" name="Picture 1">
            <a:extLst>
              <a:ext uri="{FF2B5EF4-FFF2-40B4-BE49-F238E27FC236}">
                <a16:creationId xmlns:a16="http://schemas.microsoft.com/office/drawing/2014/main" id="{1D00C9DE-72A8-3BE0-847F-C98372DB0337}"/>
              </a:ext>
            </a:extLst>
          </p:cNvPr>
          <p:cNvPicPr>
            <a:picLocks noChangeAspect="1"/>
          </p:cNvPicPr>
          <p:nvPr/>
        </p:nvPicPr>
        <p:blipFill>
          <a:blip r:embed="rId3"/>
          <a:stretch>
            <a:fillRect/>
          </a:stretch>
        </p:blipFill>
        <p:spPr>
          <a:xfrm>
            <a:off x="3328987" y="389897"/>
            <a:ext cx="5534025" cy="3586882"/>
          </a:xfrm>
          <a:prstGeom prst="rect">
            <a:avLst/>
          </a:prstGeom>
        </p:spPr>
      </p:pic>
      <p:sp>
        <p:nvSpPr>
          <p:cNvPr id="5" name="TextBox 4">
            <a:extLst>
              <a:ext uri="{FF2B5EF4-FFF2-40B4-BE49-F238E27FC236}">
                <a16:creationId xmlns:a16="http://schemas.microsoft.com/office/drawing/2014/main" id="{675E6C6F-6390-39F6-E463-C229322A45EB}"/>
              </a:ext>
            </a:extLst>
          </p:cNvPr>
          <p:cNvSpPr txBox="1"/>
          <p:nvPr/>
        </p:nvSpPr>
        <p:spPr>
          <a:xfrm>
            <a:off x="8863012" y="612475"/>
            <a:ext cx="3093199"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Correlation coefficient: -0.43520213887317183</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P-value: 6.0157555859508125e-111</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Significant correlation found: Sleep quality is significantly related to mental health scores.</a:t>
            </a:r>
          </a:p>
        </p:txBody>
      </p:sp>
    </p:spTree>
    <p:extLst>
      <p:ext uri="{BB962C8B-B14F-4D97-AF65-F5344CB8AC3E}">
        <p14:creationId xmlns:p14="http://schemas.microsoft.com/office/powerpoint/2010/main" val="317130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1280160" y="640080"/>
            <a:ext cx="10087699" cy="1280160"/>
          </a:xfrm>
        </p:spPr>
        <p:txBody>
          <a:bodyPr anchor="b">
            <a:normAutofit/>
          </a:bodyPr>
          <a:lstStyle/>
          <a:p>
            <a:r>
              <a:rPr lang="en-US" dirty="0"/>
              <a:t>Research questions</a:t>
            </a:r>
          </a:p>
        </p:txBody>
      </p:sp>
      <p:sp>
        <p:nvSpPr>
          <p:cNvPr id="4" name="Text Placeholder 3">
            <a:extLst>
              <a:ext uri="{FF2B5EF4-FFF2-40B4-BE49-F238E27FC236}">
                <a16:creationId xmlns:a16="http://schemas.microsoft.com/office/drawing/2014/main" id="{BFAF7377-87AF-3A8C-539C-8A9651F5DA33}"/>
              </a:ext>
            </a:extLst>
          </p:cNvPr>
          <p:cNvSpPr>
            <a:spLocks noGrp="1"/>
          </p:cNvSpPr>
          <p:nvPr>
            <p:ph idx="1"/>
          </p:nvPr>
        </p:nvSpPr>
        <p:spPr>
          <a:xfrm>
            <a:off x="1280160" y="2103119"/>
            <a:ext cx="10087699" cy="4114800"/>
          </a:xfrm>
        </p:spPr>
        <p:txBody>
          <a:bodyPr>
            <a:normAutofit/>
          </a:bodyPr>
          <a:lstStyle/>
          <a:p>
            <a:r>
              <a:rPr lang="en-US" sz="2400" dirty="0"/>
              <a:t>Is sleep quality related to improved scores of mental health?</a:t>
            </a:r>
          </a:p>
          <a:p>
            <a:r>
              <a:rPr lang="en-US" sz="2400" dirty="0"/>
              <a:t>Is it possible that loneliness may have negative impact on mental health?</a:t>
            </a:r>
          </a:p>
          <a:p>
            <a:r>
              <a:rPr lang="en-US" sz="2400" dirty="0"/>
              <a:t>Does having more money actually affect the mental state?</a:t>
            </a:r>
          </a:p>
          <a:p>
            <a:r>
              <a:rPr lang="en-US" sz="2400" dirty="0"/>
              <a:t>Does exercise contribute to improved well-being?</a:t>
            </a:r>
          </a:p>
          <a:p>
            <a:r>
              <a:rPr lang="en-US" sz="2400" dirty="0"/>
              <a:t>Is diet related to improved score of mental health?</a:t>
            </a:r>
          </a:p>
        </p:txBody>
      </p:sp>
    </p:spTree>
    <p:extLst>
      <p:ext uri="{BB962C8B-B14F-4D97-AF65-F5344CB8AC3E}">
        <p14:creationId xmlns:p14="http://schemas.microsoft.com/office/powerpoint/2010/main" val="3037812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CC3A6-3151-F897-201E-B9C767E5228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DC68897-BF25-16D4-6E0D-8EDB7804BD51}"/>
              </a:ext>
            </a:extLst>
          </p:cNvPr>
          <p:cNvSpPr txBox="1"/>
          <p:nvPr/>
        </p:nvSpPr>
        <p:spPr>
          <a:xfrm>
            <a:off x="1119816" y="4331359"/>
            <a:ext cx="10734675"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Income Corrected: </a:t>
            </a:r>
            <a:r>
              <a:rPr lang="en-US" sz="1400" dirty="0"/>
              <a:t>Strong positive correlation (0.67) with mental health, indicating higher income generally aligns with better mental health.</a:t>
            </a:r>
          </a:p>
          <a:p>
            <a:pPr marL="285750" indent="-285750">
              <a:buFont typeface="Arial" panose="020B0604020202020204" pitchFamily="34" charset="0"/>
              <a:buChar char="•"/>
            </a:pPr>
            <a:r>
              <a:rPr lang="en-US" sz="1400" b="1" dirty="0"/>
              <a:t>Nutrition: </a:t>
            </a:r>
            <a:r>
              <a:rPr lang="en-US" sz="1400" dirty="0"/>
              <a:t>No significant correlation (-0.04) with mental health, suggesting no clear linear relationship.</a:t>
            </a:r>
          </a:p>
          <a:p>
            <a:pPr marL="285750" indent="-285750">
              <a:buFont typeface="Arial" panose="020B0604020202020204" pitchFamily="34" charset="0"/>
              <a:buChar char="•"/>
            </a:pPr>
            <a:r>
              <a:rPr lang="en-US" sz="1400" b="1" dirty="0"/>
              <a:t>Sleep Quality: </a:t>
            </a:r>
            <a:r>
              <a:rPr lang="en-US" sz="1400" dirty="0"/>
              <a:t>Weak negative correlation (-0.24) with mental health, indicating that lower sleep quality might be associated with poorer mental health.</a:t>
            </a:r>
          </a:p>
          <a:p>
            <a:pPr marL="285750" indent="-285750">
              <a:buFont typeface="Arial" panose="020B0604020202020204" pitchFamily="34" charset="0"/>
              <a:buChar char="•"/>
            </a:pPr>
            <a:r>
              <a:rPr lang="en-US" sz="1400" b="1" dirty="0"/>
              <a:t>Loneliness: </a:t>
            </a:r>
            <a:r>
              <a:rPr lang="en-US" sz="1400" dirty="0"/>
              <a:t>Moderate negative correlation (-0.41) with mental health, suggesting that greater feelings of loneliness may correspond to lower mental health scores.</a:t>
            </a:r>
          </a:p>
          <a:p>
            <a:pPr marL="285750" indent="-285750">
              <a:buFont typeface="Arial" panose="020B0604020202020204" pitchFamily="34" charset="0"/>
              <a:buChar char="•"/>
            </a:pPr>
            <a:r>
              <a:rPr lang="en-US" sz="1400" b="1" dirty="0"/>
              <a:t>Exercise Level</a:t>
            </a:r>
            <a:r>
              <a:rPr lang="en-US" sz="1400" dirty="0"/>
              <a:t>: Weak to moderate positive correlation (0.35) with mental health, implying that more exercise could be related to higher mental health scores.</a:t>
            </a:r>
          </a:p>
        </p:txBody>
      </p:sp>
      <p:sp>
        <p:nvSpPr>
          <p:cNvPr id="5" name="TextBox 4">
            <a:extLst>
              <a:ext uri="{FF2B5EF4-FFF2-40B4-BE49-F238E27FC236}">
                <a16:creationId xmlns:a16="http://schemas.microsoft.com/office/drawing/2014/main" id="{91BD7E40-33AF-9FFB-AF11-5C344CB7867A}"/>
              </a:ext>
            </a:extLst>
          </p:cNvPr>
          <p:cNvSpPr txBox="1"/>
          <p:nvPr/>
        </p:nvSpPr>
        <p:spPr>
          <a:xfrm>
            <a:off x="7850038" y="1566821"/>
            <a:ext cx="3372928" cy="1015663"/>
          </a:xfrm>
          <a:prstGeom prst="rect">
            <a:avLst/>
          </a:prstGeom>
          <a:noFill/>
        </p:spPr>
        <p:txBody>
          <a:bodyPr wrap="square" rtlCol="0">
            <a:spAutoFit/>
          </a:bodyPr>
          <a:lstStyle/>
          <a:p>
            <a:r>
              <a:rPr lang="en-US" sz="1000" b="1" dirty="0">
                <a:latin typeface="Helvetica" panose="020B0604020202020204" pitchFamily="34" charset="0"/>
                <a:cs typeface="Helvetica" panose="020B0604020202020204" pitchFamily="34" charset="0"/>
              </a:rPr>
              <a:t>Pearson Correlation Coefficients with Mental Health:</a:t>
            </a:r>
          </a:p>
          <a:p>
            <a:pPr marL="171450" indent="-171450">
              <a:buFont typeface="Wingdings" panose="05000000000000000000" pitchFamily="2" charset="2"/>
              <a:buChar char="ü"/>
            </a:pPr>
            <a:r>
              <a:rPr lang="en-US" sz="1000" dirty="0" err="1">
                <a:latin typeface="Helvetica" panose="020B0604020202020204" pitchFamily="34" charset="0"/>
                <a:cs typeface="Helvetica" panose="020B0604020202020204" pitchFamily="34" charset="0"/>
              </a:rPr>
              <a:t>income_corrected</a:t>
            </a:r>
            <a:r>
              <a:rPr lang="en-US" sz="1000" dirty="0">
                <a:latin typeface="Helvetica" panose="020B0604020202020204" pitchFamily="34" charset="0"/>
                <a:cs typeface="Helvetica" panose="020B0604020202020204" pitchFamily="34" charset="0"/>
              </a:rPr>
              <a:t>      0.10</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nutrition             0.14</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sleep                -0.44</a:t>
            </a:r>
          </a:p>
          <a:p>
            <a:pPr marL="171450" indent="-171450">
              <a:buFont typeface="Wingdings" panose="05000000000000000000" pitchFamily="2" charset="2"/>
              <a:buChar char="ü"/>
            </a:pPr>
            <a:r>
              <a:rPr lang="en-US" sz="1000" dirty="0">
                <a:latin typeface="Helvetica" panose="020B0604020202020204" pitchFamily="34" charset="0"/>
                <a:cs typeface="Helvetica" panose="020B0604020202020204" pitchFamily="34" charset="0"/>
              </a:rPr>
              <a:t>loneliness           -0.49</a:t>
            </a:r>
          </a:p>
          <a:p>
            <a:pPr marL="171450" indent="-171450">
              <a:buFont typeface="Wingdings" panose="05000000000000000000" pitchFamily="2" charset="2"/>
              <a:buChar char="ü"/>
            </a:pPr>
            <a:r>
              <a:rPr lang="en-US" sz="1000" dirty="0" err="1">
                <a:latin typeface="Helvetica" panose="020B0604020202020204" pitchFamily="34" charset="0"/>
                <a:cs typeface="Helvetica" panose="020B0604020202020204" pitchFamily="34" charset="0"/>
              </a:rPr>
              <a:t>social_interaction</a:t>
            </a:r>
            <a:r>
              <a:rPr lang="en-US" sz="1000" dirty="0">
                <a:latin typeface="Helvetica" panose="020B0604020202020204" pitchFamily="34" charset="0"/>
                <a:cs typeface="Helvetica" panose="020B0604020202020204" pitchFamily="34" charset="0"/>
              </a:rPr>
              <a:t>    0.16</a:t>
            </a:r>
          </a:p>
        </p:txBody>
      </p:sp>
      <p:pic>
        <p:nvPicPr>
          <p:cNvPr id="3" name="Picture 2">
            <a:extLst>
              <a:ext uri="{FF2B5EF4-FFF2-40B4-BE49-F238E27FC236}">
                <a16:creationId xmlns:a16="http://schemas.microsoft.com/office/drawing/2014/main" id="{5922365E-03D3-A5A0-8FFB-7AF2A5951BE3}"/>
              </a:ext>
            </a:extLst>
          </p:cNvPr>
          <p:cNvPicPr>
            <a:picLocks noChangeAspect="1"/>
          </p:cNvPicPr>
          <p:nvPr/>
        </p:nvPicPr>
        <p:blipFill>
          <a:blip r:embed="rId3"/>
          <a:stretch>
            <a:fillRect/>
          </a:stretch>
        </p:blipFill>
        <p:spPr>
          <a:xfrm>
            <a:off x="2015315" y="0"/>
            <a:ext cx="5619062" cy="4149306"/>
          </a:xfrm>
          <a:prstGeom prst="rect">
            <a:avLst/>
          </a:prstGeom>
        </p:spPr>
      </p:pic>
    </p:spTree>
    <p:extLst>
      <p:ext uri="{BB962C8B-B14F-4D97-AF65-F5344CB8AC3E}">
        <p14:creationId xmlns:p14="http://schemas.microsoft.com/office/powerpoint/2010/main" val="252696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FBD9F-1E2E-2AEA-3980-598E17E29AF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C5A03A-59B1-0AE9-46E2-1562E62B867C}"/>
              </a:ext>
            </a:extLst>
          </p:cNvPr>
          <p:cNvSpPr txBox="1"/>
          <p:nvPr/>
        </p:nvSpPr>
        <p:spPr>
          <a:xfrm>
            <a:off x="1102563" y="4762246"/>
            <a:ext cx="10734675" cy="1846659"/>
          </a:xfrm>
          <a:prstGeom prst="rect">
            <a:avLst/>
          </a:prstGeom>
          <a:noFill/>
        </p:spPr>
        <p:txBody>
          <a:bodyPr wrap="square" rtlCol="0">
            <a:spAutoFit/>
          </a:bodyPr>
          <a:lstStyle/>
          <a:p>
            <a:r>
              <a:rPr lang="en-US" sz="1600" b="1" dirty="0"/>
              <a:t>     Key Findings:</a:t>
            </a:r>
          </a:p>
          <a:p>
            <a:endParaRPr lang="en-US" sz="1400" b="1" dirty="0"/>
          </a:p>
          <a:p>
            <a:pPr marL="285750" indent="-285750">
              <a:buFont typeface="Arial" panose="020B0604020202020204" pitchFamily="34" charset="0"/>
              <a:buChar char="•"/>
            </a:pPr>
            <a:r>
              <a:rPr lang="en-US" sz="1400" dirty="0"/>
              <a:t>Income and physical health show a positive association with mental health, indicating that higher income and better physical health are related to better mental health outcomes. </a:t>
            </a:r>
          </a:p>
          <a:p>
            <a:pPr marL="285750" indent="-285750">
              <a:buFont typeface="Arial" panose="020B0604020202020204" pitchFamily="34" charset="0"/>
              <a:buChar char="•"/>
            </a:pPr>
            <a:r>
              <a:rPr lang="en-US" sz="1400" dirty="0"/>
              <a:t>Sleep quality and loneliness are negatively associated with mental health, indicating that poor sleep quality and higher loneliness are related to worse mental health outcomes. </a:t>
            </a:r>
          </a:p>
          <a:p>
            <a:pPr marL="285750" indent="-285750">
              <a:buFont typeface="Arial" panose="020B0604020202020204" pitchFamily="34" charset="0"/>
              <a:buChar char="•"/>
            </a:pPr>
            <a:r>
              <a:rPr lang="en-US" sz="1400" dirty="0"/>
              <a:t>The relationship between nutrition and social interaction with mental health is not clear from the information provided and would depend on their respective p-values.</a:t>
            </a:r>
          </a:p>
        </p:txBody>
      </p:sp>
      <p:pic>
        <p:nvPicPr>
          <p:cNvPr id="4" name="Picture 3">
            <a:extLst>
              <a:ext uri="{FF2B5EF4-FFF2-40B4-BE49-F238E27FC236}">
                <a16:creationId xmlns:a16="http://schemas.microsoft.com/office/drawing/2014/main" id="{1E5CEA3F-97CD-29E1-D291-D25C623EC6F1}"/>
              </a:ext>
            </a:extLst>
          </p:cNvPr>
          <p:cNvPicPr>
            <a:picLocks noChangeAspect="1"/>
          </p:cNvPicPr>
          <p:nvPr/>
        </p:nvPicPr>
        <p:blipFill>
          <a:blip r:embed="rId3"/>
          <a:stretch>
            <a:fillRect/>
          </a:stretch>
        </p:blipFill>
        <p:spPr>
          <a:xfrm>
            <a:off x="3304785" y="848999"/>
            <a:ext cx="5582429" cy="3505689"/>
          </a:xfrm>
          <a:prstGeom prst="rect">
            <a:avLst/>
          </a:prstGeom>
        </p:spPr>
      </p:pic>
      <p:sp>
        <p:nvSpPr>
          <p:cNvPr id="6" name="TextBox 5">
            <a:extLst>
              <a:ext uri="{FF2B5EF4-FFF2-40B4-BE49-F238E27FC236}">
                <a16:creationId xmlns:a16="http://schemas.microsoft.com/office/drawing/2014/main" id="{796971F8-1C3A-AFD7-D50D-E18211A41942}"/>
              </a:ext>
            </a:extLst>
          </p:cNvPr>
          <p:cNvSpPr txBox="1"/>
          <p:nvPr/>
        </p:nvSpPr>
        <p:spPr>
          <a:xfrm>
            <a:off x="3304785" y="94891"/>
            <a:ext cx="4735034" cy="400110"/>
          </a:xfrm>
          <a:prstGeom prst="rect">
            <a:avLst/>
          </a:prstGeom>
          <a:noFill/>
        </p:spPr>
        <p:txBody>
          <a:bodyPr wrap="square" rtlCol="0">
            <a:spAutoFit/>
          </a:bodyPr>
          <a:lstStyle/>
          <a:p>
            <a:pPr algn="ctr"/>
            <a:r>
              <a:rPr lang="en-US" sz="2000" b="1" dirty="0"/>
              <a:t>OLS Regression Results</a:t>
            </a:r>
          </a:p>
        </p:txBody>
      </p:sp>
    </p:spTree>
    <p:extLst>
      <p:ext uri="{BB962C8B-B14F-4D97-AF65-F5344CB8AC3E}">
        <p14:creationId xmlns:p14="http://schemas.microsoft.com/office/powerpoint/2010/main" val="159307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1036-A91C-A406-C890-3D0C046E36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A53395-1F3B-0C4C-BBFE-F3E145B6F1D6}"/>
              </a:ext>
            </a:extLst>
          </p:cNvPr>
          <p:cNvSpPr txBox="1"/>
          <p:nvPr/>
        </p:nvSpPr>
        <p:spPr>
          <a:xfrm>
            <a:off x="1454988" y="2136338"/>
            <a:ext cx="9282023" cy="3231654"/>
          </a:xfrm>
          <a:prstGeom prst="rect">
            <a:avLst/>
          </a:prstGeom>
          <a:noFill/>
        </p:spPr>
        <p:txBody>
          <a:bodyPr wrap="square" rtlCol="0">
            <a:spAutoFit/>
          </a:bodyPr>
          <a:lstStyle/>
          <a:p>
            <a:r>
              <a:rPr lang="en-US" sz="2400" b="1" dirty="0"/>
              <a:t>Conclusion:</a:t>
            </a:r>
          </a:p>
          <a:p>
            <a:endParaRPr lang="en-US" dirty="0"/>
          </a:p>
          <a:p>
            <a:pPr marL="285750" indent="-285750">
              <a:buFont typeface="Arial" panose="020B0604020202020204" pitchFamily="34" charset="0"/>
              <a:buChar char="•"/>
            </a:pPr>
            <a:r>
              <a:rPr lang="en-US" dirty="0"/>
              <a:t>Sleep quality and loneliness exhibit negative correlations, suggesting poorer sleep and greater loneliness may worsen mental health.</a:t>
            </a:r>
          </a:p>
          <a:p>
            <a:pPr marL="285750" indent="-285750">
              <a:buFont typeface="Arial" panose="020B0604020202020204" pitchFamily="34" charset="0"/>
              <a:buChar char="•"/>
            </a:pPr>
            <a:r>
              <a:rPr lang="en-US" dirty="0"/>
              <a:t>Income shows a strong positive correlation, indicating a connection between financial well-being and mental health.</a:t>
            </a:r>
          </a:p>
          <a:p>
            <a:pPr marL="285750" indent="-285750">
              <a:buFont typeface="Arial" panose="020B0604020202020204" pitchFamily="34" charset="0"/>
              <a:buChar char="•"/>
            </a:pPr>
            <a:r>
              <a:rPr lang="en-US" dirty="0"/>
              <a:t>Exercise demonstrates a weak but positive correlation. </a:t>
            </a:r>
          </a:p>
          <a:p>
            <a:pPr marL="285750" indent="-285750">
              <a:buFont typeface="Arial" panose="020B0604020202020204" pitchFamily="34" charset="0"/>
              <a:buChar char="•"/>
            </a:pPr>
            <a:r>
              <a:rPr lang="en-US" dirty="0"/>
              <a:t>The relationship between diet and mental health requires further exploration, social isolation appears to negatively impact mental health.</a:t>
            </a:r>
          </a:p>
          <a:p>
            <a:pPr marL="285750" indent="-285750">
              <a:buFont typeface="Arial" panose="020B0604020202020204" pitchFamily="34" charset="0"/>
              <a:buChar char="•"/>
            </a:pPr>
            <a:r>
              <a:rPr lang="en-US" dirty="0"/>
              <a:t>It's essential to keep in mind that correlation doesn't equal causation, and some relationships might be non-linear.</a:t>
            </a:r>
          </a:p>
        </p:txBody>
      </p:sp>
    </p:spTree>
    <p:extLst>
      <p:ext uri="{BB962C8B-B14F-4D97-AF65-F5344CB8AC3E}">
        <p14:creationId xmlns:p14="http://schemas.microsoft.com/office/powerpoint/2010/main" val="192765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33E06-7BAD-3B2F-1681-3A13BFA53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3C614A-045B-4B42-3A5B-CF37DAED5B39}"/>
              </a:ext>
            </a:extLst>
          </p:cNvPr>
          <p:cNvSpPr>
            <a:spLocks noGrp="1"/>
          </p:cNvSpPr>
          <p:nvPr>
            <p:ph type="title"/>
          </p:nvPr>
        </p:nvSpPr>
        <p:spPr>
          <a:xfrm>
            <a:off x="1280160" y="640080"/>
            <a:ext cx="10087699" cy="1280160"/>
          </a:xfrm>
        </p:spPr>
        <p:txBody>
          <a:bodyPr anchor="b">
            <a:normAutofit/>
          </a:bodyPr>
          <a:lstStyle/>
          <a:p>
            <a:r>
              <a:rPr lang="en-US" dirty="0"/>
              <a:t>Dataset</a:t>
            </a:r>
          </a:p>
        </p:txBody>
      </p:sp>
      <p:sp>
        <p:nvSpPr>
          <p:cNvPr id="4" name="Text Placeholder 3">
            <a:extLst>
              <a:ext uri="{FF2B5EF4-FFF2-40B4-BE49-F238E27FC236}">
                <a16:creationId xmlns:a16="http://schemas.microsoft.com/office/drawing/2014/main" id="{15CDB355-675C-925F-E333-C95F512BB0CD}"/>
              </a:ext>
            </a:extLst>
          </p:cNvPr>
          <p:cNvSpPr>
            <a:spLocks noGrp="1"/>
          </p:cNvSpPr>
          <p:nvPr>
            <p:ph idx="1"/>
          </p:nvPr>
        </p:nvSpPr>
        <p:spPr>
          <a:xfrm>
            <a:off x="1280160" y="2103119"/>
            <a:ext cx="10087699" cy="4114800"/>
          </a:xfrm>
        </p:spPr>
        <p:txBody>
          <a:bodyPr>
            <a:normAutofit fontScale="92500"/>
          </a:bodyPr>
          <a:lstStyle/>
          <a:p>
            <a:r>
              <a:rPr lang="en-US" dirty="0"/>
              <a:t>Title: </a:t>
            </a:r>
            <a:r>
              <a:rPr lang="en-US" i="1" dirty="0"/>
              <a:t>Meaning in life: a major predictive factor for loneliness comparable to health status and social connectedness:</a:t>
            </a:r>
          </a:p>
          <a:p>
            <a:r>
              <a:rPr lang="en-US" dirty="0"/>
              <a:t>The dataset includes scores for predictors of loneliness, including summary scores of sociodemographic, lifestyles, self-rated health status questionnaires and cognitive constructs about meaning in life .</a:t>
            </a:r>
          </a:p>
          <a:p>
            <a:r>
              <a:rPr lang="en-US" dirty="0"/>
              <a:t>Year:2020</a:t>
            </a:r>
          </a:p>
          <a:p>
            <a:r>
              <a:rPr lang="en-US" dirty="0"/>
              <a:t>Location: </a:t>
            </a:r>
            <a:r>
              <a:rPr lang="en-US" dirty="0" err="1"/>
              <a:t>Universitat</a:t>
            </a:r>
            <a:r>
              <a:rPr lang="en-US" dirty="0"/>
              <a:t> de Barcelona </a:t>
            </a:r>
            <a:r>
              <a:rPr lang="en-US" dirty="0" err="1"/>
              <a:t>Facultat</a:t>
            </a:r>
            <a:r>
              <a:rPr lang="en-US" dirty="0"/>
              <a:t> de </a:t>
            </a:r>
            <a:r>
              <a:rPr lang="en-US" dirty="0" err="1"/>
              <a:t>Medicina</a:t>
            </a:r>
            <a:r>
              <a:rPr lang="en-US" dirty="0"/>
              <a:t>, </a:t>
            </a:r>
            <a:r>
              <a:rPr lang="en-US" dirty="0" err="1"/>
              <a:t>Institut</a:t>
            </a:r>
            <a:r>
              <a:rPr lang="en-US" dirty="0"/>
              <a:t> Guttmann- </a:t>
            </a:r>
          </a:p>
          <a:p>
            <a:r>
              <a:rPr lang="en-US" dirty="0"/>
              <a:t>link: https://data.mendeley.com/datasets/zy39mdzxpg/2</a:t>
            </a:r>
          </a:p>
          <a:p>
            <a:endParaRPr lang="en-US" dirty="0"/>
          </a:p>
        </p:txBody>
      </p:sp>
    </p:spTree>
    <p:extLst>
      <p:ext uri="{BB962C8B-B14F-4D97-AF65-F5344CB8AC3E}">
        <p14:creationId xmlns:p14="http://schemas.microsoft.com/office/powerpoint/2010/main" val="93252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B92FD-BB23-E9CA-CE0C-331E72C2CD24}"/>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7F786B9-2EA7-DBB1-EB9C-69C5D0696956}"/>
              </a:ext>
            </a:extLst>
          </p:cNvPr>
          <p:cNvSpPr>
            <a:spLocks noGrp="1"/>
          </p:cNvSpPr>
          <p:nvPr>
            <p:ph idx="21"/>
          </p:nvPr>
        </p:nvSpPr>
        <p:spPr>
          <a:xfrm>
            <a:off x="1280160" y="3017520"/>
            <a:ext cx="10374152" cy="3208866"/>
          </a:xfrm>
        </p:spPr>
        <p:txBody>
          <a:bodyPr>
            <a:normAutofit/>
          </a:bodyPr>
          <a:lstStyle/>
          <a:p>
            <a:pPr marL="0" indent="0">
              <a:buNone/>
            </a:pPr>
            <a:endParaRPr lang="en-US" dirty="0"/>
          </a:p>
          <a:p>
            <a:endParaRPr lang="en-US" dirty="0"/>
          </a:p>
        </p:txBody>
      </p:sp>
      <p:sp>
        <p:nvSpPr>
          <p:cNvPr id="3" name="TextBox 2">
            <a:extLst>
              <a:ext uri="{FF2B5EF4-FFF2-40B4-BE49-F238E27FC236}">
                <a16:creationId xmlns:a16="http://schemas.microsoft.com/office/drawing/2014/main" id="{E2F547A9-3BF2-087F-C546-207F5AA6D48E}"/>
              </a:ext>
            </a:extLst>
          </p:cNvPr>
          <p:cNvSpPr txBox="1"/>
          <p:nvPr/>
        </p:nvSpPr>
        <p:spPr>
          <a:xfrm>
            <a:off x="753729" y="1072361"/>
            <a:ext cx="10437961" cy="4165564"/>
          </a:xfrm>
          <a:prstGeom prst="rect">
            <a:avLst/>
          </a:prstGeom>
          <a:noFill/>
        </p:spPr>
        <p:txBody>
          <a:bodyPr wrap="square" rtlCol="0">
            <a:spAutoFit/>
          </a:bodyPr>
          <a:lstStyle/>
          <a:p>
            <a:pPr marL="0" marR="0">
              <a:lnSpc>
                <a:spcPct val="107000"/>
              </a:lnSpc>
              <a:spcBef>
                <a:spcPts val="0"/>
              </a:spcBef>
              <a:spcAft>
                <a:spcPts val="800"/>
              </a:spcAft>
            </a:pPr>
            <a:endParaRPr lang="en-US" sz="1600" kern="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Variables: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Level of Education: Education level</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Family income corrected by family size and structure: Income Corrected, normalizing by the corresponding family poverty threshold from the Catalan population (IDESCAT)</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Nutrition: Mediterranean Diet Adherence screener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MeDAS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Schröder</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et al., 2010)</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Exercise: Using the International Physical Activity Questionnaire (IPAQ) in the short version (Craig et al., 2003)</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Sleep Quality: Jenkins Sleep Evaluation Questionnaire (JSEQ, Jenkins et al., 1988)</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Social Interaction: Employing 4 out of the 12 items from the LUBBEN Social Network Scale (LSNS)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Lubben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1998), which do not contain subjective appreciation of the quality of the interactions and are restricted to number and frequency</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Mental Health: Using the PHQ-4 questionnaire (Kroenke), consisting of questions on depressive and anxiety symptoms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Loneliness: Sum of scores from the three UCLA loneliness scale items (UCLA_1 + UCLA_2 + UCLA_3)</a:t>
            </a:r>
          </a:p>
        </p:txBody>
      </p:sp>
    </p:spTree>
    <p:extLst>
      <p:ext uri="{BB962C8B-B14F-4D97-AF65-F5344CB8AC3E}">
        <p14:creationId xmlns:p14="http://schemas.microsoft.com/office/powerpoint/2010/main" val="221793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563DF-403B-CB91-D81A-77CD72597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2D2FF-0336-70E5-16DE-C9FD23DA1DEC}"/>
              </a:ext>
            </a:extLst>
          </p:cNvPr>
          <p:cNvSpPr>
            <a:spLocks noGrp="1"/>
          </p:cNvSpPr>
          <p:nvPr>
            <p:ph type="title"/>
          </p:nvPr>
        </p:nvSpPr>
        <p:spPr>
          <a:xfrm>
            <a:off x="1564543" y="514134"/>
            <a:ext cx="9062913" cy="5829731"/>
          </a:xfrm>
        </p:spPr>
        <p:txBody>
          <a:bodyPr anchor="ctr">
            <a:normAutofit/>
          </a:bodyPr>
          <a:lstStyle/>
          <a:p>
            <a:pPr algn="ctr"/>
            <a:r>
              <a:rPr lang="en-US" dirty="0"/>
              <a:t>Histograms and outliers</a:t>
            </a:r>
          </a:p>
        </p:txBody>
      </p:sp>
      <p:sp>
        <p:nvSpPr>
          <p:cNvPr id="4" name="Text Placeholder 3">
            <a:extLst>
              <a:ext uri="{FF2B5EF4-FFF2-40B4-BE49-F238E27FC236}">
                <a16:creationId xmlns:a16="http://schemas.microsoft.com/office/drawing/2014/main" id="{F21C2077-5E05-B949-5D61-8B76FA2BAA08}"/>
              </a:ext>
            </a:extLst>
          </p:cNvPr>
          <p:cNvSpPr>
            <a:spLocks noGrp="1"/>
          </p:cNvSpPr>
          <p:nvPr>
            <p:ph idx="21"/>
          </p:nvPr>
        </p:nvSpPr>
        <p:spPr>
          <a:xfrm>
            <a:off x="1280160" y="3017520"/>
            <a:ext cx="10374152" cy="3208866"/>
          </a:xfrm>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189168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66DD5-8312-8710-CF01-3677D0CB12F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6578C8C-CD97-0170-23E0-F414868A6919}"/>
              </a:ext>
            </a:extLst>
          </p:cNvPr>
          <p:cNvPicPr>
            <a:picLocks noChangeAspect="1"/>
          </p:cNvPicPr>
          <p:nvPr/>
        </p:nvPicPr>
        <p:blipFill>
          <a:blip r:embed="rId3"/>
          <a:stretch>
            <a:fillRect/>
          </a:stretch>
        </p:blipFill>
        <p:spPr>
          <a:xfrm>
            <a:off x="2404547" y="771345"/>
            <a:ext cx="7382905" cy="2572109"/>
          </a:xfrm>
          <a:prstGeom prst="rect">
            <a:avLst/>
          </a:prstGeom>
        </p:spPr>
      </p:pic>
      <p:sp>
        <p:nvSpPr>
          <p:cNvPr id="8" name="TextBox 7">
            <a:extLst>
              <a:ext uri="{FF2B5EF4-FFF2-40B4-BE49-F238E27FC236}">
                <a16:creationId xmlns:a16="http://schemas.microsoft.com/office/drawing/2014/main" id="{984ABBE6-8A8F-8B4B-51C7-0E6DB3C2B168}"/>
              </a:ext>
            </a:extLst>
          </p:cNvPr>
          <p:cNvSpPr txBox="1"/>
          <p:nvPr/>
        </p:nvSpPr>
        <p:spPr>
          <a:xfrm>
            <a:off x="2228850" y="3848100"/>
            <a:ext cx="7639050" cy="1200329"/>
          </a:xfrm>
          <a:prstGeom prst="rect">
            <a:avLst/>
          </a:prstGeom>
          <a:noFill/>
        </p:spPr>
        <p:txBody>
          <a:bodyPr wrap="square" rtlCol="0">
            <a:spAutoFit/>
          </a:bodyPr>
          <a:lstStyle/>
          <a:p>
            <a:r>
              <a:rPr lang="en-US" b="1" dirty="0"/>
              <a:t>Income Corrected: </a:t>
            </a:r>
            <a:r>
              <a:rPr lang="en-US" dirty="0"/>
              <a:t>The distribution seems skewed, with a concentration in lower income brackets. Income Corrected has 12 outliers. These outliers represent individuals with significantly higher corrected incomes. </a:t>
            </a:r>
          </a:p>
        </p:txBody>
      </p:sp>
    </p:spTree>
    <p:extLst>
      <p:ext uri="{BB962C8B-B14F-4D97-AF65-F5344CB8AC3E}">
        <p14:creationId xmlns:p14="http://schemas.microsoft.com/office/powerpoint/2010/main" val="364773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9F994-2DE9-FE16-9BB8-FB7D4979D95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F9A364C-C373-A0F3-2A2F-C1AAF0FEBA97}"/>
              </a:ext>
            </a:extLst>
          </p:cNvPr>
          <p:cNvSpPr txBox="1"/>
          <p:nvPr/>
        </p:nvSpPr>
        <p:spPr>
          <a:xfrm>
            <a:off x="2228850" y="3848100"/>
            <a:ext cx="7639050" cy="1477328"/>
          </a:xfrm>
          <a:prstGeom prst="rect">
            <a:avLst/>
          </a:prstGeom>
          <a:noFill/>
        </p:spPr>
        <p:txBody>
          <a:bodyPr wrap="square" rtlCol="0">
            <a:spAutoFit/>
          </a:bodyPr>
          <a:lstStyle/>
          <a:p>
            <a:r>
              <a:rPr lang="en-US" b="1" dirty="0"/>
              <a:t>Nutrition: </a:t>
            </a:r>
            <a:r>
              <a:rPr lang="en-US" dirty="0"/>
              <a:t>The distribution appears relatively normal but might have slight skewness towards higher nutrition scores. Outliers, there is only 1 outlier. Outliers could be investigated to ensure they're not data entry errors and possibly adjusted or removed if skewing analysis.</a:t>
            </a:r>
          </a:p>
        </p:txBody>
      </p:sp>
      <p:pic>
        <p:nvPicPr>
          <p:cNvPr id="3" name="Picture 2">
            <a:extLst>
              <a:ext uri="{FF2B5EF4-FFF2-40B4-BE49-F238E27FC236}">
                <a16:creationId xmlns:a16="http://schemas.microsoft.com/office/drawing/2014/main" id="{D2F3DB88-C783-C240-D8AE-0D1CC1ED9B99}"/>
              </a:ext>
            </a:extLst>
          </p:cNvPr>
          <p:cNvPicPr>
            <a:picLocks noChangeAspect="1"/>
          </p:cNvPicPr>
          <p:nvPr/>
        </p:nvPicPr>
        <p:blipFill>
          <a:blip r:embed="rId3"/>
          <a:stretch>
            <a:fillRect/>
          </a:stretch>
        </p:blipFill>
        <p:spPr>
          <a:xfrm>
            <a:off x="2228850" y="1028074"/>
            <a:ext cx="7440063" cy="2524477"/>
          </a:xfrm>
          <a:prstGeom prst="rect">
            <a:avLst/>
          </a:prstGeom>
        </p:spPr>
      </p:pic>
    </p:spTree>
    <p:extLst>
      <p:ext uri="{BB962C8B-B14F-4D97-AF65-F5344CB8AC3E}">
        <p14:creationId xmlns:p14="http://schemas.microsoft.com/office/powerpoint/2010/main" val="19389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708E6-CF6E-A9D1-829D-EEAE0A02DA8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B83685A-F7AF-C8D1-D4F6-E0CCA59B423B}"/>
              </a:ext>
            </a:extLst>
          </p:cNvPr>
          <p:cNvSpPr txBox="1"/>
          <p:nvPr/>
        </p:nvSpPr>
        <p:spPr>
          <a:xfrm>
            <a:off x="2228850" y="3848100"/>
            <a:ext cx="7639050" cy="1200329"/>
          </a:xfrm>
          <a:prstGeom prst="rect">
            <a:avLst/>
          </a:prstGeom>
          <a:noFill/>
        </p:spPr>
        <p:txBody>
          <a:bodyPr wrap="square" rtlCol="0">
            <a:spAutoFit/>
          </a:bodyPr>
          <a:lstStyle/>
          <a:p>
            <a:r>
              <a:rPr lang="en-US" b="1" dirty="0"/>
              <a:t>Sleep: </a:t>
            </a:r>
            <a:r>
              <a:rPr lang="en-US" dirty="0"/>
              <a:t>This variable shows a concentration around a specific range of sleep quality scores, with a total of 33 outliers on both lower and higher ends. Extremely low or high sleep scores might indicate unusual sleep patterns or data recording errors. </a:t>
            </a:r>
          </a:p>
        </p:txBody>
      </p:sp>
      <p:pic>
        <p:nvPicPr>
          <p:cNvPr id="3" name="Picture 2">
            <a:extLst>
              <a:ext uri="{FF2B5EF4-FFF2-40B4-BE49-F238E27FC236}">
                <a16:creationId xmlns:a16="http://schemas.microsoft.com/office/drawing/2014/main" id="{B48FB673-2866-C587-11EA-B96AA3C3AAAE}"/>
              </a:ext>
            </a:extLst>
          </p:cNvPr>
          <p:cNvPicPr>
            <a:picLocks noChangeAspect="1"/>
          </p:cNvPicPr>
          <p:nvPr/>
        </p:nvPicPr>
        <p:blipFill>
          <a:blip r:embed="rId3"/>
          <a:stretch>
            <a:fillRect/>
          </a:stretch>
        </p:blipFill>
        <p:spPr>
          <a:xfrm>
            <a:off x="2323580" y="856891"/>
            <a:ext cx="7449590" cy="2572109"/>
          </a:xfrm>
          <a:prstGeom prst="rect">
            <a:avLst/>
          </a:prstGeom>
        </p:spPr>
      </p:pic>
    </p:spTree>
    <p:extLst>
      <p:ext uri="{BB962C8B-B14F-4D97-AF65-F5344CB8AC3E}">
        <p14:creationId xmlns:p14="http://schemas.microsoft.com/office/powerpoint/2010/main" val="392658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A159F-D246-AC4F-6036-97BCE91D474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3BA8F37-BF6C-7CA6-2D6C-85E7287FD9F1}"/>
              </a:ext>
            </a:extLst>
          </p:cNvPr>
          <p:cNvSpPr txBox="1"/>
          <p:nvPr/>
        </p:nvSpPr>
        <p:spPr>
          <a:xfrm>
            <a:off x="2228850" y="3848100"/>
            <a:ext cx="7639050" cy="1200329"/>
          </a:xfrm>
          <a:prstGeom prst="rect">
            <a:avLst/>
          </a:prstGeom>
          <a:noFill/>
        </p:spPr>
        <p:txBody>
          <a:bodyPr wrap="square" rtlCol="0">
            <a:spAutoFit/>
          </a:bodyPr>
          <a:lstStyle/>
          <a:p>
            <a:r>
              <a:rPr lang="en-US" b="1" dirty="0"/>
              <a:t>Social Interaction: </a:t>
            </a:r>
            <a:r>
              <a:rPr lang="en-US" dirty="0"/>
              <a:t>The distribution seems to have a peak with 16 outliers at the lower end, indicating individuals with very low social interaction. These outliers might represent genuine cases of social isolation or incorrect data. </a:t>
            </a:r>
          </a:p>
        </p:txBody>
      </p:sp>
      <p:pic>
        <p:nvPicPr>
          <p:cNvPr id="3" name="Picture 2">
            <a:extLst>
              <a:ext uri="{FF2B5EF4-FFF2-40B4-BE49-F238E27FC236}">
                <a16:creationId xmlns:a16="http://schemas.microsoft.com/office/drawing/2014/main" id="{BF5AFA9C-D56C-2F63-7B03-18488B8A06C8}"/>
              </a:ext>
            </a:extLst>
          </p:cNvPr>
          <p:cNvPicPr>
            <a:picLocks noChangeAspect="1"/>
          </p:cNvPicPr>
          <p:nvPr/>
        </p:nvPicPr>
        <p:blipFill>
          <a:blip r:embed="rId3"/>
          <a:stretch>
            <a:fillRect/>
          </a:stretch>
        </p:blipFill>
        <p:spPr>
          <a:xfrm>
            <a:off x="2228850" y="837838"/>
            <a:ext cx="7497221" cy="2591162"/>
          </a:xfrm>
          <a:prstGeom prst="rect">
            <a:avLst/>
          </a:prstGeom>
        </p:spPr>
      </p:pic>
    </p:spTree>
    <p:extLst>
      <p:ext uri="{BB962C8B-B14F-4D97-AF65-F5344CB8AC3E}">
        <p14:creationId xmlns:p14="http://schemas.microsoft.com/office/powerpoint/2010/main" val="138227756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41243A"/>
      </a:dk2>
      <a:lt2>
        <a:srgbClr val="E2E8E3"/>
      </a:lt2>
      <a:accent1>
        <a:srgbClr val="C493BA"/>
      </a:accent1>
      <a:accent2>
        <a:srgbClr val="BA7F94"/>
      </a:accent2>
      <a:accent3>
        <a:srgbClr val="C69996"/>
      </a:accent3>
      <a:accent4>
        <a:srgbClr val="BA9B7F"/>
      </a:accent4>
      <a:accent5>
        <a:srgbClr val="A9A480"/>
      </a:accent5>
      <a:accent6>
        <a:srgbClr val="9AAA74"/>
      </a:accent6>
      <a:hlink>
        <a:srgbClr val="568E6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217</TotalTime>
  <Words>1703</Words>
  <Application>Microsoft Office PowerPoint</Application>
  <PresentationFormat>Widescreen</PresentationFormat>
  <Paragraphs>114</Paragraphs>
  <Slides>22</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Century Gothic</vt:lpstr>
      <vt:lpstr>Elephant</vt:lpstr>
      <vt:lpstr>Helvetica</vt:lpstr>
      <vt:lpstr>Univers</vt:lpstr>
      <vt:lpstr>Wingdings</vt:lpstr>
      <vt:lpstr>GradientVTI</vt:lpstr>
      <vt:lpstr>BrushVTI</vt:lpstr>
      <vt:lpstr>PowerPoint Presentation</vt:lpstr>
      <vt:lpstr>Research questions</vt:lpstr>
      <vt:lpstr>Dataset</vt:lpstr>
      <vt:lpstr>PowerPoint Presentation</vt:lpstr>
      <vt:lpstr>Histograms and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 moussadeq</dc:creator>
  <cp:lastModifiedBy>said moussadeq</cp:lastModifiedBy>
  <cp:revision>2</cp:revision>
  <dcterms:created xsi:type="dcterms:W3CDTF">2024-03-01T22:31:18Z</dcterms:created>
  <dcterms:modified xsi:type="dcterms:W3CDTF">2024-03-02T02:08:26Z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