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73" r:id="rId4"/>
    <p:sldId id="263" r:id="rId5"/>
    <p:sldId id="259" r:id="rId6"/>
    <p:sldId id="260" r:id="rId7"/>
    <p:sldId id="261" r:id="rId8"/>
    <p:sldId id="262" r:id="rId9"/>
    <p:sldId id="283" r:id="rId10"/>
    <p:sldId id="268" r:id="rId11"/>
    <p:sldId id="265" r:id="rId12"/>
    <p:sldId id="266" r:id="rId13"/>
    <p:sldId id="29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94614" autoAdjust="0"/>
  </p:normalViewPr>
  <p:slideViewPr>
    <p:cSldViewPr snapToGrid="0">
      <p:cViewPr>
        <p:scale>
          <a:sx n="96" d="100"/>
          <a:sy n="96" d="100"/>
        </p:scale>
        <p:origin x="1110" y="25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CC062B-76B2-46A0-9ED6-323E1C96B6B3}" type="datetimeFigureOut">
              <a:rPr lang="en-US" smtClean="0"/>
              <a:t>8/10/2024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C8118F-2402-4630-9F14-60DCD2C6F398}" type="slidenum">
              <a:rPr lang="en-US" smtClean="0"/>
              <a:t>‹#›</a:t>
            </a:fld>
            <a:endParaRPr lang="en-US"/>
          </a:p>
        </p:txBody>
      </p:sp>
    </p:spTree>
    <p:extLst>
      <p:ext uri="{BB962C8B-B14F-4D97-AF65-F5344CB8AC3E}">
        <p14:creationId xmlns:p14="http://schemas.microsoft.com/office/powerpoint/2010/main" val="3592912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[morning/afternoon], everyone. Thank you for joining me today. My name is Said Moussadeq, and I'll be presenting on 'Predicting IoT Network Vulnerabilities: A Data-Driven Approach to Ensuring Security in an Expanding Digital Landscape.' Let's dive into the critical role machine learning plays in enhancing IoT security</a:t>
            </a:r>
          </a:p>
        </p:txBody>
      </p:sp>
      <p:sp>
        <p:nvSpPr>
          <p:cNvPr id="4" name="Slide Number Placeholder 3"/>
          <p:cNvSpPr>
            <a:spLocks noGrp="1"/>
          </p:cNvSpPr>
          <p:nvPr>
            <p:ph type="sldNum" sz="quarter" idx="5"/>
          </p:nvPr>
        </p:nvSpPr>
        <p:spPr/>
        <p:txBody>
          <a:bodyPr/>
          <a:lstStyle/>
          <a:p>
            <a:fld id="{9EC8118F-2402-4630-9F14-60DCD2C6F398}" type="slidenum">
              <a:rPr lang="en-US" smtClean="0"/>
              <a:t>1</a:t>
            </a:fld>
            <a:endParaRPr lang="en-US"/>
          </a:p>
        </p:txBody>
      </p:sp>
    </p:spTree>
    <p:extLst>
      <p:ext uri="{BB962C8B-B14F-4D97-AF65-F5344CB8AC3E}">
        <p14:creationId xmlns:p14="http://schemas.microsoft.com/office/powerpoint/2010/main" val="1826030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"Adversarial attacks pose a significant challenge in IoT security, as they can impact the accuracy of intrusion detection systems. To mitigate this, optimization techniques like PSO and SMO are employed to enhance feature selection and model accuracy. Additionally, innovative machine learning approaches are continuously being developed to address these adversarial challenges and improve overall system resilience."</a:t>
            </a:r>
          </a:p>
        </p:txBody>
      </p:sp>
      <p:sp>
        <p:nvSpPr>
          <p:cNvPr id="4" name="Slide Number Placeholder 3"/>
          <p:cNvSpPr>
            <a:spLocks noGrp="1"/>
          </p:cNvSpPr>
          <p:nvPr>
            <p:ph type="sldNum" sz="quarter" idx="5"/>
          </p:nvPr>
        </p:nvSpPr>
        <p:spPr/>
        <p:txBody>
          <a:bodyPr/>
          <a:lstStyle/>
          <a:p>
            <a:fld id="{9EC8118F-2402-4630-9F14-60DCD2C6F398}" type="slidenum">
              <a:rPr lang="en-US" smtClean="0"/>
              <a:t>10</a:t>
            </a:fld>
            <a:endParaRPr lang="en-US"/>
          </a:p>
        </p:txBody>
      </p:sp>
    </p:spTree>
    <p:extLst>
      <p:ext uri="{BB962C8B-B14F-4D97-AF65-F5344CB8AC3E}">
        <p14:creationId xmlns:p14="http://schemas.microsoft.com/office/powerpoint/2010/main" val="1423300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this presentation highlighted the critical role of machine learning in securing IoT networks. We explored various ML techniques, such as Random Forests and deep learning, and their effectiveness in predicting </a:t>
            </a:r>
            <a:r>
              <a:rPr lang="en-US" dirty="0" err="1"/>
              <a:t>vulnerabilities.However</a:t>
            </a:r>
            <a:r>
              <a:rPr lang="en-US" dirty="0"/>
              <a:t>, we also acknowledged significant challenges, including the complexity of IoT data, device diversity, and evolving cyber threats. These challenges demand continuous innovation and </a:t>
            </a:r>
            <a:r>
              <a:rPr lang="en-US" dirty="0" err="1"/>
              <a:t>adaptation.Generative</a:t>
            </a:r>
            <a:r>
              <a:rPr lang="en-US" dirty="0"/>
              <a:t> AI and large language models offer promising advancements, particularly in threat detection and security enhancement. Yet, integrating these technologies while addressing privacy and computational constraints remains </a:t>
            </a:r>
            <a:r>
              <a:rPr lang="en-US" dirty="0" err="1"/>
              <a:t>crucial.Ultimately</a:t>
            </a:r>
            <a:r>
              <a:rPr lang="en-US" dirty="0"/>
              <a:t>, the future of IoT security depends on our ability to monitor, adapt, and innovate, ensuring that IoT systems are both smart and secure</a:t>
            </a:r>
          </a:p>
        </p:txBody>
      </p:sp>
      <p:sp>
        <p:nvSpPr>
          <p:cNvPr id="4" name="Slide Number Placeholder 3"/>
          <p:cNvSpPr>
            <a:spLocks noGrp="1"/>
          </p:cNvSpPr>
          <p:nvPr>
            <p:ph type="sldNum" sz="quarter" idx="5"/>
          </p:nvPr>
        </p:nvSpPr>
        <p:spPr/>
        <p:txBody>
          <a:bodyPr/>
          <a:lstStyle/>
          <a:p>
            <a:fld id="{9EC8118F-2402-4630-9F14-60DCD2C6F398}" type="slidenum">
              <a:rPr lang="en-US" smtClean="0"/>
              <a:t>11</a:t>
            </a:fld>
            <a:endParaRPr lang="en-US"/>
          </a:p>
        </p:txBody>
      </p:sp>
    </p:spTree>
    <p:extLst>
      <p:ext uri="{BB962C8B-B14F-4D97-AF65-F5344CB8AC3E}">
        <p14:creationId xmlns:p14="http://schemas.microsoft.com/office/powerpoint/2010/main" val="387418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Thank you</a:t>
            </a:r>
          </a:p>
        </p:txBody>
      </p:sp>
      <p:sp>
        <p:nvSpPr>
          <p:cNvPr id="4" name="Slide Number Placeholder 3"/>
          <p:cNvSpPr>
            <a:spLocks noGrp="1"/>
          </p:cNvSpPr>
          <p:nvPr>
            <p:ph type="sldNum" sz="quarter" idx="5"/>
          </p:nvPr>
        </p:nvSpPr>
        <p:spPr/>
        <p:txBody>
          <a:bodyPr/>
          <a:lstStyle/>
          <a:p>
            <a:fld id="{9EC8118F-2402-4630-9F14-60DCD2C6F398}" type="slidenum">
              <a:rPr lang="en-US" smtClean="0"/>
              <a:t>13</a:t>
            </a:fld>
            <a:endParaRPr lang="en-US"/>
          </a:p>
        </p:txBody>
      </p:sp>
    </p:spTree>
    <p:extLst>
      <p:ext uri="{BB962C8B-B14F-4D97-AF65-F5344CB8AC3E}">
        <p14:creationId xmlns:p14="http://schemas.microsoft.com/office/powerpoint/2010/main" val="2126990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Internet of Things, or IoT, has seen rapid growth over the past few years, with market predictions reaching $1.39 trillion by 2024. However, this rapid expansion has also led to an increase in security breaches, making it essential to develop predictive models that can forecast potential vulnerabilities. This research focuses on using machine learning to enhance real-time monitoring and threat detection in IoT networks."</a:t>
            </a:r>
          </a:p>
        </p:txBody>
      </p:sp>
      <p:sp>
        <p:nvSpPr>
          <p:cNvPr id="4" name="Slide Number Placeholder 3"/>
          <p:cNvSpPr>
            <a:spLocks noGrp="1"/>
          </p:cNvSpPr>
          <p:nvPr>
            <p:ph type="sldNum" sz="quarter" idx="5"/>
          </p:nvPr>
        </p:nvSpPr>
        <p:spPr/>
        <p:txBody>
          <a:bodyPr/>
          <a:lstStyle/>
          <a:p>
            <a:fld id="{9EC8118F-2402-4630-9F14-60DCD2C6F398}" type="slidenum">
              <a:rPr lang="en-US" smtClean="0"/>
              <a:t>2</a:t>
            </a:fld>
            <a:endParaRPr lang="en-US"/>
          </a:p>
        </p:txBody>
      </p:sp>
    </p:spTree>
    <p:extLst>
      <p:ext uri="{BB962C8B-B14F-4D97-AF65-F5344CB8AC3E}">
        <p14:creationId xmlns:p14="http://schemas.microsoft.com/office/powerpoint/2010/main" val="3691463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address the security challenges in IoT, various machine learning techniques are employed. These include supervised learning, which uses labeled data for training, unsupervised learning, which identifies patterns without labels, and ensemble learning, which combines multiple models to improve accuracy. Additionally, optimization techniques like Particle Swarm Optimization and Spider Monkey Optimization are used to fine-tune these models for better performance."</a:t>
            </a:r>
          </a:p>
        </p:txBody>
      </p:sp>
      <p:sp>
        <p:nvSpPr>
          <p:cNvPr id="4" name="Slide Number Placeholder 3"/>
          <p:cNvSpPr>
            <a:spLocks noGrp="1"/>
          </p:cNvSpPr>
          <p:nvPr>
            <p:ph type="sldNum" sz="quarter" idx="5"/>
          </p:nvPr>
        </p:nvSpPr>
        <p:spPr/>
        <p:txBody>
          <a:bodyPr/>
          <a:lstStyle/>
          <a:p>
            <a:fld id="{9EC8118F-2402-4630-9F14-60DCD2C6F398}" type="slidenum">
              <a:rPr lang="en-US" smtClean="0"/>
              <a:t>3</a:t>
            </a:fld>
            <a:endParaRPr lang="en-US"/>
          </a:p>
        </p:txBody>
      </p:sp>
    </p:spTree>
    <p:extLst>
      <p:ext uri="{BB962C8B-B14F-4D97-AF65-F5344CB8AC3E}">
        <p14:creationId xmlns:p14="http://schemas.microsoft.com/office/powerpoint/2010/main" val="1588205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"Machine learning is applied in various IoT security applications. For instance, anomaly detection systems monitor and identify security breaches in real-time. Predictive maintenance in industrial IoT uses sensor data to prevent potential failures before they occur. In smart homes, advanced facial recognition and routine monitoring enhance security by dynamically adapting to household patterns. Similarly, automotive and healthcare IoT systems benefit from ML models that predict faults and enhance data security, while supply chain monitoring uses these models to detect tampering and ensure goods integrity."</a:t>
            </a:r>
          </a:p>
        </p:txBody>
      </p:sp>
      <p:sp>
        <p:nvSpPr>
          <p:cNvPr id="4" name="Slide Number Placeholder 3"/>
          <p:cNvSpPr>
            <a:spLocks noGrp="1"/>
          </p:cNvSpPr>
          <p:nvPr>
            <p:ph type="sldNum" sz="quarter" idx="5"/>
          </p:nvPr>
        </p:nvSpPr>
        <p:spPr/>
        <p:txBody>
          <a:bodyPr/>
          <a:lstStyle/>
          <a:p>
            <a:fld id="{9EC8118F-2402-4630-9F14-60DCD2C6F398}" type="slidenum">
              <a:rPr lang="en-US" smtClean="0"/>
              <a:t>4</a:t>
            </a:fld>
            <a:endParaRPr lang="en-US"/>
          </a:p>
        </p:txBody>
      </p:sp>
    </p:spTree>
    <p:extLst>
      <p:ext uri="{BB962C8B-B14F-4D97-AF65-F5344CB8AC3E}">
        <p14:creationId xmlns:p14="http://schemas.microsoft.com/office/powerpoint/2010/main" val="3744151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research, we used traffic data from 31 smart home IoT devices across 27 types. Each device setup was repeated at least 20 times to ensure robust data collection. This dataset is critical as it enables detailed analysis of network traffic and helps identify potential security vulnerabilities."</a:t>
            </a:r>
          </a:p>
        </p:txBody>
      </p:sp>
      <p:sp>
        <p:nvSpPr>
          <p:cNvPr id="4" name="Slide Number Placeholder 3"/>
          <p:cNvSpPr>
            <a:spLocks noGrp="1"/>
          </p:cNvSpPr>
          <p:nvPr>
            <p:ph type="sldNum" sz="quarter" idx="5"/>
          </p:nvPr>
        </p:nvSpPr>
        <p:spPr/>
        <p:txBody>
          <a:bodyPr/>
          <a:lstStyle/>
          <a:p>
            <a:fld id="{9EC8118F-2402-4630-9F14-60DCD2C6F398}" type="slidenum">
              <a:rPr lang="en-US" smtClean="0"/>
              <a:t>5</a:t>
            </a:fld>
            <a:endParaRPr lang="en-US"/>
          </a:p>
        </p:txBody>
      </p:sp>
    </p:spTree>
    <p:extLst>
      <p:ext uri="{BB962C8B-B14F-4D97-AF65-F5344CB8AC3E}">
        <p14:creationId xmlns:p14="http://schemas.microsoft.com/office/powerpoint/2010/main" val="2222490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data was collected, we converted </a:t>
            </a:r>
            <a:r>
              <a:rPr lang="en-US" dirty="0" err="1"/>
              <a:t>pcap</a:t>
            </a:r>
            <a:r>
              <a:rPr lang="en-US" dirty="0"/>
              <a:t> files to structured CSV using </a:t>
            </a:r>
            <a:r>
              <a:rPr lang="en-US" dirty="0" err="1"/>
              <a:t>Scapy</a:t>
            </a:r>
            <a:r>
              <a:rPr lang="en-US" dirty="0"/>
              <a:t>. We then cleaned and preprocessed the data, handling missing values and converting timestamps to a datetime format. Feature engineering was conducted by creating temporal features and analyzing packet length and protocol types. This preparation ensured that the data was ready for analysis and model building."</a:t>
            </a:r>
          </a:p>
        </p:txBody>
      </p:sp>
      <p:sp>
        <p:nvSpPr>
          <p:cNvPr id="4" name="Slide Number Placeholder 3"/>
          <p:cNvSpPr>
            <a:spLocks noGrp="1"/>
          </p:cNvSpPr>
          <p:nvPr>
            <p:ph type="sldNum" sz="quarter" idx="5"/>
          </p:nvPr>
        </p:nvSpPr>
        <p:spPr/>
        <p:txBody>
          <a:bodyPr/>
          <a:lstStyle/>
          <a:p>
            <a:fld id="{9EC8118F-2402-4630-9F14-60DCD2C6F398}" type="slidenum">
              <a:rPr lang="en-US" smtClean="0"/>
              <a:t>6</a:t>
            </a:fld>
            <a:endParaRPr lang="en-US"/>
          </a:p>
        </p:txBody>
      </p:sp>
    </p:spTree>
    <p:extLst>
      <p:ext uri="{BB962C8B-B14F-4D97-AF65-F5344CB8AC3E}">
        <p14:creationId xmlns:p14="http://schemas.microsoft.com/office/powerpoint/2010/main" val="1435633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"Visualizing the data provided insights into its structure and distribution. For instance, we observed a concentration of packet sizes at lower values through a histogram. A scatterplot revealed consistent packet size distribution throughout the day, and a bar plot showed that TCP and UDP protocols dominate the dataset."</a:t>
            </a:r>
          </a:p>
        </p:txBody>
      </p:sp>
      <p:sp>
        <p:nvSpPr>
          <p:cNvPr id="4" name="Slide Number Placeholder 3"/>
          <p:cNvSpPr>
            <a:spLocks noGrp="1"/>
          </p:cNvSpPr>
          <p:nvPr>
            <p:ph type="sldNum" sz="quarter" idx="5"/>
          </p:nvPr>
        </p:nvSpPr>
        <p:spPr/>
        <p:txBody>
          <a:bodyPr/>
          <a:lstStyle/>
          <a:p>
            <a:fld id="{9EC8118F-2402-4630-9F14-60DCD2C6F398}" type="slidenum">
              <a:rPr lang="en-US" smtClean="0"/>
              <a:t>7</a:t>
            </a:fld>
            <a:endParaRPr lang="en-US"/>
          </a:p>
        </p:txBody>
      </p:sp>
    </p:spTree>
    <p:extLst>
      <p:ext uri="{BB962C8B-B14F-4D97-AF65-F5344CB8AC3E}">
        <p14:creationId xmlns:p14="http://schemas.microsoft.com/office/powerpoint/2010/main" val="2576980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began with a baseline linear regression model to understand feature relationships, but its results were modest, with an R-squared value of just 0.01. Moving to a more complex model, we employed a Random Forest, which provided an accuracy of 95.49%. Packet size was identified as the most significant feature influencing the model's predictions."</a:t>
            </a:r>
          </a:p>
        </p:txBody>
      </p:sp>
      <p:sp>
        <p:nvSpPr>
          <p:cNvPr id="4" name="Slide Number Placeholder 3"/>
          <p:cNvSpPr>
            <a:spLocks noGrp="1"/>
          </p:cNvSpPr>
          <p:nvPr>
            <p:ph type="sldNum" sz="quarter" idx="5"/>
          </p:nvPr>
        </p:nvSpPr>
        <p:spPr/>
        <p:txBody>
          <a:bodyPr/>
          <a:lstStyle/>
          <a:p>
            <a:fld id="{9EC8118F-2402-4630-9F14-60DCD2C6F398}" type="slidenum">
              <a:rPr lang="en-US" smtClean="0"/>
              <a:t>8</a:t>
            </a:fld>
            <a:endParaRPr lang="en-US"/>
          </a:p>
        </p:txBody>
      </p:sp>
    </p:spTree>
    <p:extLst>
      <p:ext uri="{BB962C8B-B14F-4D97-AF65-F5344CB8AC3E}">
        <p14:creationId xmlns:p14="http://schemas.microsoft.com/office/powerpoint/2010/main" val="3053727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"Despite the successes, there are challenges in implementing machine learning for IoT security. Data complexity is a significant hurdle, as managing vast amounts of data generated by IoT devices can be overwhelming. The diversity of IoT devices introduces heterogeneity issues, and the dynamic nature of cyber threats necessitates continuous learning and adaptation in threat detection methods."</a:t>
            </a:r>
          </a:p>
        </p:txBody>
      </p:sp>
      <p:sp>
        <p:nvSpPr>
          <p:cNvPr id="4" name="Slide Number Placeholder 3"/>
          <p:cNvSpPr>
            <a:spLocks noGrp="1"/>
          </p:cNvSpPr>
          <p:nvPr>
            <p:ph type="sldNum" sz="quarter" idx="5"/>
          </p:nvPr>
        </p:nvSpPr>
        <p:spPr/>
        <p:txBody>
          <a:bodyPr/>
          <a:lstStyle/>
          <a:p>
            <a:fld id="{9EC8118F-2402-4630-9F14-60DCD2C6F398}" type="slidenum">
              <a:rPr lang="en-US" smtClean="0"/>
              <a:t>9</a:t>
            </a:fld>
            <a:endParaRPr lang="en-US"/>
          </a:p>
        </p:txBody>
      </p:sp>
    </p:spTree>
    <p:extLst>
      <p:ext uri="{BB962C8B-B14F-4D97-AF65-F5344CB8AC3E}">
        <p14:creationId xmlns:p14="http://schemas.microsoft.com/office/powerpoint/2010/main" val="3566268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0EAC3-0FBB-7365-FAE8-DACB1C2256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8CC435-A516-12AB-1B32-56A884A1D9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1BE1F2-F227-2DDD-A421-267F8544CA1A}"/>
              </a:ext>
            </a:extLst>
          </p:cNvPr>
          <p:cNvSpPr>
            <a:spLocks noGrp="1"/>
          </p:cNvSpPr>
          <p:nvPr>
            <p:ph type="dt" sz="half" idx="10"/>
          </p:nvPr>
        </p:nvSpPr>
        <p:spPr/>
        <p:txBody>
          <a:bodyPr/>
          <a:lstStyle/>
          <a:p>
            <a:fld id="{513AF5CC-7A17-46A6-B8CA-90677A0F2CC5}" type="datetimeFigureOut">
              <a:rPr lang="en-US" smtClean="0"/>
              <a:t>8/10/2024</a:t>
            </a:fld>
            <a:endParaRPr lang="en-US"/>
          </a:p>
        </p:txBody>
      </p:sp>
      <p:sp>
        <p:nvSpPr>
          <p:cNvPr id="5" name="Footer Placeholder 4">
            <a:extLst>
              <a:ext uri="{FF2B5EF4-FFF2-40B4-BE49-F238E27FC236}">
                <a16:creationId xmlns:a16="http://schemas.microsoft.com/office/drawing/2014/main" id="{BA06A7C5-CFC1-F347-B133-0D67025587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04A35F-A111-B378-BE65-B6812D72D8B6}"/>
              </a:ext>
            </a:extLst>
          </p:cNvPr>
          <p:cNvSpPr>
            <a:spLocks noGrp="1"/>
          </p:cNvSpPr>
          <p:nvPr>
            <p:ph type="sldNum" sz="quarter" idx="12"/>
          </p:nvPr>
        </p:nvSpPr>
        <p:spPr/>
        <p:txBody>
          <a:bodyPr/>
          <a:lstStyle/>
          <a:p>
            <a:fld id="{15B11F58-3220-4621-AF0C-B4A28C764450}" type="slidenum">
              <a:rPr lang="en-US" smtClean="0"/>
              <a:t>‹#›</a:t>
            </a:fld>
            <a:endParaRPr lang="en-US"/>
          </a:p>
        </p:txBody>
      </p:sp>
    </p:spTree>
    <p:extLst>
      <p:ext uri="{BB962C8B-B14F-4D97-AF65-F5344CB8AC3E}">
        <p14:creationId xmlns:p14="http://schemas.microsoft.com/office/powerpoint/2010/main" val="1810812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5F51B-581D-D457-30A6-CD75AFDDE3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41FECD-C67E-9B19-5E29-D5AF294CAA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0380E1-F4F4-F42C-349C-D727CD5E2BC4}"/>
              </a:ext>
            </a:extLst>
          </p:cNvPr>
          <p:cNvSpPr>
            <a:spLocks noGrp="1"/>
          </p:cNvSpPr>
          <p:nvPr>
            <p:ph type="dt" sz="half" idx="10"/>
          </p:nvPr>
        </p:nvSpPr>
        <p:spPr/>
        <p:txBody>
          <a:bodyPr/>
          <a:lstStyle/>
          <a:p>
            <a:fld id="{513AF5CC-7A17-46A6-B8CA-90677A0F2CC5}" type="datetimeFigureOut">
              <a:rPr lang="en-US" smtClean="0"/>
              <a:t>8/10/2024</a:t>
            </a:fld>
            <a:endParaRPr lang="en-US"/>
          </a:p>
        </p:txBody>
      </p:sp>
      <p:sp>
        <p:nvSpPr>
          <p:cNvPr id="5" name="Footer Placeholder 4">
            <a:extLst>
              <a:ext uri="{FF2B5EF4-FFF2-40B4-BE49-F238E27FC236}">
                <a16:creationId xmlns:a16="http://schemas.microsoft.com/office/drawing/2014/main" id="{8CB709D2-7BDC-D6F5-675A-5B4C5F9038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844086-B8E3-DDF9-943B-A20AADE3EF09}"/>
              </a:ext>
            </a:extLst>
          </p:cNvPr>
          <p:cNvSpPr>
            <a:spLocks noGrp="1"/>
          </p:cNvSpPr>
          <p:nvPr>
            <p:ph type="sldNum" sz="quarter" idx="12"/>
          </p:nvPr>
        </p:nvSpPr>
        <p:spPr/>
        <p:txBody>
          <a:bodyPr/>
          <a:lstStyle/>
          <a:p>
            <a:fld id="{15B11F58-3220-4621-AF0C-B4A28C764450}" type="slidenum">
              <a:rPr lang="en-US" smtClean="0"/>
              <a:t>‹#›</a:t>
            </a:fld>
            <a:endParaRPr lang="en-US"/>
          </a:p>
        </p:txBody>
      </p:sp>
    </p:spTree>
    <p:extLst>
      <p:ext uri="{BB962C8B-B14F-4D97-AF65-F5344CB8AC3E}">
        <p14:creationId xmlns:p14="http://schemas.microsoft.com/office/powerpoint/2010/main" val="2989241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14FEEF-5F78-04EE-2EBE-BA2FC2FFDC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32FE14-97D0-016A-5119-5A823D4396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18276D-A310-92FE-6BAC-36089DD9BE81}"/>
              </a:ext>
            </a:extLst>
          </p:cNvPr>
          <p:cNvSpPr>
            <a:spLocks noGrp="1"/>
          </p:cNvSpPr>
          <p:nvPr>
            <p:ph type="dt" sz="half" idx="10"/>
          </p:nvPr>
        </p:nvSpPr>
        <p:spPr/>
        <p:txBody>
          <a:bodyPr/>
          <a:lstStyle/>
          <a:p>
            <a:fld id="{513AF5CC-7A17-46A6-B8CA-90677A0F2CC5}" type="datetimeFigureOut">
              <a:rPr lang="en-US" smtClean="0"/>
              <a:t>8/10/2024</a:t>
            </a:fld>
            <a:endParaRPr lang="en-US"/>
          </a:p>
        </p:txBody>
      </p:sp>
      <p:sp>
        <p:nvSpPr>
          <p:cNvPr id="5" name="Footer Placeholder 4">
            <a:extLst>
              <a:ext uri="{FF2B5EF4-FFF2-40B4-BE49-F238E27FC236}">
                <a16:creationId xmlns:a16="http://schemas.microsoft.com/office/drawing/2014/main" id="{719D3C77-7EDD-74C9-3C6A-FA281A989F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994472-CB52-0570-B3A1-B2CE062557A5}"/>
              </a:ext>
            </a:extLst>
          </p:cNvPr>
          <p:cNvSpPr>
            <a:spLocks noGrp="1"/>
          </p:cNvSpPr>
          <p:nvPr>
            <p:ph type="sldNum" sz="quarter" idx="12"/>
          </p:nvPr>
        </p:nvSpPr>
        <p:spPr/>
        <p:txBody>
          <a:bodyPr/>
          <a:lstStyle/>
          <a:p>
            <a:fld id="{15B11F58-3220-4621-AF0C-B4A28C764450}" type="slidenum">
              <a:rPr lang="en-US" smtClean="0"/>
              <a:t>‹#›</a:t>
            </a:fld>
            <a:endParaRPr lang="en-US"/>
          </a:p>
        </p:txBody>
      </p:sp>
    </p:spTree>
    <p:extLst>
      <p:ext uri="{BB962C8B-B14F-4D97-AF65-F5344CB8AC3E}">
        <p14:creationId xmlns:p14="http://schemas.microsoft.com/office/powerpoint/2010/main" val="3957344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97CE3-3ACE-F426-3994-D3D8BB1B953B}"/>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10AF8726-46F9-F589-7CE7-69A3FD97707D}"/>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D29E63-1148-9D74-81AC-D50D61A0133A}"/>
              </a:ext>
            </a:extLst>
          </p:cNvPr>
          <p:cNvSpPr>
            <a:spLocks noGrp="1"/>
          </p:cNvSpPr>
          <p:nvPr>
            <p:ph type="dt" sz="half" idx="10"/>
          </p:nvPr>
        </p:nvSpPr>
        <p:spPr/>
        <p:txBody>
          <a:bodyPr/>
          <a:lstStyle/>
          <a:p>
            <a:fld id="{F1DBF311-47E2-4B36-BC7B-DEAD8A99548E}" type="datetimeFigureOut">
              <a:rPr lang="en-US" smtClean="0"/>
              <a:t>8/10/2024</a:t>
            </a:fld>
            <a:endParaRPr lang="en-US"/>
          </a:p>
        </p:txBody>
      </p:sp>
      <p:sp>
        <p:nvSpPr>
          <p:cNvPr id="5" name="Footer Placeholder 4">
            <a:extLst>
              <a:ext uri="{FF2B5EF4-FFF2-40B4-BE49-F238E27FC236}">
                <a16:creationId xmlns:a16="http://schemas.microsoft.com/office/drawing/2014/main" id="{E2E71A93-B7F3-FC01-D783-254E6F1176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0E5F5-F358-1C36-6A8B-6F222EE5C31F}"/>
              </a:ext>
            </a:extLst>
          </p:cNvPr>
          <p:cNvSpPr>
            <a:spLocks noGrp="1"/>
          </p:cNvSpPr>
          <p:nvPr>
            <p:ph type="sldNum" sz="quarter" idx="12"/>
          </p:nvPr>
        </p:nvSpPr>
        <p:spPr/>
        <p:txBody>
          <a:bodyPr/>
          <a:lstStyle/>
          <a:p>
            <a:fld id="{0487F530-8480-42AD-ABE4-D3F5DF4EFEA9}" type="slidenum">
              <a:rPr lang="en-US" smtClean="0"/>
              <a:t>‹#›</a:t>
            </a:fld>
            <a:endParaRPr lang="en-US"/>
          </a:p>
        </p:txBody>
      </p:sp>
    </p:spTree>
    <p:extLst>
      <p:ext uri="{BB962C8B-B14F-4D97-AF65-F5344CB8AC3E}">
        <p14:creationId xmlns:p14="http://schemas.microsoft.com/office/powerpoint/2010/main" val="1959559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868F6-7641-FA97-900F-0CD2FCDDBC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7176B4-EF24-C9C0-F064-D28EB36962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B006AF-458F-2B76-AA34-C6E9CC509080}"/>
              </a:ext>
            </a:extLst>
          </p:cNvPr>
          <p:cNvSpPr>
            <a:spLocks noGrp="1"/>
          </p:cNvSpPr>
          <p:nvPr>
            <p:ph type="dt" sz="half" idx="10"/>
          </p:nvPr>
        </p:nvSpPr>
        <p:spPr/>
        <p:txBody>
          <a:bodyPr/>
          <a:lstStyle/>
          <a:p>
            <a:fld id="{513AF5CC-7A17-46A6-B8CA-90677A0F2CC5}" type="datetimeFigureOut">
              <a:rPr lang="en-US" smtClean="0"/>
              <a:t>8/10/2024</a:t>
            </a:fld>
            <a:endParaRPr lang="en-US"/>
          </a:p>
        </p:txBody>
      </p:sp>
      <p:sp>
        <p:nvSpPr>
          <p:cNvPr id="5" name="Footer Placeholder 4">
            <a:extLst>
              <a:ext uri="{FF2B5EF4-FFF2-40B4-BE49-F238E27FC236}">
                <a16:creationId xmlns:a16="http://schemas.microsoft.com/office/drawing/2014/main" id="{0C9AA4E6-F419-FF4F-278F-A4C69ADC34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F27D18-477D-46C6-6C62-5039DF486816}"/>
              </a:ext>
            </a:extLst>
          </p:cNvPr>
          <p:cNvSpPr>
            <a:spLocks noGrp="1"/>
          </p:cNvSpPr>
          <p:nvPr>
            <p:ph type="sldNum" sz="quarter" idx="12"/>
          </p:nvPr>
        </p:nvSpPr>
        <p:spPr/>
        <p:txBody>
          <a:bodyPr/>
          <a:lstStyle/>
          <a:p>
            <a:fld id="{15B11F58-3220-4621-AF0C-B4A28C764450}" type="slidenum">
              <a:rPr lang="en-US" smtClean="0"/>
              <a:t>‹#›</a:t>
            </a:fld>
            <a:endParaRPr lang="en-US"/>
          </a:p>
        </p:txBody>
      </p:sp>
    </p:spTree>
    <p:extLst>
      <p:ext uri="{BB962C8B-B14F-4D97-AF65-F5344CB8AC3E}">
        <p14:creationId xmlns:p14="http://schemas.microsoft.com/office/powerpoint/2010/main" val="2465031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23587-DD74-E4AE-A234-1633C207FE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B05449-C29C-7993-EC3C-391FFBAA337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4619B5-3880-2734-35B1-77ACC9CA665B}"/>
              </a:ext>
            </a:extLst>
          </p:cNvPr>
          <p:cNvSpPr>
            <a:spLocks noGrp="1"/>
          </p:cNvSpPr>
          <p:nvPr>
            <p:ph type="dt" sz="half" idx="10"/>
          </p:nvPr>
        </p:nvSpPr>
        <p:spPr/>
        <p:txBody>
          <a:bodyPr/>
          <a:lstStyle/>
          <a:p>
            <a:fld id="{513AF5CC-7A17-46A6-B8CA-90677A0F2CC5}" type="datetimeFigureOut">
              <a:rPr lang="en-US" smtClean="0"/>
              <a:t>8/10/2024</a:t>
            </a:fld>
            <a:endParaRPr lang="en-US"/>
          </a:p>
        </p:txBody>
      </p:sp>
      <p:sp>
        <p:nvSpPr>
          <p:cNvPr id="5" name="Footer Placeholder 4">
            <a:extLst>
              <a:ext uri="{FF2B5EF4-FFF2-40B4-BE49-F238E27FC236}">
                <a16:creationId xmlns:a16="http://schemas.microsoft.com/office/drawing/2014/main" id="{46ECEAD5-9314-70B1-CB55-A615A46AC4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38F7E1-0F90-F3AC-7F03-D287C2D49622}"/>
              </a:ext>
            </a:extLst>
          </p:cNvPr>
          <p:cNvSpPr>
            <a:spLocks noGrp="1"/>
          </p:cNvSpPr>
          <p:nvPr>
            <p:ph type="sldNum" sz="quarter" idx="12"/>
          </p:nvPr>
        </p:nvSpPr>
        <p:spPr/>
        <p:txBody>
          <a:bodyPr/>
          <a:lstStyle/>
          <a:p>
            <a:fld id="{15B11F58-3220-4621-AF0C-B4A28C764450}" type="slidenum">
              <a:rPr lang="en-US" smtClean="0"/>
              <a:t>‹#›</a:t>
            </a:fld>
            <a:endParaRPr lang="en-US"/>
          </a:p>
        </p:txBody>
      </p:sp>
    </p:spTree>
    <p:extLst>
      <p:ext uri="{BB962C8B-B14F-4D97-AF65-F5344CB8AC3E}">
        <p14:creationId xmlns:p14="http://schemas.microsoft.com/office/powerpoint/2010/main" val="1547858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11EAD-1842-D9F1-6DAD-36066EA99A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3FCFA4-24CF-B46F-4B55-3C4525C19B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C671A2-2371-A794-5657-F32CFC95EE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6D2867-ECDD-64B1-7750-30E58799CCA7}"/>
              </a:ext>
            </a:extLst>
          </p:cNvPr>
          <p:cNvSpPr>
            <a:spLocks noGrp="1"/>
          </p:cNvSpPr>
          <p:nvPr>
            <p:ph type="dt" sz="half" idx="10"/>
          </p:nvPr>
        </p:nvSpPr>
        <p:spPr/>
        <p:txBody>
          <a:bodyPr/>
          <a:lstStyle/>
          <a:p>
            <a:fld id="{513AF5CC-7A17-46A6-B8CA-90677A0F2CC5}" type="datetimeFigureOut">
              <a:rPr lang="en-US" smtClean="0"/>
              <a:t>8/10/2024</a:t>
            </a:fld>
            <a:endParaRPr lang="en-US"/>
          </a:p>
        </p:txBody>
      </p:sp>
      <p:sp>
        <p:nvSpPr>
          <p:cNvPr id="6" name="Footer Placeholder 5">
            <a:extLst>
              <a:ext uri="{FF2B5EF4-FFF2-40B4-BE49-F238E27FC236}">
                <a16:creationId xmlns:a16="http://schemas.microsoft.com/office/drawing/2014/main" id="{229B9441-5D94-35C7-3550-04251E72EE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52C5EC-739A-48FE-66F9-C9B334E17FA6}"/>
              </a:ext>
            </a:extLst>
          </p:cNvPr>
          <p:cNvSpPr>
            <a:spLocks noGrp="1"/>
          </p:cNvSpPr>
          <p:nvPr>
            <p:ph type="sldNum" sz="quarter" idx="12"/>
          </p:nvPr>
        </p:nvSpPr>
        <p:spPr/>
        <p:txBody>
          <a:bodyPr/>
          <a:lstStyle/>
          <a:p>
            <a:fld id="{15B11F58-3220-4621-AF0C-B4A28C764450}" type="slidenum">
              <a:rPr lang="en-US" smtClean="0"/>
              <a:t>‹#›</a:t>
            </a:fld>
            <a:endParaRPr lang="en-US"/>
          </a:p>
        </p:txBody>
      </p:sp>
    </p:spTree>
    <p:extLst>
      <p:ext uri="{BB962C8B-B14F-4D97-AF65-F5344CB8AC3E}">
        <p14:creationId xmlns:p14="http://schemas.microsoft.com/office/powerpoint/2010/main" val="3422617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49AEE-5535-353A-C0C5-86F55383F5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9DB2DE-35C2-C2BD-AE3B-CA6412859B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1CCEBF-B49A-6D2B-95CA-4184F38C32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59268C-8727-2A1A-97DA-439E8C748B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51373D-D77C-F841-5FA3-C268A2C4B1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75DD8A-4924-DA3A-73D6-89F3BC459C58}"/>
              </a:ext>
            </a:extLst>
          </p:cNvPr>
          <p:cNvSpPr>
            <a:spLocks noGrp="1"/>
          </p:cNvSpPr>
          <p:nvPr>
            <p:ph type="dt" sz="half" idx="10"/>
          </p:nvPr>
        </p:nvSpPr>
        <p:spPr/>
        <p:txBody>
          <a:bodyPr/>
          <a:lstStyle/>
          <a:p>
            <a:fld id="{513AF5CC-7A17-46A6-B8CA-90677A0F2CC5}" type="datetimeFigureOut">
              <a:rPr lang="en-US" smtClean="0"/>
              <a:t>8/10/2024</a:t>
            </a:fld>
            <a:endParaRPr lang="en-US"/>
          </a:p>
        </p:txBody>
      </p:sp>
      <p:sp>
        <p:nvSpPr>
          <p:cNvPr id="8" name="Footer Placeholder 7">
            <a:extLst>
              <a:ext uri="{FF2B5EF4-FFF2-40B4-BE49-F238E27FC236}">
                <a16:creationId xmlns:a16="http://schemas.microsoft.com/office/drawing/2014/main" id="{DB3D2879-64A5-1480-E4FD-35B08BB852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58D9BB-AC60-639F-4A3F-E7ECE49D60E8}"/>
              </a:ext>
            </a:extLst>
          </p:cNvPr>
          <p:cNvSpPr>
            <a:spLocks noGrp="1"/>
          </p:cNvSpPr>
          <p:nvPr>
            <p:ph type="sldNum" sz="quarter" idx="12"/>
          </p:nvPr>
        </p:nvSpPr>
        <p:spPr/>
        <p:txBody>
          <a:bodyPr/>
          <a:lstStyle/>
          <a:p>
            <a:fld id="{15B11F58-3220-4621-AF0C-B4A28C764450}" type="slidenum">
              <a:rPr lang="en-US" smtClean="0"/>
              <a:t>‹#›</a:t>
            </a:fld>
            <a:endParaRPr lang="en-US"/>
          </a:p>
        </p:txBody>
      </p:sp>
    </p:spTree>
    <p:extLst>
      <p:ext uri="{BB962C8B-B14F-4D97-AF65-F5344CB8AC3E}">
        <p14:creationId xmlns:p14="http://schemas.microsoft.com/office/powerpoint/2010/main" val="2314066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A4428-E71A-D5FD-61EF-E96B443033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641419-AC4E-8C2B-F0C0-F8636B47AEFE}"/>
              </a:ext>
            </a:extLst>
          </p:cNvPr>
          <p:cNvSpPr>
            <a:spLocks noGrp="1"/>
          </p:cNvSpPr>
          <p:nvPr>
            <p:ph type="dt" sz="half" idx="10"/>
          </p:nvPr>
        </p:nvSpPr>
        <p:spPr/>
        <p:txBody>
          <a:bodyPr/>
          <a:lstStyle/>
          <a:p>
            <a:fld id="{513AF5CC-7A17-46A6-B8CA-90677A0F2CC5}" type="datetimeFigureOut">
              <a:rPr lang="en-US" smtClean="0"/>
              <a:t>8/10/2024</a:t>
            </a:fld>
            <a:endParaRPr lang="en-US"/>
          </a:p>
        </p:txBody>
      </p:sp>
      <p:sp>
        <p:nvSpPr>
          <p:cNvPr id="4" name="Footer Placeholder 3">
            <a:extLst>
              <a:ext uri="{FF2B5EF4-FFF2-40B4-BE49-F238E27FC236}">
                <a16:creationId xmlns:a16="http://schemas.microsoft.com/office/drawing/2014/main" id="{23667553-8D27-315C-A7BC-7E843C87A1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A1D07C-4B36-7397-9213-C891A9CD2E75}"/>
              </a:ext>
            </a:extLst>
          </p:cNvPr>
          <p:cNvSpPr>
            <a:spLocks noGrp="1"/>
          </p:cNvSpPr>
          <p:nvPr>
            <p:ph type="sldNum" sz="quarter" idx="12"/>
          </p:nvPr>
        </p:nvSpPr>
        <p:spPr/>
        <p:txBody>
          <a:bodyPr/>
          <a:lstStyle/>
          <a:p>
            <a:fld id="{15B11F58-3220-4621-AF0C-B4A28C764450}" type="slidenum">
              <a:rPr lang="en-US" smtClean="0"/>
              <a:t>‹#›</a:t>
            </a:fld>
            <a:endParaRPr lang="en-US"/>
          </a:p>
        </p:txBody>
      </p:sp>
    </p:spTree>
    <p:extLst>
      <p:ext uri="{BB962C8B-B14F-4D97-AF65-F5344CB8AC3E}">
        <p14:creationId xmlns:p14="http://schemas.microsoft.com/office/powerpoint/2010/main" val="3276639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45AE08-6974-8060-58FD-2EBAB7066DF2}"/>
              </a:ext>
            </a:extLst>
          </p:cNvPr>
          <p:cNvSpPr>
            <a:spLocks noGrp="1"/>
          </p:cNvSpPr>
          <p:nvPr>
            <p:ph type="dt" sz="half" idx="10"/>
          </p:nvPr>
        </p:nvSpPr>
        <p:spPr/>
        <p:txBody>
          <a:bodyPr/>
          <a:lstStyle/>
          <a:p>
            <a:fld id="{513AF5CC-7A17-46A6-B8CA-90677A0F2CC5}" type="datetimeFigureOut">
              <a:rPr lang="en-US" smtClean="0"/>
              <a:t>8/10/2024</a:t>
            </a:fld>
            <a:endParaRPr lang="en-US"/>
          </a:p>
        </p:txBody>
      </p:sp>
      <p:sp>
        <p:nvSpPr>
          <p:cNvPr id="3" name="Footer Placeholder 2">
            <a:extLst>
              <a:ext uri="{FF2B5EF4-FFF2-40B4-BE49-F238E27FC236}">
                <a16:creationId xmlns:a16="http://schemas.microsoft.com/office/drawing/2014/main" id="{4D9BFAA3-F201-DD6F-C6E6-99FDF4483F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D36570-6CE5-EB4B-1D7E-E7A52118E184}"/>
              </a:ext>
            </a:extLst>
          </p:cNvPr>
          <p:cNvSpPr>
            <a:spLocks noGrp="1"/>
          </p:cNvSpPr>
          <p:nvPr>
            <p:ph type="sldNum" sz="quarter" idx="12"/>
          </p:nvPr>
        </p:nvSpPr>
        <p:spPr/>
        <p:txBody>
          <a:bodyPr/>
          <a:lstStyle/>
          <a:p>
            <a:fld id="{15B11F58-3220-4621-AF0C-B4A28C764450}" type="slidenum">
              <a:rPr lang="en-US" smtClean="0"/>
              <a:t>‹#›</a:t>
            </a:fld>
            <a:endParaRPr lang="en-US"/>
          </a:p>
        </p:txBody>
      </p:sp>
    </p:spTree>
    <p:extLst>
      <p:ext uri="{BB962C8B-B14F-4D97-AF65-F5344CB8AC3E}">
        <p14:creationId xmlns:p14="http://schemas.microsoft.com/office/powerpoint/2010/main" val="3880966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2FFC-8D88-1E1A-1AB2-09F4D3433A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6221B9-4867-749C-D378-77873DEA83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6A57BD-4BEE-D4BD-252C-E8366E5EF5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22672E-25E2-0355-61D0-B24CCBEF36B0}"/>
              </a:ext>
            </a:extLst>
          </p:cNvPr>
          <p:cNvSpPr>
            <a:spLocks noGrp="1"/>
          </p:cNvSpPr>
          <p:nvPr>
            <p:ph type="dt" sz="half" idx="10"/>
          </p:nvPr>
        </p:nvSpPr>
        <p:spPr/>
        <p:txBody>
          <a:bodyPr/>
          <a:lstStyle/>
          <a:p>
            <a:fld id="{513AF5CC-7A17-46A6-B8CA-90677A0F2CC5}" type="datetimeFigureOut">
              <a:rPr lang="en-US" smtClean="0"/>
              <a:t>8/10/2024</a:t>
            </a:fld>
            <a:endParaRPr lang="en-US"/>
          </a:p>
        </p:txBody>
      </p:sp>
      <p:sp>
        <p:nvSpPr>
          <p:cNvPr id="6" name="Footer Placeholder 5">
            <a:extLst>
              <a:ext uri="{FF2B5EF4-FFF2-40B4-BE49-F238E27FC236}">
                <a16:creationId xmlns:a16="http://schemas.microsoft.com/office/drawing/2014/main" id="{EDC412EE-D9E8-E146-55C1-E29CAC2C3D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F234AF-455D-E6F8-995F-539282BA8C3E}"/>
              </a:ext>
            </a:extLst>
          </p:cNvPr>
          <p:cNvSpPr>
            <a:spLocks noGrp="1"/>
          </p:cNvSpPr>
          <p:nvPr>
            <p:ph type="sldNum" sz="quarter" idx="12"/>
          </p:nvPr>
        </p:nvSpPr>
        <p:spPr/>
        <p:txBody>
          <a:bodyPr/>
          <a:lstStyle/>
          <a:p>
            <a:fld id="{15B11F58-3220-4621-AF0C-B4A28C764450}" type="slidenum">
              <a:rPr lang="en-US" smtClean="0"/>
              <a:t>‹#›</a:t>
            </a:fld>
            <a:endParaRPr lang="en-US"/>
          </a:p>
        </p:txBody>
      </p:sp>
    </p:spTree>
    <p:extLst>
      <p:ext uri="{BB962C8B-B14F-4D97-AF65-F5344CB8AC3E}">
        <p14:creationId xmlns:p14="http://schemas.microsoft.com/office/powerpoint/2010/main" val="3476953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03A9F-CEB6-4E1F-C232-2D4EE706EF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5D0662-FC6D-CD6D-077C-453632F560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D9F086-366B-BB5F-4A30-56F5A57585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6A1272-E09F-7EDA-7541-E2590E22AEC7}"/>
              </a:ext>
            </a:extLst>
          </p:cNvPr>
          <p:cNvSpPr>
            <a:spLocks noGrp="1"/>
          </p:cNvSpPr>
          <p:nvPr>
            <p:ph type="dt" sz="half" idx="10"/>
          </p:nvPr>
        </p:nvSpPr>
        <p:spPr/>
        <p:txBody>
          <a:bodyPr/>
          <a:lstStyle/>
          <a:p>
            <a:fld id="{513AF5CC-7A17-46A6-B8CA-90677A0F2CC5}" type="datetimeFigureOut">
              <a:rPr lang="en-US" smtClean="0"/>
              <a:t>8/10/2024</a:t>
            </a:fld>
            <a:endParaRPr lang="en-US"/>
          </a:p>
        </p:txBody>
      </p:sp>
      <p:sp>
        <p:nvSpPr>
          <p:cNvPr id="6" name="Footer Placeholder 5">
            <a:extLst>
              <a:ext uri="{FF2B5EF4-FFF2-40B4-BE49-F238E27FC236}">
                <a16:creationId xmlns:a16="http://schemas.microsoft.com/office/drawing/2014/main" id="{4E1E7CDD-73A0-5F72-4C74-EEC82EE73A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B7ECB0-F4F7-881F-9747-7D6FA108F3AC}"/>
              </a:ext>
            </a:extLst>
          </p:cNvPr>
          <p:cNvSpPr>
            <a:spLocks noGrp="1"/>
          </p:cNvSpPr>
          <p:nvPr>
            <p:ph type="sldNum" sz="quarter" idx="12"/>
          </p:nvPr>
        </p:nvSpPr>
        <p:spPr/>
        <p:txBody>
          <a:bodyPr/>
          <a:lstStyle/>
          <a:p>
            <a:fld id="{15B11F58-3220-4621-AF0C-B4A28C764450}" type="slidenum">
              <a:rPr lang="en-US" smtClean="0"/>
              <a:t>‹#›</a:t>
            </a:fld>
            <a:endParaRPr lang="en-US"/>
          </a:p>
        </p:txBody>
      </p:sp>
    </p:spTree>
    <p:extLst>
      <p:ext uri="{BB962C8B-B14F-4D97-AF65-F5344CB8AC3E}">
        <p14:creationId xmlns:p14="http://schemas.microsoft.com/office/powerpoint/2010/main" val="2744337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8DC6FC-C4D1-5A92-A612-BF644E79C1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83A20C-964A-F38C-67AA-2D1CDD27F4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139FC-D0F0-E8AD-B872-0D08FF1B17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13AF5CC-7A17-46A6-B8CA-90677A0F2CC5}" type="datetimeFigureOut">
              <a:rPr lang="en-US" smtClean="0"/>
              <a:t>8/10/2024</a:t>
            </a:fld>
            <a:endParaRPr lang="en-US"/>
          </a:p>
        </p:txBody>
      </p:sp>
      <p:sp>
        <p:nvSpPr>
          <p:cNvPr id="5" name="Footer Placeholder 4">
            <a:extLst>
              <a:ext uri="{FF2B5EF4-FFF2-40B4-BE49-F238E27FC236}">
                <a16:creationId xmlns:a16="http://schemas.microsoft.com/office/drawing/2014/main" id="{BF769892-7C21-B5B2-8C8A-19356EF502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3AC06A4-6D4D-36CE-0946-1BA49E5C8F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5B11F58-3220-4621-AF0C-B4A28C764450}" type="slidenum">
              <a:rPr lang="en-US" smtClean="0"/>
              <a:t>‹#›</a:t>
            </a:fld>
            <a:endParaRPr lang="en-US"/>
          </a:p>
        </p:txBody>
      </p:sp>
    </p:spTree>
    <p:extLst>
      <p:ext uri="{BB962C8B-B14F-4D97-AF65-F5344CB8AC3E}">
        <p14:creationId xmlns:p14="http://schemas.microsoft.com/office/powerpoint/2010/main" val="1547865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hyperlink" Target="https://www.statista.com/statistics/1183457/iot-connected-devices-worldwide/" TargetMode="External"/><Relationship Id="rId3" Type="http://schemas.openxmlformats.org/officeDocument/2006/relationships/hyperlink" Target="https://techjury.net/blog/internet-of-things-statistics/" TargetMode="External"/><Relationship Id="rId7" Type="http://schemas.openxmlformats.org/officeDocument/2006/relationships/hyperlink" Target="https://www.paloaltonetworks.com/cybersecurity-perspectives/expanding-iot-visibility" TargetMode="External"/><Relationship Id="rId2" Type="http://schemas.openxmlformats.org/officeDocument/2006/relationships/hyperlink" Target="https://www.sciencedirect.com/science/article/pii/S2667345223000585#bib5" TargetMode="External"/><Relationship Id="rId1" Type="http://schemas.openxmlformats.org/officeDocument/2006/relationships/slideLayout" Target="../slideLayouts/slideLayout12.xml"/><Relationship Id="rId6" Type="http://schemas.openxmlformats.org/officeDocument/2006/relationships/hyperlink" Target="https://newsroom.cisco.com/" TargetMode="External"/><Relationship Id="rId5" Type="http://schemas.openxmlformats.org/officeDocument/2006/relationships/hyperlink" Target="https://research.aalto.fi/en/datasets/iot-devices-captures" TargetMode="External"/><Relationship Id="rId4" Type="http://schemas.openxmlformats.org/officeDocument/2006/relationships/hyperlink" Target="https://explodingtopics.com/blog/iot-stats"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93B08FD-5ECC-4728-AA84-CD6AC875B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2549107E-EC98-4933-8F8F-A1713C393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6557"/>
          </a:xfrm>
          <a:custGeom>
            <a:avLst/>
            <a:gdLst>
              <a:gd name="connsiteX0" fmla="*/ 0 w 12188952"/>
              <a:gd name="connsiteY0" fmla="*/ 0 h 6216557"/>
              <a:gd name="connsiteX1" fmla="*/ 12188952 w 12188952"/>
              <a:gd name="connsiteY1" fmla="*/ 0 h 6216557"/>
              <a:gd name="connsiteX2" fmla="*/ 12188952 w 12188952"/>
              <a:gd name="connsiteY2" fmla="*/ 5609705 h 6216557"/>
              <a:gd name="connsiteX3" fmla="*/ 12049115 w 12188952"/>
              <a:gd name="connsiteY3" fmla="*/ 5640762 h 6216557"/>
              <a:gd name="connsiteX4" fmla="*/ 6096001 w 12188952"/>
              <a:gd name="connsiteY4" fmla="*/ 6216557 h 6216557"/>
              <a:gd name="connsiteX5" fmla="*/ 142887 w 12188952"/>
              <a:gd name="connsiteY5" fmla="*/ 5640762 h 6216557"/>
              <a:gd name="connsiteX6" fmla="*/ 0 w 12188952"/>
              <a:gd name="connsiteY6" fmla="*/ 5609028 h 6216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6216557">
                <a:moveTo>
                  <a:pt x="0" y="0"/>
                </a:moveTo>
                <a:lnTo>
                  <a:pt x="12188952" y="0"/>
                </a:lnTo>
                <a:lnTo>
                  <a:pt x="12188952" y="5609705"/>
                </a:lnTo>
                <a:lnTo>
                  <a:pt x="12049115" y="5640762"/>
                </a:lnTo>
                <a:cubicBezTo>
                  <a:pt x="10313281" y="6006147"/>
                  <a:pt x="8275571" y="6216557"/>
                  <a:pt x="6096001" y="6216557"/>
                </a:cubicBezTo>
                <a:cubicBezTo>
                  <a:pt x="3916432" y="6216557"/>
                  <a:pt x="1878721" y="6006147"/>
                  <a:pt x="142887" y="5640762"/>
                </a:cubicBezTo>
                <a:lnTo>
                  <a:pt x="0" y="5609028"/>
                </a:lnTo>
                <a:close/>
              </a:path>
            </a:pathLst>
          </a:custGeom>
          <a:ln w="9525">
            <a:noFill/>
          </a:ln>
          <a:effectLst>
            <a:outerShdw blurRad="88900" dist="38100" dir="5400000" algn="t"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03EC0C5B-5E7B-2F86-491E-3B698BE50A51}"/>
              </a:ext>
            </a:extLst>
          </p:cNvPr>
          <p:cNvPicPr>
            <a:picLocks noChangeAspect="1"/>
          </p:cNvPicPr>
          <p:nvPr/>
        </p:nvPicPr>
        <p:blipFill>
          <a:blip r:embed="rId3"/>
          <a:srcRect t="12918" b="5172"/>
          <a:stretch/>
        </p:blipFill>
        <p:spPr>
          <a:xfrm>
            <a:off x="20" y="1"/>
            <a:ext cx="12191980" cy="6216557"/>
          </a:xfrm>
          <a:custGeom>
            <a:avLst/>
            <a:gdLst/>
            <a:ahLst/>
            <a:cxnLst/>
            <a:rect l="l" t="t" r="r" b="b"/>
            <a:pathLst>
              <a:path w="12188952" h="6216557">
                <a:moveTo>
                  <a:pt x="0" y="0"/>
                </a:moveTo>
                <a:lnTo>
                  <a:pt x="12188952" y="0"/>
                </a:lnTo>
                <a:lnTo>
                  <a:pt x="12188952" y="5609705"/>
                </a:lnTo>
                <a:lnTo>
                  <a:pt x="12049115" y="5640762"/>
                </a:lnTo>
                <a:cubicBezTo>
                  <a:pt x="10313281" y="6006147"/>
                  <a:pt x="8275571" y="6216557"/>
                  <a:pt x="6096001" y="6216557"/>
                </a:cubicBezTo>
                <a:cubicBezTo>
                  <a:pt x="3916432" y="6216557"/>
                  <a:pt x="1878721" y="6006147"/>
                  <a:pt x="142887" y="5640762"/>
                </a:cubicBezTo>
                <a:lnTo>
                  <a:pt x="0" y="5609028"/>
                </a:lnTo>
                <a:close/>
              </a:path>
            </a:pathLst>
          </a:custGeom>
        </p:spPr>
      </p:pic>
      <p:sp>
        <p:nvSpPr>
          <p:cNvPr id="8" name="TextBox 7">
            <a:extLst>
              <a:ext uri="{FF2B5EF4-FFF2-40B4-BE49-F238E27FC236}">
                <a16:creationId xmlns:a16="http://schemas.microsoft.com/office/drawing/2014/main" id="{9F6B3907-778A-19AB-722A-AB41D01FFFB7}"/>
              </a:ext>
            </a:extLst>
          </p:cNvPr>
          <p:cNvSpPr txBox="1"/>
          <p:nvPr/>
        </p:nvSpPr>
        <p:spPr>
          <a:xfrm>
            <a:off x="942535" y="1310955"/>
            <a:ext cx="10621108" cy="4264565"/>
          </a:xfrm>
          <a:prstGeom prst="rect">
            <a:avLst/>
          </a:prstGeom>
          <a:noFill/>
        </p:spPr>
        <p:txBody>
          <a:bodyPr wrap="square">
            <a:spAutoFit/>
          </a:bodyPr>
          <a:lstStyle/>
          <a:p>
            <a:pPr marR="0" lvl="0" algn="ctr" defTabSz="914400" rtl="0" eaLnBrk="1" fontAlgn="auto" latinLnBrk="0" hangingPunct="1">
              <a:lnSpc>
                <a:spcPct val="90000"/>
              </a:lnSpc>
              <a:spcBef>
                <a:spcPts val="1000"/>
              </a:spcBef>
              <a:spcAft>
                <a:spcPts val="0"/>
              </a:spcAft>
              <a:buClrTx/>
              <a:buSzTx/>
              <a:tabLst/>
              <a:defRPr/>
            </a:pPr>
            <a:r>
              <a:rPr kumimoji="0" lang="en-US" sz="4000" b="1" i="0" u="none" strike="noStrike" kern="1200" cap="none" spc="0" normalizeH="0" baseline="0" noProof="0" dirty="0">
                <a:ln>
                  <a:noFill/>
                </a:ln>
                <a:solidFill>
                  <a:prstClr val="white"/>
                </a:solidFill>
                <a:effectLst/>
                <a:uLnTx/>
                <a:uFillTx/>
                <a:latin typeface="Aptos" panose="02110004020202020204"/>
                <a:ea typeface="+mn-ea"/>
                <a:cs typeface="+mn-cs"/>
              </a:rPr>
              <a:t>Predicting IoT Network Vulnerabilities: A Data-Driven Approach to Ensuring Security in an Expanding Digital Landscape</a:t>
            </a:r>
          </a:p>
          <a:p>
            <a:pPr marR="0" lvl="0" algn="ctr" defTabSz="914400" rtl="0" eaLnBrk="1" fontAlgn="auto" latinLnBrk="0" hangingPunct="1">
              <a:lnSpc>
                <a:spcPct val="90000"/>
              </a:lnSpc>
              <a:spcBef>
                <a:spcPts val="1000"/>
              </a:spcBef>
              <a:spcAft>
                <a:spcPts val="0"/>
              </a:spcAft>
              <a:buClrTx/>
              <a:buSzTx/>
              <a:tabLst/>
              <a:defRPr/>
            </a:pPr>
            <a:endParaRPr lang="en-US" sz="4000" b="1" dirty="0">
              <a:solidFill>
                <a:prstClr val="white"/>
              </a:solidFill>
              <a:latin typeface="Aptos" panose="02110004020202020204"/>
            </a:endParaRPr>
          </a:p>
          <a:p>
            <a:pPr marR="0" lvl="0" algn="ctr" defTabSz="914400" rtl="0" eaLnBrk="1" fontAlgn="auto" latinLnBrk="0" hangingPunct="1">
              <a:lnSpc>
                <a:spcPct val="90000"/>
              </a:lnSpc>
              <a:spcBef>
                <a:spcPts val="1000"/>
              </a:spcBef>
              <a:spcAft>
                <a:spcPts val="0"/>
              </a:spcAft>
              <a:buClrTx/>
              <a:buSzTx/>
              <a:tabLst/>
              <a:defRPr/>
            </a:pPr>
            <a:endParaRPr kumimoji="0" lang="en-US" sz="4000" b="1" i="0" u="none" strike="noStrike" kern="1200" cap="none" spc="0" normalizeH="0" baseline="0" noProof="0" dirty="0">
              <a:ln>
                <a:noFill/>
              </a:ln>
              <a:solidFill>
                <a:prstClr val="white"/>
              </a:solidFill>
              <a:effectLst/>
              <a:uLnTx/>
              <a:uFillTx/>
              <a:latin typeface="Aptos" panose="0211000402020202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3200" b="1" i="0" u="none" strike="noStrike" kern="1200" cap="none" spc="0" normalizeH="0" baseline="0" noProof="0" dirty="0">
                <a:ln>
                  <a:noFill/>
                </a:ln>
                <a:solidFill>
                  <a:prstClr val="white"/>
                </a:solidFill>
                <a:effectLst/>
                <a:uLnTx/>
                <a:uFillTx/>
                <a:latin typeface="Aptos" panose="02110004020202020204"/>
                <a:ea typeface="+mn-ea"/>
                <a:cs typeface="+mn-cs"/>
              </a:rPr>
              <a:t>Presented by</a:t>
            </a:r>
            <a:r>
              <a:rPr kumimoji="0" lang="en-US" sz="3200" b="0" i="0" u="none" strike="noStrike" kern="1200" cap="none" spc="0" normalizeH="0" baseline="0" noProof="0" dirty="0">
                <a:ln>
                  <a:noFill/>
                </a:ln>
                <a:solidFill>
                  <a:prstClr val="white"/>
                </a:solidFill>
                <a:effectLst/>
                <a:uLnTx/>
                <a:uFillTx/>
                <a:latin typeface="Aptos" panose="02110004020202020204"/>
                <a:ea typeface="+mn-ea"/>
                <a:cs typeface="+mn-cs"/>
              </a:rPr>
              <a:t>: Said Moussadeq</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3200" b="1" i="0" u="none" strike="noStrike" kern="1200" cap="none" spc="0" normalizeH="0" baseline="0" noProof="0" dirty="0">
                <a:ln>
                  <a:noFill/>
                </a:ln>
                <a:solidFill>
                  <a:prstClr val="white"/>
                </a:solidFill>
                <a:effectLst/>
                <a:uLnTx/>
                <a:uFillTx/>
                <a:latin typeface="Aptos" panose="02110004020202020204"/>
                <a:ea typeface="+mn-ea"/>
                <a:cs typeface="+mn-cs"/>
              </a:rPr>
              <a:t>Date</a:t>
            </a:r>
            <a:r>
              <a:rPr kumimoji="0" lang="en-US" sz="3200" b="0" i="0" u="none" strike="noStrike" kern="1200" cap="none" spc="0" normalizeH="0" baseline="0" noProof="0" dirty="0">
                <a:ln>
                  <a:noFill/>
                </a:ln>
                <a:solidFill>
                  <a:prstClr val="white"/>
                </a:solidFill>
                <a:effectLst/>
                <a:uLnTx/>
                <a:uFillTx/>
                <a:latin typeface="Aptos" panose="02110004020202020204"/>
                <a:ea typeface="+mn-ea"/>
                <a:cs typeface="+mn-cs"/>
              </a:rPr>
              <a:t>: 8/10/2024</a:t>
            </a:r>
          </a:p>
        </p:txBody>
      </p:sp>
    </p:spTree>
    <p:extLst>
      <p:ext uri="{BB962C8B-B14F-4D97-AF65-F5344CB8AC3E}">
        <p14:creationId xmlns:p14="http://schemas.microsoft.com/office/powerpoint/2010/main" val="4064955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2B4E71-2B1D-5A1E-A632-EC3E885E5F38}"/>
              </a:ext>
            </a:extLst>
          </p:cNvPr>
          <p:cNvSpPr>
            <a:spLocks noGrp="1"/>
          </p:cNvSpPr>
          <p:nvPr>
            <p:ph type="title"/>
          </p:nvPr>
        </p:nvSpPr>
        <p:spPr>
          <a:xfrm>
            <a:off x="838200" y="365125"/>
            <a:ext cx="10515600" cy="1325563"/>
          </a:xfrm>
        </p:spPr>
        <p:txBody>
          <a:bodyPr vert="horz" lIns="91440" tIns="45720" rIns="91440" bIns="45720" rtlCol="0" anchor="ctr">
            <a:normAutofit fontScale="90000"/>
          </a:bodyPr>
          <a:lstStyle/>
          <a:p>
            <a:pPr marR="0"/>
            <a:r>
              <a:rPr lang="en-US" sz="5400" b="1" dirty="0"/>
              <a:t>Adversarial Attacks and Optimization Techniques</a:t>
            </a:r>
            <a:endParaRPr lang="en-US" sz="5400" b="0" i="0" u="none" strike="noStrike" kern="1200" baseline="0" dirty="0">
              <a:solidFill>
                <a:schemeClr val="tx1"/>
              </a:solidFill>
              <a:latin typeface="+mj-lt"/>
              <a:ea typeface="+mj-ea"/>
              <a:cs typeface="+mj-cs"/>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809930D4-1E0A-A2F8-24FD-835BB94FD24F}"/>
              </a:ext>
            </a:extLst>
          </p:cNvPr>
          <p:cNvSpPr>
            <a:spLocks noGrp="1"/>
          </p:cNvSpPr>
          <p:nvPr>
            <p:ph type="body" idx="1"/>
          </p:nvPr>
        </p:nvSpPr>
        <p:spPr>
          <a:xfrm>
            <a:off x="838200" y="1929384"/>
            <a:ext cx="10515600" cy="4251960"/>
          </a:xfrm>
        </p:spPr>
        <p:txBody>
          <a:bodyPr vert="horz" lIns="91440" tIns="45720" rIns="91440" bIns="45720" rtlCol="0">
            <a:normAutofit/>
          </a:bodyPr>
          <a:lstStyle/>
          <a:p>
            <a:pPr marR="0" lvl="0"/>
            <a:r>
              <a:rPr lang="en-US" sz="2200" b="1" dirty="0"/>
              <a:t>Adversarial Attacks in IoT Security</a:t>
            </a:r>
          </a:p>
          <a:p>
            <a:pPr lvl="1"/>
            <a:r>
              <a:rPr lang="en-US" sz="1800" dirty="0"/>
              <a:t>Challenges of Adversarial Attacks</a:t>
            </a:r>
          </a:p>
          <a:p>
            <a:pPr lvl="1"/>
            <a:r>
              <a:rPr lang="en-US" sz="1800" dirty="0"/>
              <a:t>Impact on IDS accuracy</a:t>
            </a:r>
          </a:p>
          <a:p>
            <a:pPr marR="0" lvl="0"/>
            <a:r>
              <a:rPr lang="en-US" sz="2200" b="1" dirty="0"/>
              <a:t>Optimization Techniques in IoT Security</a:t>
            </a:r>
          </a:p>
          <a:p>
            <a:pPr lvl="1"/>
            <a:r>
              <a:rPr lang="en-US" sz="1800" dirty="0"/>
              <a:t>Enhancing IDS with Optimization Techniques</a:t>
            </a:r>
          </a:p>
          <a:p>
            <a:pPr lvl="1"/>
            <a:r>
              <a:rPr lang="en-US" sz="1800" dirty="0"/>
              <a:t>Impact on feature selection and accuracy</a:t>
            </a:r>
          </a:p>
          <a:p>
            <a:pPr marR="0" lvl="0"/>
            <a:r>
              <a:rPr lang="en-US" sz="2200" b="1" dirty="0"/>
              <a:t>General ML-Based Approaches in IoT Security</a:t>
            </a:r>
          </a:p>
          <a:p>
            <a:pPr lvl="1"/>
            <a:r>
              <a:rPr lang="en-US" sz="1800" dirty="0"/>
              <a:t>Innovative ML Approaches</a:t>
            </a:r>
          </a:p>
          <a:p>
            <a:pPr lvl="1"/>
            <a:r>
              <a:rPr lang="en-US" sz="1800" dirty="0"/>
              <a:t>Case studies with accuracy results</a:t>
            </a:r>
            <a:endParaRPr lang="en-US" sz="1400" i="0" u="none" strike="noStrike" baseline="0" dirty="0"/>
          </a:p>
        </p:txBody>
      </p:sp>
    </p:spTree>
    <p:extLst>
      <p:ext uri="{BB962C8B-B14F-4D97-AF65-F5344CB8AC3E}">
        <p14:creationId xmlns:p14="http://schemas.microsoft.com/office/powerpoint/2010/main" val="241363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4804DF-C5BF-3292-0D97-44BB67980ACE}"/>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marR="0"/>
            <a:r>
              <a:rPr lang="en-US" sz="3600" b="1" i="0" u="none" strike="noStrike" kern="1200" baseline="0" dirty="0">
                <a:solidFill>
                  <a:schemeClr val="tx1"/>
                </a:solidFill>
                <a:latin typeface="+mj-lt"/>
                <a:ea typeface="+mj-ea"/>
                <a:cs typeface="+mj-cs"/>
              </a:rPr>
              <a:t>Final Notes: Ensuring IoT Security Through Advanced Machine Learning and AI</a:t>
            </a:r>
            <a:endParaRPr lang="en-US" sz="3600" b="0" i="0" u="none" strike="noStrike" kern="1200" baseline="0" dirty="0">
              <a:solidFill>
                <a:schemeClr val="tx1"/>
              </a:solidFill>
              <a:latin typeface="+mj-lt"/>
              <a:ea typeface="+mj-ea"/>
              <a:cs typeface="+mj-cs"/>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70FC5C0C-A91E-0702-4634-3543C427C432}"/>
              </a:ext>
            </a:extLst>
          </p:cNvPr>
          <p:cNvSpPr>
            <a:spLocks noGrp="1"/>
          </p:cNvSpPr>
          <p:nvPr>
            <p:ph type="body" idx="1"/>
          </p:nvPr>
        </p:nvSpPr>
        <p:spPr>
          <a:xfrm>
            <a:off x="838200" y="1929384"/>
            <a:ext cx="10515600" cy="4251960"/>
          </a:xfrm>
        </p:spPr>
        <p:txBody>
          <a:bodyPr vert="horz" lIns="91440" tIns="45720" rIns="91440" bIns="45720" rtlCol="0">
            <a:normAutofit/>
          </a:bodyPr>
          <a:lstStyle/>
          <a:p>
            <a:pPr marR="0" lvl="0"/>
            <a:r>
              <a:rPr lang="en-US" sz="1800" b="1" i="0" u="none" strike="noStrike" baseline="0" dirty="0"/>
              <a:t>Critical Role of Machine Learning</a:t>
            </a:r>
            <a:r>
              <a:rPr lang="en-US" sz="1800" b="0" i="0" u="none" strike="noStrike" baseline="0" dirty="0"/>
              <a:t>: Explored the pivotal role of machine learning in predicting and mitigating IoT vulnerabilities.</a:t>
            </a:r>
          </a:p>
          <a:p>
            <a:pPr marR="0" lvl="0"/>
            <a:r>
              <a:rPr lang="en-US" sz="1800" b="1" i="0" u="none" strike="noStrike" baseline="0" dirty="0"/>
              <a:t>Challenges Addressed</a:t>
            </a:r>
            <a:r>
              <a:rPr lang="en-US" sz="1800" b="0" i="0" u="none" strike="noStrike" baseline="0" dirty="0"/>
              <a:t>: Discussed data complexity, device heterogeneity, and the evolving nature of cyber threats as significant challenges.</a:t>
            </a:r>
          </a:p>
          <a:p>
            <a:pPr marR="0" lvl="0"/>
            <a:r>
              <a:rPr lang="en-US" sz="1800" b="1" i="0" u="none" strike="noStrike" baseline="0" dirty="0"/>
              <a:t>Advancements in Technology</a:t>
            </a:r>
            <a:r>
              <a:rPr lang="en-US" sz="1800" b="0" i="0" u="none" strike="noStrike" baseline="0" dirty="0"/>
              <a:t>: Demonstrated how models like Random Forests, deep learning, and generative AI (LLMs) are crucial in enhancing IoT security.</a:t>
            </a:r>
          </a:p>
          <a:p>
            <a:pPr marR="0" lvl="0"/>
            <a:r>
              <a:rPr lang="en-US" sz="1800" b="0" i="0" u="none" strike="noStrike" baseline="0" dirty="0"/>
              <a:t>Real-World Applications: Case studies showed the impact of these technologies in various sectors, underscoring the importance of continuous monitoring and real-time threat detection.</a:t>
            </a:r>
          </a:p>
          <a:p>
            <a:pPr marR="0" lvl="0"/>
            <a:r>
              <a:rPr lang="en-US" sz="1800" b="1" i="0" u="none" strike="noStrike" baseline="0" dirty="0"/>
              <a:t>Future Directions</a:t>
            </a:r>
            <a:r>
              <a:rPr lang="en-US" sz="1800" b="0" i="0" u="none" strike="noStrike" baseline="0" dirty="0"/>
              <a:t>: Highlighted the need for integrating advanced AI techniques, ensuring model security against adversarial attacks, and addressing privacy and computational challenges.</a:t>
            </a:r>
          </a:p>
          <a:p>
            <a:pPr marR="0" lvl="0"/>
            <a:r>
              <a:rPr lang="en-US" sz="1800" b="1" i="0" u="none" strike="noStrike" baseline="0" dirty="0"/>
              <a:t>Path Forward</a:t>
            </a:r>
            <a:r>
              <a:rPr lang="en-US" sz="1800" b="0" i="0" u="none" strike="noStrike" baseline="0" dirty="0"/>
              <a:t>: Emphasized ongoing research, innovation, and collaboration as keys to building more secure, resilient, and adaptive IoT systems.</a:t>
            </a:r>
          </a:p>
        </p:txBody>
      </p:sp>
    </p:spTree>
    <p:extLst>
      <p:ext uri="{BB962C8B-B14F-4D97-AF65-F5344CB8AC3E}">
        <p14:creationId xmlns:p14="http://schemas.microsoft.com/office/powerpoint/2010/main" val="2751294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AAC7E3-ADF2-A7B8-948D-1178F9ED05E5}"/>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marR="0"/>
            <a:r>
              <a:rPr lang="en-US" sz="5400" b="1" i="0" u="none" strike="noStrike" kern="1200" baseline="0" dirty="0">
                <a:solidFill>
                  <a:schemeClr val="tx1"/>
                </a:solidFill>
                <a:latin typeface="+mj-lt"/>
                <a:ea typeface="+mj-ea"/>
                <a:cs typeface="+mj-cs"/>
              </a:rPr>
              <a:t>References</a:t>
            </a:r>
            <a:endParaRPr lang="en-US" sz="5400" b="0" i="0" u="none" strike="noStrike" kern="1200" baseline="0" dirty="0">
              <a:solidFill>
                <a:schemeClr val="tx1"/>
              </a:solidFill>
              <a:latin typeface="+mj-lt"/>
              <a:ea typeface="+mj-ea"/>
              <a:cs typeface="+mj-cs"/>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DFCA302A-9D62-6546-DB93-E73201D54202}"/>
              </a:ext>
            </a:extLst>
          </p:cNvPr>
          <p:cNvSpPr>
            <a:spLocks noGrp="1"/>
          </p:cNvSpPr>
          <p:nvPr>
            <p:ph type="body" idx="1"/>
          </p:nvPr>
        </p:nvSpPr>
        <p:spPr>
          <a:xfrm>
            <a:off x="838200" y="1929384"/>
            <a:ext cx="10515600" cy="4251960"/>
          </a:xfrm>
        </p:spPr>
        <p:txBody>
          <a:bodyPr vert="horz" lIns="91440" tIns="45720" rIns="91440" bIns="45720" rtlCol="0">
            <a:normAutofit fontScale="47500" lnSpcReduction="20000"/>
          </a:bodyPr>
          <a:lstStyle/>
          <a:p>
            <a:pPr marR="0" lvl="0"/>
            <a:r>
              <a:rPr lang="en-US" sz="2500" b="1" i="0" u="none" strike="noStrike" baseline="0" dirty="0">
                <a:hlinkClick r:id="rId2"/>
              </a:rPr>
              <a:t>https://www.sciencedirect.com/science/article/pii/S2667345223000585#bib5</a:t>
            </a:r>
            <a:endParaRPr lang="en-US" sz="2500" b="1" i="0" u="none" strike="noStrike" baseline="0" dirty="0"/>
          </a:p>
          <a:p>
            <a:pPr marL="342900" marR="0" lvl="0" indent="-342900">
              <a:lnSpc>
                <a:spcPct val="200000"/>
              </a:lnSpc>
              <a:spcBef>
                <a:spcPts val="0"/>
              </a:spcBef>
              <a:spcAft>
                <a:spcPts val="800"/>
              </a:spcAft>
              <a:buSzPts val="1000"/>
              <a:buFont typeface="Symbol" panose="05050102010706020507" pitchFamily="18" charset="2"/>
              <a:buChar char=""/>
              <a:tabLst>
                <a:tab pos="457200" algn="l"/>
              </a:tabLst>
            </a:pPr>
            <a:r>
              <a:rPr lang="en-US" sz="2500" kern="0" dirty="0" err="1">
                <a:effectLst/>
                <a:ea typeface="Times New Roman" panose="02020603050405020304" pitchFamily="18" charset="0"/>
                <a:cs typeface="Times New Roman" panose="02020603050405020304" pitchFamily="18" charset="0"/>
              </a:rPr>
              <a:t>Techjury</a:t>
            </a:r>
            <a:r>
              <a:rPr lang="en-US" sz="2500" kern="0" dirty="0">
                <a:effectLst/>
                <a:ea typeface="Times New Roman" panose="02020603050405020304" pitchFamily="18" charset="0"/>
                <a:cs typeface="Times New Roman" panose="02020603050405020304" pitchFamily="18" charset="0"/>
              </a:rPr>
              <a:t>. (n.d.). 49 Stunning Internet of Things Statistics to Know in 2024. Retrieved from </a:t>
            </a:r>
            <a:r>
              <a:rPr lang="en-US" sz="2500" u="sng" kern="0" dirty="0">
                <a:solidFill>
                  <a:srgbClr val="0000FF"/>
                </a:solidFill>
                <a:effectLst/>
                <a:ea typeface="Times New Roman" panose="02020603050405020304" pitchFamily="18" charset="0"/>
                <a:cs typeface="Times New Roman" panose="02020603050405020304" pitchFamily="18" charset="0"/>
                <a:hlinkClick r:id="rId3"/>
              </a:rPr>
              <a:t>https://techjury.net/blog/internet-of-things-statistics/</a:t>
            </a:r>
            <a:endParaRPr lang="en-US" sz="2500" kern="100" dirty="0">
              <a:effectLst/>
              <a:ea typeface="Aptos" panose="020B0004020202020204" pitchFamily="34" charset="0"/>
              <a:cs typeface="Times New Roman" panose="02020603050405020304" pitchFamily="18" charset="0"/>
            </a:endParaRPr>
          </a:p>
          <a:p>
            <a:pPr marL="342900" marR="0" lvl="0" indent="-342900">
              <a:lnSpc>
                <a:spcPct val="200000"/>
              </a:lnSpc>
              <a:spcBef>
                <a:spcPts val="0"/>
              </a:spcBef>
              <a:spcAft>
                <a:spcPts val="800"/>
              </a:spcAft>
              <a:buSzPts val="1000"/>
              <a:buFont typeface="Symbol" panose="05050102010706020507" pitchFamily="18" charset="2"/>
              <a:buChar char=""/>
              <a:tabLst>
                <a:tab pos="457200" algn="l"/>
              </a:tabLst>
            </a:pPr>
            <a:r>
              <a:rPr lang="en-US" sz="2500" kern="0" dirty="0">
                <a:effectLst/>
                <a:ea typeface="Times New Roman" panose="02020603050405020304" pitchFamily="18" charset="0"/>
                <a:cs typeface="Times New Roman" panose="02020603050405020304" pitchFamily="18" charset="0"/>
              </a:rPr>
              <a:t>Howarth, J. (2024, April 15). 80+ Amazing IoT Statistics (2024-2030). Exploding Topics. Retrieved from </a:t>
            </a:r>
            <a:r>
              <a:rPr lang="en-US" sz="2500" u="sng" kern="0" dirty="0">
                <a:solidFill>
                  <a:srgbClr val="0000FF"/>
                </a:solidFill>
                <a:effectLst/>
                <a:ea typeface="Times New Roman" panose="02020603050405020304" pitchFamily="18" charset="0"/>
                <a:cs typeface="Times New Roman" panose="02020603050405020304" pitchFamily="18" charset="0"/>
                <a:hlinkClick r:id="rId4"/>
              </a:rPr>
              <a:t>https://explodingtopics.com/blog/iot-stats</a:t>
            </a:r>
            <a:endParaRPr lang="en-US" sz="2500" kern="100" dirty="0">
              <a:effectLst/>
              <a:ea typeface="Aptos" panose="020B0004020202020204" pitchFamily="34" charset="0"/>
              <a:cs typeface="Times New Roman" panose="02020603050405020304" pitchFamily="18" charset="0"/>
            </a:endParaRPr>
          </a:p>
          <a:p>
            <a:pPr marL="342900" marR="0" lvl="0" indent="-342900">
              <a:lnSpc>
                <a:spcPct val="200000"/>
              </a:lnSpc>
              <a:spcBef>
                <a:spcPts val="0"/>
              </a:spcBef>
              <a:spcAft>
                <a:spcPts val="800"/>
              </a:spcAft>
              <a:buSzPts val="1000"/>
              <a:buFont typeface="Symbol" panose="05050102010706020507" pitchFamily="18" charset="2"/>
              <a:buChar char=""/>
              <a:tabLst>
                <a:tab pos="457200" algn="l"/>
              </a:tabLst>
            </a:pPr>
            <a:r>
              <a:rPr lang="en-US" sz="2500" kern="0" dirty="0">
                <a:effectLst/>
                <a:ea typeface="Times New Roman" panose="02020603050405020304" pitchFamily="18" charset="0"/>
                <a:cs typeface="Times New Roman" panose="02020603050405020304" pitchFamily="18" charset="0"/>
              </a:rPr>
              <a:t>Aalto University’s Research Portal. (n.d.). IoT Devices Captures. Retrieved from </a:t>
            </a:r>
            <a:r>
              <a:rPr lang="en-US" sz="2500" u="sng" kern="0" dirty="0">
                <a:solidFill>
                  <a:srgbClr val="0000FF"/>
                </a:solidFill>
                <a:effectLst/>
                <a:ea typeface="Times New Roman" panose="02020603050405020304" pitchFamily="18" charset="0"/>
                <a:cs typeface="Times New Roman" panose="02020603050405020304" pitchFamily="18" charset="0"/>
                <a:hlinkClick r:id="rId5"/>
              </a:rPr>
              <a:t>https://research.aalto.fi/en/datasets/iot-devices-captures</a:t>
            </a:r>
            <a:endParaRPr lang="en-US" sz="2500" kern="100" dirty="0">
              <a:effectLst/>
              <a:ea typeface="Aptos" panose="020B0004020202020204" pitchFamily="34" charset="0"/>
              <a:cs typeface="Times New Roman" panose="02020603050405020304" pitchFamily="18" charset="0"/>
            </a:endParaRPr>
          </a:p>
          <a:p>
            <a:pPr marL="342900" marR="0" lvl="0" indent="-342900">
              <a:lnSpc>
                <a:spcPct val="200000"/>
              </a:lnSpc>
              <a:spcBef>
                <a:spcPts val="0"/>
              </a:spcBef>
              <a:spcAft>
                <a:spcPts val="800"/>
              </a:spcAft>
              <a:buSzPts val="1000"/>
              <a:buFont typeface="Symbol" panose="05050102010706020507" pitchFamily="18" charset="2"/>
              <a:buChar char=""/>
              <a:tabLst>
                <a:tab pos="457200" algn="l"/>
              </a:tabLst>
            </a:pPr>
            <a:r>
              <a:rPr lang="en-US" sz="2500" kern="0" dirty="0">
                <a:effectLst/>
                <a:ea typeface="Times New Roman" panose="02020603050405020304" pitchFamily="18" charset="0"/>
                <a:cs typeface="Times New Roman" panose="02020603050405020304" pitchFamily="18" charset="0"/>
              </a:rPr>
              <a:t>Cisco Newsroom. (2023, January 11). Powering an Inclusive, Digital Future for All. Retrieved from </a:t>
            </a:r>
            <a:r>
              <a:rPr lang="en-US" sz="2500" u="sng" kern="0" dirty="0">
                <a:solidFill>
                  <a:srgbClr val="0000FF"/>
                </a:solidFill>
                <a:effectLst/>
                <a:ea typeface="Times New Roman" panose="02020603050405020304" pitchFamily="18" charset="0"/>
                <a:cs typeface="Times New Roman" panose="02020603050405020304" pitchFamily="18" charset="0"/>
                <a:hlinkClick r:id="rId6"/>
              </a:rPr>
              <a:t>https://newsroom.cisco.com/</a:t>
            </a:r>
            <a:endParaRPr lang="en-US" sz="2500" kern="100" dirty="0">
              <a:effectLst/>
              <a:ea typeface="Aptos" panose="020B0004020202020204" pitchFamily="34" charset="0"/>
              <a:cs typeface="Times New Roman" panose="02020603050405020304" pitchFamily="18" charset="0"/>
            </a:endParaRPr>
          </a:p>
          <a:p>
            <a:pPr marL="342900" marR="0" lvl="0" indent="-342900">
              <a:lnSpc>
                <a:spcPct val="200000"/>
              </a:lnSpc>
              <a:spcBef>
                <a:spcPts val="0"/>
              </a:spcBef>
              <a:spcAft>
                <a:spcPts val="800"/>
              </a:spcAft>
              <a:buSzPts val="1000"/>
              <a:buFont typeface="Symbol" panose="05050102010706020507" pitchFamily="18" charset="2"/>
              <a:buChar char=""/>
              <a:tabLst>
                <a:tab pos="457200" algn="l"/>
              </a:tabLst>
            </a:pPr>
            <a:r>
              <a:rPr lang="en-US" sz="2500" kern="0" dirty="0">
                <a:effectLst/>
                <a:ea typeface="Times New Roman" panose="02020603050405020304" pitchFamily="18" charset="0"/>
                <a:cs typeface="Times New Roman" panose="02020603050405020304" pitchFamily="18" charset="0"/>
              </a:rPr>
              <a:t>Palo Alto Networks. (n.d.). Expanding IoT Visibility. Retrieved from </a:t>
            </a:r>
            <a:r>
              <a:rPr lang="en-US" sz="2500" u="sng" kern="0" dirty="0">
                <a:solidFill>
                  <a:srgbClr val="0000FF"/>
                </a:solidFill>
                <a:effectLst/>
                <a:ea typeface="Times New Roman" panose="02020603050405020304" pitchFamily="18" charset="0"/>
                <a:cs typeface="Times New Roman" panose="02020603050405020304" pitchFamily="18" charset="0"/>
                <a:hlinkClick r:id="rId7"/>
              </a:rPr>
              <a:t>https://www.paloaltonetworks.com/cybersecurity-perspectives/expanding-iot-visibility</a:t>
            </a:r>
            <a:endParaRPr lang="en-US" sz="2500" kern="100" dirty="0">
              <a:effectLst/>
              <a:ea typeface="Aptos" panose="020B0004020202020204" pitchFamily="34" charset="0"/>
              <a:cs typeface="Times New Roman" panose="02020603050405020304" pitchFamily="18" charset="0"/>
            </a:endParaRPr>
          </a:p>
          <a:p>
            <a:pPr marL="342900" marR="0" lvl="0" indent="-342900">
              <a:lnSpc>
                <a:spcPct val="200000"/>
              </a:lnSpc>
              <a:spcBef>
                <a:spcPts val="0"/>
              </a:spcBef>
              <a:spcAft>
                <a:spcPts val="800"/>
              </a:spcAft>
              <a:buSzPts val="1000"/>
              <a:buFont typeface="Symbol" panose="05050102010706020507" pitchFamily="18" charset="2"/>
              <a:buChar char=""/>
              <a:tabLst>
                <a:tab pos="457200" algn="l"/>
              </a:tabLst>
            </a:pPr>
            <a:r>
              <a:rPr lang="en-US" sz="2500" kern="0" dirty="0" err="1">
                <a:effectLst/>
                <a:ea typeface="Times New Roman" panose="02020603050405020304" pitchFamily="18" charset="0"/>
                <a:cs typeface="Times New Roman" panose="02020603050405020304" pitchFamily="18" charset="0"/>
              </a:rPr>
              <a:t>Syook</a:t>
            </a:r>
            <a:r>
              <a:rPr lang="en-US" sz="2500" kern="0" dirty="0">
                <a:effectLst/>
                <a:ea typeface="Times New Roman" panose="02020603050405020304" pitchFamily="18" charset="0"/>
                <a:cs typeface="Times New Roman" panose="02020603050405020304" pitchFamily="18" charset="0"/>
              </a:rPr>
              <a:t>. (2024, June 11). The 4 Pillars of a Strong IoT Security Program. IoT For All. Retrieved from https://www.iotforall.com/the-4-pillars-of-a-strong-iot-security-program</a:t>
            </a:r>
            <a:endParaRPr lang="en-US" sz="2500" kern="100" dirty="0">
              <a:effectLst/>
              <a:ea typeface="Aptos" panose="020B0004020202020204" pitchFamily="34" charset="0"/>
              <a:cs typeface="Times New Roman" panose="02020603050405020304" pitchFamily="18" charset="0"/>
            </a:endParaRPr>
          </a:p>
          <a:p>
            <a:pPr marL="342900" marR="0" lvl="0" indent="-342900">
              <a:lnSpc>
                <a:spcPct val="200000"/>
              </a:lnSpc>
              <a:spcBef>
                <a:spcPts val="0"/>
              </a:spcBef>
              <a:spcAft>
                <a:spcPts val="800"/>
              </a:spcAft>
              <a:buSzPts val="1000"/>
              <a:buFont typeface="Symbol" panose="05050102010706020507" pitchFamily="18" charset="2"/>
              <a:buChar char=""/>
              <a:tabLst>
                <a:tab pos="457200" algn="l"/>
              </a:tabLst>
            </a:pPr>
            <a:r>
              <a:rPr lang="en-US" sz="2500" kern="0" dirty="0">
                <a:effectLst/>
                <a:ea typeface="Times New Roman" panose="02020603050405020304" pitchFamily="18" charset="0"/>
                <a:cs typeface="Times New Roman" panose="02020603050405020304" pitchFamily="18" charset="0"/>
              </a:rPr>
              <a:t>Statista. (2024, June 12). IoT Connections Worldwide 2022-2033. Retrieved from </a:t>
            </a:r>
            <a:r>
              <a:rPr lang="en-US" sz="2500" u="sng" kern="0" dirty="0">
                <a:solidFill>
                  <a:srgbClr val="0000FF"/>
                </a:solidFill>
                <a:effectLst/>
                <a:ea typeface="Times New Roman" panose="02020603050405020304" pitchFamily="18" charset="0"/>
                <a:cs typeface="Times New Roman" panose="02020603050405020304" pitchFamily="18" charset="0"/>
                <a:hlinkClick r:id="rId8"/>
              </a:rPr>
              <a:t>https://www.statista.com/statistics/1183457/iot-connected-devices-worldwide/</a:t>
            </a:r>
            <a:endParaRPr lang="en-US" sz="2500" kern="100" dirty="0">
              <a:effectLst/>
              <a:ea typeface="Aptos" panose="020B0004020202020204" pitchFamily="34" charset="0"/>
              <a:cs typeface="Times New Roman" panose="02020603050405020304" pitchFamily="18" charset="0"/>
            </a:endParaRPr>
          </a:p>
          <a:p>
            <a:pPr marL="0" marR="0" lvl="0" indent="0">
              <a:buNone/>
            </a:pPr>
            <a:endParaRPr lang="en-US" sz="2200" b="0" i="0" u="none" strike="noStrike" baseline="0" dirty="0"/>
          </a:p>
        </p:txBody>
      </p:sp>
    </p:spTree>
    <p:extLst>
      <p:ext uri="{BB962C8B-B14F-4D97-AF65-F5344CB8AC3E}">
        <p14:creationId xmlns:p14="http://schemas.microsoft.com/office/powerpoint/2010/main" val="1474571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04406-B348-3EF9-675D-36BC5DBB5573}"/>
              </a:ext>
            </a:extLst>
          </p:cNvPr>
          <p:cNvSpPr>
            <a:spLocks noGrp="1"/>
          </p:cNvSpPr>
          <p:nvPr>
            <p:ph type="title"/>
          </p:nvPr>
        </p:nvSpPr>
        <p:spPr>
          <a:xfrm>
            <a:off x="950742" y="2766218"/>
            <a:ext cx="10515600" cy="1325563"/>
          </a:xfrm>
        </p:spPr>
        <p:txBody>
          <a:bodyPr/>
          <a:lstStyle/>
          <a:p>
            <a:pPr marR="0" algn="ctr" rtl="0"/>
            <a:r>
              <a:rPr lang="en-US" b="1" i="0" u="none" strike="noStrike" baseline="0" dirty="0">
                <a:solidFill>
                  <a:srgbClr val="0F4761"/>
                </a:solidFill>
                <a:latin typeface="Times New Roman" panose="02020603050405020304" pitchFamily="18" charset="0"/>
              </a:rPr>
              <a:t>Thank You</a:t>
            </a:r>
            <a:endParaRPr lang="en-US" b="0" i="0" u="none" strike="noStrike" baseline="0" dirty="0">
              <a:solidFill>
                <a:srgbClr val="0F4761"/>
              </a:solidFill>
              <a:latin typeface="Times New Roman" panose="02020603050405020304" pitchFamily="18" charset="0"/>
            </a:endParaRPr>
          </a:p>
        </p:txBody>
      </p:sp>
    </p:spTree>
    <p:extLst>
      <p:ext uri="{BB962C8B-B14F-4D97-AF65-F5344CB8AC3E}">
        <p14:creationId xmlns:p14="http://schemas.microsoft.com/office/powerpoint/2010/main" val="2483882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A290E5-D044-EED8-AF44-7410B0DF03FF}"/>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marR="0"/>
            <a:r>
              <a:rPr lang="en-US" sz="5400" b="1" i="0" u="none" strike="noStrike" kern="1200" baseline="0" dirty="0">
                <a:solidFill>
                  <a:schemeClr val="tx1"/>
                </a:solidFill>
                <a:latin typeface="+mj-lt"/>
                <a:ea typeface="+mj-ea"/>
                <a:cs typeface="+mj-cs"/>
              </a:rPr>
              <a:t>Introduction</a:t>
            </a:r>
            <a:endParaRPr lang="en-US" sz="5400" b="0" i="0" u="none" strike="noStrike" kern="1200" baseline="0" dirty="0">
              <a:solidFill>
                <a:schemeClr val="tx1"/>
              </a:solidFill>
              <a:latin typeface="+mj-lt"/>
              <a:ea typeface="+mj-ea"/>
              <a:cs typeface="+mj-cs"/>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4B76B02F-CDC7-2301-E860-A2F2E7794744}"/>
              </a:ext>
            </a:extLst>
          </p:cNvPr>
          <p:cNvSpPr>
            <a:spLocks noGrp="1"/>
          </p:cNvSpPr>
          <p:nvPr>
            <p:ph type="body" idx="1"/>
          </p:nvPr>
        </p:nvSpPr>
        <p:spPr>
          <a:xfrm>
            <a:off x="838200" y="1929384"/>
            <a:ext cx="10515600" cy="4251960"/>
          </a:xfrm>
        </p:spPr>
        <p:txBody>
          <a:bodyPr vert="horz" lIns="91440" tIns="45720" rIns="91440" bIns="45720" rtlCol="0">
            <a:normAutofit/>
          </a:bodyPr>
          <a:lstStyle/>
          <a:p>
            <a:pPr marR="0" lvl="0"/>
            <a:r>
              <a:rPr lang="en-US" sz="2200" b="1" i="0" u="none" strike="noStrike" baseline="0" dirty="0"/>
              <a:t>The Rise of IoT</a:t>
            </a:r>
            <a:r>
              <a:rPr lang="en-US" sz="2200" b="0" i="0" u="none" strike="noStrike" baseline="0" dirty="0"/>
              <a:t>:</a:t>
            </a:r>
          </a:p>
          <a:p>
            <a:pPr lvl="1"/>
            <a:r>
              <a:rPr lang="en-US" sz="1800" b="0" i="0" u="none" strike="noStrike" baseline="0" dirty="0"/>
              <a:t>Overview of the rapid growth in IoT devices.</a:t>
            </a:r>
          </a:p>
          <a:p>
            <a:pPr lvl="1"/>
            <a:r>
              <a:rPr lang="en-US" sz="1800" b="0" i="0" u="none" strike="noStrike" baseline="0" dirty="0"/>
              <a:t>Predicted market growth to $1.39 trillion by 2024.</a:t>
            </a:r>
          </a:p>
          <a:p>
            <a:pPr marR="0" lvl="0"/>
            <a:r>
              <a:rPr lang="en-US" sz="2200" b="1" i="0" u="none" strike="noStrike" baseline="0" dirty="0"/>
              <a:t>Security Challenges</a:t>
            </a:r>
            <a:r>
              <a:rPr lang="en-US" sz="2200" b="0" i="0" u="none" strike="noStrike" baseline="0" dirty="0"/>
              <a:t>:</a:t>
            </a:r>
          </a:p>
          <a:p>
            <a:pPr lvl="1"/>
            <a:r>
              <a:rPr lang="en-US" sz="1800" b="0" i="0" u="none" strike="noStrike" baseline="0" dirty="0"/>
              <a:t>The increasing number of security breaches.</a:t>
            </a:r>
          </a:p>
          <a:p>
            <a:pPr lvl="1"/>
            <a:r>
              <a:rPr lang="en-US" sz="1800" b="0" i="0" u="none" strike="noStrike" baseline="0" dirty="0"/>
              <a:t>Vulnerabilities due to the rapid expansion of IoT networks.</a:t>
            </a:r>
          </a:p>
          <a:p>
            <a:pPr marR="0" lvl="0"/>
            <a:r>
              <a:rPr lang="en-US" sz="2200" b="1" i="0" u="none" strike="noStrike" baseline="0" dirty="0"/>
              <a:t>Purpose of the Research</a:t>
            </a:r>
            <a:r>
              <a:rPr lang="en-US" sz="2200" b="0" i="0" u="none" strike="noStrike" baseline="0" dirty="0"/>
              <a:t>:</a:t>
            </a:r>
          </a:p>
          <a:p>
            <a:pPr lvl="1"/>
            <a:r>
              <a:rPr lang="en-US" sz="1800" b="0" i="0" u="none" strike="noStrike" baseline="0" dirty="0"/>
              <a:t>Developing predictive models to forecast security vulnerabilities.</a:t>
            </a:r>
          </a:p>
          <a:p>
            <a:pPr lvl="1"/>
            <a:r>
              <a:rPr lang="en-US" sz="1800" b="0" i="0" u="none" strike="noStrike" baseline="0" dirty="0"/>
              <a:t>Enhancing real-time monitoring and threat detection.</a:t>
            </a:r>
          </a:p>
        </p:txBody>
      </p:sp>
    </p:spTree>
    <p:extLst>
      <p:ext uri="{BB962C8B-B14F-4D97-AF65-F5344CB8AC3E}">
        <p14:creationId xmlns:p14="http://schemas.microsoft.com/office/powerpoint/2010/main" val="4017554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74E156-5456-F5F3-6700-317C02AD5A7D}"/>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marR="0"/>
            <a:r>
              <a:rPr lang="en-US" sz="5400" b="1" i="0" u="none" strike="noStrike" kern="1200" baseline="0" dirty="0">
                <a:solidFill>
                  <a:schemeClr val="tx1"/>
                </a:solidFill>
                <a:latin typeface="+mj-lt"/>
                <a:ea typeface="+mj-ea"/>
                <a:cs typeface="+mj-cs"/>
              </a:rPr>
              <a:t>Machine Learning Techniques</a:t>
            </a:r>
            <a:endParaRPr lang="en-US" sz="5400" b="0" i="0" u="none" strike="noStrike" kern="1200" baseline="0" dirty="0">
              <a:solidFill>
                <a:schemeClr val="tx1"/>
              </a:solidFill>
              <a:latin typeface="+mj-lt"/>
              <a:ea typeface="+mj-ea"/>
              <a:cs typeface="+mj-cs"/>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B3EE52D7-369E-8DB1-51F0-313B702DE307}"/>
              </a:ext>
            </a:extLst>
          </p:cNvPr>
          <p:cNvSpPr>
            <a:spLocks noGrp="1"/>
          </p:cNvSpPr>
          <p:nvPr>
            <p:ph type="body" idx="1"/>
          </p:nvPr>
        </p:nvSpPr>
        <p:spPr>
          <a:xfrm>
            <a:off x="838200" y="1929384"/>
            <a:ext cx="10515600" cy="4251960"/>
          </a:xfrm>
        </p:spPr>
        <p:txBody>
          <a:bodyPr vert="horz" lIns="91440" tIns="45720" rIns="91440" bIns="45720" rtlCol="0">
            <a:normAutofit/>
          </a:bodyPr>
          <a:lstStyle/>
          <a:p>
            <a:pPr marR="0" lvl="0"/>
            <a:r>
              <a:rPr lang="en-US" sz="2200" b="1" i="0" u="none" strike="noStrike" baseline="0" dirty="0"/>
              <a:t>Supervised Learning in IoT Security</a:t>
            </a:r>
          </a:p>
          <a:p>
            <a:pPr lvl="1"/>
            <a:r>
              <a:rPr lang="en-US" sz="1800" i="0" u="none" strike="noStrike" baseline="0" dirty="0"/>
              <a:t>Overview of Supervised Learning</a:t>
            </a:r>
          </a:p>
          <a:p>
            <a:pPr lvl="1"/>
            <a:r>
              <a:rPr lang="en-US" sz="1800" i="0" u="none" strike="noStrike" baseline="0" dirty="0"/>
              <a:t>Visualization of supervised learning methods</a:t>
            </a:r>
          </a:p>
          <a:p>
            <a:pPr marR="0" lvl="0"/>
            <a:r>
              <a:rPr lang="en-US" sz="2200" b="1" i="0" u="none" strike="noStrike" baseline="0" dirty="0"/>
              <a:t>Unsupervised Learning in IoT Security</a:t>
            </a:r>
          </a:p>
          <a:p>
            <a:pPr lvl="1"/>
            <a:r>
              <a:rPr lang="en-US" sz="1800" i="0" u="none" strike="noStrike" baseline="0" dirty="0"/>
              <a:t>Overview of Unsupervised Learning</a:t>
            </a:r>
          </a:p>
          <a:p>
            <a:pPr lvl="1"/>
            <a:r>
              <a:rPr lang="en-US" sz="1800" i="0" u="none" strike="noStrike" baseline="0" dirty="0"/>
              <a:t>Visualization of unsupervised learning methods</a:t>
            </a:r>
          </a:p>
          <a:p>
            <a:pPr marR="0" lvl="0"/>
            <a:r>
              <a:rPr lang="en-US" sz="2200" b="1" i="0" u="none" strike="noStrike" baseline="0" dirty="0"/>
              <a:t>Ensemble Learning in IoT Security</a:t>
            </a:r>
          </a:p>
          <a:p>
            <a:pPr lvl="1"/>
            <a:r>
              <a:rPr lang="en-US" sz="1800" i="0" u="none" strike="noStrike" baseline="0" dirty="0"/>
              <a:t>Overview of Ensemble Learning</a:t>
            </a:r>
          </a:p>
          <a:p>
            <a:pPr lvl="1"/>
            <a:r>
              <a:rPr lang="en-US" sz="1800" i="0" u="none" strike="noStrike" baseline="0" dirty="0"/>
              <a:t>Visualization of ensemble learning methods</a:t>
            </a:r>
          </a:p>
          <a:p>
            <a:pPr marR="0" lvl="0"/>
            <a:r>
              <a:rPr lang="en-US" sz="2200" b="1" i="0" u="none" strike="noStrike" baseline="0" dirty="0"/>
              <a:t>Optimization Techniques in IoT Security</a:t>
            </a:r>
          </a:p>
          <a:p>
            <a:pPr lvl="1"/>
            <a:r>
              <a:rPr lang="en-US" sz="1800" i="0" u="none" strike="noStrike" baseline="0" dirty="0"/>
              <a:t>Overview of Optimization Algorithms</a:t>
            </a:r>
          </a:p>
          <a:p>
            <a:pPr lvl="1"/>
            <a:r>
              <a:rPr lang="en-US" sz="1800" i="0" u="none" strike="noStrike" baseline="0" dirty="0"/>
              <a:t>Key Techniques: PSO and SMO</a:t>
            </a:r>
            <a:endParaRPr lang="en-US" sz="1400" i="0" u="none" strike="noStrike" baseline="0" dirty="0"/>
          </a:p>
        </p:txBody>
      </p:sp>
    </p:spTree>
    <p:extLst>
      <p:ext uri="{BB962C8B-B14F-4D97-AF65-F5344CB8AC3E}">
        <p14:creationId xmlns:p14="http://schemas.microsoft.com/office/powerpoint/2010/main" val="1809406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CA0E45-8D74-E71A-9A63-7A0077240EAF}"/>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marR="0"/>
            <a:r>
              <a:rPr lang="en-US" sz="5400" b="1" i="0" u="none" strike="noStrike" kern="1200" baseline="0" dirty="0">
                <a:solidFill>
                  <a:schemeClr val="tx1"/>
                </a:solidFill>
                <a:latin typeface="+mj-lt"/>
                <a:ea typeface="+mj-ea"/>
                <a:cs typeface="+mj-cs"/>
              </a:rPr>
              <a:t>ML in IoT Security</a:t>
            </a:r>
            <a:endParaRPr lang="en-US" sz="5400" b="0" i="0" u="none" strike="noStrike" kern="1200" baseline="0" dirty="0">
              <a:solidFill>
                <a:schemeClr val="tx1"/>
              </a:solidFill>
              <a:latin typeface="+mj-lt"/>
              <a:ea typeface="+mj-ea"/>
              <a:cs typeface="+mj-cs"/>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BC7A106-75D2-5E41-890A-741CC39A7E63}"/>
              </a:ext>
            </a:extLst>
          </p:cNvPr>
          <p:cNvSpPr>
            <a:spLocks noGrp="1"/>
          </p:cNvSpPr>
          <p:nvPr>
            <p:ph type="body" idx="1"/>
          </p:nvPr>
        </p:nvSpPr>
        <p:spPr>
          <a:xfrm>
            <a:off x="838200" y="1929384"/>
            <a:ext cx="10515600" cy="4251960"/>
          </a:xfrm>
        </p:spPr>
        <p:txBody>
          <a:bodyPr vert="horz" lIns="91440" tIns="45720" rIns="91440" bIns="45720" rtlCol="0">
            <a:normAutofit fontScale="85000" lnSpcReduction="20000"/>
          </a:bodyPr>
          <a:lstStyle/>
          <a:p>
            <a:pPr marR="0" lvl="0"/>
            <a:r>
              <a:rPr lang="en-US" sz="2200" b="1" i="0" u="none" strike="noStrike" baseline="0" dirty="0"/>
              <a:t>Anomaly Detection Systems</a:t>
            </a:r>
            <a:r>
              <a:rPr lang="en-US" sz="2200" b="0" i="0" u="none" strike="noStrike" baseline="0" dirty="0"/>
              <a:t>:</a:t>
            </a:r>
          </a:p>
          <a:p>
            <a:pPr lvl="1"/>
            <a:r>
              <a:rPr lang="en-US" sz="1800" b="0" i="0" u="none" strike="noStrike" baseline="0" dirty="0"/>
              <a:t>Real-time monitoring and identification of security breaches using ML.</a:t>
            </a:r>
          </a:p>
          <a:p>
            <a:pPr lvl="1"/>
            <a:r>
              <a:rPr lang="en-US" sz="1800" b="0" i="0" u="none" strike="noStrike" baseline="0" dirty="0"/>
              <a:t>Adapting to new threats using historical data.</a:t>
            </a:r>
          </a:p>
          <a:p>
            <a:pPr marR="0" lvl="0"/>
            <a:r>
              <a:rPr lang="en-US" sz="2200" b="1" i="0" u="none" strike="noStrike" baseline="0" dirty="0"/>
              <a:t>Predictive Maintenance in Industrial IoT</a:t>
            </a:r>
            <a:r>
              <a:rPr lang="en-US" sz="2200" b="0" i="0" u="none" strike="noStrike" baseline="0" dirty="0"/>
              <a:t>:</a:t>
            </a:r>
          </a:p>
          <a:p>
            <a:pPr lvl="1"/>
            <a:r>
              <a:rPr lang="en-US" sz="1800" b="0" i="0" u="none" strike="noStrike" baseline="0" dirty="0"/>
              <a:t>Using sensor data for proactive equipment maintenance.</a:t>
            </a:r>
          </a:p>
          <a:p>
            <a:pPr lvl="1"/>
            <a:r>
              <a:rPr lang="en-US" sz="1800" b="0" i="0" u="none" strike="noStrike" baseline="0" dirty="0"/>
              <a:t>Preventing potential failures before they occur.</a:t>
            </a:r>
          </a:p>
          <a:p>
            <a:pPr marR="0" lvl="0"/>
            <a:r>
              <a:rPr lang="en-US" sz="2200" b="1" i="0" u="none" strike="noStrike" baseline="0" dirty="0"/>
              <a:t>Smart Home Security Systems</a:t>
            </a:r>
            <a:r>
              <a:rPr lang="en-US" sz="2200" b="0" i="0" u="none" strike="noStrike" baseline="0" dirty="0"/>
              <a:t>:</a:t>
            </a:r>
          </a:p>
          <a:p>
            <a:pPr lvl="1"/>
            <a:r>
              <a:rPr lang="en-US" sz="1800" b="0" i="0" u="none" strike="noStrike" baseline="0" dirty="0"/>
              <a:t>Advanced facial recognition and routine monitoring for enhanced security.</a:t>
            </a:r>
          </a:p>
          <a:p>
            <a:pPr lvl="1"/>
            <a:r>
              <a:rPr lang="en-US" sz="1800" b="0" i="0" u="none" strike="noStrike" baseline="0" dirty="0"/>
              <a:t>Dynamic adaptation to household patterns and potential threats.</a:t>
            </a:r>
            <a:endParaRPr lang="en-US" sz="1800" dirty="0"/>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1" i="0" u="none" strike="noStrike" kern="1200" cap="none" spc="0" normalizeH="0" baseline="0" noProof="0" dirty="0">
                <a:ln>
                  <a:noFill/>
                </a:ln>
                <a:solidFill>
                  <a:prstClr val="black"/>
                </a:solidFill>
                <a:effectLst/>
                <a:uLnTx/>
                <a:uFillTx/>
                <a:latin typeface="Aptos" panose="02110004020202020204"/>
                <a:ea typeface="+mn-ea"/>
                <a:cs typeface="+mn-cs"/>
              </a:rPr>
              <a:t>Automotive Security</a:t>
            </a:r>
            <a:r>
              <a:rPr kumimoji="0" lang="en-US" sz="22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Predicting vehicle faults through historical data analysis.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Ensuring data privacy and safeguarding against model manipulation.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1" i="0" u="none" strike="noStrike" kern="1200" cap="none" spc="0" normalizeH="0" baseline="0" noProof="0" dirty="0">
                <a:ln>
                  <a:noFill/>
                </a:ln>
                <a:solidFill>
                  <a:prstClr val="black"/>
                </a:solidFill>
                <a:effectLst/>
                <a:uLnTx/>
                <a:uFillTx/>
                <a:latin typeface="Aptos" panose="02110004020202020204"/>
                <a:ea typeface="+mn-ea"/>
                <a:cs typeface="+mn-cs"/>
              </a:rPr>
              <a:t>Healthcare IoT Security</a:t>
            </a:r>
            <a:r>
              <a:rPr kumimoji="0" lang="en-US" sz="22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Enhancing data transmission security and automating threat responses.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1" i="0" u="none" strike="noStrike" kern="1200" cap="none" spc="0" normalizeH="0" baseline="0" noProof="0" dirty="0">
                <a:ln>
                  <a:noFill/>
                </a:ln>
                <a:solidFill>
                  <a:prstClr val="black"/>
                </a:solidFill>
                <a:effectLst/>
                <a:uLnTx/>
                <a:uFillTx/>
                <a:latin typeface="Aptos" panose="02110004020202020204"/>
                <a:ea typeface="+mn-ea"/>
                <a:cs typeface="+mn-cs"/>
              </a:rPr>
              <a:t>Supply Chain Monitoring</a:t>
            </a:r>
            <a:r>
              <a:rPr kumimoji="0" lang="en-US" sz="22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Monitoring goods integrity and detecting tampering using ML models.</a:t>
            </a:r>
          </a:p>
          <a:p>
            <a:pPr marL="457200" lvl="1" indent="0">
              <a:buNone/>
            </a:pPr>
            <a:endParaRPr lang="en-US" sz="1800" b="0" i="0" u="none" strike="noStrike" baseline="0" dirty="0"/>
          </a:p>
        </p:txBody>
      </p:sp>
    </p:spTree>
    <p:extLst>
      <p:ext uri="{BB962C8B-B14F-4D97-AF65-F5344CB8AC3E}">
        <p14:creationId xmlns:p14="http://schemas.microsoft.com/office/powerpoint/2010/main" val="3000587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5AE57B-DD59-D1B1-C2E5-77562AF80EF5}"/>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marR="0"/>
            <a:r>
              <a:rPr lang="en-US" sz="5400" b="1" i="0" u="none" strike="noStrike" kern="1200" baseline="0" dirty="0">
                <a:solidFill>
                  <a:schemeClr val="tx1"/>
                </a:solidFill>
                <a:latin typeface="+mj-lt"/>
                <a:ea typeface="+mj-ea"/>
                <a:cs typeface="+mj-cs"/>
              </a:rPr>
              <a:t>Data Selection</a:t>
            </a:r>
            <a:endParaRPr lang="en-US" sz="5400" b="0" i="0" u="none" strike="noStrike" kern="1200" baseline="0" dirty="0">
              <a:solidFill>
                <a:schemeClr val="tx1"/>
              </a:solidFill>
              <a:latin typeface="+mj-lt"/>
              <a:ea typeface="+mj-ea"/>
              <a:cs typeface="+mj-cs"/>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46362E30-1B37-B763-D4CB-9F4B7B10849B}"/>
              </a:ext>
            </a:extLst>
          </p:cNvPr>
          <p:cNvSpPr>
            <a:spLocks noGrp="1"/>
          </p:cNvSpPr>
          <p:nvPr>
            <p:ph type="body" idx="1"/>
          </p:nvPr>
        </p:nvSpPr>
        <p:spPr>
          <a:xfrm>
            <a:off x="838200" y="1929384"/>
            <a:ext cx="10515600" cy="4251960"/>
          </a:xfrm>
        </p:spPr>
        <p:txBody>
          <a:bodyPr vert="horz" lIns="91440" tIns="45720" rIns="91440" bIns="45720" rtlCol="0">
            <a:normAutofit/>
          </a:bodyPr>
          <a:lstStyle/>
          <a:p>
            <a:pPr marR="0" lvl="0"/>
            <a:r>
              <a:rPr lang="en-US" sz="2200" b="1" i="0" u="none" strike="noStrike" baseline="0" dirty="0"/>
              <a:t>Dataset Overview</a:t>
            </a:r>
            <a:r>
              <a:rPr lang="en-US" sz="2200" b="0" i="0" u="none" strike="noStrike" baseline="0" dirty="0"/>
              <a:t>:</a:t>
            </a:r>
          </a:p>
          <a:p>
            <a:pPr lvl="1"/>
            <a:r>
              <a:rPr lang="en-US" sz="1800" b="0" i="0" u="none" strike="noStrike" baseline="0" dirty="0"/>
              <a:t>Traffic data from 31 smart home IoT devices across 27 types.</a:t>
            </a:r>
          </a:p>
          <a:p>
            <a:pPr lvl="1"/>
            <a:r>
              <a:rPr lang="en-US" sz="1800" b="0" i="0" u="none" strike="noStrike" baseline="0" dirty="0"/>
              <a:t>Each device setup repeated at least 20 times, ensuring robust data.</a:t>
            </a:r>
          </a:p>
          <a:p>
            <a:pPr marR="0" lvl="0"/>
            <a:r>
              <a:rPr lang="en-US" sz="2200" b="1" i="0" u="none" strike="noStrike" baseline="0" dirty="0"/>
              <a:t>Importance of the Dataset</a:t>
            </a:r>
            <a:r>
              <a:rPr lang="en-US" sz="2200" b="0" i="0" u="none" strike="noStrike" baseline="0" dirty="0"/>
              <a:t>:</a:t>
            </a:r>
          </a:p>
          <a:p>
            <a:pPr lvl="1"/>
            <a:r>
              <a:rPr lang="en-US" sz="1800" b="0" i="0" u="none" strike="noStrike" baseline="0" dirty="0"/>
              <a:t>Enables detailed analysis of network traffic.</a:t>
            </a:r>
          </a:p>
          <a:p>
            <a:pPr lvl="1"/>
            <a:r>
              <a:rPr lang="en-US" sz="1800" b="0" i="0" u="none" strike="noStrike" baseline="0" dirty="0"/>
              <a:t>Critical for identifying potential security vulnerabilities.</a:t>
            </a:r>
          </a:p>
        </p:txBody>
      </p:sp>
    </p:spTree>
    <p:extLst>
      <p:ext uri="{BB962C8B-B14F-4D97-AF65-F5344CB8AC3E}">
        <p14:creationId xmlns:p14="http://schemas.microsoft.com/office/powerpoint/2010/main" val="3432779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2EFA25-D285-D442-2F2E-923124A7BCD7}"/>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marR="0"/>
            <a:r>
              <a:rPr lang="en-US" sz="5400" b="1" i="0" u="none" strike="noStrike" kern="1200" baseline="0" dirty="0">
                <a:solidFill>
                  <a:schemeClr val="tx1"/>
                </a:solidFill>
                <a:latin typeface="+mj-lt"/>
                <a:ea typeface="+mj-ea"/>
                <a:cs typeface="+mj-cs"/>
              </a:rPr>
              <a:t>Data Preparation Process</a:t>
            </a:r>
            <a:endParaRPr lang="en-US" sz="5400" b="0" i="0" u="none" strike="noStrike" kern="1200" baseline="0" dirty="0">
              <a:solidFill>
                <a:schemeClr val="tx1"/>
              </a:solidFill>
              <a:latin typeface="+mj-lt"/>
              <a:ea typeface="+mj-ea"/>
              <a:cs typeface="+mj-cs"/>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12EF3430-CFB9-5B66-ED28-913AD5F4C75D}"/>
              </a:ext>
            </a:extLst>
          </p:cNvPr>
          <p:cNvSpPr>
            <a:spLocks noGrp="1"/>
          </p:cNvSpPr>
          <p:nvPr>
            <p:ph type="body" idx="1"/>
          </p:nvPr>
        </p:nvSpPr>
        <p:spPr>
          <a:xfrm>
            <a:off x="838200" y="1929384"/>
            <a:ext cx="10515600" cy="4251960"/>
          </a:xfrm>
        </p:spPr>
        <p:txBody>
          <a:bodyPr vert="horz" lIns="91440" tIns="45720" rIns="91440" bIns="45720" rtlCol="0">
            <a:normAutofit/>
          </a:bodyPr>
          <a:lstStyle/>
          <a:p>
            <a:pPr marR="0" lvl="0"/>
            <a:r>
              <a:rPr lang="en-US" sz="2200" b="1" i="0" u="none" strike="noStrike" baseline="0" dirty="0"/>
              <a:t>Data Extraction</a:t>
            </a:r>
            <a:r>
              <a:rPr lang="en-US" sz="2200" b="0" i="0" u="none" strike="noStrike" baseline="0" dirty="0"/>
              <a:t>:</a:t>
            </a:r>
          </a:p>
          <a:p>
            <a:pPr lvl="1"/>
            <a:r>
              <a:rPr lang="en-US" sz="1800" b="0" i="0" u="none" strike="noStrike" baseline="0" dirty="0"/>
              <a:t>Conversion of </a:t>
            </a:r>
            <a:r>
              <a:rPr lang="en-US" sz="1800" b="0" i="0" u="none" strike="noStrike" baseline="0" dirty="0" err="1"/>
              <a:t>pcap</a:t>
            </a:r>
            <a:r>
              <a:rPr lang="en-US" sz="1800" b="0" i="0" u="none" strike="noStrike" baseline="0" dirty="0"/>
              <a:t> files to structured CSV using </a:t>
            </a:r>
            <a:r>
              <a:rPr lang="en-US" sz="1800" b="0" i="0" u="none" strike="noStrike" baseline="0" dirty="0" err="1"/>
              <a:t>Scapy</a:t>
            </a:r>
            <a:r>
              <a:rPr lang="en-US" sz="1800" b="0" i="0" u="none" strike="noStrike" baseline="0" dirty="0"/>
              <a:t>.</a:t>
            </a:r>
          </a:p>
          <a:p>
            <a:pPr marR="0" lvl="0"/>
            <a:r>
              <a:rPr lang="en-US" sz="2200" b="1" i="0" u="none" strike="noStrike" baseline="0" dirty="0"/>
              <a:t>Data Cleaning and Preprocessing</a:t>
            </a:r>
            <a:r>
              <a:rPr lang="en-US" sz="2200" b="0" i="0" u="none" strike="noStrike" baseline="0" dirty="0"/>
              <a:t>:</a:t>
            </a:r>
          </a:p>
          <a:p>
            <a:pPr lvl="1"/>
            <a:r>
              <a:rPr lang="en-US" sz="1800" b="0" i="0" u="none" strike="noStrike" baseline="0" dirty="0"/>
              <a:t>Handling missing values and ensuring consistency.</a:t>
            </a:r>
          </a:p>
          <a:p>
            <a:pPr lvl="1"/>
            <a:r>
              <a:rPr lang="en-US" sz="1800" b="0" i="0" u="none" strike="noStrike" baseline="0" dirty="0"/>
              <a:t>Converting timestamps to datetime format.</a:t>
            </a:r>
          </a:p>
          <a:p>
            <a:pPr marR="0" lvl="0"/>
            <a:r>
              <a:rPr lang="en-US" sz="2200" b="1" i="0" u="none" strike="noStrike" baseline="0" dirty="0"/>
              <a:t>Feature Engineering</a:t>
            </a:r>
            <a:r>
              <a:rPr lang="en-US" sz="2200" b="0" i="0" u="none" strike="noStrike" baseline="0" dirty="0"/>
              <a:t>:</a:t>
            </a:r>
          </a:p>
          <a:p>
            <a:pPr lvl="1"/>
            <a:r>
              <a:rPr lang="en-US" sz="1800" b="0" i="0" u="none" strike="noStrike" baseline="0" dirty="0"/>
              <a:t>Creation of temporal features (day, month, year, hour).</a:t>
            </a:r>
          </a:p>
          <a:p>
            <a:pPr lvl="1"/>
            <a:r>
              <a:rPr lang="en-US" sz="1800" b="0" i="0" u="none" strike="noStrike" baseline="0" dirty="0"/>
              <a:t>Analysis of packet length and protocol types.</a:t>
            </a:r>
          </a:p>
        </p:txBody>
      </p:sp>
    </p:spTree>
    <p:extLst>
      <p:ext uri="{BB962C8B-B14F-4D97-AF65-F5344CB8AC3E}">
        <p14:creationId xmlns:p14="http://schemas.microsoft.com/office/powerpoint/2010/main" val="3818664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6E92DB-0330-E3D3-DD8A-6B64DEA9D155}"/>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marR="0"/>
            <a:r>
              <a:rPr lang="en-US" sz="5400" b="1" i="0" u="none" strike="noStrike" kern="1200" baseline="0" dirty="0">
                <a:solidFill>
                  <a:schemeClr val="tx1"/>
                </a:solidFill>
                <a:latin typeface="+mj-lt"/>
                <a:ea typeface="+mj-ea"/>
                <a:cs typeface="+mj-cs"/>
              </a:rPr>
              <a:t>Visualizations</a:t>
            </a:r>
            <a:endParaRPr lang="en-US" sz="5400" b="0" i="0" u="none" strike="noStrike" kern="1200" baseline="0" dirty="0">
              <a:solidFill>
                <a:schemeClr val="tx1"/>
              </a:solidFill>
              <a:latin typeface="+mj-lt"/>
              <a:ea typeface="+mj-ea"/>
              <a:cs typeface="+mj-cs"/>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4F3099B1-5E61-399B-1AAA-5228AB4EE805}"/>
              </a:ext>
            </a:extLst>
          </p:cNvPr>
          <p:cNvSpPr>
            <a:spLocks noGrp="1"/>
          </p:cNvSpPr>
          <p:nvPr>
            <p:ph type="body" idx="1"/>
          </p:nvPr>
        </p:nvSpPr>
        <p:spPr>
          <a:xfrm>
            <a:off x="838200" y="1929384"/>
            <a:ext cx="10515600" cy="4251960"/>
          </a:xfrm>
        </p:spPr>
        <p:txBody>
          <a:bodyPr vert="horz" lIns="91440" tIns="45720" rIns="91440" bIns="45720" rtlCol="0">
            <a:normAutofit/>
          </a:bodyPr>
          <a:lstStyle/>
          <a:p>
            <a:pPr marR="0" lvl="0"/>
            <a:r>
              <a:rPr lang="en-US" sz="2200" b="1" i="0" u="none" strike="noStrike" baseline="0" dirty="0"/>
              <a:t>Distribution of Packet Sizes</a:t>
            </a:r>
            <a:r>
              <a:rPr lang="en-US" sz="2200" b="0" i="0" u="none" strike="noStrike" baseline="0" dirty="0"/>
              <a:t>:</a:t>
            </a:r>
          </a:p>
          <a:p>
            <a:pPr lvl="1"/>
            <a:r>
              <a:rPr lang="en-US" sz="1800" b="0" i="0" u="none" strike="noStrike" baseline="0" dirty="0"/>
              <a:t>Histogram showing concentration of packet sizes at lower values.</a:t>
            </a:r>
          </a:p>
          <a:p>
            <a:pPr marR="0" lvl="0"/>
            <a:r>
              <a:rPr lang="en-US" sz="2200" b="1" i="0" u="none" strike="noStrike" baseline="0" dirty="0"/>
              <a:t>Packet Size vs. Hour of the Day</a:t>
            </a:r>
            <a:r>
              <a:rPr lang="en-US" sz="2200" b="0" i="0" u="none" strike="noStrike" baseline="0" dirty="0"/>
              <a:t>:</a:t>
            </a:r>
          </a:p>
          <a:p>
            <a:pPr lvl="1"/>
            <a:r>
              <a:rPr lang="en-US" sz="1800" b="0" i="0" u="none" strike="noStrike" baseline="0" dirty="0"/>
              <a:t>Scatterplot revealing consistent packet size distribution throughout the day.</a:t>
            </a:r>
          </a:p>
          <a:p>
            <a:pPr marR="0" lvl="0"/>
            <a:r>
              <a:rPr lang="en-US" sz="2200" b="1" i="0" u="none" strike="noStrike" baseline="0" dirty="0"/>
              <a:t>Frequency of Different Protocol Types</a:t>
            </a:r>
            <a:r>
              <a:rPr lang="en-US" sz="2200" b="0" i="0" u="none" strike="noStrike" baseline="0" dirty="0"/>
              <a:t>:</a:t>
            </a:r>
          </a:p>
          <a:p>
            <a:pPr lvl="1"/>
            <a:r>
              <a:rPr lang="en-US" sz="1800" b="0" i="0" u="none" strike="noStrike" baseline="0" dirty="0"/>
              <a:t>Bar plot showing dominance of TCP and UDP protocols.</a:t>
            </a:r>
          </a:p>
        </p:txBody>
      </p:sp>
      <p:pic>
        <p:nvPicPr>
          <p:cNvPr id="4" name="Picture 3">
            <a:extLst>
              <a:ext uri="{FF2B5EF4-FFF2-40B4-BE49-F238E27FC236}">
                <a16:creationId xmlns:a16="http://schemas.microsoft.com/office/drawing/2014/main" id="{EA6C0178-AA52-41DD-68DB-AAD1B6B0A24E}"/>
              </a:ext>
            </a:extLst>
          </p:cNvPr>
          <p:cNvPicPr>
            <a:picLocks noChangeAspect="1"/>
          </p:cNvPicPr>
          <p:nvPr/>
        </p:nvPicPr>
        <p:blipFill>
          <a:blip r:embed="rId3"/>
          <a:stretch>
            <a:fillRect/>
          </a:stretch>
        </p:blipFill>
        <p:spPr>
          <a:xfrm>
            <a:off x="669036" y="4164694"/>
            <a:ext cx="3513653" cy="2328181"/>
          </a:xfrm>
          <a:prstGeom prst="rect">
            <a:avLst/>
          </a:prstGeom>
        </p:spPr>
      </p:pic>
      <p:pic>
        <p:nvPicPr>
          <p:cNvPr id="5" name="Picture 4">
            <a:extLst>
              <a:ext uri="{FF2B5EF4-FFF2-40B4-BE49-F238E27FC236}">
                <a16:creationId xmlns:a16="http://schemas.microsoft.com/office/drawing/2014/main" id="{285228F3-2462-3AFB-F886-3CFA9AD5DF5B}"/>
              </a:ext>
            </a:extLst>
          </p:cNvPr>
          <p:cNvPicPr>
            <a:picLocks noChangeAspect="1"/>
          </p:cNvPicPr>
          <p:nvPr/>
        </p:nvPicPr>
        <p:blipFill>
          <a:blip r:embed="rId4"/>
          <a:stretch>
            <a:fillRect/>
          </a:stretch>
        </p:blipFill>
        <p:spPr>
          <a:xfrm>
            <a:off x="4451926" y="4239491"/>
            <a:ext cx="3639129" cy="2253384"/>
          </a:xfrm>
          <a:prstGeom prst="rect">
            <a:avLst/>
          </a:prstGeom>
        </p:spPr>
      </p:pic>
      <p:pic>
        <p:nvPicPr>
          <p:cNvPr id="6" name="Picture 5" descr="A graph of different protocol types">
            <a:extLst>
              <a:ext uri="{FF2B5EF4-FFF2-40B4-BE49-F238E27FC236}">
                <a16:creationId xmlns:a16="http://schemas.microsoft.com/office/drawing/2014/main" id="{53491D39-C9F7-E45C-5713-7BC2211D18B5}"/>
              </a:ext>
            </a:extLst>
          </p:cNvPr>
          <p:cNvPicPr>
            <a:picLocks noChangeAspect="1"/>
          </p:cNvPicPr>
          <p:nvPr/>
        </p:nvPicPr>
        <p:blipFill>
          <a:blip r:embed="rId5"/>
          <a:stretch>
            <a:fillRect/>
          </a:stretch>
        </p:blipFill>
        <p:spPr>
          <a:xfrm>
            <a:off x="8214179" y="4239492"/>
            <a:ext cx="3851648" cy="2253384"/>
          </a:xfrm>
          <a:prstGeom prst="rect">
            <a:avLst/>
          </a:prstGeom>
        </p:spPr>
      </p:pic>
    </p:spTree>
    <p:extLst>
      <p:ext uri="{BB962C8B-B14F-4D97-AF65-F5344CB8AC3E}">
        <p14:creationId xmlns:p14="http://schemas.microsoft.com/office/powerpoint/2010/main" val="1635702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5DAF89-9F73-40AD-E2B0-A0EE2AA74064}"/>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marR="0"/>
            <a:r>
              <a:rPr lang="en-US" sz="5400" b="1" i="0" u="none" strike="noStrike" kern="1200" baseline="0" dirty="0">
                <a:solidFill>
                  <a:schemeClr val="tx1"/>
                </a:solidFill>
                <a:latin typeface="+mj-lt"/>
                <a:ea typeface="+mj-ea"/>
                <a:cs typeface="+mj-cs"/>
              </a:rPr>
              <a:t>Model Building and Evaluation</a:t>
            </a:r>
            <a:endParaRPr lang="en-US" sz="5400" b="0" i="0" u="none" strike="noStrike" kern="1200" baseline="0" dirty="0">
              <a:solidFill>
                <a:schemeClr val="tx1"/>
              </a:solidFill>
              <a:latin typeface="+mj-lt"/>
              <a:ea typeface="+mj-ea"/>
              <a:cs typeface="+mj-cs"/>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2A95280A-B6CC-5D73-1691-119DA736C244}"/>
              </a:ext>
            </a:extLst>
          </p:cNvPr>
          <p:cNvSpPr>
            <a:spLocks noGrp="1"/>
          </p:cNvSpPr>
          <p:nvPr>
            <p:ph type="body" idx="1"/>
          </p:nvPr>
        </p:nvSpPr>
        <p:spPr>
          <a:xfrm>
            <a:off x="838200" y="1929384"/>
            <a:ext cx="10515600" cy="4251960"/>
          </a:xfrm>
        </p:spPr>
        <p:txBody>
          <a:bodyPr vert="horz" lIns="91440" tIns="45720" rIns="91440" bIns="45720" rtlCol="0">
            <a:normAutofit/>
          </a:bodyPr>
          <a:lstStyle/>
          <a:p>
            <a:pPr marR="0" lvl="0"/>
            <a:r>
              <a:rPr lang="en-US" sz="2200" b="1" i="0" u="none" strike="noStrike" baseline="0" dirty="0"/>
              <a:t>Linear Regression</a:t>
            </a:r>
            <a:r>
              <a:rPr lang="en-US" sz="2200" b="0" i="0" u="none" strike="noStrike" baseline="0" dirty="0"/>
              <a:t>:</a:t>
            </a:r>
          </a:p>
          <a:p>
            <a:pPr lvl="1"/>
            <a:r>
              <a:rPr lang="en-US" sz="1800" b="0" i="0" u="none" strike="noStrike" baseline="0" dirty="0"/>
              <a:t>Baseline model to understand feature relationships.</a:t>
            </a:r>
          </a:p>
          <a:p>
            <a:pPr lvl="1"/>
            <a:r>
              <a:rPr lang="en-US" sz="1800" b="0" i="0" u="none" strike="noStrike" baseline="0" dirty="0"/>
              <a:t>Results: MAE: 3.48, RMSE: 4.44, R²: 0.01.</a:t>
            </a:r>
          </a:p>
          <a:p>
            <a:pPr marR="0" lvl="0"/>
            <a:r>
              <a:rPr lang="en-US" sz="2200" b="1" i="0" u="none" strike="noStrike" baseline="0" dirty="0"/>
              <a:t>Random Forest</a:t>
            </a:r>
            <a:r>
              <a:rPr lang="en-US" sz="2200" b="0" i="0" u="none" strike="noStrike" baseline="0" dirty="0"/>
              <a:t>:</a:t>
            </a:r>
          </a:p>
          <a:p>
            <a:pPr lvl="1"/>
            <a:r>
              <a:rPr lang="en-US" sz="1800" b="0" i="0" u="none" strike="noStrike" baseline="0" dirty="0"/>
              <a:t>More complex model for handling nonlinear relationships.</a:t>
            </a:r>
          </a:p>
          <a:p>
            <a:pPr lvl="1"/>
            <a:r>
              <a:rPr lang="en-US" sz="1800" b="0" i="0" u="none" strike="noStrike" baseline="0" dirty="0"/>
              <a:t>Results: Accuracy: 95.49%, Best Parameters identified.</a:t>
            </a:r>
          </a:p>
          <a:p>
            <a:pPr lvl="1"/>
            <a:r>
              <a:rPr lang="en-US" sz="1800" b="0" i="0" u="none" strike="noStrike" baseline="0" dirty="0"/>
              <a:t>Feature Importance: Packet size as the most significant feature.</a:t>
            </a:r>
          </a:p>
        </p:txBody>
      </p:sp>
      <p:pic>
        <p:nvPicPr>
          <p:cNvPr id="4" name="Picture 3" descr="A graph with a purple bar&#10;&#10;Description automatically generated">
            <a:extLst>
              <a:ext uri="{FF2B5EF4-FFF2-40B4-BE49-F238E27FC236}">
                <a16:creationId xmlns:a16="http://schemas.microsoft.com/office/drawing/2014/main" id="{8979C0D9-E41C-3606-C5D2-1E4BB50F9F0A}"/>
              </a:ext>
            </a:extLst>
          </p:cNvPr>
          <p:cNvPicPr>
            <a:picLocks noChangeAspect="1"/>
          </p:cNvPicPr>
          <p:nvPr/>
        </p:nvPicPr>
        <p:blipFill>
          <a:blip r:embed="rId3"/>
          <a:stretch>
            <a:fillRect/>
          </a:stretch>
        </p:blipFill>
        <p:spPr>
          <a:xfrm>
            <a:off x="8017163" y="2055813"/>
            <a:ext cx="4045527" cy="2864510"/>
          </a:xfrm>
          <a:prstGeom prst="rect">
            <a:avLst/>
          </a:prstGeom>
        </p:spPr>
      </p:pic>
    </p:spTree>
    <p:extLst>
      <p:ext uri="{BB962C8B-B14F-4D97-AF65-F5344CB8AC3E}">
        <p14:creationId xmlns:p14="http://schemas.microsoft.com/office/powerpoint/2010/main" val="4278761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34528C-4428-B373-5944-6E8B40CE8BC9}"/>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marR="0"/>
            <a:r>
              <a:rPr lang="en-US" sz="4200" b="1" i="0" u="none" strike="noStrike" kern="1200" baseline="0" dirty="0">
                <a:solidFill>
                  <a:schemeClr val="tx1"/>
                </a:solidFill>
                <a:latin typeface="+mj-lt"/>
                <a:ea typeface="+mj-ea"/>
                <a:cs typeface="+mj-cs"/>
              </a:rPr>
              <a:t>Challenges in Implementing ML for IoT Security</a:t>
            </a:r>
            <a:endParaRPr lang="en-US" sz="4200" b="0" i="0" u="none" strike="noStrike" kern="1200" baseline="0" dirty="0">
              <a:solidFill>
                <a:schemeClr val="tx1"/>
              </a:solidFill>
              <a:latin typeface="+mj-lt"/>
              <a:ea typeface="+mj-ea"/>
              <a:cs typeface="+mj-cs"/>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4776F888-8B2C-9511-D2C1-7D10202F2BF4}"/>
              </a:ext>
            </a:extLst>
          </p:cNvPr>
          <p:cNvSpPr>
            <a:spLocks noGrp="1"/>
          </p:cNvSpPr>
          <p:nvPr>
            <p:ph type="body" idx="1"/>
          </p:nvPr>
        </p:nvSpPr>
        <p:spPr>
          <a:xfrm>
            <a:off x="838200" y="1929384"/>
            <a:ext cx="10515600" cy="4251960"/>
          </a:xfrm>
        </p:spPr>
        <p:txBody>
          <a:bodyPr vert="horz" lIns="91440" tIns="45720" rIns="91440" bIns="45720" rtlCol="0">
            <a:normAutofit/>
          </a:bodyPr>
          <a:lstStyle/>
          <a:p>
            <a:pPr marR="0" lvl="0"/>
            <a:r>
              <a:rPr lang="en-US" sz="2200" b="1" i="0" u="none" strike="noStrike" baseline="0" dirty="0"/>
              <a:t>Data Complexity</a:t>
            </a:r>
            <a:r>
              <a:rPr lang="en-US" sz="2200" b="0" i="0" u="none" strike="noStrike" baseline="0" dirty="0"/>
              <a:t>:</a:t>
            </a:r>
          </a:p>
          <a:p>
            <a:pPr lvl="1"/>
            <a:r>
              <a:rPr lang="en-US" sz="1800" b="0" i="0" u="none" strike="noStrike" baseline="0" dirty="0"/>
              <a:t>The challenge of managing vast amounts of data from IoT devices.</a:t>
            </a:r>
          </a:p>
          <a:p>
            <a:pPr marR="0" lvl="0"/>
            <a:r>
              <a:rPr lang="en-US" sz="2200" b="1" i="0" u="none" strike="noStrike" baseline="0" dirty="0"/>
              <a:t>Device Heterogeneity</a:t>
            </a:r>
            <a:r>
              <a:rPr lang="en-US" sz="2200" b="0" i="0" u="none" strike="noStrike" baseline="0" dirty="0"/>
              <a:t>:</a:t>
            </a:r>
          </a:p>
          <a:p>
            <a:pPr lvl="1"/>
            <a:r>
              <a:rPr lang="en-US" sz="1800" b="0" i="0" u="none" strike="noStrike" baseline="0" dirty="0"/>
              <a:t>Issues arising from the diversity of IoT devices.</a:t>
            </a:r>
          </a:p>
          <a:p>
            <a:pPr marR="0" lvl="0"/>
            <a:r>
              <a:rPr lang="en-US" sz="2200" b="1" i="0" u="none" strike="noStrike" baseline="0" dirty="0"/>
              <a:t>Dynamic Nature of Threats</a:t>
            </a:r>
            <a:r>
              <a:rPr lang="en-US" sz="2200" b="0" i="0" u="none" strike="noStrike" baseline="0" dirty="0"/>
              <a:t>:</a:t>
            </a:r>
          </a:p>
          <a:p>
            <a:pPr lvl="1"/>
            <a:r>
              <a:rPr lang="en-US" sz="1800" b="0" i="0" u="none" strike="noStrike" baseline="0" dirty="0"/>
              <a:t>The need for continuous learning and adaptation in threat detection.</a:t>
            </a:r>
          </a:p>
        </p:txBody>
      </p:sp>
    </p:spTree>
    <p:extLst>
      <p:ext uri="{BB962C8B-B14F-4D97-AF65-F5344CB8AC3E}">
        <p14:creationId xmlns:p14="http://schemas.microsoft.com/office/powerpoint/2010/main" val="1148194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116</TotalTime>
  <Words>1766</Words>
  <Application>Microsoft Office PowerPoint</Application>
  <PresentationFormat>Widescreen</PresentationFormat>
  <Paragraphs>134</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Aptos Display</vt:lpstr>
      <vt:lpstr>Arial</vt:lpstr>
      <vt:lpstr>Calibri</vt:lpstr>
      <vt:lpstr>Symbol</vt:lpstr>
      <vt:lpstr>Times New Roman</vt:lpstr>
      <vt:lpstr>Office Theme</vt:lpstr>
      <vt:lpstr>PowerPoint Presentation</vt:lpstr>
      <vt:lpstr>Introduction</vt:lpstr>
      <vt:lpstr>Machine Learning Techniques</vt:lpstr>
      <vt:lpstr>ML in IoT Security</vt:lpstr>
      <vt:lpstr>Data Selection</vt:lpstr>
      <vt:lpstr>Data Preparation Process</vt:lpstr>
      <vt:lpstr>Visualizations</vt:lpstr>
      <vt:lpstr>Model Building and Evaluation</vt:lpstr>
      <vt:lpstr>Challenges in Implementing ML for IoT Security</vt:lpstr>
      <vt:lpstr>Adversarial Attacks and Optimization Techniques</vt:lpstr>
      <vt:lpstr>Final Notes: Ensuring IoT Security Through Advanced Machine Learning and AI</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said moussadeq</dc:creator>
  <cp:lastModifiedBy>said moussadeq</cp:lastModifiedBy>
  <cp:revision>1</cp:revision>
  <dcterms:created xsi:type="dcterms:W3CDTF">2024-08-10T15:47:26Z</dcterms:created>
  <dcterms:modified xsi:type="dcterms:W3CDTF">2024-08-10T17:44:06Z</dcterms:modified>
</cp:coreProperties>
</file>