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96" autoAdjust="0"/>
  </p:normalViewPr>
  <p:slideViewPr>
    <p:cSldViewPr snapToGrid="0" showGuides="1">
      <p:cViewPr>
        <p:scale>
          <a:sx n="75" d="100"/>
          <a:sy n="75" d="100"/>
        </p:scale>
        <p:origin x="492" y="63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5EFF-AAA5-4F8F-AB65-CE1633EB8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D5C3A-B17C-4CA5-9E20-6245CAE3F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64453-5E09-4A4E-A858-6E0F6556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38C47-9B6C-41B0-B38A-1862B794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F22C7-C8EC-4797-AC3D-032CA2B0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0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9C91-0446-41D6-BCA7-FD342A09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F5352-38A4-4B62-B72B-76B6BDE60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BDB40-2A42-4CD6-A83A-31E954AF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AE04A-6C73-4199-83AD-94358518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FF2B3-1665-447B-8590-A74290DA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0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1C7FF-A506-44CC-AE8C-CE8278D5E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A2BAD-E3CD-431B-8B9B-25BAAFD2B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ACBE6-9356-41CD-9508-B496AEBB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CC88-3D6B-4B43-ACFE-11E45BA8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5155-F4BA-4624-AE23-9F88AC57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1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80E3-1EF7-4A61-BBC9-90C1C48A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3358-5755-4DD2-BE92-E15D55B37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229C-147F-4F61-9193-B5CD9C33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0CADF-3234-4D50-B568-0ADDB45C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5F811-AA39-4FA0-A6B1-AA6C5E5E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0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6DDF-E996-416D-9B5C-E7A9B955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91E05-6198-4DF3-B6F2-BF5277B78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48152-C2AB-42A7-AD3D-85A7A496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D974-F25E-431B-86F3-BEE341E0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0DB2-785B-449D-95E5-2AA2A388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1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7D63-39CC-42A0-8843-7B0CBDE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C99F-627A-471D-A741-E46AF9074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3F18A-6519-41BC-A665-03D9DAA75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6603F-F010-42A7-A56B-B009C869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EDF3-DD9C-4705-AAD8-4442060C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EA30D-6DA7-43CC-AEDE-8F30283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D81D-003A-41A2-A2E3-B5A24917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C643-B375-43AD-82B4-8275B042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5FBA1-A7C7-4B41-A528-8CF0A5027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BF29-60F5-41C1-B258-ED36FCE64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8B01B-5158-49E2-8603-006BEB3DB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55295-0D7E-4A96-9CA0-F12AE09D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791B8-71BB-44FE-AC32-DA96B436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450F6-E2E8-48AF-BEEB-B031972A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DB07-BFEE-438A-852C-DC70D09D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658ED-2A5F-469A-A868-F52771B7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06B57-7E1F-4271-9E83-D4E5623C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0A0FD-A0C1-441E-AF6A-432955B2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4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111B4-AEE4-4865-ADC7-A11F9390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AEA3B-E0BA-4521-AF0D-F40B85DC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AAFDF-59CA-4445-99B3-B9CC5FD9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7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C233-923A-48A1-AB61-8BC0D06E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3438-5850-4C66-B680-D21F87A45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13C72-AC56-48DA-A846-88EEEF5D1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01C94-0441-4776-973B-C092C6DA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99710-6592-4DBB-87C9-5669FEE0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458F1-EC3C-4AED-992E-EC91F956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6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BF57-64D7-4A68-9D89-8F3EEF6C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744C3-D8F7-44E8-ADE1-EB383A7D8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3494C-0CD4-458A-A8C5-5B090EC8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F8B97-ED06-4CC5-8B87-9415389A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21551-B2FB-4945-B6A0-509C8E49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2F590-14A6-4F77-A7F1-C5C05001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2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0D6EE-5A37-4750-980D-5252375C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55F0B-D4BD-456E-9FE9-9FD8BF97B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F6B2D-D926-4849-98A2-E05AF0F96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FC645-B1C4-49A4-8B9C-9BB6E4C74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A9D2-43DD-4F6A-895F-2580CAEB8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5403684-E526-42B6-9436-CE2E1EE5AB88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9466253" y="5930348"/>
            <a:ext cx="116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FDD8902-B038-4092-AE7A-C2A0947EF93F}"/>
              </a:ext>
            </a:extLst>
          </p:cNvPr>
          <p:cNvCxnSpPr>
            <a:cxnSpLocks/>
            <a:stCxn id="1040" idx="2"/>
          </p:cNvCxnSpPr>
          <p:nvPr/>
        </p:nvCxnSpPr>
        <p:spPr>
          <a:xfrm flipH="1">
            <a:off x="10629611" y="4260816"/>
            <a:ext cx="1" cy="132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2F21B41-B62B-4489-B5E8-85446DC2149A}"/>
              </a:ext>
            </a:extLst>
          </p:cNvPr>
          <p:cNvSpPr/>
          <p:nvPr/>
        </p:nvSpPr>
        <p:spPr>
          <a:xfrm>
            <a:off x="5696238" y="3008342"/>
            <a:ext cx="2079166" cy="1091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CE3F64-EB77-469A-B5BF-4ACFBA46E537}"/>
              </a:ext>
            </a:extLst>
          </p:cNvPr>
          <p:cNvSpPr/>
          <p:nvPr/>
        </p:nvSpPr>
        <p:spPr>
          <a:xfrm>
            <a:off x="2102512" y="5703432"/>
            <a:ext cx="367422" cy="36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7FB661D-D643-42B2-A6A0-2A4600F2091F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1041661" y="4784305"/>
            <a:ext cx="1150046" cy="1021482"/>
          </a:xfrm>
          <a:prstGeom prst="bentConnector3">
            <a:avLst>
              <a:gd name="adj1" fmla="val 1007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2DEC52-26AB-4F13-9703-DC796D64D609}"/>
              </a:ext>
            </a:extLst>
          </p:cNvPr>
          <p:cNvCxnSpPr>
            <a:cxnSpLocks/>
            <a:stCxn id="46" idx="6"/>
            <a:endCxn id="48" idx="1"/>
          </p:cNvCxnSpPr>
          <p:nvPr/>
        </p:nvCxnSpPr>
        <p:spPr>
          <a:xfrm flipV="1">
            <a:off x="2469934" y="5163045"/>
            <a:ext cx="1648995" cy="724098"/>
          </a:xfrm>
          <a:prstGeom prst="bentConnector3">
            <a:avLst>
              <a:gd name="adj1" fmla="val 7677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1BDDF03-A2D9-486B-9CAD-E57D9A511E31}"/>
              </a:ext>
            </a:extLst>
          </p:cNvPr>
          <p:cNvCxnSpPr>
            <a:cxnSpLocks/>
            <a:stCxn id="46" idx="6"/>
            <a:endCxn id="47" idx="1"/>
          </p:cNvCxnSpPr>
          <p:nvPr/>
        </p:nvCxnSpPr>
        <p:spPr>
          <a:xfrm>
            <a:off x="2469934" y="5887143"/>
            <a:ext cx="1648995" cy="438763"/>
          </a:xfrm>
          <a:prstGeom prst="bentConnector3">
            <a:avLst>
              <a:gd name="adj1" fmla="val 772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8CD56F2-A80D-49C6-8B98-22281F4BB16B}"/>
              </a:ext>
            </a:extLst>
          </p:cNvPr>
          <p:cNvSpPr/>
          <p:nvPr/>
        </p:nvSpPr>
        <p:spPr>
          <a:xfrm>
            <a:off x="172694" y="211852"/>
            <a:ext cx="2603502" cy="17123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Engineering Village (EV)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Conference Proceedings 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Journal Articles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Patents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Dissertations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… 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50BCC5-EABE-4A3D-91A3-D4FA1D268C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76196" y="1068040"/>
            <a:ext cx="397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9D651AB8-61FD-447B-97C5-29F098DEEFFA}"/>
              </a:ext>
            </a:extLst>
          </p:cNvPr>
          <p:cNvSpPr/>
          <p:nvPr/>
        </p:nvSpPr>
        <p:spPr>
          <a:xfrm>
            <a:off x="3311712" y="211852"/>
            <a:ext cx="2823633" cy="1712377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EV Query</a:t>
            </a:r>
          </a:p>
          <a:p>
            <a:r>
              <a:rPr lang="en-US" dirty="0">
                <a:solidFill>
                  <a:schemeClr val="tx1"/>
                </a:solidFill>
              </a:rPr>
              <a:t>Term: “augmented reality”</a:t>
            </a:r>
          </a:p>
          <a:p>
            <a:r>
              <a:rPr lang="en-US" dirty="0">
                <a:solidFill>
                  <a:schemeClr val="tx1"/>
                </a:solidFill>
              </a:rPr>
              <a:t>Years: 2017 – 2021 </a:t>
            </a:r>
          </a:p>
          <a:p>
            <a:r>
              <a:rPr lang="en-US" dirty="0">
                <a:solidFill>
                  <a:schemeClr val="tx1"/>
                </a:solidFill>
              </a:rPr>
              <a:t>Filters: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Journal pubs or conf proc.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Inspec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 err="1">
                <a:solidFill>
                  <a:schemeClr val="tx1"/>
                </a:solidFill>
              </a:rPr>
              <a:t>Compandex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Table Icon | IconExperience - Professional Icons » O-Collection">
            <a:extLst>
              <a:ext uri="{FF2B5EF4-FFF2-40B4-BE49-F238E27FC236}">
                <a16:creationId xmlns:a16="http://schemas.microsoft.com/office/drawing/2014/main" id="{EDE2BDFE-A776-4DD3-A48D-979D7A20C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12099" r="9630" b="8000"/>
          <a:stretch/>
        </p:blipFill>
        <p:spPr bwMode="auto">
          <a:xfrm>
            <a:off x="6842157" y="80535"/>
            <a:ext cx="1866497" cy="18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AC76338-B54F-40FF-A893-4A155C9B419A}"/>
              </a:ext>
            </a:extLst>
          </p:cNvPr>
          <p:cNvSpPr/>
          <p:nvPr/>
        </p:nvSpPr>
        <p:spPr>
          <a:xfrm>
            <a:off x="7775405" y="-46111"/>
            <a:ext cx="1137008" cy="2025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Metadata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Year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Title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Abstract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Keyword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Venue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… …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46BDB4F-D347-4555-AAC6-1025D4A90401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rot="5400000">
            <a:off x="4385125" y="-1310250"/>
            <a:ext cx="669092" cy="7248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615BDFDD-CFEC-4D65-9496-6F0EE0E46DC2}"/>
              </a:ext>
            </a:extLst>
          </p:cNvPr>
          <p:cNvSpPr/>
          <p:nvPr/>
        </p:nvSpPr>
        <p:spPr>
          <a:xfrm>
            <a:off x="2926059" y="2129322"/>
            <a:ext cx="3679608" cy="369332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Unifying, Aliasing, and Bucketing</a:t>
            </a:r>
          </a:p>
        </p:txBody>
      </p:sp>
      <p:pic>
        <p:nvPicPr>
          <p:cNvPr id="35" name="Picture 6" descr="Table Icon | IconExperience - Professional Icons » O-Collection">
            <a:extLst>
              <a:ext uri="{FF2B5EF4-FFF2-40B4-BE49-F238E27FC236}">
                <a16:creationId xmlns:a16="http://schemas.microsoft.com/office/drawing/2014/main" id="{AE153A1B-0C30-4204-8F32-32A17DAAF0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12099" r="9630" b="8000"/>
          <a:stretch/>
        </p:blipFill>
        <p:spPr bwMode="auto">
          <a:xfrm>
            <a:off x="172694" y="2876330"/>
            <a:ext cx="1866497" cy="18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52E43EB-27AF-4FAC-BCD1-B366631EDA58}"/>
              </a:ext>
            </a:extLst>
          </p:cNvPr>
          <p:cNvSpPr/>
          <p:nvPr/>
        </p:nvSpPr>
        <p:spPr>
          <a:xfrm>
            <a:off x="88352" y="2648534"/>
            <a:ext cx="2014160" cy="3364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Unified 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7CCD1AA7-5E00-42F4-987A-C1634A45BDF1}"/>
              </a:ext>
            </a:extLst>
          </p:cNvPr>
          <p:cNvSpPr/>
          <p:nvPr/>
        </p:nvSpPr>
        <p:spPr>
          <a:xfrm>
            <a:off x="4118929" y="5868706"/>
            <a:ext cx="2486738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Classification Model </a:t>
            </a:r>
          </a:p>
          <a:p>
            <a:r>
              <a:rPr lang="en-US" dirty="0">
                <a:solidFill>
                  <a:schemeClr val="tx1"/>
                </a:solidFill>
              </a:rPr>
              <a:t>for Judging Record</a:t>
            </a:r>
          </a:p>
          <a:p>
            <a:r>
              <a:rPr lang="en-US" dirty="0">
                <a:solidFill>
                  <a:schemeClr val="tx1"/>
                </a:solidFill>
              </a:rPr>
              <a:t>Relevance</a:t>
            </a:r>
          </a:p>
        </p:txBody>
      </p:sp>
      <p:pic>
        <p:nvPicPr>
          <p:cNvPr id="43" name="Graphic 42" descr="Gears">
            <a:extLst>
              <a:ext uri="{FF2B5EF4-FFF2-40B4-BE49-F238E27FC236}">
                <a16:creationId xmlns:a16="http://schemas.microsoft.com/office/drawing/2014/main" id="{9E8E8325-00A0-4CD8-BAA0-EAC461B23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8579" y="5825292"/>
            <a:ext cx="914400" cy="914400"/>
          </a:xfrm>
          <a:prstGeom prst="rect">
            <a:avLst/>
          </a:prstGeom>
        </p:spPr>
      </p:pic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E7754453-D8F2-4D45-84AD-79FC7E8869BF}"/>
              </a:ext>
            </a:extLst>
          </p:cNvPr>
          <p:cNvSpPr/>
          <p:nvPr/>
        </p:nvSpPr>
        <p:spPr>
          <a:xfrm>
            <a:off x="4118929" y="4635182"/>
            <a:ext cx="2486738" cy="1055725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Ranking Model for </a:t>
            </a:r>
          </a:p>
          <a:p>
            <a:r>
              <a:rPr lang="en-US" dirty="0">
                <a:solidFill>
                  <a:schemeClr val="tx1"/>
                </a:solidFill>
              </a:rPr>
              <a:t>Judging Paper</a:t>
            </a:r>
          </a:p>
          <a:p>
            <a:r>
              <a:rPr lang="en-US" dirty="0">
                <a:solidFill>
                  <a:schemeClr val="tx1"/>
                </a:solidFill>
              </a:rPr>
              <a:t>Relatedness</a:t>
            </a:r>
          </a:p>
        </p:txBody>
      </p:sp>
      <p:pic>
        <p:nvPicPr>
          <p:cNvPr id="49" name="Graphic 48" descr="Gears">
            <a:extLst>
              <a:ext uri="{FF2B5EF4-FFF2-40B4-BE49-F238E27FC236}">
                <a16:creationId xmlns:a16="http://schemas.microsoft.com/office/drawing/2014/main" id="{D85AC2CC-DB18-49FC-A39A-A3EE33D7B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3949" y="4789032"/>
            <a:ext cx="914400" cy="914400"/>
          </a:xfrm>
          <a:prstGeom prst="rect">
            <a:avLst/>
          </a:prstGeom>
        </p:spPr>
      </p:pic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8D6BBBF5-016E-4772-8402-B0E13407AA81}"/>
              </a:ext>
            </a:extLst>
          </p:cNvPr>
          <p:cNvSpPr/>
          <p:nvPr/>
        </p:nvSpPr>
        <p:spPr>
          <a:xfrm>
            <a:off x="1321956" y="5425465"/>
            <a:ext cx="2168432" cy="886482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TFIDF </a:t>
            </a:r>
          </a:p>
          <a:p>
            <a:r>
              <a:rPr lang="en-US" dirty="0">
                <a:solidFill>
                  <a:schemeClr val="tx1"/>
                </a:solidFill>
              </a:rPr>
              <a:t>Vectorization</a:t>
            </a:r>
          </a:p>
        </p:txBody>
      </p:sp>
      <p:pic>
        <p:nvPicPr>
          <p:cNvPr id="51" name="Graphic 50" descr="Gears">
            <a:extLst>
              <a:ext uri="{FF2B5EF4-FFF2-40B4-BE49-F238E27FC236}">
                <a16:creationId xmlns:a16="http://schemas.microsoft.com/office/drawing/2014/main" id="{16388700-FAB8-4748-99B2-D53B563D3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4068" y="5397547"/>
            <a:ext cx="914400" cy="914400"/>
          </a:xfrm>
          <a:prstGeom prst="rect">
            <a:avLst/>
          </a:prstGeom>
        </p:spPr>
      </p:pic>
      <p:pic>
        <p:nvPicPr>
          <p:cNvPr id="70" name="Picture 6" descr="Table Icon | IconExperience - Professional Icons » O-Collection">
            <a:extLst>
              <a:ext uri="{FF2B5EF4-FFF2-40B4-BE49-F238E27FC236}">
                <a16:creationId xmlns:a16="http://schemas.microsoft.com/office/drawing/2014/main" id="{3EF95DE7-B4C3-46A5-97C6-20EAF1411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12099" r="9630" b="8000"/>
          <a:stretch/>
        </p:blipFill>
        <p:spPr bwMode="auto">
          <a:xfrm>
            <a:off x="7599756" y="5008501"/>
            <a:ext cx="1866497" cy="18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F7F3FCC0-10DE-4D38-A2D7-5D4D50ACEF88}"/>
              </a:ext>
            </a:extLst>
          </p:cNvPr>
          <p:cNvSpPr/>
          <p:nvPr/>
        </p:nvSpPr>
        <p:spPr>
          <a:xfrm>
            <a:off x="7525924" y="4575051"/>
            <a:ext cx="2014160" cy="5951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Reference Dataset for </a:t>
            </a:r>
            <a:r>
              <a:rPr lang="en-US" b="1" dirty="0" err="1">
                <a:solidFill>
                  <a:schemeClr val="tx1"/>
                </a:solidFill>
              </a:rPr>
              <a:t>FindAR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1BE4D16-1477-48E9-814A-2F28E90150E2}"/>
              </a:ext>
            </a:extLst>
          </p:cNvPr>
          <p:cNvCxnSpPr>
            <a:cxnSpLocks/>
            <a:stCxn id="49" idx="3"/>
            <a:endCxn id="70" idx="1"/>
          </p:cNvCxnSpPr>
          <p:nvPr/>
        </p:nvCxnSpPr>
        <p:spPr>
          <a:xfrm>
            <a:off x="6618349" y="5246232"/>
            <a:ext cx="981407" cy="684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CD1ED3B-95E2-47D4-A2E4-5D08986FE578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6605667" y="5930348"/>
            <a:ext cx="994089" cy="457200"/>
          </a:xfrm>
          <a:prstGeom prst="bentConnector3">
            <a:avLst>
              <a:gd name="adj1" fmla="val 503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Correlation, data, hub, network, visualisation icon - Download on Iconfinder">
            <a:extLst>
              <a:ext uri="{FF2B5EF4-FFF2-40B4-BE49-F238E27FC236}">
                <a16:creationId xmlns:a16="http://schemas.microsoft.com/office/drawing/2014/main" id="{2383C9EA-2ED4-408C-9F13-961991A5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20150">
            <a:off x="5787525" y="3043486"/>
            <a:ext cx="1031582" cy="1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C8BA7DA-5E27-4906-A6C8-294684B485DF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2011352" y="3543741"/>
            <a:ext cx="3684886" cy="1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: Folded Corner 84">
            <a:extLst>
              <a:ext uri="{FF2B5EF4-FFF2-40B4-BE49-F238E27FC236}">
                <a16:creationId xmlns:a16="http://schemas.microsoft.com/office/drawing/2014/main" id="{949CE83F-A1A0-4F62-A4E7-F0B100E01ED9}"/>
              </a:ext>
            </a:extLst>
          </p:cNvPr>
          <p:cNvSpPr/>
          <p:nvPr/>
        </p:nvSpPr>
        <p:spPr>
          <a:xfrm>
            <a:off x="2320393" y="3193471"/>
            <a:ext cx="3009302" cy="68598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Visualize frequency and relatedness of terms</a:t>
            </a:r>
          </a:p>
        </p:txBody>
      </p:sp>
      <p:pic>
        <p:nvPicPr>
          <p:cNvPr id="1034" name="Picture 10" descr="Bar Chart Down Icon - Free Icons">
            <a:extLst>
              <a:ext uri="{FF2B5EF4-FFF2-40B4-BE49-F238E27FC236}">
                <a16:creationId xmlns:a16="http://schemas.microsoft.com/office/drawing/2014/main" id="{B8658312-DDDA-4291-BF0C-FBD7D0832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3" y="3111236"/>
            <a:ext cx="865011" cy="86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D656EF-1AAB-4F19-B9C0-966E8842DE71}"/>
              </a:ext>
            </a:extLst>
          </p:cNvPr>
          <p:cNvCxnSpPr>
            <a:cxnSpLocks/>
            <a:stCxn id="90" idx="3"/>
            <a:endCxn id="1040" idx="1"/>
          </p:cNvCxnSpPr>
          <p:nvPr/>
        </p:nvCxnSpPr>
        <p:spPr>
          <a:xfrm>
            <a:off x="7775404" y="3554063"/>
            <a:ext cx="2174446" cy="2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6" descr="List free icon - interface, list, communications, tick, tasks, checking |  Free icons, Support icon, Icon">
            <a:extLst>
              <a:ext uri="{FF2B5EF4-FFF2-40B4-BE49-F238E27FC236}">
                <a16:creationId xmlns:a16="http://schemas.microsoft.com/office/drawing/2014/main" id="{07CDC0F1-C22F-4D2A-B7A6-4A283EA1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850" y="2901293"/>
            <a:ext cx="1359523" cy="135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: Folded Corner 97">
            <a:extLst>
              <a:ext uri="{FF2B5EF4-FFF2-40B4-BE49-F238E27FC236}">
                <a16:creationId xmlns:a16="http://schemas.microsoft.com/office/drawing/2014/main" id="{6681AF34-0F42-4807-A682-3EEEF6374BDD}"/>
              </a:ext>
            </a:extLst>
          </p:cNvPr>
          <p:cNvSpPr/>
          <p:nvPr/>
        </p:nvSpPr>
        <p:spPr>
          <a:xfrm>
            <a:off x="8073386" y="3211072"/>
            <a:ext cx="1578482" cy="68598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opportunities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6DDA489-621A-4AB1-9E48-C54D31639989}"/>
              </a:ext>
            </a:extLst>
          </p:cNvPr>
          <p:cNvSpPr/>
          <p:nvPr/>
        </p:nvSpPr>
        <p:spPr>
          <a:xfrm>
            <a:off x="9790648" y="2454408"/>
            <a:ext cx="1578482" cy="5951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 Research Topics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: Folded Corner 106">
            <a:extLst>
              <a:ext uri="{FF2B5EF4-FFF2-40B4-BE49-F238E27FC236}">
                <a16:creationId xmlns:a16="http://schemas.microsoft.com/office/drawing/2014/main" id="{7AEB2FD3-8B9C-4785-BDAD-24BC212756D4}"/>
              </a:ext>
            </a:extLst>
          </p:cNvPr>
          <p:cNvSpPr/>
          <p:nvPr/>
        </p:nvSpPr>
        <p:spPr>
          <a:xfrm>
            <a:off x="9788212" y="5297429"/>
            <a:ext cx="2309195" cy="1055725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Ranking Model for </a:t>
            </a:r>
          </a:p>
          <a:p>
            <a:r>
              <a:rPr lang="en-US" dirty="0">
                <a:solidFill>
                  <a:schemeClr val="tx1"/>
                </a:solidFill>
              </a:rPr>
              <a:t>Judging Research</a:t>
            </a:r>
          </a:p>
          <a:p>
            <a:r>
              <a:rPr lang="en-US" dirty="0">
                <a:solidFill>
                  <a:schemeClr val="tx1"/>
                </a:solidFill>
              </a:rPr>
              <a:t>Topics’ Prior Art</a:t>
            </a:r>
          </a:p>
        </p:txBody>
      </p:sp>
      <p:pic>
        <p:nvPicPr>
          <p:cNvPr id="108" name="Graphic 107" descr="Gears">
            <a:extLst>
              <a:ext uri="{FF2B5EF4-FFF2-40B4-BE49-F238E27FC236}">
                <a16:creationId xmlns:a16="http://schemas.microsoft.com/office/drawing/2014/main" id="{79E9B392-8EED-4D3E-9969-1E16F7CC2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9373" y="5438969"/>
            <a:ext cx="914400" cy="914400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BCC9E1D-3D99-4C5E-9286-56972D3216A8}"/>
              </a:ext>
            </a:extLst>
          </p:cNvPr>
          <p:cNvCxnSpPr>
            <a:stCxn id="107" idx="0"/>
          </p:cNvCxnSpPr>
          <p:nvPr/>
        </p:nvCxnSpPr>
        <p:spPr>
          <a:xfrm flipH="1" flipV="1">
            <a:off x="10942809" y="4221643"/>
            <a:ext cx="1" cy="107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A9AB1C7-2C22-4744-A89B-58778FB2B653}"/>
              </a:ext>
            </a:extLst>
          </p:cNvPr>
          <p:cNvSpPr txBox="1"/>
          <p:nvPr/>
        </p:nvSpPr>
        <p:spPr>
          <a:xfrm>
            <a:off x="10932403" y="4465866"/>
            <a:ext cx="822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Scored</a:t>
            </a:r>
          </a:p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02433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5403684-E526-42B6-9436-CE2E1EE5AB88}"/>
              </a:ext>
            </a:extLst>
          </p:cNvPr>
          <p:cNvCxnSpPr>
            <a:cxnSpLocks/>
            <a:stCxn id="70" idx="3"/>
            <a:endCxn id="107" idx="1"/>
          </p:cNvCxnSpPr>
          <p:nvPr/>
        </p:nvCxnSpPr>
        <p:spPr>
          <a:xfrm>
            <a:off x="9906934" y="5744248"/>
            <a:ext cx="297482" cy="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FDD8902-B038-4092-AE7A-C2A0947EF93F}"/>
              </a:ext>
            </a:extLst>
          </p:cNvPr>
          <p:cNvCxnSpPr>
            <a:cxnSpLocks/>
          </p:cNvCxnSpPr>
          <p:nvPr/>
        </p:nvCxnSpPr>
        <p:spPr>
          <a:xfrm>
            <a:off x="10600697" y="4626615"/>
            <a:ext cx="0" cy="64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2F21B41-B62B-4489-B5E8-85446DC2149A}"/>
              </a:ext>
            </a:extLst>
          </p:cNvPr>
          <p:cNvSpPr/>
          <p:nvPr/>
        </p:nvSpPr>
        <p:spPr>
          <a:xfrm>
            <a:off x="5809821" y="3401232"/>
            <a:ext cx="2079166" cy="1091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50BCC5-EABE-4A3D-91A3-D4FA1D268CFF}"/>
              </a:ext>
            </a:extLst>
          </p:cNvPr>
          <p:cNvCxnSpPr>
            <a:cxnSpLocks/>
            <a:stCxn id="9" idx="3"/>
            <a:endCxn id="1030" idx="0"/>
          </p:cNvCxnSpPr>
          <p:nvPr/>
        </p:nvCxnSpPr>
        <p:spPr>
          <a:xfrm>
            <a:off x="1502487" y="1418746"/>
            <a:ext cx="1" cy="85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9D651AB8-61FD-447B-97C5-29F098DEEFFA}"/>
              </a:ext>
            </a:extLst>
          </p:cNvPr>
          <p:cNvSpPr/>
          <p:nvPr/>
        </p:nvSpPr>
        <p:spPr>
          <a:xfrm>
            <a:off x="619212" y="1594735"/>
            <a:ext cx="1866497" cy="4572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Query and filter</a:t>
            </a:r>
          </a:p>
        </p:txBody>
      </p:sp>
      <p:pic>
        <p:nvPicPr>
          <p:cNvPr id="1030" name="Picture 6" descr="Table Icon | IconExperience - Professional Icons » O-Collection">
            <a:extLst>
              <a:ext uri="{FF2B5EF4-FFF2-40B4-BE49-F238E27FC236}">
                <a16:creationId xmlns:a16="http://schemas.microsoft.com/office/drawing/2014/main" id="{EDE2BDFE-A776-4DD3-A48D-979D7A20C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12099" r="9630" b="8000"/>
          <a:stretch/>
        </p:blipFill>
        <p:spPr bwMode="auto">
          <a:xfrm>
            <a:off x="569239" y="2272244"/>
            <a:ext cx="1866497" cy="18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AC76338-B54F-40FF-A893-4A155C9B419A}"/>
              </a:ext>
            </a:extLst>
          </p:cNvPr>
          <p:cNvSpPr/>
          <p:nvPr/>
        </p:nvSpPr>
        <p:spPr>
          <a:xfrm>
            <a:off x="1191576" y="2419263"/>
            <a:ext cx="1137008" cy="15044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Metadata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Year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Title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Abstract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… …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5" name="Picture 6" descr="Table Icon | IconExperience - Professional Icons » O-Collection">
            <a:extLst>
              <a:ext uri="{FF2B5EF4-FFF2-40B4-BE49-F238E27FC236}">
                <a16:creationId xmlns:a16="http://schemas.microsoft.com/office/drawing/2014/main" id="{AE153A1B-0C30-4204-8F32-32A17DAAF0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12099" r="9630" b="8000"/>
          <a:stretch/>
        </p:blipFill>
        <p:spPr bwMode="auto">
          <a:xfrm>
            <a:off x="572336" y="4817597"/>
            <a:ext cx="1866497" cy="18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52E43EB-27AF-4FAC-BCD1-B366631EDA58}"/>
              </a:ext>
            </a:extLst>
          </p:cNvPr>
          <p:cNvSpPr/>
          <p:nvPr/>
        </p:nvSpPr>
        <p:spPr>
          <a:xfrm>
            <a:off x="470743" y="6088775"/>
            <a:ext cx="2014160" cy="3364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Unified 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7CCD1AA7-5E00-42F4-987A-C1634A45BDF1}"/>
              </a:ext>
            </a:extLst>
          </p:cNvPr>
          <p:cNvSpPr/>
          <p:nvPr/>
        </p:nvSpPr>
        <p:spPr>
          <a:xfrm>
            <a:off x="5924923" y="5796362"/>
            <a:ext cx="1664226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Judge paper relevance to the AREA</a:t>
            </a: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E7754453-D8F2-4D45-84AD-79FC7E8869BF}"/>
              </a:ext>
            </a:extLst>
          </p:cNvPr>
          <p:cNvSpPr/>
          <p:nvPr/>
        </p:nvSpPr>
        <p:spPr>
          <a:xfrm>
            <a:off x="5924923" y="4943339"/>
            <a:ext cx="1666802" cy="6858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Judge paper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relatedness</a:t>
            </a:r>
          </a:p>
        </p:txBody>
      </p:sp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8D6BBBF5-016E-4772-8402-B0E13407AA81}"/>
              </a:ext>
            </a:extLst>
          </p:cNvPr>
          <p:cNvSpPr/>
          <p:nvPr/>
        </p:nvSpPr>
        <p:spPr>
          <a:xfrm>
            <a:off x="3268943" y="5914079"/>
            <a:ext cx="2115514" cy="6858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Vectorize natural language via TFIDF</a:t>
            </a:r>
          </a:p>
        </p:txBody>
      </p:sp>
      <p:pic>
        <p:nvPicPr>
          <p:cNvPr id="70" name="Picture 6" descr="Table Icon | IconExperience - Professional Icons » O-Collection">
            <a:extLst>
              <a:ext uri="{FF2B5EF4-FFF2-40B4-BE49-F238E27FC236}">
                <a16:creationId xmlns:a16="http://schemas.microsoft.com/office/drawing/2014/main" id="{3EF95DE7-B4C3-46A5-97C6-20EAF1411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12099" r="9630" b="8000"/>
          <a:stretch/>
        </p:blipFill>
        <p:spPr bwMode="auto">
          <a:xfrm>
            <a:off x="8040437" y="4822401"/>
            <a:ext cx="1866497" cy="18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F7F3FCC0-10DE-4D38-A2D7-5D4D50ACEF88}"/>
              </a:ext>
            </a:extLst>
          </p:cNvPr>
          <p:cNvSpPr/>
          <p:nvPr/>
        </p:nvSpPr>
        <p:spPr>
          <a:xfrm>
            <a:off x="7946061" y="5951934"/>
            <a:ext cx="2014160" cy="5951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Reference Dataset for </a:t>
            </a:r>
            <a:r>
              <a:rPr lang="en-US" b="1" dirty="0" err="1">
                <a:solidFill>
                  <a:schemeClr val="tx1"/>
                </a:solidFill>
              </a:rPr>
              <a:t>FindAR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2" name="Picture 8" descr="Correlation, data, hub, network, visualisation icon - Download on Iconfinder">
            <a:extLst>
              <a:ext uri="{FF2B5EF4-FFF2-40B4-BE49-F238E27FC236}">
                <a16:creationId xmlns:a16="http://schemas.microsoft.com/office/drawing/2014/main" id="{2383C9EA-2ED4-408C-9F13-961991A5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20150">
            <a:off x="5857794" y="3465252"/>
            <a:ext cx="1031582" cy="1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r Chart Down Icon - Free Icons">
            <a:extLst>
              <a:ext uri="{FF2B5EF4-FFF2-40B4-BE49-F238E27FC236}">
                <a16:creationId xmlns:a16="http://schemas.microsoft.com/office/drawing/2014/main" id="{B8658312-DDDA-4291-BF0C-FBD7D0832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862" y="3533002"/>
            <a:ext cx="865011" cy="86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D656EF-1AAB-4F19-B9C0-966E8842DE71}"/>
              </a:ext>
            </a:extLst>
          </p:cNvPr>
          <p:cNvCxnSpPr>
            <a:cxnSpLocks/>
            <a:stCxn id="90" idx="3"/>
            <a:endCxn id="1040" idx="1"/>
          </p:cNvCxnSpPr>
          <p:nvPr/>
        </p:nvCxnSpPr>
        <p:spPr>
          <a:xfrm flipV="1">
            <a:off x="7888987" y="3946854"/>
            <a:ext cx="2341087" cy="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6" descr="List free icon - interface, list, communications, tick, tasks, checking |  Free icons, Support icon, Icon">
            <a:extLst>
              <a:ext uri="{FF2B5EF4-FFF2-40B4-BE49-F238E27FC236}">
                <a16:creationId xmlns:a16="http://schemas.microsoft.com/office/drawing/2014/main" id="{07CDC0F1-C22F-4D2A-B7A6-4A283EA1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074" y="3267092"/>
            <a:ext cx="1359523" cy="135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: Folded Corner 97">
            <a:extLst>
              <a:ext uri="{FF2B5EF4-FFF2-40B4-BE49-F238E27FC236}">
                <a16:creationId xmlns:a16="http://schemas.microsoft.com/office/drawing/2014/main" id="{6681AF34-0F42-4807-A682-3EEEF6374BDD}"/>
              </a:ext>
            </a:extLst>
          </p:cNvPr>
          <p:cNvSpPr/>
          <p:nvPr/>
        </p:nvSpPr>
        <p:spPr>
          <a:xfrm>
            <a:off x="8253770" y="3604929"/>
            <a:ext cx="1578482" cy="68598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Find opportunities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6DDA489-621A-4AB1-9E48-C54D31639989}"/>
              </a:ext>
            </a:extLst>
          </p:cNvPr>
          <p:cNvSpPr/>
          <p:nvPr/>
        </p:nvSpPr>
        <p:spPr>
          <a:xfrm>
            <a:off x="9812510" y="3010316"/>
            <a:ext cx="2194650" cy="3292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 Research Topics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: Folded Corner 106">
            <a:extLst>
              <a:ext uri="{FF2B5EF4-FFF2-40B4-BE49-F238E27FC236}">
                <a16:creationId xmlns:a16="http://schemas.microsoft.com/office/drawing/2014/main" id="{7AEB2FD3-8B9C-4785-BDAD-24BC212756D4}"/>
              </a:ext>
            </a:extLst>
          </p:cNvPr>
          <p:cNvSpPr/>
          <p:nvPr/>
        </p:nvSpPr>
        <p:spPr>
          <a:xfrm>
            <a:off x="10204416" y="5278899"/>
            <a:ext cx="1866491" cy="945857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Assess prior art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relevant to new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research topics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BCC9E1D-3D99-4C5E-9286-56972D3216A8}"/>
              </a:ext>
            </a:extLst>
          </p:cNvPr>
          <p:cNvCxnSpPr>
            <a:cxnSpLocks/>
          </p:cNvCxnSpPr>
          <p:nvPr/>
        </p:nvCxnSpPr>
        <p:spPr>
          <a:xfrm flipV="1">
            <a:off x="11137662" y="4626615"/>
            <a:ext cx="0" cy="63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21B0734-FDAC-4F5C-9863-4FCD409AEB51}"/>
              </a:ext>
            </a:extLst>
          </p:cNvPr>
          <p:cNvSpPr/>
          <p:nvPr/>
        </p:nvSpPr>
        <p:spPr>
          <a:xfrm>
            <a:off x="390612" y="1594735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62413C0-67DA-4743-AD67-F700AF1E1625}"/>
              </a:ext>
            </a:extLst>
          </p:cNvPr>
          <p:cNvSpPr/>
          <p:nvPr/>
        </p:nvSpPr>
        <p:spPr>
          <a:xfrm>
            <a:off x="8209917" y="341920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CC34CC8-FCE9-4ECC-A81C-7CF0BFCB2AC1}"/>
              </a:ext>
            </a:extLst>
          </p:cNvPr>
          <p:cNvSpPr/>
          <p:nvPr/>
        </p:nvSpPr>
        <p:spPr>
          <a:xfrm>
            <a:off x="409248" y="818650"/>
            <a:ext cx="2186477" cy="600096"/>
          </a:xfrm>
          <a:prstGeom prst="can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Engineering Village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9CED384-C9D4-4509-A8DF-D0B2576A8074}"/>
              </a:ext>
            </a:extLst>
          </p:cNvPr>
          <p:cNvCxnSpPr>
            <a:cxnSpLocks/>
          </p:cNvCxnSpPr>
          <p:nvPr/>
        </p:nvCxnSpPr>
        <p:spPr>
          <a:xfrm>
            <a:off x="1451688" y="4115937"/>
            <a:ext cx="3097" cy="70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Folded Corner 56">
            <a:extLst>
              <a:ext uri="{FF2B5EF4-FFF2-40B4-BE49-F238E27FC236}">
                <a16:creationId xmlns:a16="http://schemas.microsoft.com/office/drawing/2014/main" id="{DD6606DE-F417-45B6-A2E5-A736B5861018}"/>
              </a:ext>
            </a:extLst>
          </p:cNvPr>
          <p:cNvSpPr/>
          <p:nvPr/>
        </p:nvSpPr>
        <p:spPr>
          <a:xfrm>
            <a:off x="223520" y="4199166"/>
            <a:ext cx="2598816" cy="4572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Unify, Alias, and Bucket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0929972-7DC7-474D-B6E8-81B812D22351}"/>
              </a:ext>
            </a:extLst>
          </p:cNvPr>
          <p:cNvSpPr/>
          <p:nvPr/>
        </p:nvSpPr>
        <p:spPr>
          <a:xfrm>
            <a:off x="52618" y="419916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B08644A-36EC-467F-B6AC-31ABCC383444}"/>
              </a:ext>
            </a:extLst>
          </p:cNvPr>
          <p:cNvCxnSpPr>
            <a:cxnSpLocks/>
            <a:stCxn id="36" idx="3"/>
            <a:endCxn id="52" idx="4"/>
          </p:cNvCxnSpPr>
          <p:nvPr/>
        </p:nvCxnSpPr>
        <p:spPr>
          <a:xfrm flipV="1">
            <a:off x="2484903" y="3883832"/>
            <a:ext cx="506401" cy="23731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5479889-C486-4A9B-A2FD-4843A0673424}"/>
              </a:ext>
            </a:extLst>
          </p:cNvPr>
          <p:cNvCxnSpPr>
            <a:cxnSpLocks/>
            <a:stCxn id="85" idx="3"/>
            <a:endCxn id="90" idx="1"/>
          </p:cNvCxnSpPr>
          <p:nvPr/>
        </p:nvCxnSpPr>
        <p:spPr>
          <a:xfrm flipV="1">
            <a:off x="5473357" y="3946953"/>
            <a:ext cx="336464" cy="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CDC4BA59-DE29-42BE-8BCE-C2C354635744}"/>
              </a:ext>
            </a:extLst>
          </p:cNvPr>
          <p:cNvSpPr/>
          <p:nvPr/>
        </p:nvSpPr>
        <p:spPr>
          <a:xfrm>
            <a:off x="3193654" y="5701112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77B5774-5AF7-4214-A4B6-B9B7DDDA2168}"/>
              </a:ext>
            </a:extLst>
          </p:cNvPr>
          <p:cNvCxnSpPr>
            <a:stCxn id="36" idx="3"/>
            <a:endCxn id="50" idx="1"/>
          </p:cNvCxnSpPr>
          <p:nvPr/>
        </p:nvCxnSpPr>
        <p:spPr>
          <a:xfrm>
            <a:off x="2484903" y="6256979"/>
            <a:ext cx="784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9F03DCCA-6D54-40ED-A919-3F6919314B7F}"/>
              </a:ext>
            </a:extLst>
          </p:cNvPr>
          <p:cNvSpPr/>
          <p:nvPr/>
        </p:nvSpPr>
        <p:spPr>
          <a:xfrm>
            <a:off x="5826429" y="4810187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F1AE4AA-4486-4BD9-837A-0979195D64B6}"/>
              </a:ext>
            </a:extLst>
          </p:cNvPr>
          <p:cNvCxnSpPr>
            <a:cxnSpLocks/>
            <a:stCxn id="50" idx="3"/>
            <a:endCxn id="48" idx="1"/>
          </p:cNvCxnSpPr>
          <p:nvPr/>
        </p:nvCxnSpPr>
        <p:spPr>
          <a:xfrm flipV="1">
            <a:off x="5384457" y="5286239"/>
            <a:ext cx="540466" cy="9707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D19669D-3DA8-46C9-9087-5878C7A08EF0}"/>
              </a:ext>
            </a:extLst>
          </p:cNvPr>
          <p:cNvSpPr/>
          <p:nvPr/>
        </p:nvSpPr>
        <p:spPr>
          <a:xfrm>
            <a:off x="5839545" y="5744248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152ED3A-5431-4873-9402-61EBB0E348A3}"/>
              </a:ext>
            </a:extLst>
          </p:cNvPr>
          <p:cNvCxnSpPr>
            <a:cxnSpLocks/>
            <a:stCxn id="50" idx="3"/>
            <a:endCxn id="47" idx="1"/>
          </p:cNvCxnSpPr>
          <p:nvPr/>
        </p:nvCxnSpPr>
        <p:spPr>
          <a:xfrm flipV="1">
            <a:off x="5384457" y="6253562"/>
            <a:ext cx="540466" cy="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A4EF846-956E-4726-A85A-A51532A61B5F}"/>
              </a:ext>
            </a:extLst>
          </p:cNvPr>
          <p:cNvCxnSpPr>
            <a:cxnSpLocks/>
            <a:stCxn id="48" idx="3"/>
            <a:endCxn id="71" idx="1"/>
          </p:cNvCxnSpPr>
          <p:nvPr/>
        </p:nvCxnSpPr>
        <p:spPr>
          <a:xfrm>
            <a:off x="7591725" y="5286239"/>
            <a:ext cx="354336" cy="96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39370C0-64C0-484C-B53A-BE21AE5FB034}"/>
              </a:ext>
            </a:extLst>
          </p:cNvPr>
          <p:cNvCxnSpPr>
            <a:cxnSpLocks/>
            <a:stCxn id="47" idx="3"/>
            <a:endCxn id="71" idx="1"/>
          </p:cNvCxnSpPr>
          <p:nvPr/>
        </p:nvCxnSpPr>
        <p:spPr>
          <a:xfrm flipV="1">
            <a:off x="7589149" y="6249528"/>
            <a:ext cx="356912" cy="4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: Folded Corner 84">
            <a:extLst>
              <a:ext uri="{FF2B5EF4-FFF2-40B4-BE49-F238E27FC236}">
                <a16:creationId xmlns:a16="http://schemas.microsoft.com/office/drawing/2014/main" id="{949CE83F-A1A0-4F62-A4E7-F0B100E01ED9}"/>
              </a:ext>
            </a:extLst>
          </p:cNvPr>
          <p:cNvSpPr/>
          <p:nvPr/>
        </p:nvSpPr>
        <p:spPr>
          <a:xfrm>
            <a:off x="2911923" y="3604929"/>
            <a:ext cx="2561434" cy="68598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Visualize term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frequency &amp; relatedness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AC4C7CD-8BC8-4033-AD60-8A19C7BB502A}"/>
              </a:ext>
            </a:extLst>
          </p:cNvPr>
          <p:cNvSpPr/>
          <p:nvPr/>
        </p:nvSpPr>
        <p:spPr>
          <a:xfrm>
            <a:off x="2762704" y="3426632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3D09A52-CF9F-40F5-95C0-404AE243F4DA}"/>
              </a:ext>
            </a:extLst>
          </p:cNvPr>
          <p:cNvSpPr/>
          <p:nvPr/>
        </p:nvSpPr>
        <p:spPr>
          <a:xfrm>
            <a:off x="10039206" y="5086942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9351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156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Bernstein, William Z. (Fed)</dc:creator>
  <cp:lastModifiedBy>Bernstein, William Z. (Fed)</cp:lastModifiedBy>
  <cp:revision>14</cp:revision>
  <dcterms:created xsi:type="dcterms:W3CDTF">2021-04-13T12:52:40Z</dcterms:created>
  <dcterms:modified xsi:type="dcterms:W3CDTF">2021-04-13T18:06:52Z</dcterms:modified>
</cp:coreProperties>
</file>