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bc068223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bc068223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Opens two artifacts with colors to associate the concepts and size to indicate importance of a concept to the link.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bc068223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bc068223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clicks on GCS to explore this concept.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bc06822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bc06822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“rationale” window opensn to show a natural language rational for How GCS is related to the other terms in the associated concept.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GCS related to?   How do we indicate what/wwhere these is explanation?  [underline, info i,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 it be a problem for developers to see strange highlighting, sizing in the code?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Yalin and Jinfeng can determine which termsm are “worthwhile” to explore.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other info: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--  See the path from A to 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-- All of the DD that match the code  [how do we allow a user to scroll through “other” design defs  (very useful to nail down code, and then fllip through DDs]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bc068223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bc068223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user can mouse over a term in the rationale to navigate to it   (they are highlighted in the artifacts when moused over in the rationale).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bc068223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bc068223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a concept term is not in the two artifacts, a popup shows where it may be.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91350" y="749500"/>
            <a:ext cx="4167600" cy="4347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000000"/>
                </a:solidFill>
              </a:rPr>
              <a:t>/** Threat handling incoming messages from a </a:t>
            </a:r>
            <a:r>
              <a:rPr lang="en" sz="2000">
                <a:solidFill>
                  <a:srgbClr val="E06666"/>
                </a:solidFill>
              </a:rPr>
              <a:t>GCS</a:t>
            </a:r>
            <a:r>
              <a:rPr i="1" lang="en" sz="1000">
                <a:solidFill>
                  <a:srgbClr val="000000"/>
                </a:solidFill>
              </a:rPr>
              <a:t>. &lt;br&gt;</a:t>
            </a:r>
            <a:endParaRPr i="1"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000000"/>
                </a:solidFill>
              </a:rPr>
              <a:t>* The {@link ReadDispatcher} can handle json messages that are transformed into UAV Messages (extending {@link AbstractUAVMessage}) by the {@link UAVMessageFactory}. **/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...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} catch (SocketException sex) {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  LOGGER.error("</a:t>
            </a:r>
            <a:r>
              <a:rPr lang="en" sz="1800">
                <a:solidFill>
                  <a:srgbClr val="3C78D8"/>
                </a:solidFill>
              </a:rPr>
              <a:t>Socket Exception</a:t>
            </a:r>
            <a:r>
              <a:rPr lang="en" sz="1000">
                <a:solidFill>
                  <a:srgbClr val="000000"/>
                </a:solidFill>
              </a:rPr>
              <a:t> </a:t>
            </a:r>
            <a:r>
              <a:rPr lang="en" sz="2000">
                <a:solidFill>
                  <a:srgbClr val="E06666"/>
                </a:solidFill>
              </a:rPr>
              <a:t>groundstation</a:t>
            </a:r>
            <a:r>
              <a:rPr b="1" lang="en" sz="1000">
                <a:solidFill>
                  <a:srgbClr val="E06666"/>
                </a:solidFill>
              </a:rPr>
              <a:t> </a:t>
            </a:r>
            <a:r>
              <a:rPr lang="en" sz="1000">
                <a:solidFill>
                  <a:srgbClr val="000000"/>
                </a:solidFill>
              </a:rPr>
              <a:t>" + dispatchQueueManager.get</a:t>
            </a:r>
            <a:r>
              <a:rPr lang="en" sz="2000">
                <a:solidFill>
                  <a:srgbClr val="E06666"/>
                </a:solidFill>
              </a:rPr>
              <a:t>Groundstationid</a:t>
            </a:r>
            <a:r>
              <a:rPr lang="en" sz="1000">
                <a:solidFill>
                  <a:srgbClr val="000000"/>
                </a:solidFill>
              </a:rPr>
              <a:t>()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        + " disconnected - </a:t>
            </a:r>
            <a:r>
              <a:rPr lang="en" sz="1500">
                <a:solidFill>
                  <a:schemeClr val="accent1"/>
                </a:solidFill>
              </a:rPr>
              <a:t>shutting down</a:t>
            </a:r>
            <a:r>
              <a:rPr lang="en" sz="1500">
                <a:solidFill>
                  <a:srgbClr val="F6B26B"/>
                </a:solidFill>
              </a:rPr>
              <a:t> </a:t>
            </a:r>
            <a:r>
              <a:rPr lang="en" sz="1000">
                <a:solidFill>
                  <a:srgbClr val="000000"/>
                </a:solidFill>
              </a:rPr>
              <a:t>connection -- Error: " + sex.getMessage());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  dispatchQueueManager.</a:t>
            </a:r>
            <a:r>
              <a:rPr lang="en">
                <a:solidFill>
                  <a:schemeClr val="accent1"/>
                </a:solidFill>
              </a:rPr>
              <a:t>tearDown()</a:t>
            </a:r>
            <a:r>
              <a:rPr lang="en" sz="1000">
                <a:solidFill>
                  <a:srgbClr val="000000"/>
                </a:solidFill>
              </a:rPr>
              <a:t>;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  cont.set(</a:t>
            </a:r>
            <a:r>
              <a:rPr i="1" lang="en" sz="1000">
                <a:solidFill>
                  <a:srgbClr val="000000"/>
                </a:solidFill>
              </a:rPr>
              <a:t>false</a:t>
            </a:r>
            <a:r>
              <a:rPr lang="en" sz="1000">
                <a:solidFill>
                  <a:srgbClr val="000000"/>
                </a:solidFill>
              </a:rPr>
              <a:t>);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}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…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else if (message instanceof UAVHandshakeMessage) {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LOGGER.hwInfo(FormatUtil.format</a:t>
            </a:r>
            <a:r>
              <a:rPr lang="en" sz="1600">
                <a:solidFill>
                  <a:srgbClr val="6AA84F"/>
                </a:solidFill>
              </a:rPr>
              <a:t>Timestamp</a:t>
            </a:r>
            <a:r>
              <a:rPr lang="en" sz="1000">
                <a:solidFill>
                  <a:srgbClr val="000000"/>
                </a:solidFill>
              </a:rPr>
              <a:t>(message.get</a:t>
            </a:r>
            <a:r>
              <a:rPr lang="en" sz="1600">
                <a:solidFill>
                  <a:srgbClr val="6AA84F"/>
                </a:solidFill>
              </a:rPr>
              <a:t>Timestamp()</a:t>
            </a:r>
            <a:r>
              <a:rPr lang="en" sz="1000">
                <a:solidFill>
                  <a:srgbClr val="000000"/>
                </a:solidFill>
              </a:rPr>
              <a:t>, FormatUtil.FORMAT_YEAR_FIRST_MILLIS) + " - " + message.toString());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4376100" y="753038"/>
            <a:ext cx="4536600" cy="1305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When a </a:t>
            </a:r>
            <a:r>
              <a:rPr lang="en" sz="2000">
                <a:solidFill>
                  <a:srgbClr val="6D9EEB"/>
                </a:solidFill>
              </a:rPr>
              <a:t>socket error</a:t>
            </a:r>
            <a:r>
              <a:rPr lang="en" sz="400">
                <a:solidFill>
                  <a:srgbClr val="6D9EEB"/>
                </a:solidFill>
              </a:rPr>
              <a:t> </a:t>
            </a:r>
            <a:r>
              <a:rPr lang="en" sz="900"/>
              <a:t>or </a:t>
            </a:r>
            <a:r>
              <a:rPr lang="en" sz="1600">
                <a:solidFill>
                  <a:srgbClr val="6AA84F"/>
                </a:solidFill>
              </a:rPr>
              <a:t>time-out</a:t>
            </a:r>
            <a:r>
              <a:rPr lang="en" sz="900"/>
              <a:t> occurs, all UAVs associated with the </a:t>
            </a:r>
            <a:r>
              <a:rPr lang="en" sz="2000">
                <a:solidFill>
                  <a:srgbClr val="E06666"/>
                </a:solidFill>
              </a:rPr>
              <a:t>GCS</a:t>
            </a:r>
            <a:r>
              <a:rPr lang="en" sz="4300">
                <a:solidFill>
                  <a:srgbClr val="E06666"/>
                </a:solidFill>
              </a:rPr>
              <a:t> </a:t>
            </a:r>
            <a:r>
              <a:rPr lang="en" sz="900"/>
              <a:t>shall be </a:t>
            </a:r>
            <a:r>
              <a:rPr lang="en" sz="1600">
                <a:solidFill>
                  <a:srgbClr val="FF9900"/>
                </a:solidFill>
              </a:rPr>
              <a:t>deactivated</a:t>
            </a:r>
            <a:r>
              <a:rPr lang="en" sz="900"/>
              <a:t>.</a:t>
            </a:r>
            <a:endParaRPr sz="900"/>
          </a:p>
        </p:txBody>
      </p:sp>
      <p:sp>
        <p:nvSpPr>
          <p:cNvPr id="56" name="Google Shape;56;p13"/>
          <p:cNvSpPr txBox="1"/>
          <p:nvPr/>
        </p:nvSpPr>
        <p:spPr>
          <a:xfrm>
            <a:off x="91350" y="414450"/>
            <a:ext cx="29979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ReadDispatcher.java</a:t>
            </a:r>
            <a:endParaRPr b="1"/>
          </a:p>
        </p:txBody>
      </p:sp>
      <p:sp>
        <p:nvSpPr>
          <p:cNvPr id="57" name="Google Shape;57;p13"/>
          <p:cNvSpPr txBox="1"/>
          <p:nvPr/>
        </p:nvSpPr>
        <p:spPr>
          <a:xfrm>
            <a:off x="5991000" y="426375"/>
            <a:ext cx="29979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Design Definition 716</a:t>
            </a:r>
            <a:endParaRPr b="1"/>
          </a:p>
        </p:txBody>
      </p:sp>
      <p:sp>
        <p:nvSpPr>
          <p:cNvPr id="58" name="Google Shape;58;p13"/>
          <p:cNvSpPr/>
          <p:nvPr/>
        </p:nvSpPr>
        <p:spPr>
          <a:xfrm>
            <a:off x="2475750" y="417450"/>
            <a:ext cx="1783200" cy="285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Type:  Manual</a:t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4376100" y="417450"/>
            <a:ext cx="1330500" cy="285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Score:  1.0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91350" y="749500"/>
            <a:ext cx="4167600" cy="4347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000000"/>
                </a:solidFill>
              </a:rPr>
              <a:t>/** Threat handling incoming messages from a </a:t>
            </a:r>
            <a:r>
              <a:rPr lang="en" sz="2000">
                <a:solidFill>
                  <a:srgbClr val="E06666"/>
                </a:solidFill>
              </a:rPr>
              <a:t>GCS</a:t>
            </a:r>
            <a:r>
              <a:rPr i="1" lang="en" sz="1000">
                <a:solidFill>
                  <a:srgbClr val="000000"/>
                </a:solidFill>
              </a:rPr>
              <a:t>. &lt;br&gt;</a:t>
            </a:r>
            <a:endParaRPr i="1"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000000"/>
                </a:solidFill>
              </a:rPr>
              <a:t>* The {@link ReadDispatcher} can handle json messages that are transformed into UAV Messages (extending {@link AbstractUAVMessage}) by the {@link UAVMessageFactory}. **/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...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} catch (SocketException sex) {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  LOGGER.error("</a:t>
            </a:r>
            <a:r>
              <a:rPr lang="en" sz="1800">
                <a:solidFill>
                  <a:srgbClr val="3C78D8"/>
                </a:solidFill>
              </a:rPr>
              <a:t>Socket Exception</a:t>
            </a:r>
            <a:r>
              <a:rPr lang="en" sz="1000">
                <a:solidFill>
                  <a:srgbClr val="000000"/>
                </a:solidFill>
              </a:rPr>
              <a:t> </a:t>
            </a:r>
            <a:r>
              <a:rPr lang="en" sz="2000">
                <a:solidFill>
                  <a:srgbClr val="E06666"/>
                </a:solidFill>
              </a:rPr>
              <a:t>groundstation</a:t>
            </a:r>
            <a:r>
              <a:rPr b="1" lang="en" sz="1000">
                <a:solidFill>
                  <a:srgbClr val="E06666"/>
                </a:solidFill>
              </a:rPr>
              <a:t> </a:t>
            </a:r>
            <a:r>
              <a:rPr lang="en" sz="1000">
                <a:solidFill>
                  <a:srgbClr val="000000"/>
                </a:solidFill>
              </a:rPr>
              <a:t>" + dispatchQueueManager.get</a:t>
            </a:r>
            <a:r>
              <a:rPr lang="en" sz="2000">
                <a:solidFill>
                  <a:srgbClr val="E06666"/>
                </a:solidFill>
              </a:rPr>
              <a:t>Groundstationid</a:t>
            </a:r>
            <a:r>
              <a:rPr lang="en" sz="1000">
                <a:solidFill>
                  <a:srgbClr val="000000"/>
                </a:solidFill>
              </a:rPr>
              <a:t>()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        + " disconnected - </a:t>
            </a:r>
            <a:r>
              <a:rPr lang="en" sz="1500">
                <a:solidFill>
                  <a:schemeClr val="accent1"/>
                </a:solidFill>
              </a:rPr>
              <a:t>shutting down</a:t>
            </a:r>
            <a:r>
              <a:rPr lang="en" sz="1500">
                <a:solidFill>
                  <a:srgbClr val="F6B26B"/>
                </a:solidFill>
              </a:rPr>
              <a:t> </a:t>
            </a:r>
            <a:r>
              <a:rPr lang="en" sz="1000">
                <a:solidFill>
                  <a:srgbClr val="000000"/>
                </a:solidFill>
              </a:rPr>
              <a:t>connection -- Error: " + sex.getMessage());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  dispatchQueueManager.</a:t>
            </a:r>
            <a:r>
              <a:rPr lang="en">
                <a:solidFill>
                  <a:schemeClr val="accent1"/>
                </a:solidFill>
              </a:rPr>
              <a:t>tearDown()</a:t>
            </a:r>
            <a:r>
              <a:rPr lang="en" sz="1000">
                <a:solidFill>
                  <a:srgbClr val="000000"/>
                </a:solidFill>
              </a:rPr>
              <a:t>;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  cont.set(</a:t>
            </a:r>
            <a:r>
              <a:rPr i="1" lang="en" sz="1000">
                <a:solidFill>
                  <a:srgbClr val="000000"/>
                </a:solidFill>
              </a:rPr>
              <a:t>false</a:t>
            </a:r>
            <a:r>
              <a:rPr lang="en" sz="1000">
                <a:solidFill>
                  <a:srgbClr val="000000"/>
                </a:solidFill>
              </a:rPr>
              <a:t>);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}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…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else if (message instanceof UAVHandshakeMessage) {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LOGGER.hwInfo(FormatUtil.format</a:t>
            </a:r>
            <a:r>
              <a:rPr lang="en" sz="1600">
                <a:solidFill>
                  <a:srgbClr val="6AA84F"/>
                </a:solidFill>
              </a:rPr>
              <a:t>Timestamp</a:t>
            </a:r>
            <a:r>
              <a:rPr lang="en" sz="1000">
                <a:solidFill>
                  <a:srgbClr val="000000"/>
                </a:solidFill>
              </a:rPr>
              <a:t>(message.get</a:t>
            </a:r>
            <a:r>
              <a:rPr lang="en" sz="1600">
                <a:solidFill>
                  <a:srgbClr val="6AA84F"/>
                </a:solidFill>
              </a:rPr>
              <a:t>Timestamp()</a:t>
            </a:r>
            <a:r>
              <a:rPr lang="en" sz="1000">
                <a:solidFill>
                  <a:srgbClr val="000000"/>
                </a:solidFill>
              </a:rPr>
              <a:t>, FormatUtil.FORMAT_YEAR_FIRST_MILLIS) + " - " + message.toString());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4376100" y="753038"/>
            <a:ext cx="4536600" cy="1305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When a </a:t>
            </a:r>
            <a:r>
              <a:rPr lang="en" sz="2000">
                <a:solidFill>
                  <a:srgbClr val="6D9EEB"/>
                </a:solidFill>
              </a:rPr>
              <a:t>socket error</a:t>
            </a:r>
            <a:r>
              <a:rPr lang="en" sz="400">
                <a:solidFill>
                  <a:srgbClr val="6D9EEB"/>
                </a:solidFill>
              </a:rPr>
              <a:t> </a:t>
            </a:r>
            <a:r>
              <a:rPr lang="en" sz="900"/>
              <a:t>or </a:t>
            </a:r>
            <a:r>
              <a:rPr lang="en" sz="1600">
                <a:solidFill>
                  <a:srgbClr val="6AA84F"/>
                </a:solidFill>
              </a:rPr>
              <a:t>time-out</a:t>
            </a:r>
            <a:r>
              <a:rPr lang="en" sz="900"/>
              <a:t> occurs, all UAVs associated with the </a:t>
            </a:r>
            <a:r>
              <a:rPr lang="en" sz="2000">
                <a:solidFill>
                  <a:srgbClr val="E06666"/>
                </a:solidFill>
              </a:rPr>
              <a:t>GCS</a:t>
            </a:r>
            <a:r>
              <a:rPr lang="en" sz="4300">
                <a:solidFill>
                  <a:srgbClr val="E06666"/>
                </a:solidFill>
              </a:rPr>
              <a:t> </a:t>
            </a:r>
            <a:r>
              <a:rPr lang="en" sz="900"/>
              <a:t>shall be </a:t>
            </a:r>
            <a:r>
              <a:rPr lang="en" sz="1600">
                <a:solidFill>
                  <a:srgbClr val="FF9900"/>
                </a:solidFill>
              </a:rPr>
              <a:t>deactivated</a:t>
            </a:r>
            <a:r>
              <a:rPr lang="en" sz="900"/>
              <a:t>.</a:t>
            </a:r>
            <a:endParaRPr sz="900"/>
          </a:p>
        </p:txBody>
      </p:sp>
      <p:sp>
        <p:nvSpPr>
          <p:cNvPr id="66" name="Google Shape;66;p14"/>
          <p:cNvSpPr txBox="1"/>
          <p:nvPr/>
        </p:nvSpPr>
        <p:spPr>
          <a:xfrm>
            <a:off x="91350" y="414450"/>
            <a:ext cx="29979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ReadDispatcher.java</a:t>
            </a:r>
            <a:endParaRPr b="1"/>
          </a:p>
        </p:txBody>
      </p:sp>
      <p:sp>
        <p:nvSpPr>
          <p:cNvPr id="67" name="Google Shape;67;p14"/>
          <p:cNvSpPr txBox="1"/>
          <p:nvPr/>
        </p:nvSpPr>
        <p:spPr>
          <a:xfrm>
            <a:off x="5991000" y="426375"/>
            <a:ext cx="29979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Design Definition 716</a:t>
            </a:r>
            <a:endParaRPr b="1"/>
          </a:p>
        </p:txBody>
      </p:sp>
      <p:sp>
        <p:nvSpPr>
          <p:cNvPr id="68" name="Google Shape;68;p14"/>
          <p:cNvSpPr/>
          <p:nvPr/>
        </p:nvSpPr>
        <p:spPr>
          <a:xfrm rot="1859310">
            <a:off x="5186654" y="1787170"/>
            <a:ext cx="238314" cy="167263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2475750" y="417450"/>
            <a:ext cx="1783200" cy="285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Type:  Manual</a:t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4376100" y="417450"/>
            <a:ext cx="1330500" cy="285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Score:  1.0</a:t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4638125" y="1499050"/>
            <a:ext cx="599700" cy="2910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/>
          <p:nvPr/>
        </p:nvSpPr>
        <p:spPr>
          <a:xfrm>
            <a:off x="4376100" y="2463750"/>
            <a:ext cx="4536600" cy="2632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91350" y="749500"/>
            <a:ext cx="4167600" cy="4347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000000"/>
                </a:solidFill>
              </a:rPr>
              <a:t>/** Threat handling incoming messages from a </a:t>
            </a:r>
            <a:r>
              <a:rPr lang="en" sz="2000">
                <a:solidFill>
                  <a:srgbClr val="E06666"/>
                </a:solidFill>
              </a:rPr>
              <a:t>GCS</a:t>
            </a:r>
            <a:r>
              <a:rPr i="1" lang="en" sz="1000">
                <a:solidFill>
                  <a:srgbClr val="000000"/>
                </a:solidFill>
              </a:rPr>
              <a:t>. &lt;br&gt;</a:t>
            </a:r>
            <a:endParaRPr i="1"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000000"/>
                </a:solidFill>
              </a:rPr>
              <a:t>* The {@link ReadDispatcher} can handle json messages that are transformed into UAV Messages (extending {@link AbstractUAVMessage}) by the {@link UAVMessageFactory}. **/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...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} catch (SocketException sex) {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  LOGGER.error("</a:t>
            </a:r>
            <a:r>
              <a:rPr lang="en" sz="1800">
                <a:solidFill>
                  <a:srgbClr val="3C78D8"/>
                </a:solidFill>
              </a:rPr>
              <a:t>Socket Exception</a:t>
            </a:r>
            <a:r>
              <a:rPr lang="en" sz="1000">
                <a:solidFill>
                  <a:srgbClr val="000000"/>
                </a:solidFill>
              </a:rPr>
              <a:t> </a:t>
            </a:r>
            <a:r>
              <a:rPr lang="en" sz="2000">
                <a:solidFill>
                  <a:srgbClr val="E06666"/>
                </a:solidFill>
              </a:rPr>
              <a:t>groundstation</a:t>
            </a:r>
            <a:r>
              <a:rPr b="1" lang="en" sz="1000">
                <a:solidFill>
                  <a:srgbClr val="E06666"/>
                </a:solidFill>
              </a:rPr>
              <a:t> </a:t>
            </a:r>
            <a:r>
              <a:rPr lang="en" sz="1000">
                <a:solidFill>
                  <a:srgbClr val="000000"/>
                </a:solidFill>
              </a:rPr>
              <a:t>" + dispatchQueueManager.get</a:t>
            </a:r>
            <a:r>
              <a:rPr lang="en" sz="2000">
                <a:solidFill>
                  <a:srgbClr val="E06666"/>
                </a:solidFill>
              </a:rPr>
              <a:t>Groundstationid</a:t>
            </a:r>
            <a:r>
              <a:rPr lang="en" sz="1000">
                <a:solidFill>
                  <a:srgbClr val="000000"/>
                </a:solidFill>
              </a:rPr>
              <a:t>()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        + " disconnected - </a:t>
            </a:r>
            <a:r>
              <a:rPr lang="en" sz="1500">
                <a:solidFill>
                  <a:schemeClr val="accent1"/>
                </a:solidFill>
              </a:rPr>
              <a:t>shutting down</a:t>
            </a:r>
            <a:r>
              <a:rPr lang="en" sz="1500">
                <a:solidFill>
                  <a:srgbClr val="F6B26B"/>
                </a:solidFill>
              </a:rPr>
              <a:t> </a:t>
            </a:r>
            <a:r>
              <a:rPr lang="en" sz="1000">
                <a:solidFill>
                  <a:srgbClr val="000000"/>
                </a:solidFill>
              </a:rPr>
              <a:t>connection -- Error: " + sex.getMessage());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  dispatchQueueManager.</a:t>
            </a:r>
            <a:r>
              <a:rPr lang="en">
                <a:solidFill>
                  <a:schemeClr val="accent1"/>
                </a:solidFill>
              </a:rPr>
              <a:t>tearDown()</a:t>
            </a:r>
            <a:r>
              <a:rPr lang="en" sz="1000">
                <a:solidFill>
                  <a:srgbClr val="000000"/>
                </a:solidFill>
              </a:rPr>
              <a:t>;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  cont.set(</a:t>
            </a:r>
            <a:r>
              <a:rPr i="1" lang="en" sz="1000">
                <a:solidFill>
                  <a:srgbClr val="000000"/>
                </a:solidFill>
              </a:rPr>
              <a:t>false</a:t>
            </a:r>
            <a:r>
              <a:rPr lang="en" sz="1000">
                <a:solidFill>
                  <a:srgbClr val="000000"/>
                </a:solidFill>
              </a:rPr>
              <a:t>);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}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…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else if (message instanceof UAVHandshakeMessage) {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LOGGER.hwInfo(FormatUtil.format</a:t>
            </a:r>
            <a:r>
              <a:rPr lang="en" sz="1600">
                <a:solidFill>
                  <a:srgbClr val="6AA84F"/>
                </a:solidFill>
              </a:rPr>
              <a:t>Timestamp</a:t>
            </a:r>
            <a:r>
              <a:rPr lang="en" sz="1000">
                <a:solidFill>
                  <a:srgbClr val="000000"/>
                </a:solidFill>
              </a:rPr>
              <a:t>(message.get</a:t>
            </a:r>
            <a:r>
              <a:rPr lang="en" sz="1600">
                <a:solidFill>
                  <a:srgbClr val="6AA84F"/>
                </a:solidFill>
              </a:rPr>
              <a:t>Timestamp()</a:t>
            </a:r>
            <a:r>
              <a:rPr lang="en" sz="1000">
                <a:solidFill>
                  <a:srgbClr val="000000"/>
                </a:solidFill>
              </a:rPr>
              <a:t>, FormatUtil.FORMAT_YEAR_FIRST_MILLIS) + " - " + message.toString());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4376100" y="753038"/>
            <a:ext cx="4536600" cy="1305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When a </a:t>
            </a:r>
            <a:r>
              <a:rPr lang="en" sz="2000">
                <a:solidFill>
                  <a:srgbClr val="6D9EEB"/>
                </a:solidFill>
              </a:rPr>
              <a:t>socket error</a:t>
            </a:r>
            <a:r>
              <a:rPr lang="en" sz="400">
                <a:solidFill>
                  <a:srgbClr val="6D9EEB"/>
                </a:solidFill>
              </a:rPr>
              <a:t> </a:t>
            </a:r>
            <a:r>
              <a:rPr lang="en" sz="900"/>
              <a:t>or </a:t>
            </a:r>
            <a:r>
              <a:rPr lang="en" sz="1600">
                <a:solidFill>
                  <a:srgbClr val="6AA84F"/>
                </a:solidFill>
              </a:rPr>
              <a:t>time-out</a:t>
            </a:r>
            <a:r>
              <a:rPr lang="en" sz="900"/>
              <a:t> occurs, all UAVs associated with the </a:t>
            </a:r>
            <a:r>
              <a:rPr lang="en" sz="2000">
                <a:solidFill>
                  <a:srgbClr val="E06666"/>
                </a:solidFill>
              </a:rPr>
              <a:t>GCS</a:t>
            </a:r>
            <a:r>
              <a:rPr lang="en" sz="4300">
                <a:solidFill>
                  <a:srgbClr val="E06666"/>
                </a:solidFill>
              </a:rPr>
              <a:t> </a:t>
            </a:r>
            <a:r>
              <a:rPr lang="en" sz="900"/>
              <a:t>shall be </a:t>
            </a:r>
            <a:r>
              <a:rPr lang="en" sz="1600">
                <a:solidFill>
                  <a:srgbClr val="FF9900"/>
                </a:solidFill>
              </a:rPr>
              <a:t>deactivated</a:t>
            </a:r>
            <a:r>
              <a:rPr lang="en" sz="900"/>
              <a:t>.</a:t>
            </a:r>
            <a:endParaRPr sz="900"/>
          </a:p>
        </p:txBody>
      </p:sp>
      <p:sp>
        <p:nvSpPr>
          <p:cNvPr id="79" name="Google Shape;79;p15"/>
          <p:cNvSpPr txBox="1"/>
          <p:nvPr/>
        </p:nvSpPr>
        <p:spPr>
          <a:xfrm>
            <a:off x="91350" y="426375"/>
            <a:ext cx="29979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ReadDispatcher.java</a:t>
            </a:r>
            <a:endParaRPr b="1"/>
          </a:p>
        </p:txBody>
      </p:sp>
      <p:sp>
        <p:nvSpPr>
          <p:cNvPr id="80" name="Google Shape;80;p15"/>
          <p:cNvSpPr txBox="1"/>
          <p:nvPr/>
        </p:nvSpPr>
        <p:spPr>
          <a:xfrm>
            <a:off x="5991000" y="426375"/>
            <a:ext cx="29979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Design Definition 716</a:t>
            </a:r>
            <a:endParaRPr b="1"/>
          </a:p>
        </p:txBody>
      </p:sp>
      <p:sp>
        <p:nvSpPr>
          <p:cNvPr id="81" name="Google Shape;81;p15"/>
          <p:cNvSpPr txBox="1"/>
          <p:nvPr/>
        </p:nvSpPr>
        <p:spPr>
          <a:xfrm>
            <a:off x="4408950" y="3403625"/>
            <a:ext cx="44709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GCS</a:t>
            </a:r>
            <a:r>
              <a:rPr lang="en" sz="1200"/>
              <a:t> </a:t>
            </a:r>
            <a:r>
              <a:rPr lang="en" sz="1200"/>
              <a:t>Is a </a:t>
            </a:r>
            <a:r>
              <a:rPr lang="en" sz="1200" u="sng"/>
              <a:t>synonym </a:t>
            </a:r>
            <a:r>
              <a:rPr lang="en" sz="1200"/>
              <a:t>for </a:t>
            </a:r>
            <a:r>
              <a:rPr b="1" lang="en" sz="1200"/>
              <a:t>Ground Control Station</a:t>
            </a:r>
            <a:r>
              <a:rPr lang="en" sz="1200"/>
              <a:t> which is a </a:t>
            </a:r>
            <a:r>
              <a:rPr lang="en" sz="1200" u="sng"/>
              <a:t>synonym</a:t>
            </a:r>
            <a:r>
              <a:rPr lang="en" sz="1200"/>
              <a:t> for 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</a:rPr>
              <a:t>GroundStation</a:t>
            </a:r>
            <a:r>
              <a:rPr lang="en" sz="1200"/>
              <a:t> which is a </a:t>
            </a:r>
            <a:r>
              <a:rPr lang="en" sz="1200" u="sng"/>
              <a:t>descendant</a:t>
            </a:r>
            <a:r>
              <a:rPr lang="en" sz="1200"/>
              <a:t> of </a:t>
            </a:r>
            <a:r>
              <a:rPr lang="en" sz="1200">
                <a:solidFill>
                  <a:srgbClr val="FF0000"/>
                </a:solidFill>
              </a:rPr>
              <a:t>Ground Station ID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4446550" y="2751125"/>
            <a:ext cx="26805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How</a:t>
            </a:r>
            <a:r>
              <a:rPr b="1" lang="en" sz="1200"/>
              <a:t> is </a:t>
            </a:r>
            <a:r>
              <a:rPr b="1" lang="en" sz="1200">
                <a:solidFill>
                  <a:srgbClr val="FF0000"/>
                </a:solidFill>
              </a:rPr>
              <a:t>GCS</a:t>
            </a:r>
            <a:r>
              <a:rPr b="1" lang="en" sz="1200"/>
              <a:t> related to </a:t>
            </a:r>
            <a:r>
              <a:rPr b="1" lang="en" sz="1200">
                <a:solidFill>
                  <a:srgbClr val="FF0000"/>
                </a:solidFill>
              </a:rPr>
              <a:t>Ground Station ID</a:t>
            </a:r>
            <a:r>
              <a:rPr b="1" lang="en" sz="1200"/>
              <a:t>?</a:t>
            </a:r>
            <a:endParaRPr b="1" sz="1200"/>
          </a:p>
        </p:txBody>
      </p:sp>
      <p:sp>
        <p:nvSpPr>
          <p:cNvPr id="83" name="Google Shape;83;p15"/>
          <p:cNvSpPr/>
          <p:nvPr/>
        </p:nvSpPr>
        <p:spPr>
          <a:xfrm rot="1859310">
            <a:off x="6017054" y="2197545"/>
            <a:ext cx="238314" cy="167263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2475750" y="417450"/>
            <a:ext cx="1783200" cy="285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Type:  Manual</a:t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4376100" y="417450"/>
            <a:ext cx="1330500" cy="285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Score:  1.0</a:t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4638125" y="1499050"/>
            <a:ext cx="599700" cy="2910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/>
          <p:nvPr/>
        </p:nvSpPr>
        <p:spPr>
          <a:xfrm>
            <a:off x="4408875" y="2442525"/>
            <a:ext cx="4536600" cy="2654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91350" y="749500"/>
            <a:ext cx="4167600" cy="4347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000000"/>
                </a:solidFill>
              </a:rPr>
              <a:t>/** Threat handling incoming messages from a </a:t>
            </a:r>
            <a:r>
              <a:rPr lang="en" sz="2000">
                <a:solidFill>
                  <a:srgbClr val="E06666"/>
                </a:solidFill>
              </a:rPr>
              <a:t>GCS</a:t>
            </a:r>
            <a:r>
              <a:rPr i="1" lang="en" sz="1000">
                <a:solidFill>
                  <a:srgbClr val="000000"/>
                </a:solidFill>
              </a:rPr>
              <a:t>. &lt;br&gt;</a:t>
            </a:r>
            <a:endParaRPr i="1"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000000"/>
                </a:solidFill>
              </a:rPr>
              <a:t>* The {@link ReadDispatcher} can handle json messages that are transformed into UAV Messages (extending {@link AbstractUAVMessage}) by the {@link UAVMessageFactory}. **/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...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} catch (SocketException sex) {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  LOGGER.error("</a:t>
            </a:r>
            <a:r>
              <a:rPr lang="en" sz="1800">
                <a:solidFill>
                  <a:srgbClr val="3C78D8"/>
                </a:solidFill>
              </a:rPr>
              <a:t>Socket Exception</a:t>
            </a:r>
            <a:r>
              <a:rPr lang="en" sz="1000">
                <a:solidFill>
                  <a:srgbClr val="000000"/>
                </a:solidFill>
              </a:rPr>
              <a:t> </a:t>
            </a:r>
            <a:r>
              <a:rPr lang="en" sz="2000">
                <a:solidFill>
                  <a:srgbClr val="E06666"/>
                </a:solidFill>
                <a:highlight>
                  <a:srgbClr val="CCCCCC"/>
                </a:highlight>
              </a:rPr>
              <a:t>groundstation</a:t>
            </a:r>
            <a:r>
              <a:rPr b="1" lang="en" sz="1000">
                <a:solidFill>
                  <a:srgbClr val="E06666"/>
                </a:solidFill>
              </a:rPr>
              <a:t> </a:t>
            </a:r>
            <a:r>
              <a:rPr lang="en" sz="1000">
                <a:solidFill>
                  <a:srgbClr val="000000"/>
                </a:solidFill>
              </a:rPr>
              <a:t>" + dispatchQueueManager.get</a:t>
            </a:r>
            <a:r>
              <a:rPr lang="en" sz="2000">
                <a:solidFill>
                  <a:srgbClr val="E06666"/>
                </a:solidFill>
              </a:rPr>
              <a:t>Groundstationid</a:t>
            </a:r>
            <a:r>
              <a:rPr lang="en" sz="1000">
                <a:solidFill>
                  <a:srgbClr val="000000"/>
                </a:solidFill>
              </a:rPr>
              <a:t>()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        + " disconnected - </a:t>
            </a:r>
            <a:r>
              <a:rPr lang="en" sz="1500">
                <a:solidFill>
                  <a:schemeClr val="accent1"/>
                </a:solidFill>
              </a:rPr>
              <a:t>shutting down</a:t>
            </a:r>
            <a:r>
              <a:rPr lang="en" sz="1500">
                <a:solidFill>
                  <a:srgbClr val="F6B26B"/>
                </a:solidFill>
              </a:rPr>
              <a:t> </a:t>
            </a:r>
            <a:r>
              <a:rPr lang="en" sz="1000">
                <a:solidFill>
                  <a:srgbClr val="000000"/>
                </a:solidFill>
              </a:rPr>
              <a:t>connection -- Error: " + sex.getMessage());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  dispatchQueueManager.</a:t>
            </a:r>
            <a:r>
              <a:rPr lang="en">
                <a:solidFill>
                  <a:schemeClr val="accent1"/>
                </a:solidFill>
              </a:rPr>
              <a:t>tearDown()</a:t>
            </a:r>
            <a:r>
              <a:rPr lang="en" sz="1000">
                <a:solidFill>
                  <a:srgbClr val="000000"/>
                </a:solidFill>
              </a:rPr>
              <a:t>;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  cont.set(</a:t>
            </a:r>
            <a:r>
              <a:rPr i="1" lang="en" sz="1000">
                <a:solidFill>
                  <a:srgbClr val="000000"/>
                </a:solidFill>
              </a:rPr>
              <a:t>false</a:t>
            </a:r>
            <a:r>
              <a:rPr lang="en" sz="1000">
                <a:solidFill>
                  <a:srgbClr val="000000"/>
                </a:solidFill>
              </a:rPr>
              <a:t>);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}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…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else if (message instanceof UAVHandshakeMessage) {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LOGGER.hwInfo(FormatUtil.format</a:t>
            </a:r>
            <a:r>
              <a:rPr lang="en" sz="1600">
                <a:solidFill>
                  <a:srgbClr val="6AA84F"/>
                </a:solidFill>
              </a:rPr>
              <a:t>Timestamp</a:t>
            </a:r>
            <a:r>
              <a:rPr lang="en" sz="1000">
                <a:solidFill>
                  <a:srgbClr val="000000"/>
                </a:solidFill>
              </a:rPr>
              <a:t>(message.get</a:t>
            </a:r>
            <a:r>
              <a:rPr lang="en" sz="1600">
                <a:solidFill>
                  <a:srgbClr val="6AA84F"/>
                </a:solidFill>
              </a:rPr>
              <a:t>Timestamp()</a:t>
            </a:r>
            <a:r>
              <a:rPr lang="en" sz="1000">
                <a:solidFill>
                  <a:srgbClr val="000000"/>
                </a:solidFill>
              </a:rPr>
              <a:t>, FormatUtil.FORMAT_YEAR_FIRST_MILLIS) + " - " + message.toString());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4376100" y="753038"/>
            <a:ext cx="4536600" cy="1305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When a </a:t>
            </a:r>
            <a:r>
              <a:rPr lang="en" sz="2000">
                <a:solidFill>
                  <a:srgbClr val="6D9EEB"/>
                </a:solidFill>
              </a:rPr>
              <a:t>socket error</a:t>
            </a:r>
            <a:r>
              <a:rPr lang="en" sz="400">
                <a:solidFill>
                  <a:srgbClr val="6D9EEB"/>
                </a:solidFill>
              </a:rPr>
              <a:t> </a:t>
            </a:r>
            <a:r>
              <a:rPr lang="en" sz="900"/>
              <a:t>or </a:t>
            </a:r>
            <a:r>
              <a:rPr lang="en" sz="1600">
                <a:solidFill>
                  <a:srgbClr val="6AA84F"/>
                </a:solidFill>
              </a:rPr>
              <a:t>time-out</a:t>
            </a:r>
            <a:r>
              <a:rPr lang="en" sz="900"/>
              <a:t> occurs, all UAVs associated with the </a:t>
            </a:r>
            <a:r>
              <a:rPr lang="en" sz="2000">
                <a:solidFill>
                  <a:srgbClr val="E06666"/>
                </a:solidFill>
              </a:rPr>
              <a:t>GCS</a:t>
            </a:r>
            <a:r>
              <a:rPr lang="en" sz="4300">
                <a:solidFill>
                  <a:srgbClr val="E06666"/>
                </a:solidFill>
              </a:rPr>
              <a:t> </a:t>
            </a:r>
            <a:r>
              <a:rPr lang="en" sz="900"/>
              <a:t>shall be </a:t>
            </a:r>
            <a:r>
              <a:rPr lang="en" sz="1600">
                <a:solidFill>
                  <a:srgbClr val="FF9900"/>
                </a:solidFill>
              </a:rPr>
              <a:t>deactivated</a:t>
            </a:r>
            <a:r>
              <a:rPr lang="en" sz="900"/>
              <a:t>.</a:t>
            </a:r>
            <a:endParaRPr sz="900"/>
          </a:p>
        </p:txBody>
      </p:sp>
      <p:sp>
        <p:nvSpPr>
          <p:cNvPr id="94" name="Google Shape;94;p16"/>
          <p:cNvSpPr txBox="1"/>
          <p:nvPr/>
        </p:nvSpPr>
        <p:spPr>
          <a:xfrm>
            <a:off x="91350" y="426375"/>
            <a:ext cx="29979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ReadDispatcher.java</a:t>
            </a:r>
            <a:endParaRPr b="1"/>
          </a:p>
        </p:txBody>
      </p:sp>
      <p:sp>
        <p:nvSpPr>
          <p:cNvPr id="95" name="Google Shape;95;p16"/>
          <p:cNvSpPr txBox="1"/>
          <p:nvPr/>
        </p:nvSpPr>
        <p:spPr>
          <a:xfrm>
            <a:off x="5991000" y="426375"/>
            <a:ext cx="29979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Design Definition 716</a:t>
            </a:r>
            <a:endParaRPr b="1"/>
          </a:p>
        </p:txBody>
      </p:sp>
      <p:sp>
        <p:nvSpPr>
          <p:cNvPr id="96" name="Google Shape;96;p16"/>
          <p:cNvSpPr txBox="1"/>
          <p:nvPr/>
        </p:nvSpPr>
        <p:spPr>
          <a:xfrm>
            <a:off x="4408950" y="3403625"/>
            <a:ext cx="44709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GCS</a:t>
            </a:r>
            <a:r>
              <a:rPr lang="en" sz="1200"/>
              <a:t> Is a </a:t>
            </a:r>
            <a:r>
              <a:rPr lang="en" sz="1200" u="sng"/>
              <a:t>synonym </a:t>
            </a:r>
            <a:r>
              <a:rPr lang="en" sz="1200"/>
              <a:t>for </a:t>
            </a:r>
            <a:r>
              <a:rPr b="1" lang="en" sz="1200"/>
              <a:t>Ground Control Station</a:t>
            </a:r>
            <a:r>
              <a:rPr lang="en" sz="1200"/>
              <a:t> which is a </a:t>
            </a:r>
            <a:r>
              <a:rPr lang="en" sz="1200" u="sng"/>
              <a:t>synonym</a:t>
            </a:r>
            <a:r>
              <a:rPr lang="en" sz="1200"/>
              <a:t> for 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</a:rPr>
              <a:t>GroundStation</a:t>
            </a:r>
            <a:r>
              <a:rPr lang="en" sz="1200"/>
              <a:t> which is a </a:t>
            </a:r>
            <a:r>
              <a:rPr lang="en" sz="1200" u="sng"/>
              <a:t>descendant</a:t>
            </a:r>
            <a:r>
              <a:rPr lang="en" sz="1200"/>
              <a:t> of </a:t>
            </a:r>
            <a:r>
              <a:rPr lang="en" sz="1200">
                <a:solidFill>
                  <a:srgbClr val="FF0000"/>
                </a:solidFill>
              </a:rPr>
              <a:t>Ground Station ID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4446550" y="2751125"/>
            <a:ext cx="26805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How is </a:t>
            </a:r>
            <a:r>
              <a:rPr b="1" lang="en" sz="1200">
                <a:solidFill>
                  <a:srgbClr val="FF0000"/>
                </a:solidFill>
              </a:rPr>
              <a:t>GCS</a:t>
            </a:r>
            <a:r>
              <a:rPr b="1" lang="en" sz="1200"/>
              <a:t> related to </a:t>
            </a:r>
            <a:r>
              <a:rPr b="1" lang="en" sz="1200">
                <a:solidFill>
                  <a:srgbClr val="FF0000"/>
                </a:solidFill>
              </a:rPr>
              <a:t>Ground Station ID</a:t>
            </a:r>
            <a:r>
              <a:rPr b="1" lang="en" sz="1200"/>
              <a:t>?</a:t>
            </a:r>
            <a:endParaRPr b="1" sz="1200"/>
          </a:p>
        </p:txBody>
      </p:sp>
      <p:sp>
        <p:nvSpPr>
          <p:cNvPr id="98" name="Google Shape;98;p16"/>
          <p:cNvSpPr/>
          <p:nvPr/>
        </p:nvSpPr>
        <p:spPr>
          <a:xfrm rot="1859310">
            <a:off x="5667654" y="3779445"/>
            <a:ext cx="238314" cy="167263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2475750" y="417450"/>
            <a:ext cx="1783200" cy="285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Type:  Manual</a:t>
            </a:r>
            <a:endParaRPr/>
          </a:p>
        </p:txBody>
      </p:sp>
      <p:sp>
        <p:nvSpPr>
          <p:cNvPr id="100" name="Google Shape;100;p16"/>
          <p:cNvSpPr/>
          <p:nvPr/>
        </p:nvSpPr>
        <p:spPr>
          <a:xfrm>
            <a:off x="176375" y="2218950"/>
            <a:ext cx="1551900" cy="352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4376100" y="417450"/>
            <a:ext cx="1330500" cy="285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Score:  1.0</a:t>
            </a:r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4638125" y="1499050"/>
            <a:ext cx="599700" cy="2910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/>
          <p:nvPr/>
        </p:nvSpPr>
        <p:spPr>
          <a:xfrm>
            <a:off x="4408875" y="2442525"/>
            <a:ext cx="4536600" cy="2266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"/>
          <p:cNvSpPr/>
          <p:nvPr/>
        </p:nvSpPr>
        <p:spPr>
          <a:xfrm>
            <a:off x="91350" y="749500"/>
            <a:ext cx="4167600" cy="4347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000000"/>
                </a:solidFill>
              </a:rPr>
              <a:t>/** Threat handling incoming messages from a </a:t>
            </a:r>
            <a:r>
              <a:rPr lang="en" sz="2000">
                <a:solidFill>
                  <a:srgbClr val="E06666"/>
                </a:solidFill>
              </a:rPr>
              <a:t>GCS</a:t>
            </a:r>
            <a:r>
              <a:rPr i="1" lang="en" sz="1000">
                <a:solidFill>
                  <a:srgbClr val="000000"/>
                </a:solidFill>
              </a:rPr>
              <a:t>. &lt;br&gt;</a:t>
            </a:r>
            <a:endParaRPr i="1"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000000"/>
                </a:solidFill>
              </a:rPr>
              <a:t>* The {@link ReadDispatcher} can handle json messages that are transformed into UAV Messages (extending {@link AbstractUAVMessage}) by the {@link UAVMessageFactory}. **/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...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} catch (SocketException sex) {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  LOGGER.error("</a:t>
            </a:r>
            <a:r>
              <a:rPr lang="en" sz="1800">
                <a:solidFill>
                  <a:srgbClr val="3C78D8"/>
                </a:solidFill>
              </a:rPr>
              <a:t>Socket Exception</a:t>
            </a:r>
            <a:r>
              <a:rPr lang="en" sz="1000">
                <a:solidFill>
                  <a:srgbClr val="000000"/>
                </a:solidFill>
              </a:rPr>
              <a:t> </a:t>
            </a:r>
            <a:r>
              <a:rPr lang="en" sz="2000">
                <a:solidFill>
                  <a:srgbClr val="E06666"/>
                </a:solidFill>
              </a:rPr>
              <a:t>groundstation</a:t>
            </a:r>
            <a:r>
              <a:rPr b="1" lang="en" sz="1000">
                <a:solidFill>
                  <a:srgbClr val="E06666"/>
                </a:solidFill>
              </a:rPr>
              <a:t> </a:t>
            </a:r>
            <a:r>
              <a:rPr lang="en" sz="1000">
                <a:solidFill>
                  <a:srgbClr val="000000"/>
                </a:solidFill>
              </a:rPr>
              <a:t>" + dispatchQueueManager.get</a:t>
            </a:r>
            <a:r>
              <a:rPr lang="en" sz="2000">
                <a:solidFill>
                  <a:srgbClr val="E06666"/>
                </a:solidFill>
              </a:rPr>
              <a:t>Groundstationid</a:t>
            </a:r>
            <a:r>
              <a:rPr lang="en" sz="1000">
                <a:solidFill>
                  <a:srgbClr val="000000"/>
                </a:solidFill>
              </a:rPr>
              <a:t>()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        + " disconnected - </a:t>
            </a:r>
            <a:r>
              <a:rPr lang="en" sz="1500">
                <a:solidFill>
                  <a:schemeClr val="accent1"/>
                </a:solidFill>
              </a:rPr>
              <a:t>shutting down</a:t>
            </a:r>
            <a:r>
              <a:rPr lang="en" sz="1500">
                <a:solidFill>
                  <a:srgbClr val="F6B26B"/>
                </a:solidFill>
              </a:rPr>
              <a:t> </a:t>
            </a:r>
            <a:r>
              <a:rPr lang="en" sz="1000">
                <a:solidFill>
                  <a:srgbClr val="000000"/>
                </a:solidFill>
              </a:rPr>
              <a:t>connection -- Error: " + sex.getMessage());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  dispatchQueueManager.</a:t>
            </a:r>
            <a:r>
              <a:rPr lang="en">
                <a:solidFill>
                  <a:schemeClr val="accent1"/>
                </a:solidFill>
              </a:rPr>
              <a:t>tearDown()</a:t>
            </a:r>
            <a:r>
              <a:rPr lang="en" sz="1000">
                <a:solidFill>
                  <a:srgbClr val="000000"/>
                </a:solidFill>
              </a:rPr>
              <a:t>;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  cont.set(</a:t>
            </a:r>
            <a:r>
              <a:rPr i="1" lang="en" sz="1000">
                <a:solidFill>
                  <a:srgbClr val="000000"/>
                </a:solidFill>
              </a:rPr>
              <a:t>false</a:t>
            </a:r>
            <a:r>
              <a:rPr lang="en" sz="1000">
                <a:solidFill>
                  <a:srgbClr val="000000"/>
                </a:solidFill>
              </a:rPr>
              <a:t>);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}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…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else if (message instanceof UAVHandshakeMessage) {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LOGGER.hwInfo(FormatUtil.format</a:t>
            </a:r>
            <a:r>
              <a:rPr lang="en" sz="1600">
                <a:solidFill>
                  <a:srgbClr val="6AA84F"/>
                </a:solidFill>
              </a:rPr>
              <a:t>Timestamp</a:t>
            </a:r>
            <a:r>
              <a:rPr lang="en" sz="1000">
                <a:solidFill>
                  <a:srgbClr val="000000"/>
                </a:solidFill>
              </a:rPr>
              <a:t>(message.get</a:t>
            </a:r>
            <a:r>
              <a:rPr lang="en" sz="1600">
                <a:solidFill>
                  <a:srgbClr val="6AA84F"/>
                </a:solidFill>
              </a:rPr>
              <a:t>Timestamp()</a:t>
            </a:r>
            <a:r>
              <a:rPr lang="en" sz="1000">
                <a:solidFill>
                  <a:srgbClr val="000000"/>
                </a:solidFill>
              </a:rPr>
              <a:t>, FormatUtil.FORMAT_YEAR_FIRST_MILLIS) + " - " + message.toString());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109" name="Google Shape;109;p17"/>
          <p:cNvSpPr/>
          <p:nvPr/>
        </p:nvSpPr>
        <p:spPr>
          <a:xfrm>
            <a:off x="4376100" y="753038"/>
            <a:ext cx="4536600" cy="1305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When a </a:t>
            </a:r>
            <a:r>
              <a:rPr lang="en" sz="2000">
                <a:solidFill>
                  <a:srgbClr val="6D9EEB"/>
                </a:solidFill>
              </a:rPr>
              <a:t>socket error</a:t>
            </a:r>
            <a:r>
              <a:rPr lang="en" sz="400">
                <a:solidFill>
                  <a:srgbClr val="6D9EEB"/>
                </a:solidFill>
              </a:rPr>
              <a:t> </a:t>
            </a:r>
            <a:r>
              <a:rPr lang="en" sz="900"/>
              <a:t>or </a:t>
            </a:r>
            <a:r>
              <a:rPr lang="en" sz="1600">
                <a:solidFill>
                  <a:srgbClr val="6AA84F"/>
                </a:solidFill>
              </a:rPr>
              <a:t>time-out</a:t>
            </a:r>
            <a:r>
              <a:rPr lang="en" sz="900"/>
              <a:t> occurs, all UAVs associated with the </a:t>
            </a:r>
            <a:r>
              <a:rPr lang="en" sz="2000">
                <a:solidFill>
                  <a:srgbClr val="E06666"/>
                </a:solidFill>
              </a:rPr>
              <a:t>GCS</a:t>
            </a:r>
            <a:r>
              <a:rPr lang="en" sz="4300">
                <a:solidFill>
                  <a:srgbClr val="E06666"/>
                </a:solidFill>
              </a:rPr>
              <a:t> </a:t>
            </a:r>
            <a:r>
              <a:rPr lang="en" sz="900"/>
              <a:t>shall be </a:t>
            </a:r>
            <a:r>
              <a:rPr lang="en" sz="1600">
                <a:solidFill>
                  <a:srgbClr val="FF9900"/>
                </a:solidFill>
              </a:rPr>
              <a:t>deactivated</a:t>
            </a:r>
            <a:r>
              <a:rPr lang="en" sz="900"/>
              <a:t>.</a:t>
            </a:r>
            <a:endParaRPr sz="900"/>
          </a:p>
        </p:txBody>
      </p:sp>
      <p:sp>
        <p:nvSpPr>
          <p:cNvPr id="110" name="Google Shape;110;p17"/>
          <p:cNvSpPr txBox="1"/>
          <p:nvPr/>
        </p:nvSpPr>
        <p:spPr>
          <a:xfrm>
            <a:off x="91350" y="414450"/>
            <a:ext cx="29979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ReadDispatcher.java</a:t>
            </a:r>
            <a:endParaRPr b="1"/>
          </a:p>
        </p:txBody>
      </p:sp>
      <p:sp>
        <p:nvSpPr>
          <p:cNvPr id="111" name="Google Shape;111;p17"/>
          <p:cNvSpPr txBox="1"/>
          <p:nvPr/>
        </p:nvSpPr>
        <p:spPr>
          <a:xfrm>
            <a:off x="5991000" y="426375"/>
            <a:ext cx="29979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Design Definition 716</a:t>
            </a:r>
            <a:endParaRPr b="1"/>
          </a:p>
        </p:txBody>
      </p:sp>
      <p:sp>
        <p:nvSpPr>
          <p:cNvPr id="112" name="Google Shape;112;p17"/>
          <p:cNvSpPr txBox="1"/>
          <p:nvPr/>
        </p:nvSpPr>
        <p:spPr>
          <a:xfrm>
            <a:off x="4408950" y="3403625"/>
            <a:ext cx="44709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GCS</a:t>
            </a:r>
            <a:r>
              <a:rPr lang="en" sz="1200"/>
              <a:t> Is a </a:t>
            </a:r>
            <a:r>
              <a:rPr lang="en" sz="1200" u="sng"/>
              <a:t>synonym </a:t>
            </a:r>
            <a:r>
              <a:rPr lang="en" sz="1200"/>
              <a:t>for </a:t>
            </a:r>
            <a:r>
              <a:rPr b="1" lang="en" sz="1200"/>
              <a:t>Ground Control Station</a:t>
            </a:r>
            <a:r>
              <a:rPr lang="en" sz="1200"/>
              <a:t> which is a </a:t>
            </a:r>
            <a:r>
              <a:rPr lang="en" sz="1200" u="sng"/>
              <a:t>synonym</a:t>
            </a:r>
            <a:r>
              <a:rPr lang="en" sz="1200"/>
              <a:t> for 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</a:rPr>
              <a:t>GroundStation</a:t>
            </a:r>
            <a:r>
              <a:rPr lang="en" sz="1200"/>
              <a:t> which is a </a:t>
            </a:r>
            <a:r>
              <a:rPr lang="en" sz="1200" u="sng"/>
              <a:t>descendant</a:t>
            </a:r>
            <a:r>
              <a:rPr lang="en" sz="1200"/>
              <a:t> of </a:t>
            </a:r>
            <a:r>
              <a:rPr lang="en" sz="1200">
                <a:solidFill>
                  <a:srgbClr val="FF0000"/>
                </a:solidFill>
              </a:rPr>
              <a:t>Ground Station ID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4446550" y="2751125"/>
            <a:ext cx="26805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How is </a:t>
            </a:r>
            <a:r>
              <a:rPr b="1" lang="en" sz="1200">
                <a:solidFill>
                  <a:srgbClr val="FF0000"/>
                </a:solidFill>
              </a:rPr>
              <a:t>GCS</a:t>
            </a:r>
            <a:r>
              <a:rPr b="1" lang="en" sz="1200"/>
              <a:t> related to </a:t>
            </a:r>
            <a:r>
              <a:rPr b="1" lang="en" sz="1200">
                <a:solidFill>
                  <a:srgbClr val="FF0000"/>
                </a:solidFill>
              </a:rPr>
              <a:t>Ground Station ID</a:t>
            </a:r>
            <a:r>
              <a:rPr b="1" lang="en" sz="1200"/>
              <a:t>?</a:t>
            </a:r>
            <a:endParaRPr b="1" sz="1200"/>
          </a:p>
        </p:txBody>
      </p:sp>
      <p:sp>
        <p:nvSpPr>
          <p:cNvPr id="114" name="Google Shape;114;p17"/>
          <p:cNvSpPr/>
          <p:nvPr/>
        </p:nvSpPr>
        <p:spPr>
          <a:xfrm rot="1859310">
            <a:off x="6619979" y="3616245"/>
            <a:ext cx="238314" cy="167263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2475750" y="417450"/>
            <a:ext cx="1783200" cy="285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Type:  Manual</a:t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4376100" y="417450"/>
            <a:ext cx="1330500" cy="285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Score:  1.0</a:t>
            </a:r>
            <a:endParaRPr/>
          </a:p>
        </p:txBody>
      </p:sp>
      <p:sp>
        <p:nvSpPr>
          <p:cNvPr id="117" name="Google Shape;117;p17"/>
          <p:cNvSpPr/>
          <p:nvPr/>
        </p:nvSpPr>
        <p:spPr>
          <a:xfrm>
            <a:off x="4638125" y="1499050"/>
            <a:ext cx="599700" cy="2910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6772025" y="2848025"/>
            <a:ext cx="1728300" cy="555600"/>
          </a:xfrm>
          <a:prstGeom prst="wedgeRectCallout">
            <a:avLst>
              <a:gd fmla="val -20833" name="adj1"/>
              <a:gd fmla="val 625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Ground Control Station is found in 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 u="sng"/>
              <a:t>54 artifacts</a:t>
            </a:r>
            <a:endParaRPr b="1" sz="800" u="sng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