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c06822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c06822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 two artifacts with colors to associate the concepts and size to indicate importance of a concept to the link.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bc068223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bc068223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on GCS to explore this concept.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c0682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c0682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“rationale” window opensn to show a natural language rational for How GCS is related to the other terms in the associated concept.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GCS related to?   How do we indicate what/wwhere these is explanation?  [underline, info 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it be a problem for developers to see strange highlighting, sizing in the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Yalin and Jinfeng can determine which termsm are “worthwhile” to explore.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info: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 See the path from A to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All of the DD that match the code  [how do we allow a user to scroll through “other” design defs  (very useful to nail down code, and then fllip through DDs]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c06822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c06822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mouse over a term in the rationale to navigate to it   (they are highlighted in the artifacts when moused over in the rationale).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c06822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bc06822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concept term is not in the two artifacts, a popup shows where it may be.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aaa983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aaa983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“rationale” window opensn to show a natural language rational for How GCS is related to the other terms in the associated concept.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GCS related to?   How do we indicate what/wwhere these is explanation?  [underline, info 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it be a problem for developers to see strange highlighting, sizing in the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Yalin and Jinfeng can determine which termsm are “worthwhile” to explore.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info: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 See the path from A to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All of the DD that match the code  [how do we allow a user to scroll through “other” design defs  (very useful to nail down code, and then fllip through DDs]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aaa983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aaa983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“rationale” window opensn to show a natural language rational for How GCS is related to the other terms in the associated concept.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GCS related to?   How do we indicate what/wwhere these is explanation?  [underline, info 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it be a problem for developers to see strange highlighting, sizing in the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Yalin and Jinfeng can determine which termsm are “worthwhile” to explore.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info: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 See the path from A to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All of the DD that match the code  [how do we allow a user to scroll through “other” design defs  (very useful to nail down code, and then fllip through DDs]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aaa983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caaa983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“rationale” window opensn to show a natural language rational for How GCS is related to the other terms in the associated concept.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GCS related to?   How do we indicate what/wwhere these is explanation?  [underline, info 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it be a problem for developers to see strange highlighting, sizing in the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Yalin and Jinfeng can determine which termsm are “worthwhile” to explore.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info: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 See the path from A to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All of the DD that match the code  [how do we allow a user to scroll through “other” design defs  (very useful to nail down code, and then fllip through DDs]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56" name="Google Shape;56;p13"/>
          <p:cNvSpPr txBox="1"/>
          <p:nvPr/>
        </p:nvSpPr>
        <p:spPr>
          <a:xfrm>
            <a:off x="91350" y="414450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66" name="Google Shape;66;p14"/>
          <p:cNvSpPr txBox="1"/>
          <p:nvPr/>
        </p:nvSpPr>
        <p:spPr>
          <a:xfrm>
            <a:off x="91350" y="414450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 rot="1859310">
            <a:off x="5186654" y="1787170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638125" y="14990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376100" y="2463750"/>
            <a:ext cx="4536600" cy="263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79" name="Google Shape;79;p15"/>
          <p:cNvSpPr txBox="1"/>
          <p:nvPr/>
        </p:nvSpPr>
        <p:spPr>
          <a:xfrm>
            <a:off x="9135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80" name="Google Shape;80;p15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81" name="Google Shape;81;p15"/>
          <p:cNvSpPr txBox="1"/>
          <p:nvPr/>
        </p:nvSpPr>
        <p:spPr>
          <a:xfrm>
            <a:off x="4408950" y="3403625"/>
            <a:ext cx="4470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GCS</a:t>
            </a:r>
            <a:r>
              <a:rPr lang="en" sz="1200"/>
              <a:t> </a:t>
            </a:r>
            <a:r>
              <a:rPr lang="en" sz="1200"/>
              <a:t>Is a </a:t>
            </a:r>
            <a:r>
              <a:rPr lang="en" sz="1200" u="sng"/>
              <a:t>synonym </a:t>
            </a:r>
            <a:r>
              <a:rPr lang="en" sz="1200"/>
              <a:t>for </a:t>
            </a:r>
            <a:r>
              <a:rPr b="1" lang="en" sz="1200"/>
              <a:t>Ground Control Station</a:t>
            </a:r>
            <a:r>
              <a:rPr lang="en" sz="1200"/>
              <a:t> which is a </a:t>
            </a:r>
            <a:r>
              <a:rPr lang="en" sz="1200" u="sng"/>
              <a:t>synonym</a:t>
            </a:r>
            <a:r>
              <a:rPr lang="en" sz="1200"/>
              <a:t> for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GroundStation</a:t>
            </a:r>
            <a:r>
              <a:rPr lang="en" sz="1200"/>
              <a:t> which is a </a:t>
            </a:r>
            <a:r>
              <a:rPr lang="en" sz="1200" u="sng"/>
              <a:t>descendant</a:t>
            </a:r>
            <a:r>
              <a:rPr lang="en" sz="1200"/>
              <a:t> of </a:t>
            </a:r>
            <a:r>
              <a:rPr lang="en" sz="1200">
                <a:solidFill>
                  <a:srgbClr val="FF0000"/>
                </a:solidFill>
              </a:rPr>
              <a:t>Ground Station ID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446550" y="2751125"/>
            <a:ext cx="2680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</a:t>
            </a:r>
            <a:r>
              <a:rPr b="1" lang="en" sz="1200"/>
              <a:t> is </a:t>
            </a:r>
            <a:r>
              <a:rPr b="1" lang="en" sz="1200">
                <a:solidFill>
                  <a:srgbClr val="FF0000"/>
                </a:solidFill>
              </a:rPr>
              <a:t>GCS</a:t>
            </a:r>
            <a:r>
              <a:rPr b="1" lang="en" sz="1200"/>
              <a:t> related to </a:t>
            </a:r>
            <a:r>
              <a:rPr b="1" lang="en" sz="1200">
                <a:solidFill>
                  <a:srgbClr val="FF0000"/>
                </a:solidFill>
              </a:rPr>
              <a:t>Ground Station ID</a:t>
            </a:r>
            <a:r>
              <a:rPr b="1" lang="en" sz="1200"/>
              <a:t>?</a:t>
            </a:r>
            <a:endParaRPr b="1" sz="1200"/>
          </a:p>
        </p:txBody>
      </p:sp>
      <p:sp>
        <p:nvSpPr>
          <p:cNvPr id="83" name="Google Shape;83;p15"/>
          <p:cNvSpPr/>
          <p:nvPr/>
        </p:nvSpPr>
        <p:spPr>
          <a:xfrm rot="1859310">
            <a:off x="6017054" y="2197545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638125" y="14990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4408875" y="2442525"/>
            <a:ext cx="4536600" cy="26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  <a:highlight>
                  <a:srgbClr val="CCCCCC"/>
                </a:highlight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94" name="Google Shape;94;p16"/>
          <p:cNvSpPr txBox="1"/>
          <p:nvPr/>
        </p:nvSpPr>
        <p:spPr>
          <a:xfrm>
            <a:off x="9135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95" name="Google Shape;95;p16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96" name="Google Shape;96;p16"/>
          <p:cNvSpPr txBox="1"/>
          <p:nvPr/>
        </p:nvSpPr>
        <p:spPr>
          <a:xfrm>
            <a:off x="4408950" y="3403625"/>
            <a:ext cx="4470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GCS</a:t>
            </a:r>
            <a:r>
              <a:rPr lang="en" sz="1200"/>
              <a:t> Is a </a:t>
            </a:r>
            <a:r>
              <a:rPr lang="en" sz="1200" u="sng"/>
              <a:t>synonym </a:t>
            </a:r>
            <a:r>
              <a:rPr lang="en" sz="1200"/>
              <a:t>for </a:t>
            </a:r>
            <a:r>
              <a:rPr b="1" lang="en" sz="1200"/>
              <a:t>Ground Control Station</a:t>
            </a:r>
            <a:r>
              <a:rPr lang="en" sz="1200"/>
              <a:t> which is a </a:t>
            </a:r>
            <a:r>
              <a:rPr lang="en" sz="1200" u="sng"/>
              <a:t>synonym</a:t>
            </a:r>
            <a:r>
              <a:rPr lang="en" sz="1200"/>
              <a:t> for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GroundStation</a:t>
            </a:r>
            <a:r>
              <a:rPr lang="en" sz="1200"/>
              <a:t> which is a </a:t>
            </a:r>
            <a:r>
              <a:rPr lang="en" sz="1200" u="sng"/>
              <a:t>descendant</a:t>
            </a:r>
            <a:r>
              <a:rPr lang="en" sz="1200"/>
              <a:t> of </a:t>
            </a:r>
            <a:r>
              <a:rPr lang="en" sz="1200">
                <a:solidFill>
                  <a:srgbClr val="FF0000"/>
                </a:solidFill>
              </a:rPr>
              <a:t>Ground Station ID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446550" y="2751125"/>
            <a:ext cx="2680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 is </a:t>
            </a:r>
            <a:r>
              <a:rPr b="1" lang="en" sz="1200">
                <a:solidFill>
                  <a:srgbClr val="FF0000"/>
                </a:solidFill>
              </a:rPr>
              <a:t>GCS</a:t>
            </a:r>
            <a:r>
              <a:rPr b="1" lang="en" sz="1200"/>
              <a:t> related to </a:t>
            </a:r>
            <a:r>
              <a:rPr b="1" lang="en" sz="1200">
                <a:solidFill>
                  <a:srgbClr val="FF0000"/>
                </a:solidFill>
              </a:rPr>
              <a:t>Ground Station ID</a:t>
            </a:r>
            <a:r>
              <a:rPr b="1" lang="en" sz="1200"/>
              <a:t>?</a:t>
            </a:r>
            <a:endParaRPr b="1" sz="1200"/>
          </a:p>
        </p:txBody>
      </p:sp>
      <p:sp>
        <p:nvSpPr>
          <p:cNvPr id="98" name="Google Shape;98;p16"/>
          <p:cNvSpPr/>
          <p:nvPr/>
        </p:nvSpPr>
        <p:spPr>
          <a:xfrm rot="1859310">
            <a:off x="5667654" y="3779445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76375" y="2218950"/>
            <a:ext cx="1551900" cy="35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638125" y="14990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4408875" y="2442525"/>
            <a:ext cx="4536600" cy="226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4376100" y="753038"/>
            <a:ext cx="4536600" cy="13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</p:txBody>
      </p:sp>
      <p:sp>
        <p:nvSpPr>
          <p:cNvPr id="110" name="Google Shape;110;p17"/>
          <p:cNvSpPr txBox="1"/>
          <p:nvPr/>
        </p:nvSpPr>
        <p:spPr>
          <a:xfrm>
            <a:off x="91350" y="414450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111" name="Google Shape;111;p17"/>
          <p:cNvSpPr txBox="1"/>
          <p:nvPr/>
        </p:nvSpPr>
        <p:spPr>
          <a:xfrm>
            <a:off x="599100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112" name="Google Shape;112;p17"/>
          <p:cNvSpPr txBox="1"/>
          <p:nvPr/>
        </p:nvSpPr>
        <p:spPr>
          <a:xfrm>
            <a:off x="4408950" y="3403625"/>
            <a:ext cx="4470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GCS</a:t>
            </a:r>
            <a:r>
              <a:rPr lang="en" sz="1200"/>
              <a:t> Is a </a:t>
            </a:r>
            <a:r>
              <a:rPr lang="en" sz="1200" u="sng"/>
              <a:t>synonym </a:t>
            </a:r>
            <a:r>
              <a:rPr lang="en" sz="1200"/>
              <a:t>for </a:t>
            </a:r>
            <a:r>
              <a:rPr b="1" lang="en" sz="1200"/>
              <a:t>Ground Control Station</a:t>
            </a:r>
            <a:r>
              <a:rPr lang="en" sz="1200"/>
              <a:t> which is a </a:t>
            </a:r>
            <a:r>
              <a:rPr lang="en" sz="1200" u="sng"/>
              <a:t>synonym</a:t>
            </a:r>
            <a:r>
              <a:rPr lang="en" sz="1200"/>
              <a:t> for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GroundStation</a:t>
            </a:r>
            <a:r>
              <a:rPr lang="en" sz="1200"/>
              <a:t> which is a </a:t>
            </a:r>
            <a:r>
              <a:rPr lang="en" sz="1200" u="sng"/>
              <a:t>descendant</a:t>
            </a:r>
            <a:r>
              <a:rPr lang="en" sz="1200"/>
              <a:t> of </a:t>
            </a:r>
            <a:r>
              <a:rPr lang="en" sz="1200">
                <a:solidFill>
                  <a:srgbClr val="FF0000"/>
                </a:solidFill>
              </a:rPr>
              <a:t>Ground Station ID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446550" y="2751125"/>
            <a:ext cx="2680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 is </a:t>
            </a:r>
            <a:r>
              <a:rPr b="1" lang="en" sz="1200">
                <a:solidFill>
                  <a:srgbClr val="FF0000"/>
                </a:solidFill>
              </a:rPr>
              <a:t>GCS</a:t>
            </a:r>
            <a:r>
              <a:rPr b="1" lang="en" sz="1200"/>
              <a:t> related to </a:t>
            </a:r>
            <a:r>
              <a:rPr b="1" lang="en" sz="1200">
                <a:solidFill>
                  <a:srgbClr val="FF0000"/>
                </a:solidFill>
              </a:rPr>
              <a:t>Ground Station ID</a:t>
            </a:r>
            <a:r>
              <a:rPr b="1" lang="en" sz="1200"/>
              <a:t>?</a:t>
            </a:r>
            <a:endParaRPr b="1" sz="1200"/>
          </a:p>
        </p:txBody>
      </p:sp>
      <p:sp>
        <p:nvSpPr>
          <p:cNvPr id="114" name="Google Shape;114;p17"/>
          <p:cNvSpPr/>
          <p:nvPr/>
        </p:nvSpPr>
        <p:spPr>
          <a:xfrm rot="1859310">
            <a:off x="6619979" y="3616245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638125" y="14990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772025" y="2848025"/>
            <a:ext cx="1728300" cy="5556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Ground Control Station is found in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/>
              <a:t>54 artifacts</a:t>
            </a:r>
            <a:endParaRPr b="1" sz="8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  <a:highlight>
                  <a:srgbClr val="CCCCCC"/>
                </a:highlight>
              </a:rPr>
              <a:t>Groundstationid</a:t>
            </a: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</a:rPr>
              <a:t>(</a:t>
            </a:r>
            <a:r>
              <a:rPr lang="en" sz="1000">
                <a:solidFill>
                  <a:srgbClr val="000000"/>
                </a:solidFill>
                <a:highlight>
                  <a:srgbClr val="EFEFEF"/>
                </a:highlight>
              </a:rPr>
              <a:t>)</a:t>
            </a:r>
            <a:endParaRPr sz="10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377475" y="634678"/>
            <a:ext cx="4536600" cy="419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TXXXXXXXXXXXXXXXXXXXXXXXXXXXXXXXXXX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XXXXXXXXXXXXXXXXXXXXXXXXXXXXXXXXXXXXXX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XXXXXXXXXXXXXXXXXXXXXXXXXXXXXXXXXXXXX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xxxxxxxxxxxxxxxxx</a:t>
            </a:r>
            <a:endParaRPr sz="1200"/>
          </a:p>
        </p:txBody>
      </p:sp>
      <p:sp>
        <p:nvSpPr>
          <p:cNvPr id="125" name="Google Shape;125;p18"/>
          <p:cNvSpPr/>
          <p:nvPr/>
        </p:nvSpPr>
        <p:spPr>
          <a:xfrm>
            <a:off x="4425625" y="2693850"/>
            <a:ext cx="4440300" cy="193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9135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127" name="Google Shape;127;p18"/>
          <p:cNvSpPr txBox="1"/>
          <p:nvPr/>
        </p:nvSpPr>
        <p:spPr>
          <a:xfrm>
            <a:off x="6364625" y="426375"/>
            <a:ext cx="262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128" name="Google Shape;128;p18"/>
          <p:cNvSpPr txBox="1"/>
          <p:nvPr/>
        </p:nvSpPr>
        <p:spPr>
          <a:xfrm>
            <a:off x="4446550" y="2751125"/>
            <a:ext cx="42123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 is </a:t>
            </a:r>
            <a:r>
              <a:rPr b="1" lang="en" sz="1200">
                <a:solidFill>
                  <a:srgbClr val="FF0000"/>
                </a:solidFill>
              </a:rPr>
              <a:t>GCS</a:t>
            </a:r>
            <a:r>
              <a:rPr b="1" lang="en" sz="1200"/>
              <a:t> related to: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Ground Station ID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groundstation</a:t>
            </a:r>
            <a:r>
              <a:rPr b="1" lang="en" sz="1200"/>
              <a:t> </a:t>
            </a:r>
            <a:endParaRPr b="1" sz="1200"/>
          </a:p>
        </p:txBody>
      </p:sp>
      <p:sp>
        <p:nvSpPr>
          <p:cNvPr id="129" name="Google Shape;129;p18"/>
          <p:cNvSpPr/>
          <p:nvPr/>
        </p:nvSpPr>
        <p:spPr>
          <a:xfrm rot="1859310">
            <a:off x="5772829" y="3093045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645525" y="13170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91350" y="174050"/>
            <a:ext cx="199800" cy="1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91150" y="133100"/>
            <a:ext cx="15267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olor Mode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480175" y="174050"/>
            <a:ext cx="199800" cy="1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679975" y="133100"/>
            <a:ext cx="2131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term weights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376100" y="753078"/>
            <a:ext cx="4536600" cy="419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TXXXXXXXXXXXXXXXXXXXXXXXXXXXXXXXXXX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XXXXXXXXXXXXXXXXXXXXXXXXXXXXXXXXXXXXXX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XXXXXXXXXXXXXXXXXXXXXXXXXXXXXXXXXXXXX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xxxxxxxxxxxxxxxxx</a:t>
            </a:r>
            <a:endParaRPr sz="1200"/>
          </a:p>
        </p:txBody>
      </p:sp>
      <p:sp>
        <p:nvSpPr>
          <p:cNvPr id="143" name="Google Shape;143;p19"/>
          <p:cNvSpPr/>
          <p:nvPr/>
        </p:nvSpPr>
        <p:spPr>
          <a:xfrm>
            <a:off x="4425625" y="2693850"/>
            <a:ext cx="4440300" cy="193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9135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145" name="Google Shape;145;p19"/>
          <p:cNvSpPr txBox="1"/>
          <p:nvPr/>
        </p:nvSpPr>
        <p:spPr>
          <a:xfrm>
            <a:off x="6364625" y="426375"/>
            <a:ext cx="262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146" name="Google Shape;146;p19"/>
          <p:cNvSpPr txBox="1"/>
          <p:nvPr/>
        </p:nvSpPr>
        <p:spPr>
          <a:xfrm>
            <a:off x="4408950" y="3403625"/>
            <a:ext cx="4470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GCS</a:t>
            </a:r>
            <a:r>
              <a:rPr lang="en" sz="1200"/>
              <a:t> Is a </a:t>
            </a:r>
            <a:r>
              <a:rPr lang="en" sz="1200" u="sng"/>
              <a:t>synonym </a:t>
            </a:r>
            <a:r>
              <a:rPr lang="en" sz="1200"/>
              <a:t>for </a:t>
            </a:r>
            <a:r>
              <a:rPr b="1" lang="en" sz="1200"/>
              <a:t>Ground Control Station</a:t>
            </a:r>
            <a:r>
              <a:rPr lang="en" sz="1200"/>
              <a:t> which is a </a:t>
            </a:r>
            <a:r>
              <a:rPr lang="en" sz="1200" u="sng"/>
              <a:t>synonym</a:t>
            </a:r>
            <a:r>
              <a:rPr lang="en" sz="1200"/>
              <a:t> for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GroundStation</a:t>
            </a:r>
            <a:r>
              <a:rPr lang="en" sz="1200"/>
              <a:t> which is a </a:t>
            </a:r>
            <a:r>
              <a:rPr lang="en" sz="1200" u="sng"/>
              <a:t>descendant</a:t>
            </a:r>
            <a:r>
              <a:rPr lang="en" sz="1200"/>
              <a:t> of </a:t>
            </a:r>
            <a:r>
              <a:rPr lang="en" sz="1200">
                <a:solidFill>
                  <a:srgbClr val="FF0000"/>
                </a:solidFill>
              </a:rPr>
              <a:t>Ground Station ID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446550" y="2751125"/>
            <a:ext cx="4212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 is </a:t>
            </a:r>
            <a:r>
              <a:rPr b="1" lang="en" sz="1200">
                <a:solidFill>
                  <a:srgbClr val="FF0000"/>
                </a:solidFill>
              </a:rPr>
              <a:t>GCS</a:t>
            </a:r>
            <a:r>
              <a:rPr b="1" lang="en" sz="1200"/>
              <a:t> related to </a:t>
            </a:r>
            <a:r>
              <a:rPr b="1" lang="en" sz="1200">
                <a:solidFill>
                  <a:srgbClr val="FF0000"/>
                </a:solidFill>
              </a:rPr>
              <a:t>Ground Station ID ?</a:t>
            </a:r>
            <a:endParaRPr b="1" sz="1200"/>
          </a:p>
        </p:txBody>
      </p:sp>
      <p:sp>
        <p:nvSpPr>
          <p:cNvPr id="148" name="Google Shape;148;p19"/>
          <p:cNvSpPr/>
          <p:nvPr/>
        </p:nvSpPr>
        <p:spPr>
          <a:xfrm rot="1859310">
            <a:off x="5128979" y="1716495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645525" y="14694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91350" y="174050"/>
            <a:ext cx="199800" cy="1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291150" y="133100"/>
            <a:ext cx="15267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Mode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480175" y="174050"/>
            <a:ext cx="199800" cy="1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679975" y="133100"/>
            <a:ext cx="2131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term weights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91350" y="749500"/>
            <a:ext cx="4167600" cy="434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/** Threat handling incoming messages from a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i="1" lang="en" sz="1000">
                <a:solidFill>
                  <a:srgbClr val="000000"/>
                </a:solidFill>
              </a:rPr>
              <a:t>. &lt;br&gt;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0000"/>
                </a:solidFill>
              </a:rPr>
              <a:t>* The {@link ReadDispatcher} can handle json messages that are transformed into UAV Messages (extending {@link AbstractUAVMessage}) by the {@link UAVMessageFactory}. **/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 catch (SocketException sex)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LOGGER.error("</a:t>
            </a:r>
            <a:r>
              <a:rPr lang="en" sz="1800">
                <a:solidFill>
                  <a:srgbClr val="3C78D8"/>
                </a:solidFill>
              </a:rPr>
              <a:t>Socket Exception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E06666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" + dispatchQueueManager.get</a:t>
            </a:r>
            <a:r>
              <a:rPr lang="en" sz="2000">
                <a:solidFill>
                  <a:srgbClr val="E06666"/>
                </a:solidFill>
              </a:rPr>
              <a:t>Groundstationid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      + " disconnected - </a:t>
            </a:r>
            <a:r>
              <a:rPr lang="en" sz="1500">
                <a:solidFill>
                  <a:schemeClr val="accent1"/>
                </a:solidFill>
              </a:rPr>
              <a:t>shutting down</a:t>
            </a:r>
            <a:r>
              <a:rPr lang="en" sz="1500">
                <a:solidFill>
                  <a:srgbClr val="F6B26B"/>
                </a:solidFill>
              </a:rPr>
              <a:t> </a:t>
            </a:r>
            <a:r>
              <a:rPr lang="en" sz="1000">
                <a:solidFill>
                  <a:srgbClr val="000000"/>
                </a:solidFill>
              </a:rPr>
              <a:t>connection -- Error: " + sex.getMessage());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dispatchQueueManager.</a:t>
            </a:r>
            <a:r>
              <a:rPr lang="en">
                <a:solidFill>
                  <a:schemeClr val="accent1"/>
                </a:solidFill>
              </a:rPr>
              <a:t>tearDown()</a:t>
            </a:r>
            <a:r>
              <a:rPr lang="en" sz="1000">
                <a:solidFill>
                  <a:srgbClr val="000000"/>
                </a:solidFill>
              </a:rPr>
              <a:t>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  cont.set(</a:t>
            </a:r>
            <a:r>
              <a:rPr i="1" lang="en" sz="1000">
                <a:solidFill>
                  <a:srgbClr val="000000"/>
                </a:solidFill>
              </a:rPr>
              <a:t>false</a:t>
            </a:r>
            <a:r>
              <a:rPr lang="en" sz="1000">
                <a:solidFill>
                  <a:srgbClr val="000000"/>
                </a:solidFill>
              </a:rPr>
              <a:t>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}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else if (message instanceof UAVHandshakeMessage) {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LOGGER.hwInfo(FormatUtil.format</a:t>
            </a:r>
            <a:r>
              <a:rPr lang="en" sz="1600">
                <a:solidFill>
                  <a:srgbClr val="6AA84F"/>
                </a:solidFill>
              </a:rPr>
              <a:t>Timestamp</a:t>
            </a:r>
            <a:r>
              <a:rPr lang="en" sz="1000">
                <a:solidFill>
                  <a:srgbClr val="000000"/>
                </a:solidFill>
              </a:rPr>
              <a:t>(message.get</a:t>
            </a:r>
            <a:r>
              <a:rPr lang="en" sz="1600">
                <a:solidFill>
                  <a:srgbClr val="6AA84F"/>
                </a:solidFill>
              </a:rPr>
              <a:t>Timestamp()</a:t>
            </a:r>
            <a:r>
              <a:rPr lang="en" sz="1000">
                <a:solidFill>
                  <a:srgbClr val="000000"/>
                </a:solidFill>
              </a:rPr>
              <a:t>, FormatUtil.FORMAT_YEAR_FIRST_MILLIS) + " - " + message.toString());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4376100" y="753078"/>
            <a:ext cx="4536600" cy="419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 </a:t>
            </a:r>
            <a:r>
              <a:rPr lang="en" sz="2000">
                <a:solidFill>
                  <a:srgbClr val="6D9EEB"/>
                </a:solidFill>
              </a:rPr>
              <a:t>socket error</a:t>
            </a:r>
            <a:r>
              <a:rPr lang="en" sz="400">
                <a:solidFill>
                  <a:srgbClr val="6D9EEB"/>
                </a:solidFill>
              </a:rPr>
              <a:t> </a:t>
            </a:r>
            <a:r>
              <a:rPr lang="en" sz="900"/>
              <a:t>or </a:t>
            </a:r>
            <a:r>
              <a:rPr lang="en" sz="1600">
                <a:solidFill>
                  <a:srgbClr val="6AA84F"/>
                </a:solidFill>
              </a:rPr>
              <a:t>time-out</a:t>
            </a:r>
            <a:r>
              <a:rPr lang="en" sz="900"/>
              <a:t> occurs, all UAVs associated with the </a:t>
            </a:r>
            <a:r>
              <a:rPr lang="en" sz="2000">
                <a:solidFill>
                  <a:srgbClr val="E06666"/>
                </a:solidFill>
              </a:rPr>
              <a:t>GCS</a:t>
            </a:r>
            <a:r>
              <a:rPr lang="en" sz="4300">
                <a:solidFill>
                  <a:srgbClr val="E06666"/>
                </a:solidFill>
              </a:rPr>
              <a:t> </a:t>
            </a:r>
            <a:r>
              <a:rPr lang="en" sz="900"/>
              <a:t>shall be </a:t>
            </a:r>
            <a:r>
              <a:rPr lang="en" sz="1600">
                <a:solidFill>
                  <a:srgbClr val="FF9900"/>
                </a:solidFill>
              </a:rPr>
              <a:t>deactivated</a:t>
            </a:r>
            <a:r>
              <a:rPr lang="en" sz="900"/>
              <a:t>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TXXXXXXXXXXXXXXXXXXXXXXXXXXXXXXXXXX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XXXXXXXXXXXXXXXXXXXXXXXXXXXXXXXXXXXXXX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XXXXXXXXXXXXXXXXXXXXXXXXXXXXXXXXXXXXX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xxxxxxxxxxxxxxxxx</a:t>
            </a:r>
            <a:endParaRPr sz="1200"/>
          </a:p>
        </p:txBody>
      </p:sp>
      <p:sp>
        <p:nvSpPr>
          <p:cNvPr id="162" name="Google Shape;162;p20"/>
          <p:cNvSpPr/>
          <p:nvPr/>
        </p:nvSpPr>
        <p:spPr>
          <a:xfrm>
            <a:off x="4425625" y="2693850"/>
            <a:ext cx="4440300" cy="193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1350" y="426375"/>
            <a:ext cx="29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ReadDispatcher.java</a:t>
            </a:r>
            <a:endParaRPr b="1"/>
          </a:p>
        </p:txBody>
      </p:sp>
      <p:sp>
        <p:nvSpPr>
          <p:cNvPr id="164" name="Google Shape;164;p20"/>
          <p:cNvSpPr txBox="1"/>
          <p:nvPr/>
        </p:nvSpPr>
        <p:spPr>
          <a:xfrm>
            <a:off x="6364625" y="426375"/>
            <a:ext cx="262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Definition 716</a:t>
            </a:r>
            <a:endParaRPr b="1"/>
          </a:p>
        </p:txBody>
      </p:sp>
      <p:sp>
        <p:nvSpPr>
          <p:cNvPr id="165" name="Google Shape;165;p20"/>
          <p:cNvSpPr txBox="1"/>
          <p:nvPr/>
        </p:nvSpPr>
        <p:spPr>
          <a:xfrm>
            <a:off x="4425625" y="3174200"/>
            <a:ext cx="44709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GCS</a:t>
            </a:r>
            <a:r>
              <a:rPr lang="en" sz="1200"/>
              <a:t> Is a </a:t>
            </a:r>
            <a:r>
              <a:rPr lang="en" sz="1200" u="sng"/>
              <a:t>synonym </a:t>
            </a:r>
            <a:r>
              <a:rPr lang="en" sz="1200"/>
              <a:t>for </a:t>
            </a:r>
            <a:r>
              <a:rPr b="1" lang="en" sz="1200"/>
              <a:t>Ground Control Station</a:t>
            </a:r>
            <a:r>
              <a:rPr lang="en" sz="1200"/>
              <a:t> which is a </a:t>
            </a:r>
            <a:r>
              <a:rPr lang="en" sz="1200" u="sng"/>
              <a:t>synonym</a:t>
            </a:r>
            <a:r>
              <a:rPr lang="en" sz="1200"/>
              <a:t> for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GroundStation</a:t>
            </a:r>
            <a:r>
              <a:rPr lang="en" sz="1200"/>
              <a:t> which is a </a:t>
            </a:r>
            <a:r>
              <a:rPr lang="en" sz="1200" u="sng"/>
              <a:t>descendant</a:t>
            </a:r>
            <a:r>
              <a:rPr lang="en" sz="1200"/>
              <a:t> of </a:t>
            </a:r>
            <a:r>
              <a:rPr lang="en" sz="1200">
                <a:solidFill>
                  <a:srgbClr val="FF0000"/>
                </a:solidFill>
              </a:rPr>
              <a:t>Ground Station ID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4425625" y="2795550"/>
            <a:ext cx="42123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 is </a:t>
            </a:r>
            <a:r>
              <a:rPr b="1" lang="en" sz="1200">
                <a:solidFill>
                  <a:srgbClr val="FF0000"/>
                </a:solidFill>
              </a:rPr>
              <a:t>GCS</a:t>
            </a:r>
            <a:r>
              <a:rPr b="1" lang="en" sz="1200"/>
              <a:t> related to </a:t>
            </a:r>
            <a:r>
              <a:rPr b="1" lang="en" sz="1200">
                <a:solidFill>
                  <a:srgbClr val="FF0000"/>
                </a:solidFill>
              </a:rPr>
              <a:t>Ground Station ID ?</a:t>
            </a:r>
            <a:endParaRPr b="1" sz="1200"/>
          </a:p>
        </p:txBody>
      </p:sp>
      <p:sp>
        <p:nvSpPr>
          <p:cNvPr id="167" name="Google Shape;167;p20"/>
          <p:cNvSpPr/>
          <p:nvPr/>
        </p:nvSpPr>
        <p:spPr>
          <a:xfrm rot="1859310">
            <a:off x="5077179" y="1701695"/>
            <a:ext cx="238314" cy="1672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475750" y="417450"/>
            <a:ext cx="17832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Type:  Manual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4376100" y="417450"/>
            <a:ext cx="1330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Score:  1.0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645525" y="1469450"/>
            <a:ext cx="599700" cy="29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91350" y="174050"/>
            <a:ext cx="199800" cy="1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291150" y="133100"/>
            <a:ext cx="15267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Mode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1480175" y="174050"/>
            <a:ext cx="199800" cy="1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1679975" y="133100"/>
            <a:ext cx="2131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term weights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4425625" y="3847750"/>
            <a:ext cx="43416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GCS</a:t>
            </a:r>
            <a:r>
              <a:rPr lang="en" sz="1200"/>
              <a:t> Is a </a:t>
            </a:r>
            <a:r>
              <a:rPr lang="en" sz="1200" u="sng"/>
              <a:t>synonym </a:t>
            </a:r>
            <a:r>
              <a:rPr lang="en" sz="1200"/>
              <a:t>for </a:t>
            </a:r>
            <a:r>
              <a:rPr b="1" lang="en" sz="1200"/>
              <a:t>Ground Control Station</a:t>
            </a:r>
            <a:r>
              <a:rPr lang="en" sz="1200"/>
              <a:t> which is a </a:t>
            </a:r>
            <a:r>
              <a:rPr lang="en" sz="1200" u="sng"/>
              <a:t>synonym</a:t>
            </a:r>
            <a:r>
              <a:rPr lang="en" sz="1200"/>
              <a:t> for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GroundStation</a:t>
            </a:r>
            <a:r>
              <a:rPr lang="en" sz="1200"/>
              <a:t> which is a </a:t>
            </a:r>
            <a:r>
              <a:rPr lang="en" sz="1200" u="sng"/>
              <a:t>descendant</a:t>
            </a:r>
            <a:r>
              <a:rPr lang="en" sz="1200"/>
              <a:t> of </a:t>
            </a:r>
            <a:r>
              <a:rPr lang="en" sz="1200">
                <a:solidFill>
                  <a:srgbClr val="FF0000"/>
                </a:solidFill>
              </a:rPr>
              <a:t>groundstation</a:t>
            </a:r>
            <a:r>
              <a:rPr b="1" lang="en" sz="1000">
                <a:solidFill>
                  <a:srgbClr val="E06666"/>
                </a:solidFill>
              </a:rPr>
              <a:t> 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