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8" r:id="rId3"/>
    <p:sldId id="266" r:id="rId4"/>
    <p:sldId id="257" r:id="rId5"/>
    <p:sldId id="297" r:id="rId6"/>
    <p:sldId id="287" r:id="rId7"/>
    <p:sldId id="296" r:id="rId8"/>
    <p:sldId id="300" r:id="rId9"/>
    <p:sldId id="301" r:id="rId10"/>
    <p:sldId id="262" r:id="rId11"/>
    <p:sldId id="298" r:id="rId12"/>
    <p:sldId id="267" r:id="rId13"/>
    <p:sldId id="265" r:id="rId14"/>
  </p:sldIdLst>
  <p:sldSz cx="9144000" cy="5143500" type="screen16x9"/>
  <p:notesSz cx="6858000" cy="9144000"/>
  <p:embeddedFontLst>
    <p:embeddedFont>
      <p:font typeface="Barlow Light" panose="020B060402020202020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Bradley Hand ITC" panose="03070402050302030203" pitchFamily="66" charset="0"/>
      <p:regular r:id="rId24"/>
    </p:embeddedFont>
    <p:embeddedFont>
      <p:font typeface="Barlow" panose="020B0604020202020204" charset="0"/>
      <p:regular r:id="rId25"/>
      <p:bold r:id="rId26"/>
      <p:italic r:id="rId27"/>
      <p:boldItalic r:id="rId28"/>
    </p:embeddedFont>
    <p:embeddedFont>
      <p:font typeface="맑은 고딕" panose="020B0503020000020004" pitchFamily="34" charset="-127"/>
      <p:regular r:id="rId29"/>
      <p:bold r:id="rId30"/>
    </p:embeddedFont>
    <p:embeddedFont>
      <p:font typeface="Bahnschrift Condensed" panose="020B0502040204020203" pitchFamily="34" charset="0"/>
      <p:regular r:id="rId31"/>
      <p:bold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mail ahmed" initials="ea" lastIdx="4" clrIdx="0">
    <p:extLst>
      <p:ext uri="{19B8F6BF-5375-455C-9EA6-DF929625EA0E}">
        <p15:presenceInfo xmlns:p15="http://schemas.microsoft.com/office/powerpoint/2012/main" userId="7d444a31806e54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799" autoAdjust="0"/>
  </p:normalViewPr>
  <p:slideViewPr>
    <p:cSldViewPr snapToGrid="0" snapToObjects="1">
      <p:cViewPr varScale="1">
        <p:scale>
          <a:sx n="100" d="100"/>
          <a:sy n="100"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62393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59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Introduction</a:t>
            </a:r>
            <a:r>
              <a:rPr lang="en-US" baseline="0" dirty="0" smtClean="0"/>
              <a:t> </a:t>
            </a:r>
            <a:endParaRPr dirty="0"/>
          </a:p>
        </p:txBody>
      </p:sp>
    </p:spTree>
    <p:extLst>
      <p:ext uri="{BB962C8B-B14F-4D97-AF65-F5344CB8AC3E}">
        <p14:creationId xmlns:p14="http://schemas.microsoft.com/office/powerpoint/2010/main" val="39664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191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34416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2f7c811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2f7c811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US" b="0" i="0" dirty="0">
              <a:solidFill>
                <a:srgbClr val="292929"/>
              </a:solidFill>
              <a:effectLst/>
              <a:latin typeface="charter"/>
            </a:endParaRPr>
          </a:p>
        </p:txBody>
      </p:sp>
    </p:spTree>
    <p:extLst>
      <p:ext uri="{BB962C8B-B14F-4D97-AF65-F5344CB8AC3E}">
        <p14:creationId xmlns:p14="http://schemas.microsoft.com/office/powerpoint/2010/main" val="139578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20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05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269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14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99663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50.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4.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6.svg"/><Relationship Id="rId5" Type="http://schemas.openxmlformats.org/officeDocument/2006/relationships/image" Target="../media/image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dirty="0" smtClean="0">
                <a:solidFill>
                  <a:schemeClr val="accent1"/>
                </a:solidFill>
              </a:rPr>
              <a:t>Could Security &amp; Complinace </a:t>
            </a:r>
            <a:endParaRPr sz="4400" dirty="0">
              <a:solidFill>
                <a:schemeClr val="lt2"/>
              </a:solidFill>
            </a:endParaRPr>
          </a:p>
        </p:txBody>
      </p:sp>
      <p:grpSp>
        <p:nvGrpSpPr>
          <p:cNvPr id="61" name="Grupo 60">
            <a:extLst>
              <a:ext uri="{FF2B5EF4-FFF2-40B4-BE49-F238E27FC236}">
                <a16:creationId xmlns="" xmlns:a16="http://schemas.microsoft.com/office/drawing/2014/main" id="{7B26CBDF-DC18-0E4C-98B9-BDF97A5A70BC}"/>
              </a:ext>
            </a:extLst>
          </p:cNvPr>
          <p:cNvGrpSpPr/>
          <p:nvPr/>
        </p:nvGrpSpPr>
        <p:grpSpPr>
          <a:xfrm>
            <a:off x="4930083" y="-632836"/>
            <a:ext cx="3569633" cy="5559504"/>
            <a:chOff x="1019213" y="3964719"/>
            <a:chExt cx="438896" cy="683556"/>
          </a:xfrm>
        </p:grpSpPr>
        <p:sp>
          <p:nvSpPr>
            <p:cNvPr id="62" name="Google Shape;1271;p46">
              <a:extLst>
                <a:ext uri="{FF2B5EF4-FFF2-40B4-BE49-F238E27FC236}">
                  <a16:creationId xmlns=""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 xmlns:a16="http://schemas.microsoft.com/office/drawing/2014/main" id="{6C3E58E2-DF2C-D847-85B6-CF08285671EE}"/>
                </a:ext>
              </a:extLst>
            </p:cNvPr>
            <p:cNvSpPr/>
            <p:nvPr/>
          </p:nvSpPr>
          <p:spPr>
            <a:xfrm>
              <a:off x="1321713" y="4181300"/>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 xmlns:a16="http://schemas.microsoft.com/office/drawing/2014/main" id="{0031A356-4BE9-7048-B09A-849D92D1FB3B}"/>
                </a:ext>
              </a:extLst>
            </p:cNvPr>
            <p:cNvSpPr/>
            <p:nvPr/>
          </p:nvSpPr>
          <p:spPr>
            <a:xfrm>
              <a:off x="1346594" y="4174816"/>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 xmlns:a16="http://schemas.microsoft.com/office/drawing/2014/main" id="{489ABFCD-B008-B140-8676-E86D86EDD9EF}"/>
                </a:ext>
              </a:extLst>
            </p:cNvPr>
            <p:cNvSpPr/>
            <p:nvPr/>
          </p:nvSpPr>
          <p:spPr>
            <a:xfrm>
              <a:off x="1055916" y="4296498"/>
              <a:ext cx="101390" cy="277730"/>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 xmlns:a16="http://schemas.microsoft.com/office/drawing/2014/main" id="{72CB11FE-FCE7-4E45-8440-6CB913E1CB2B}"/>
                </a:ext>
              </a:extLst>
            </p:cNvPr>
            <p:cNvSpPr/>
            <p:nvPr/>
          </p:nvSpPr>
          <p:spPr>
            <a:xfrm rot="20684862">
              <a:off x="1161279" y="4290826"/>
              <a:ext cx="182607"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Box 1">
            <a:extLst>
              <a:ext uri="{FF2B5EF4-FFF2-40B4-BE49-F238E27FC236}">
                <a16:creationId xmlns="" xmlns:a16="http://schemas.microsoft.com/office/drawing/2014/main" id="{5B1E7A41-9C99-4BF0-BD42-2867FEEF184F}"/>
              </a:ext>
            </a:extLst>
          </p:cNvPr>
          <p:cNvSpPr txBox="1"/>
          <p:nvPr/>
        </p:nvSpPr>
        <p:spPr>
          <a:xfrm>
            <a:off x="0" y="4897279"/>
            <a:ext cx="2209800" cy="246221"/>
          </a:xfrm>
          <a:prstGeom prst="rect">
            <a:avLst/>
          </a:prstGeom>
          <a:noFill/>
        </p:spPr>
        <p:txBody>
          <a:bodyPr wrap="square" rtlCol="0">
            <a:spAutoFit/>
          </a:bodyPr>
          <a:lstStyle/>
          <a:p>
            <a:r>
              <a:rPr lang="en-US" sz="1000" dirty="0">
                <a:solidFill>
                  <a:schemeClr val="tx1"/>
                </a:solidFill>
                <a:latin typeface="Mulish"/>
              </a:rPr>
              <a:t>By \ Ismail Ahmed</a:t>
            </a:r>
          </a:p>
        </p:txBody>
      </p:sp>
      <p:sp>
        <p:nvSpPr>
          <p:cNvPr id="33" name="Rectangle 23">
            <a:extLst>
              <a:ext uri="{FF2B5EF4-FFF2-40B4-BE49-F238E27FC236}">
                <a16:creationId xmlns:a16="http://schemas.microsoft.com/office/drawing/2014/main" xmlns="" id="{411254AD-C704-4DA8-B5ED-2CB7E0E42884}"/>
              </a:ext>
            </a:extLst>
          </p:cNvPr>
          <p:cNvSpPr/>
          <p:nvPr/>
        </p:nvSpPr>
        <p:spPr>
          <a:xfrm rot="1187372">
            <a:off x="6204153" y="2206819"/>
            <a:ext cx="1259255" cy="643970"/>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27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24" name="Google Shape;224;p17"/>
          <p:cNvSpPr txBox="1">
            <a:spLocks noGrp="1"/>
          </p:cNvSpPr>
          <p:nvPr>
            <p:ph type="ctrTitle" idx="4294967295"/>
          </p:nvPr>
        </p:nvSpPr>
        <p:spPr>
          <a:xfrm>
            <a:off x="803760" y="1566456"/>
            <a:ext cx="3326175"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How enterprises can prepare for 2023</a:t>
            </a:r>
            <a:endParaRPr dirty="0"/>
          </a:p>
        </p:txBody>
      </p:sp>
      <p:grpSp>
        <p:nvGrpSpPr>
          <p:cNvPr id="61" name="Grupo 60">
            <a:extLst>
              <a:ext uri="{FF2B5EF4-FFF2-40B4-BE49-F238E27FC236}">
                <a16:creationId xmlns="" xmlns:a16="http://schemas.microsoft.com/office/drawing/2014/main" id="{9FFAB22B-D793-2D4F-B073-773ACEB505B9}"/>
              </a:ext>
            </a:extLst>
          </p:cNvPr>
          <p:cNvGrpSpPr/>
          <p:nvPr/>
        </p:nvGrpSpPr>
        <p:grpSpPr>
          <a:xfrm>
            <a:off x="6401495" y="265204"/>
            <a:ext cx="2614390" cy="4038290"/>
            <a:chOff x="2522057" y="2360511"/>
            <a:chExt cx="554801" cy="683772"/>
          </a:xfrm>
        </p:grpSpPr>
        <p:sp>
          <p:nvSpPr>
            <p:cNvPr id="62" name="Google Shape;986;p46">
              <a:extLst>
                <a:ext uri="{FF2B5EF4-FFF2-40B4-BE49-F238E27FC236}">
                  <a16:creationId xmlns=""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xmlns="" id="{A32D97BA-7377-46F5-A3C0-71B9484FE291}"/>
              </a:ext>
            </a:extLst>
          </p:cNvPr>
          <p:cNvGrpSpPr/>
          <p:nvPr/>
        </p:nvGrpSpPr>
        <p:grpSpPr>
          <a:xfrm>
            <a:off x="71993" y="2775330"/>
            <a:ext cx="723708" cy="723708"/>
            <a:chOff x="3923499" y="2675265"/>
            <a:chExt cx="1049321" cy="1049321"/>
          </a:xfrm>
        </p:grpSpPr>
        <p:pic>
          <p:nvPicPr>
            <p:cNvPr id="35" name="Graphic 17">
              <a:extLst>
                <a:ext uri="{FF2B5EF4-FFF2-40B4-BE49-F238E27FC236}">
                  <a16:creationId xmlns:a16="http://schemas.microsoft.com/office/drawing/2014/main" xmlns="" id="{4DAD4EF4-783D-4F89-AB50-AF331C114C9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923499" y="2675265"/>
              <a:ext cx="1049321" cy="1049321"/>
            </a:xfrm>
            <a:prstGeom prst="rect">
              <a:avLst/>
            </a:prstGeom>
          </p:spPr>
        </p:pic>
        <p:pic>
          <p:nvPicPr>
            <p:cNvPr id="36" name="Graphic 19">
              <a:extLst>
                <a:ext uri="{FF2B5EF4-FFF2-40B4-BE49-F238E27FC236}">
                  <a16:creationId xmlns:a16="http://schemas.microsoft.com/office/drawing/2014/main" xmlns="" id="{09848F06-5ABF-4F38-B8E8-00DDB78C929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008121" y="2759887"/>
              <a:ext cx="880076" cy="880076"/>
            </a:xfrm>
            <a:prstGeom prst="rect">
              <a:avLst/>
            </a:prstGeom>
          </p:spPr>
        </p:pic>
      </p:grpSp>
      <p:pic>
        <p:nvPicPr>
          <p:cNvPr id="37" name="Graphic 52">
            <a:extLst>
              <a:ext uri="{FF2B5EF4-FFF2-40B4-BE49-F238E27FC236}">
                <a16:creationId xmlns:a16="http://schemas.microsoft.com/office/drawing/2014/main" xmlns="" id="{EB89D44C-54CB-48CE-8E98-25303AD55A0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00852" y="2970020"/>
            <a:ext cx="310445" cy="334325"/>
          </a:xfrm>
          <a:prstGeom prst="rect">
            <a:avLst/>
          </a:prstGeom>
        </p:spPr>
      </p:pic>
      <p:grpSp>
        <p:nvGrpSpPr>
          <p:cNvPr id="38" name="Group 37">
            <a:extLst>
              <a:ext uri="{FF2B5EF4-FFF2-40B4-BE49-F238E27FC236}">
                <a16:creationId xmlns:a16="http://schemas.microsoft.com/office/drawing/2014/main" xmlns="" id="{CBA07846-ED23-495E-A023-8FA55F9C943A}"/>
              </a:ext>
            </a:extLst>
          </p:cNvPr>
          <p:cNvGrpSpPr/>
          <p:nvPr/>
        </p:nvGrpSpPr>
        <p:grpSpPr>
          <a:xfrm>
            <a:off x="182661" y="3574948"/>
            <a:ext cx="2677395" cy="1187172"/>
            <a:chOff x="1316523" y="4325723"/>
            <a:chExt cx="2677395" cy="1187172"/>
          </a:xfrm>
        </p:grpSpPr>
        <p:sp>
          <p:nvSpPr>
            <p:cNvPr id="39" name="TextBox 38">
              <a:extLst>
                <a:ext uri="{FF2B5EF4-FFF2-40B4-BE49-F238E27FC236}">
                  <a16:creationId xmlns:a16="http://schemas.microsoft.com/office/drawing/2014/main" xmlns="" id="{67FD8EC1-E3EE-4C95-93E0-902F7188D95F}"/>
                </a:ext>
              </a:extLst>
            </p:cNvPr>
            <p:cNvSpPr txBox="1"/>
            <p:nvPr/>
          </p:nvSpPr>
          <p:spPr>
            <a:xfrm>
              <a:off x="1316523" y="4325723"/>
              <a:ext cx="2677394" cy="292388"/>
            </a:xfrm>
            <a:prstGeom prst="rect">
              <a:avLst/>
            </a:prstGeom>
            <a:noFill/>
          </p:spPr>
          <p:txBody>
            <a:bodyPr wrap="square" rtlCol="0">
              <a:spAutoFit/>
            </a:bodyPr>
            <a:lstStyle/>
            <a:p>
              <a:r>
                <a:rPr lang="en-US" sz="1300" b="1" dirty="0">
                  <a:solidFill>
                    <a:srgbClr val="00B0F0"/>
                  </a:solidFill>
                  <a:effectLst/>
                  <a:latin typeface="+mn-lt"/>
                  <a:ea typeface="Inter" panose="020B0502030000000004" pitchFamily="34" charset="0"/>
                  <a:cs typeface="Bai Jamjuree SemiBold" panose="00000700000000000000" pitchFamily="2" charset="-34"/>
                </a:rPr>
                <a:t>Security Assessment </a:t>
              </a:r>
              <a:endParaRPr lang="en-US" sz="1300" b="1" dirty="0">
                <a:solidFill>
                  <a:srgbClr val="00B0F0"/>
                </a:solidFill>
                <a:latin typeface="+mn-lt"/>
                <a:ea typeface="Inter" panose="020B0502030000000004" pitchFamily="34" charset="0"/>
                <a:cs typeface="Bai Jamjuree SemiBold" panose="00000700000000000000" pitchFamily="2" charset="-34"/>
              </a:endParaRPr>
            </a:p>
          </p:txBody>
        </p:sp>
        <p:sp>
          <p:nvSpPr>
            <p:cNvPr id="40" name="TextBox 39">
              <a:extLst>
                <a:ext uri="{FF2B5EF4-FFF2-40B4-BE49-F238E27FC236}">
                  <a16:creationId xmlns:a16="http://schemas.microsoft.com/office/drawing/2014/main" xmlns="" id="{8207CC79-EC03-47A9-8E53-511C1E9CF175}"/>
                </a:ext>
              </a:extLst>
            </p:cNvPr>
            <p:cNvSpPr txBox="1"/>
            <p:nvPr/>
          </p:nvSpPr>
          <p:spPr>
            <a:xfrm>
              <a:off x="1316524" y="4620343"/>
              <a:ext cx="2677394" cy="892552"/>
            </a:xfrm>
            <a:prstGeom prst="rect">
              <a:avLst/>
            </a:prstGeom>
            <a:noFill/>
          </p:spPr>
          <p:txBody>
            <a:bodyPr wrap="square" rtlCol="0">
              <a:spAutoFit/>
            </a:bodyPr>
            <a:lstStyle/>
            <a:p>
              <a:r>
                <a:rPr lang="en-US" sz="1300" dirty="0">
                  <a:solidFill>
                    <a:schemeClr val="tx1"/>
                  </a:solidFill>
                  <a:effectLst/>
                  <a:latin typeface="+mn-lt"/>
                  <a:ea typeface="Inter" panose="020B0502030000000004" pitchFamily="34" charset="0"/>
                  <a:cs typeface="Consolas" panose="020B0609020204030204" pitchFamily="49" charset="0"/>
                </a:rPr>
                <a:t>Evaluate cloud infrastructure to determine if the appropriate levels of security and governance have been implemented.</a:t>
              </a:r>
              <a:endParaRPr lang="en-US" sz="1300" dirty="0">
                <a:solidFill>
                  <a:schemeClr val="tx1"/>
                </a:solidFill>
                <a:latin typeface="+mn-lt"/>
                <a:ea typeface="Inter" panose="020B0502030000000004" pitchFamily="34" charset="0"/>
              </a:endParaRPr>
            </a:p>
          </p:txBody>
        </p:sp>
      </p:grpSp>
      <p:grpSp>
        <p:nvGrpSpPr>
          <p:cNvPr id="41" name="Group 40">
            <a:extLst>
              <a:ext uri="{FF2B5EF4-FFF2-40B4-BE49-F238E27FC236}">
                <a16:creationId xmlns:a16="http://schemas.microsoft.com/office/drawing/2014/main" xmlns="" id="{BECEEB71-05B4-470C-A282-4242FF7437C6}"/>
              </a:ext>
            </a:extLst>
          </p:cNvPr>
          <p:cNvGrpSpPr/>
          <p:nvPr/>
        </p:nvGrpSpPr>
        <p:grpSpPr>
          <a:xfrm>
            <a:off x="2967194" y="2783152"/>
            <a:ext cx="723708" cy="723708"/>
            <a:chOff x="3923499" y="2675265"/>
            <a:chExt cx="1049321" cy="1049321"/>
          </a:xfrm>
        </p:grpSpPr>
        <p:pic>
          <p:nvPicPr>
            <p:cNvPr id="42" name="Graphic 59">
              <a:extLst>
                <a:ext uri="{FF2B5EF4-FFF2-40B4-BE49-F238E27FC236}">
                  <a16:creationId xmlns:a16="http://schemas.microsoft.com/office/drawing/2014/main" xmlns="" id="{75347BE8-23E2-4D61-8423-617E2EDB31A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923499" y="2675265"/>
              <a:ext cx="1049321" cy="1049321"/>
            </a:xfrm>
            <a:prstGeom prst="rect">
              <a:avLst/>
            </a:prstGeom>
          </p:spPr>
        </p:pic>
        <p:pic>
          <p:nvPicPr>
            <p:cNvPr id="43" name="Graphic 61">
              <a:extLst>
                <a:ext uri="{FF2B5EF4-FFF2-40B4-BE49-F238E27FC236}">
                  <a16:creationId xmlns:a16="http://schemas.microsoft.com/office/drawing/2014/main" xmlns="" id="{84FAA722-CD0C-4232-88C6-1FEEE10A088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008121" y="2759887"/>
              <a:ext cx="880076" cy="880076"/>
            </a:xfrm>
            <a:prstGeom prst="rect">
              <a:avLst/>
            </a:prstGeom>
          </p:spPr>
        </p:pic>
      </p:grpSp>
      <p:grpSp>
        <p:nvGrpSpPr>
          <p:cNvPr id="44" name="Group 43">
            <a:extLst>
              <a:ext uri="{FF2B5EF4-FFF2-40B4-BE49-F238E27FC236}">
                <a16:creationId xmlns:a16="http://schemas.microsoft.com/office/drawing/2014/main" xmlns="" id="{23915EC0-D016-4487-9E00-DE845BED97E7}"/>
              </a:ext>
            </a:extLst>
          </p:cNvPr>
          <p:cNvGrpSpPr/>
          <p:nvPr/>
        </p:nvGrpSpPr>
        <p:grpSpPr>
          <a:xfrm>
            <a:off x="2972094" y="3562598"/>
            <a:ext cx="2402107" cy="1187172"/>
            <a:chOff x="4395970" y="4325723"/>
            <a:chExt cx="2402107" cy="1187172"/>
          </a:xfrm>
        </p:grpSpPr>
        <p:sp>
          <p:nvSpPr>
            <p:cNvPr id="45" name="TextBox 44">
              <a:extLst>
                <a:ext uri="{FF2B5EF4-FFF2-40B4-BE49-F238E27FC236}">
                  <a16:creationId xmlns:a16="http://schemas.microsoft.com/office/drawing/2014/main" xmlns="" id="{9C68DD3C-70C5-445B-AB5E-46F247DDCF36}"/>
                </a:ext>
              </a:extLst>
            </p:cNvPr>
            <p:cNvSpPr txBox="1"/>
            <p:nvPr/>
          </p:nvSpPr>
          <p:spPr>
            <a:xfrm>
              <a:off x="4395970" y="4325723"/>
              <a:ext cx="2127505" cy="292388"/>
            </a:xfrm>
            <a:prstGeom prst="rect">
              <a:avLst/>
            </a:prstGeom>
            <a:noFill/>
          </p:spPr>
          <p:txBody>
            <a:bodyPr wrap="none" rtlCol="0">
              <a:spAutoFit/>
            </a:bodyPr>
            <a:lstStyle/>
            <a:p>
              <a:r>
                <a:rPr lang="en-US" sz="1300" b="1" dirty="0">
                  <a:solidFill>
                    <a:srgbClr val="00B0F0"/>
                  </a:solidFill>
                  <a:effectLst/>
                  <a:latin typeface="+mn-lt"/>
                  <a:ea typeface="Inter" panose="020B0502030000000004" pitchFamily="34" charset="0"/>
                  <a:cs typeface="Bai Jamjuree SemiBold" panose="00000700000000000000" pitchFamily="2" charset="-34"/>
                </a:rPr>
                <a:t>Security Tools Selection</a:t>
              </a:r>
              <a:endParaRPr lang="en-US" sz="1300" b="1" dirty="0">
                <a:solidFill>
                  <a:srgbClr val="00B0F0"/>
                </a:solidFill>
                <a:latin typeface="+mn-lt"/>
                <a:ea typeface="Inter" panose="020B0502030000000004" pitchFamily="34" charset="0"/>
                <a:cs typeface="Bai Jamjuree SemiBold" panose="00000700000000000000" pitchFamily="2" charset="-34"/>
              </a:endParaRPr>
            </a:p>
          </p:txBody>
        </p:sp>
        <p:sp>
          <p:nvSpPr>
            <p:cNvPr id="46" name="TextBox 45">
              <a:extLst>
                <a:ext uri="{FF2B5EF4-FFF2-40B4-BE49-F238E27FC236}">
                  <a16:creationId xmlns:a16="http://schemas.microsoft.com/office/drawing/2014/main" xmlns="" id="{2F5F3A02-318B-42D1-8E9F-461EA66B42C7}"/>
                </a:ext>
              </a:extLst>
            </p:cNvPr>
            <p:cNvSpPr txBox="1"/>
            <p:nvPr/>
          </p:nvSpPr>
          <p:spPr>
            <a:xfrm>
              <a:off x="4395970" y="4620343"/>
              <a:ext cx="2402107" cy="892552"/>
            </a:xfrm>
            <a:prstGeom prst="rect">
              <a:avLst/>
            </a:prstGeom>
            <a:noFill/>
          </p:spPr>
          <p:txBody>
            <a:bodyPr wrap="square" rtlCol="0">
              <a:spAutoFit/>
            </a:bodyPr>
            <a:lstStyle/>
            <a:p>
              <a:r>
                <a:rPr lang="en-US" sz="1300" dirty="0">
                  <a:solidFill>
                    <a:schemeClr val="tx1"/>
                  </a:solidFill>
                  <a:effectLst/>
                  <a:latin typeface="+mn-lt"/>
                  <a:ea typeface="Inter" panose="020B0502030000000004" pitchFamily="34" charset="0"/>
                  <a:cs typeface="Consolas" panose="020B0609020204030204" pitchFamily="49" charset="0"/>
                </a:rPr>
                <a:t>Cloud-native tools can provide more seamless and comprehensive protection for cloud assets.</a:t>
              </a:r>
              <a:endParaRPr lang="en-US" sz="1300" dirty="0">
                <a:solidFill>
                  <a:schemeClr val="tx1"/>
                </a:solidFill>
                <a:latin typeface="+mn-lt"/>
                <a:ea typeface="Inter" panose="020B0502030000000004" pitchFamily="34" charset="0"/>
              </a:endParaRPr>
            </a:p>
          </p:txBody>
        </p:sp>
      </p:grpSp>
      <p:grpSp>
        <p:nvGrpSpPr>
          <p:cNvPr id="47" name="Group 46">
            <a:extLst>
              <a:ext uri="{FF2B5EF4-FFF2-40B4-BE49-F238E27FC236}">
                <a16:creationId xmlns:a16="http://schemas.microsoft.com/office/drawing/2014/main" xmlns="" id="{A0C5CFFB-E8E9-4669-8302-22A119696363}"/>
              </a:ext>
            </a:extLst>
          </p:cNvPr>
          <p:cNvGrpSpPr/>
          <p:nvPr/>
        </p:nvGrpSpPr>
        <p:grpSpPr>
          <a:xfrm>
            <a:off x="5406714" y="2787794"/>
            <a:ext cx="723708" cy="723708"/>
            <a:chOff x="3923499" y="2675265"/>
            <a:chExt cx="1049321" cy="1049321"/>
          </a:xfrm>
        </p:grpSpPr>
        <p:pic>
          <p:nvPicPr>
            <p:cNvPr id="48" name="Graphic 74">
              <a:extLst>
                <a:ext uri="{FF2B5EF4-FFF2-40B4-BE49-F238E27FC236}">
                  <a16:creationId xmlns:a16="http://schemas.microsoft.com/office/drawing/2014/main" xmlns="" id="{0C83A6BF-0CBD-4C02-A8A6-C4473250376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923499" y="2675265"/>
              <a:ext cx="1049321" cy="1049321"/>
            </a:xfrm>
            <a:prstGeom prst="rect">
              <a:avLst/>
            </a:prstGeom>
          </p:spPr>
        </p:pic>
        <p:pic>
          <p:nvPicPr>
            <p:cNvPr id="49" name="Graphic 75">
              <a:extLst>
                <a:ext uri="{FF2B5EF4-FFF2-40B4-BE49-F238E27FC236}">
                  <a16:creationId xmlns:a16="http://schemas.microsoft.com/office/drawing/2014/main" xmlns="" id="{20C2E74D-C4B0-45DD-B21A-796470C068FD}"/>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008121" y="2759887"/>
              <a:ext cx="880076" cy="880076"/>
            </a:xfrm>
            <a:prstGeom prst="rect">
              <a:avLst/>
            </a:prstGeom>
          </p:spPr>
        </p:pic>
      </p:grpSp>
      <p:sp>
        <p:nvSpPr>
          <p:cNvPr id="50" name="TextBox 49">
            <a:extLst>
              <a:ext uri="{FF2B5EF4-FFF2-40B4-BE49-F238E27FC236}">
                <a16:creationId xmlns:a16="http://schemas.microsoft.com/office/drawing/2014/main" xmlns="" id="{1E69CDA4-DF52-44CB-A44A-A8C5DB172C37}"/>
              </a:ext>
            </a:extLst>
          </p:cNvPr>
          <p:cNvSpPr txBox="1"/>
          <p:nvPr/>
        </p:nvSpPr>
        <p:spPr>
          <a:xfrm>
            <a:off x="5454467" y="3511502"/>
            <a:ext cx="2472152" cy="292388"/>
          </a:xfrm>
          <a:prstGeom prst="rect">
            <a:avLst/>
          </a:prstGeom>
          <a:noFill/>
        </p:spPr>
        <p:txBody>
          <a:bodyPr wrap="none" rtlCol="0">
            <a:spAutoFit/>
          </a:bodyPr>
          <a:lstStyle/>
          <a:p>
            <a:r>
              <a:rPr lang="en-US" sz="1300" b="1" dirty="0">
                <a:solidFill>
                  <a:srgbClr val="00B0F0"/>
                </a:solidFill>
                <a:effectLst/>
                <a:latin typeface="+mn-lt"/>
                <a:ea typeface="Inter" panose="020B0502030000000004" pitchFamily="34" charset="0"/>
                <a:cs typeface="Bai Jamjuree SemiBold" panose="00000700000000000000" pitchFamily="2" charset="-34"/>
              </a:rPr>
              <a:t>Identity Security (Zero Trust)</a:t>
            </a:r>
            <a:endParaRPr lang="en-US" sz="1300" b="1" dirty="0">
              <a:solidFill>
                <a:srgbClr val="00B0F0"/>
              </a:solidFill>
              <a:latin typeface="+mn-lt"/>
              <a:ea typeface="Inter" panose="020B0502030000000004" pitchFamily="34" charset="0"/>
              <a:cs typeface="Bai Jamjuree SemiBold" panose="00000700000000000000" pitchFamily="2" charset="-34"/>
            </a:endParaRPr>
          </a:p>
        </p:txBody>
      </p:sp>
      <p:sp>
        <p:nvSpPr>
          <p:cNvPr id="51" name="TextBox 50">
            <a:extLst>
              <a:ext uri="{FF2B5EF4-FFF2-40B4-BE49-F238E27FC236}">
                <a16:creationId xmlns:a16="http://schemas.microsoft.com/office/drawing/2014/main" xmlns="" id="{A5F8FEAF-DE4C-48E4-BCB7-7FE5F5801890}"/>
              </a:ext>
            </a:extLst>
          </p:cNvPr>
          <p:cNvSpPr txBox="1"/>
          <p:nvPr/>
        </p:nvSpPr>
        <p:spPr>
          <a:xfrm>
            <a:off x="5454467" y="3806122"/>
            <a:ext cx="3263167" cy="892552"/>
          </a:xfrm>
          <a:prstGeom prst="rect">
            <a:avLst/>
          </a:prstGeom>
          <a:noFill/>
        </p:spPr>
        <p:txBody>
          <a:bodyPr wrap="square" rtlCol="0">
            <a:spAutoFit/>
          </a:bodyPr>
          <a:lstStyle/>
          <a:p>
            <a:r>
              <a:rPr lang="en-US" sz="1300" dirty="0">
                <a:solidFill>
                  <a:schemeClr val="tx1"/>
                </a:solidFill>
                <a:effectLst/>
                <a:latin typeface="+mn-lt"/>
                <a:ea typeface="Inter" panose="020B0502030000000004" pitchFamily="34" charset="0"/>
                <a:cs typeface="Consolas" panose="020B0609020204030204" pitchFamily="49" charset="0"/>
              </a:rPr>
              <a:t>A zero-trust framework enables enterprises to continuously monitor and validate that a user and their device have the right privileges and attributes.</a:t>
            </a:r>
            <a:endParaRPr lang="en-US" sz="1300" dirty="0">
              <a:solidFill>
                <a:schemeClr val="tx1"/>
              </a:solidFill>
              <a:latin typeface="+mn-lt"/>
              <a:ea typeface="Inter" panose="020B0502030000000004" pitchFamily="34" charset="0"/>
            </a:endParaRPr>
          </a:p>
        </p:txBody>
      </p:sp>
      <p:pic>
        <p:nvPicPr>
          <p:cNvPr id="52" name="Graphic 40">
            <a:extLst>
              <a:ext uri="{FF2B5EF4-FFF2-40B4-BE49-F238E27FC236}">
                <a16:creationId xmlns:a16="http://schemas.microsoft.com/office/drawing/2014/main" xmlns="" id="{9AFE0CA1-6A7D-4ECC-8C6A-D0566D97988B}"/>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156345" y="2972303"/>
            <a:ext cx="345404" cy="345404"/>
          </a:xfrm>
          <a:prstGeom prst="rect">
            <a:avLst/>
          </a:prstGeom>
        </p:spPr>
      </p:pic>
      <p:pic>
        <p:nvPicPr>
          <p:cNvPr id="53" name="Graphic 41">
            <a:extLst>
              <a:ext uri="{FF2B5EF4-FFF2-40B4-BE49-F238E27FC236}">
                <a16:creationId xmlns:a16="http://schemas.microsoft.com/office/drawing/2014/main" xmlns="" id="{C7C207BD-6D4F-44B2-8EDB-52F8683A6BDC}"/>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5591417" y="2955392"/>
            <a:ext cx="362841" cy="3635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444500" y="990601"/>
            <a:ext cx="8178800" cy="3467616"/>
          </a:xfrm>
          <a:prstGeom prst="rect">
            <a:avLst/>
          </a:prstGeom>
        </p:spPr>
        <p:txBody>
          <a:bodyPr wrap="square">
            <a:spAutoFit/>
          </a:bodyPr>
          <a:lstStyle/>
          <a:p>
            <a:pPr lvl="0">
              <a:spcAft>
                <a:spcPts val="800"/>
              </a:spcAft>
            </a:pPr>
            <a:r>
              <a:rPr lang="en-US" sz="3200" b="1" dirty="0" smtClean="0">
                <a:solidFill>
                  <a:srgbClr val="FFC000"/>
                </a:solidFill>
                <a:latin typeface="Bradley Hand ITC" panose="03070402050302030203" pitchFamily="66" charset="0"/>
              </a:rPr>
              <a:t>“ The big cloud providers have clients with really strict security requirements, so you will benefit from everything done for those customers. You’ll be standing on the shoulders of giants  ”</a:t>
            </a:r>
          </a:p>
          <a:p>
            <a:pPr lvl="0">
              <a:spcAft>
                <a:spcPts val="800"/>
              </a:spcAft>
            </a:pPr>
            <a:endParaRPr lang="en-US" sz="2800" dirty="0">
              <a:solidFill>
                <a:schemeClr val="tx1"/>
              </a:solidFill>
            </a:endParaRPr>
          </a:p>
          <a:p>
            <a:pPr lvl="0">
              <a:spcAft>
                <a:spcPts val="800"/>
              </a:spcAft>
            </a:pPr>
            <a:r>
              <a:rPr lang="en-US" sz="1200" dirty="0" smtClean="0">
                <a:solidFill>
                  <a:schemeClr val="tx1"/>
                </a:solidFill>
              </a:rPr>
              <a:t>Antti </a:t>
            </a:r>
            <a:r>
              <a:rPr lang="en-US" sz="1200" dirty="0" err="1" smtClean="0">
                <a:solidFill>
                  <a:schemeClr val="tx1"/>
                </a:solidFill>
              </a:rPr>
              <a:t>Vaha-sipila</a:t>
            </a:r>
            <a:r>
              <a:rPr lang="en-US" sz="1200" dirty="0" smtClean="0">
                <a:solidFill>
                  <a:schemeClr val="tx1"/>
                </a:solidFill>
              </a:rPr>
              <a:t>, F-Secure</a:t>
            </a:r>
            <a:endParaRPr lang="en-US" sz="1200" dirty="0">
              <a:solidFill>
                <a:schemeClr val="tx1"/>
              </a:solidFill>
            </a:endParaRPr>
          </a:p>
        </p:txBody>
      </p:sp>
    </p:spTree>
    <p:extLst>
      <p:ext uri="{BB962C8B-B14F-4D97-AF65-F5344CB8AC3E}">
        <p14:creationId xmlns:p14="http://schemas.microsoft.com/office/powerpoint/2010/main" val="133969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88" name="Google Shape;288;p22"/>
          <p:cNvGrpSpPr/>
          <p:nvPr/>
        </p:nvGrpSpPr>
        <p:grpSpPr>
          <a:xfrm rot="6607978">
            <a:off x="1072777" y="-826614"/>
            <a:ext cx="5153880" cy="6450546"/>
            <a:chOff x="557206" y="462357"/>
            <a:chExt cx="4098015" cy="5325073"/>
          </a:xfrm>
        </p:grpSpPr>
        <p:sp>
          <p:nvSpPr>
            <p:cNvPr id="289" name="Google Shape;289;p22"/>
            <p:cNvSpPr/>
            <p:nvPr/>
          </p:nvSpPr>
          <p:spPr>
            <a:xfrm rot="15002667">
              <a:off x="2924236" y="3127020"/>
              <a:ext cx="1039103" cy="1016535"/>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2"/>
            <p:cNvSpPr/>
            <p:nvPr/>
          </p:nvSpPr>
          <p:spPr>
            <a:xfrm rot="15000614">
              <a:off x="376425" y="1984448"/>
              <a:ext cx="802104"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rot="15001161">
              <a:off x="1533051" y="3961115"/>
              <a:ext cx="2621551" cy="1031079"/>
            </a:xfrm>
            <a:prstGeom prst="ellipse">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smtClean="0">
                  <a:solidFill>
                    <a:schemeClr val="tx1"/>
                  </a:solidFill>
                  <a:latin typeface="+mn-lt"/>
                </a:rPr>
                <a:t>Cloud Security Impose new security challenges.</a:t>
              </a:r>
              <a:endParaRPr sz="1200" b="1" dirty="0">
                <a:solidFill>
                  <a:schemeClr val="tx1"/>
                </a:solidFill>
                <a:latin typeface="+mn-lt"/>
              </a:endParaRPr>
            </a:p>
          </p:txBody>
        </p:sp>
        <p:sp>
          <p:nvSpPr>
            <p:cNvPr id="292" name="Google Shape;292;p22"/>
            <p:cNvSpPr/>
            <p:nvPr/>
          </p:nvSpPr>
          <p:spPr>
            <a:xfrm rot="15001380">
              <a:off x="2973640" y="1533230"/>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rot="15002134">
              <a:off x="1552620" y="3042078"/>
              <a:ext cx="1073730"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rot="15002299">
              <a:off x="307570" y="933295"/>
              <a:ext cx="2178130" cy="1236254"/>
            </a:xfrm>
            <a:prstGeom prst="ellips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27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i="0" dirty="0" smtClean="0">
                  <a:solidFill>
                    <a:schemeClr val="tx1"/>
                  </a:solidFill>
                  <a:effectLst/>
                  <a:latin typeface="+mn-lt"/>
                </a:rPr>
                <a:t>Knowing major cloud compliance standards is necessary for correct cloud service design, deployment and operation </a:t>
              </a:r>
              <a:endParaRPr sz="1200" b="1" dirty="0">
                <a:solidFill>
                  <a:schemeClr val="tx1"/>
                </a:solidFill>
                <a:latin typeface="+mn-lt"/>
              </a:endParaRPr>
            </a:p>
          </p:txBody>
        </p:sp>
      </p:grpSp>
      <p:sp>
        <p:nvSpPr>
          <p:cNvPr id="295" name="Google Shape;295;p22"/>
          <p:cNvSpPr/>
          <p:nvPr/>
        </p:nvSpPr>
        <p:spPr>
          <a:xfrm>
            <a:off x="2834560" y="2638498"/>
            <a:ext cx="2963807" cy="2316126"/>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297" name="Google Shape;297;p22"/>
          <p:cNvSpPr/>
          <p:nvPr/>
        </p:nvSpPr>
        <p:spPr>
          <a:xfrm>
            <a:off x="5798368" y="2332943"/>
            <a:ext cx="3078932" cy="2416907"/>
          </a:xfrm>
          <a:prstGeom prst="ellipse">
            <a:avLst/>
          </a:prstGeom>
          <a:solidFill>
            <a:schemeClr val="accent1">
              <a:lumMod val="20000"/>
              <a:lumOff val="80000"/>
            </a:schemeClr>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algn="l"/>
            <a:endParaRPr lang="en-US" b="1" dirty="0">
              <a:solidFill>
                <a:srgbClr val="45464B"/>
              </a:solidFill>
              <a:latin typeface="Mulish"/>
            </a:endParaRPr>
          </a:p>
          <a:p>
            <a:pPr algn="l"/>
            <a:r>
              <a:rPr lang="en-US" sz="1200" b="1" i="0" dirty="0" smtClean="0">
                <a:solidFill>
                  <a:srgbClr val="45464B"/>
                </a:solidFill>
                <a:effectLst/>
                <a:latin typeface="+mn-lt"/>
              </a:rPr>
              <a:t>Cloud compliance provides a basis for wider cloud services adoption and int</a:t>
            </a:r>
            <a:r>
              <a:rPr lang="en-US" sz="1200" b="1" dirty="0" smtClean="0">
                <a:solidFill>
                  <a:srgbClr val="45464B"/>
                </a:solidFill>
                <a:latin typeface="+mn-lt"/>
              </a:rPr>
              <a:t>er-cloud</a:t>
            </a:r>
            <a:endParaRPr lang="en-US" sz="1200" b="1" i="0" dirty="0">
              <a:solidFill>
                <a:srgbClr val="45464B"/>
              </a:solidFill>
              <a:effectLst/>
              <a:latin typeface="+mn-lt"/>
            </a:endParaRPr>
          </a:p>
          <a:p>
            <a:r>
              <a:rPr lang="en-US" b="1" dirty="0"/>
              <a:t/>
            </a:r>
            <a:br>
              <a:rPr lang="en-US" b="1" dirty="0"/>
            </a:br>
            <a:endParaRPr b="1" dirty="0">
              <a:solidFill>
                <a:schemeClr val="dk1"/>
              </a:solidFill>
              <a:latin typeface="Barlow Light"/>
              <a:ea typeface="Barlow Light"/>
              <a:cs typeface="Barlow Light"/>
              <a:sym typeface="Barlow Light"/>
            </a:endParaRPr>
          </a:p>
        </p:txBody>
      </p:sp>
      <p:sp>
        <p:nvSpPr>
          <p:cNvPr id="298" name="Google Shape;298;p22"/>
          <p:cNvSpPr txBox="1"/>
          <p:nvPr/>
        </p:nvSpPr>
        <p:spPr>
          <a:xfrm>
            <a:off x="3228071" y="3135816"/>
            <a:ext cx="2259825" cy="12407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i="0" dirty="0" smtClean="0">
                <a:solidFill>
                  <a:schemeClr val="tx1"/>
                </a:solidFill>
                <a:effectLst/>
                <a:latin typeface="+mn-lt"/>
              </a:rPr>
              <a:t>Shared responsibility is the basic model cloud security </a:t>
            </a:r>
            <a:endParaRPr sz="1200" b="1" dirty="0">
              <a:solidFill>
                <a:schemeClr val="tx1"/>
              </a:solidFill>
              <a:latin typeface="+mn-lt"/>
              <a:ea typeface="Barlow Light"/>
              <a:cs typeface="Barlow Light"/>
              <a:sym typeface="Barlow Light"/>
            </a:endParaRPr>
          </a:p>
        </p:txBody>
      </p:sp>
      <p:sp>
        <p:nvSpPr>
          <p:cNvPr id="299" name="Google Shape;299;p22"/>
          <p:cNvSpPr/>
          <p:nvPr/>
        </p:nvSpPr>
        <p:spPr>
          <a:xfrm>
            <a:off x="521160" y="3314997"/>
            <a:ext cx="1849783" cy="1688926"/>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200" i="0" dirty="0" smtClean="0">
                <a:solidFill>
                  <a:schemeClr val="tx1"/>
                </a:solidFill>
                <a:effectLst/>
                <a:latin typeface="+mn-lt"/>
              </a:rPr>
              <a:t>Cloud Security is based on the core security principles and models</a:t>
            </a:r>
            <a:endParaRPr sz="1200" dirty="0">
              <a:solidFill>
                <a:schemeClr val="tx1"/>
              </a:solidFill>
              <a:latin typeface="+mn-lt"/>
              <a:ea typeface="Barlow Light"/>
              <a:cs typeface="Barlow Light"/>
              <a:sym typeface="Barlow Light"/>
            </a:endParaRPr>
          </a:p>
        </p:txBody>
      </p:sp>
      <p:sp>
        <p:nvSpPr>
          <p:cNvPr id="302" name="Google Shape;302;p22"/>
          <p:cNvSpPr txBox="1"/>
          <p:nvPr/>
        </p:nvSpPr>
        <p:spPr>
          <a:xfrm>
            <a:off x="3064630" y="2456999"/>
            <a:ext cx="700300" cy="6835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dk1"/>
              </a:solidFill>
              <a:latin typeface="Barlow Light"/>
              <a:ea typeface="Barlow Light"/>
              <a:cs typeface="Barlow Light"/>
              <a:sym typeface="Barlow Light"/>
            </a:endParaRPr>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Conculsion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0"/>
          <p:cNvPicPr preferRelativeResize="0"/>
          <p:nvPr/>
        </p:nvPicPr>
        <p:blipFill rotWithShape="1">
          <a:blip r:embed="rId3">
            <a:alphaModFix/>
          </a:blip>
          <a:srcRect l="20000"/>
          <a:stretch/>
        </p:blipFill>
        <p:spPr>
          <a:xfrm>
            <a:off x="6096000" y="0"/>
            <a:ext cx="3048000" cy="5143500"/>
          </a:xfrm>
          <a:prstGeom prst="rect">
            <a:avLst/>
          </a:prstGeom>
          <a:noFill/>
          <a:ln>
            <a:noFill/>
          </a:ln>
        </p:spPr>
      </p:pic>
      <p:sp>
        <p:nvSpPr>
          <p:cNvPr id="274" name="Google Shape;274;p20"/>
          <p:cNvSpPr txBox="1">
            <a:spLocks noGrp="1"/>
          </p:cNvSpPr>
          <p:nvPr>
            <p:ph type="title"/>
          </p:nvPr>
        </p:nvSpPr>
        <p:spPr>
          <a:xfrm>
            <a:off x="855299" y="647700"/>
            <a:ext cx="5154976" cy="58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 sincerely appreciate your attention ! </a:t>
            </a:r>
            <a:endParaRPr dirty="0"/>
          </a:p>
        </p:txBody>
      </p:sp>
      <p:sp>
        <p:nvSpPr>
          <p:cNvPr id="275" name="Google Shape;275;p20"/>
          <p:cNvSpPr txBox="1">
            <a:spLocks noGrp="1"/>
          </p:cNvSpPr>
          <p:nvPr>
            <p:ph type="body" idx="1"/>
          </p:nvPr>
        </p:nvSpPr>
        <p:spPr>
          <a:xfrm>
            <a:off x="2799376" y="3464027"/>
            <a:ext cx="1335450" cy="2597148"/>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 </a:t>
            </a:r>
            <a:endParaRPr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Google Shape;1446;p47">
            <a:extLst>
              <a:ext uri="{FF2B5EF4-FFF2-40B4-BE49-F238E27FC236}">
                <a16:creationId xmlns="" xmlns:a16="http://schemas.microsoft.com/office/drawing/2014/main" id="{E8B17FC3-6A6E-46FC-BA67-2E9AF577DBEE}"/>
              </a:ext>
            </a:extLst>
          </p:cNvPr>
          <p:cNvSpPr/>
          <p:nvPr/>
        </p:nvSpPr>
        <p:spPr>
          <a:xfrm>
            <a:off x="2092168" y="1424931"/>
            <a:ext cx="2479832" cy="193739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3"/>
          <p:cNvPicPr preferRelativeResize="0"/>
          <p:nvPr/>
        </p:nvPicPr>
        <p:blipFill rotWithShape="1">
          <a:blip r:embed="rId3">
            <a:alphaModFix amt="50000"/>
          </a:blip>
          <a:srcRect r="48426"/>
          <a:stretch/>
        </p:blipFill>
        <p:spPr>
          <a:xfrm>
            <a:off x="0" y="84650"/>
            <a:ext cx="9144000" cy="5096950"/>
          </a:xfrm>
          <a:prstGeom prst="rect">
            <a:avLst/>
          </a:prstGeom>
          <a:noFill/>
          <a:ln>
            <a:noFill/>
          </a:ln>
        </p:spPr>
      </p:pic>
      <p:sp>
        <p:nvSpPr>
          <p:cNvPr id="116" name="Google Shape;116;p13"/>
          <p:cNvSpPr txBox="1">
            <a:spLocks noGrp="1"/>
          </p:cNvSpPr>
          <p:nvPr>
            <p:ph type="ctrTitle" idx="4294967295"/>
          </p:nvPr>
        </p:nvSpPr>
        <p:spPr>
          <a:xfrm>
            <a:off x="855299" y="1991850"/>
            <a:ext cx="2595471"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Whoami</a:t>
            </a:r>
            <a:endParaRPr sz="4800" dirty="0"/>
          </a:p>
        </p:txBody>
      </p:sp>
      <p:sp>
        <p:nvSpPr>
          <p:cNvPr id="117" name="Google Shape;117;p13"/>
          <p:cNvSpPr txBox="1">
            <a:spLocks noGrp="1"/>
          </p:cNvSpPr>
          <p:nvPr>
            <p:ph type="subTitle" idx="4294967295"/>
          </p:nvPr>
        </p:nvSpPr>
        <p:spPr>
          <a:xfrm>
            <a:off x="3450770" y="1880778"/>
            <a:ext cx="5094514" cy="228910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solidFill>
                  <a:schemeClr val="accent2"/>
                </a:solidFill>
              </a:rPr>
              <a:t>Ismail Ahmed is an IT and security analyst with experience in developing and evaluation complex problems in IT industry with a strong background in scripting and networking.</a:t>
            </a:r>
            <a:endParaRPr dirty="0">
              <a:solidFill>
                <a:schemeClr val="accent2"/>
              </a:solidFill>
            </a:endParaRPr>
          </a:p>
        </p:txBody>
      </p:sp>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6" name="Picture 5">
            <a:extLst>
              <a:ext uri="{FF2B5EF4-FFF2-40B4-BE49-F238E27FC236}">
                <a16:creationId xmlns="" xmlns:a16="http://schemas.microsoft.com/office/drawing/2014/main" id="{690D25D7-6527-4A5C-AA3D-942092989F2F}"/>
              </a:ext>
            </a:extLst>
          </p:cNvPr>
          <p:cNvPicPr>
            <a:picLocks noChangeAspect="1"/>
          </p:cNvPicPr>
          <p:nvPr/>
        </p:nvPicPr>
        <p:blipFill>
          <a:blip r:embed="rId4">
            <a:clrChange>
              <a:clrFrom>
                <a:srgbClr val="3D3748"/>
              </a:clrFrom>
              <a:clrTo>
                <a:srgbClr val="3D3748">
                  <a:alpha val="0"/>
                </a:srgbClr>
              </a:clrTo>
            </a:clrChange>
            <a:duotone>
              <a:prstClr val="black"/>
              <a:schemeClr val="accent3">
                <a:tint val="45000"/>
                <a:satMod val="400000"/>
              </a:schemeClr>
            </a:duotone>
            <a:extLst>
              <a:ext uri="{BEBA8EAE-BF5A-486C-A8C5-ECC9F3942E4B}">
                <a14:imgProps xmlns:a14="http://schemas.microsoft.com/office/drawing/2010/main">
                  <a14:imgLayer r:embed="rId5">
                    <a14:imgEffect>
                      <a14:backgroundRemoval t="10000" b="90000" l="10000" r="90000"/>
                    </a14:imgEffect>
                    <a14:imgEffect>
                      <a14:artisticGlowEdges/>
                    </a14:imgEffect>
                  </a14:imgLayer>
                </a14:imgProps>
              </a:ext>
              <a:ext uri="{28A0092B-C50C-407E-A947-70E740481C1C}">
                <a14:useLocalDpi xmlns:a14="http://schemas.microsoft.com/office/drawing/2010/main" val="0"/>
              </a:ext>
            </a:extLst>
          </a:blip>
          <a:stretch>
            <a:fillRect/>
          </a:stretch>
        </p:blipFill>
        <p:spPr>
          <a:xfrm>
            <a:off x="-185635" y="4702756"/>
            <a:ext cx="648853" cy="440744"/>
          </a:xfrm>
          <a:prstGeom prst="rect">
            <a:avLst/>
          </a:prstGeom>
        </p:spPr>
      </p:pic>
      <p:sp>
        <p:nvSpPr>
          <p:cNvPr id="8" name="TextBox 7">
            <a:extLst>
              <a:ext uri="{FF2B5EF4-FFF2-40B4-BE49-F238E27FC236}">
                <a16:creationId xmlns="" xmlns:a16="http://schemas.microsoft.com/office/drawing/2014/main" id="{56D9233C-7E4F-4CED-92B4-40EF82CFB2EB}"/>
              </a:ext>
            </a:extLst>
          </p:cNvPr>
          <p:cNvSpPr txBox="1"/>
          <p:nvPr/>
        </p:nvSpPr>
        <p:spPr>
          <a:xfrm>
            <a:off x="314376" y="4784046"/>
            <a:ext cx="4735286" cy="261610"/>
          </a:xfrm>
          <a:prstGeom prst="rect">
            <a:avLst/>
          </a:prstGeom>
          <a:noFill/>
        </p:spPr>
        <p:txBody>
          <a:bodyPr wrap="square">
            <a:spAutoFit/>
          </a:bodyPr>
          <a:lstStyle/>
          <a:p>
            <a:pPr marL="0" indent="0">
              <a:buNone/>
            </a:pPr>
            <a:r>
              <a:rPr lang="en-US" sz="1050" dirty="0">
                <a:solidFill>
                  <a:schemeClr val="tx1">
                    <a:lumMod val="75000"/>
                  </a:schemeClr>
                </a:solidFill>
              </a:rPr>
              <a:t>https://github.com/thearrival</a:t>
            </a:r>
          </a:p>
        </p:txBody>
      </p:sp>
      <p:pic>
        <p:nvPicPr>
          <p:cNvPr id="9" name="Picture 8">
            <a:extLst>
              <a:ext uri="{FF2B5EF4-FFF2-40B4-BE49-F238E27FC236}">
                <a16:creationId xmlns="" xmlns:a16="http://schemas.microsoft.com/office/drawing/2014/main" id="{C3CBEDD4-E350-45FD-9208-AAA377530EA2}"/>
              </a:ext>
            </a:extLst>
          </p:cNvPr>
          <p:cNvPicPr>
            <a:picLocks noChangeAspect="1"/>
          </p:cNvPicPr>
          <p:nvPr/>
        </p:nvPicPr>
        <p:blipFill rotWithShape="1">
          <a:blip r:embed="rId6">
            <a:duotone>
              <a:prstClr val="black"/>
              <a:schemeClr val="tx2">
                <a:tint val="45000"/>
                <a:satMod val="400000"/>
              </a:schemeClr>
            </a:duotone>
            <a:extLst>
              <a:ext uri="{28A0092B-C50C-407E-A947-70E740481C1C}">
                <a14:useLocalDpi xmlns:a14="http://schemas.microsoft.com/office/drawing/2010/main" val="0"/>
              </a:ext>
            </a:extLst>
          </a:blip>
          <a:srcRect l="71547" t="20434" b="20434"/>
          <a:stretch/>
        </p:blipFill>
        <p:spPr>
          <a:xfrm>
            <a:off x="0" y="4278087"/>
            <a:ext cx="314376" cy="514236"/>
          </a:xfrm>
          <a:prstGeom prst="rect">
            <a:avLst/>
          </a:prstGeom>
        </p:spPr>
      </p:pic>
      <p:sp>
        <p:nvSpPr>
          <p:cNvPr id="11" name="TextBox 10">
            <a:extLst>
              <a:ext uri="{FF2B5EF4-FFF2-40B4-BE49-F238E27FC236}">
                <a16:creationId xmlns="" xmlns:a16="http://schemas.microsoft.com/office/drawing/2014/main" id="{ED200670-8F5B-4BC0-AC3D-4CE9FC947928}"/>
              </a:ext>
            </a:extLst>
          </p:cNvPr>
          <p:cNvSpPr txBox="1"/>
          <p:nvPr/>
        </p:nvSpPr>
        <p:spPr>
          <a:xfrm>
            <a:off x="314376" y="4441146"/>
            <a:ext cx="4724400" cy="261610"/>
          </a:xfrm>
          <a:prstGeom prst="rect">
            <a:avLst/>
          </a:prstGeom>
          <a:noFill/>
        </p:spPr>
        <p:txBody>
          <a:bodyPr wrap="square">
            <a:spAutoFit/>
          </a:bodyPr>
          <a:lstStyle/>
          <a:p>
            <a:pPr marL="0" indent="0">
              <a:buNone/>
            </a:pPr>
            <a:r>
              <a:rPr lang="en-US" sz="1050" dirty="0">
                <a:solidFill>
                  <a:schemeClr val="tx1">
                    <a:lumMod val="75000"/>
                  </a:schemeClr>
                </a:solidFill>
              </a:rPr>
              <a:t>https://www.linkedin.com/in/engismail2020/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768214" y="2058525"/>
            <a:ext cx="4141244" cy="1380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rgbClr val="FFC000"/>
                </a:solidFill>
              </a:rPr>
              <a:t>What’s </a:t>
            </a:r>
            <a:r>
              <a:rPr lang="en-US" dirty="0" smtClean="0">
                <a:solidFill>
                  <a:srgbClr val="FFC000"/>
                </a:solidFill>
              </a:rPr>
              <a:t>Cloud ? </a:t>
            </a:r>
            <a:endParaRPr dirty="0">
              <a:solidFill>
                <a:srgbClr val="FFC000"/>
              </a:solidFill>
            </a:endParaRPr>
          </a:p>
          <a:p>
            <a:pPr marL="0" lvl="0" indent="0" algn="l" rtl="0">
              <a:spcBef>
                <a:spcPts val="0"/>
              </a:spcBef>
              <a:spcAft>
                <a:spcPts val="0"/>
              </a:spcAft>
              <a:buNone/>
            </a:pPr>
            <a:endParaRPr sz="2000" dirty="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Introduction</a:t>
            </a: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Google Shape;108;p12">
            <a:extLst>
              <a:ext uri="{FF2B5EF4-FFF2-40B4-BE49-F238E27FC236}">
                <a16:creationId xmlns="" xmlns:a16="http://schemas.microsoft.com/office/drawing/2014/main" id="{1B63EE15-C36E-4EA0-AAD3-BF997BDD31C2}"/>
              </a:ext>
            </a:extLst>
          </p:cNvPr>
          <p:cNvSpPr txBox="1">
            <a:spLocks/>
          </p:cNvSpPr>
          <p:nvPr/>
        </p:nvSpPr>
        <p:spPr>
          <a:xfrm>
            <a:off x="76200" y="1495425"/>
            <a:ext cx="8972550" cy="34194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None/>
            </a:pPr>
            <a:r>
              <a:rPr lang="en-US" sz="1400" b="1" dirty="0" smtClean="0"/>
              <a:t>Could Providers have to adhere to security and privacy policies to ensure their user’s data remains confidential and secure. There is confusion among cloud consumers as to what security measures they should expect from the cloud services.</a:t>
            </a:r>
          </a:p>
          <a:p>
            <a:pPr marL="0" indent="0">
              <a:buClr>
                <a:schemeClr val="dk1"/>
              </a:buClr>
              <a:buSzPts val="1100"/>
              <a:buNone/>
            </a:pPr>
            <a:r>
              <a:rPr lang="en-US" sz="1400" b="1" dirty="0" smtClean="0"/>
              <a:t>Whether measures would comply with their security and compliance requirements.</a:t>
            </a:r>
          </a:p>
          <a:p>
            <a:pPr marL="0" indent="0">
              <a:buClr>
                <a:schemeClr val="dk1"/>
              </a:buClr>
              <a:buSzPts val="1100"/>
              <a:buNone/>
            </a:pPr>
            <a:r>
              <a:rPr lang="en-US" sz="1400" b="1" dirty="0" smtClean="0"/>
              <a:t>Authors have developed an ontology describing the cloud security controls, threats and compliances. </a:t>
            </a:r>
          </a:p>
          <a:p>
            <a:pPr marL="0" indent="0">
              <a:buClr>
                <a:schemeClr val="dk1"/>
              </a:buClr>
              <a:buSzPts val="1100"/>
              <a:buNone/>
            </a:pPr>
            <a:r>
              <a:rPr lang="en-US" sz="1400" b="1" dirty="0" smtClean="0"/>
              <a:t>In recent years, various cloud security standards have been proposed or are being developed by standards bodies such as : - </a:t>
            </a:r>
          </a:p>
          <a:p>
            <a:pPr marL="0" indent="0">
              <a:buClr>
                <a:schemeClr val="dk1"/>
              </a:buClr>
              <a:buSzPts val="1100"/>
              <a:buNone/>
            </a:pPr>
            <a:endParaRPr lang="en-US" sz="1400" b="1" dirty="0" smtClean="0"/>
          </a:p>
          <a:p>
            <a:pPr marL="0" indent="0">
              <a:buClr>
                <a:schemeClr val="dk1"/>
              </a:buClr>
              <a:buSzPts val="1100"/>
              <a:buNone/>
            </a:pPr>
            <a:endParaRPr lang="en-US" sz="1400" b="1" dirty="0" smtClean="0"/>
          </a:p>
          <a:p>
            <a:pPr marL="285750" indent="-285750">
              <a:buClr>
                <a:schemeClr val="dk1"/>
              </a:buClr>
              <a:buSzPts val="1100"/>
              <a:buFont typeface="Wingdings" panose="05000000000000000000" pitchFamily="2" charset="2"/>
              <a:buChar char="ü"/>
            </a:pPr>
            <a:r>
              <a:rPr lang="en-US" sz="1400" b="1" dirty="0" smtClean="0"/>
              <a:t>Cloud Security Alliance (CSA)</a:t>
            </a:r>
          </a:p>
          <a:p>
            <a:pPr marL="285750" indent="-285750">
              <a:buClr>
                <a:schemeClr val="dk1"/>
              </a:buClr>
              <a:buSzPts val="1100"/>
              <a:buFont typeface="Wingdings" panose="05000000000000000000" pitchFamily="2" charset="2"/>
              <a:buChar char="ü"/>
            </a:pPr>
            <a:r>
              <a:rPr lang="en-US" sz="1400" b="1" dirty="0" smtClean="0"/>
              <a:t>International Institute for standards and Technology (NIST)</a:t>
            </a:r>
          </a:p>
          <a:p>
            <a:pPr marL="285750" indent="-285750">
              <a:buClr>
                <a:schemeClr val="dk1"/>
              </a:buClr>
              <a:buSzPts val="1100"/>
              <a:buFont typeface="Wingdings" panose="05000000000000000000" pitchFamily="2" charset="2"/>
              <a:buChar char="ü"/>
            </a:pPr>
            <a:r>
              <a:rPr lang="en-US" sz="1400" b="1" dirty="0" smtClean="0"/>
              <a:t>International Organization for Standards (ISO)</a:t>
            </a:r>
          </a:p>
          <a:p>
            <a:pPr marL="285750" indent="-285750">
              <a:buClr>
                <a:schemeClr val="dk1"/>
              </a:buClr>
              <a:buSzPts val="1100"/>
              <a:buFont typeface="Wingdings" panose="05000000000000000000" pitchFamily="2" charset="2"/>
              <a:buChar char="ü"/>
            </a:pPr>
            <a:endParaRPr lang="en-US" sz="1200" b="1" dirty="0"/>
          </a:p>
          <a:p>
            <a:pPr marL="0" indent="0">
              <a:buClr>
                <a:schemeClr val="dk1"/>
              </a:buClr>
              <a:buSzPts val="1100"/>
              <a:buNone/>
            </a:pPr>
            <a:r>
              <a:rPr lang="en-US" sz="1200" b="1" dirty="0" smtClean="0"/>
              <a:t> </a:t>
            </a:r>
          </a:p>
          <a:p>
            <a:pPr marL="0" indent="0">
              <a:buClr>
                <a:schemeClr val="dk1"/>
              </a:buClr>
              <a:buSzPts val="1100"/>
              <a:buFont typeface="Arial"/>
              <a:buNone/>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z="2400" dirty="0" smtClean="0"/>
              <a:t>Mapping Compliance and Cloud Infrastructure Components </a:t>
            </a:r>
            <a:endParaRPr lang="en-US" sz="2400" dirty="0"/>
          </a:p>
        </p:txBody>
      </p:sp>
      <p:sp>
        <p:nvSpPr>
          <p:cNvPr id="28" name="Rounded Rectangle 27"/>
          <p:cNvSpPr/>
          <p:nvPr/>
        </p:nvSpPr>
        <p:spPr>
          <a:xfrm>
            <a:off x="742949" y="1311507"/>
            <a:ext cx="2124075" cy="950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End User/Enterprise IT Infrastructure</a:t>
            </a:r>
            <a:endParaRPr lang="en-US" dirty="0"/>
          </a:p>
        </p:txBody>
      </p:sp>
      <p:sp>
        <p:nvSpPr>
          <p:cNvPr id="29" name="Rounded Rectangle 28"/>
          <p:cNvSpPr/>
          <p:nvPr/>
        </p:nvSpPr>
        <p:spPr>
          <a:xfrm>
            <a:off x="742950" y="2495196"/>
            <a:ext cx="2124075" cy="12306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Customer (Inter) Cloud based Application &amp; Infrastructure</a:t>
            </a:r>
            <a:endParaRPr lang="en-US" dirty="0"/>
          </a:p>
        </p:txBody>
      </p:sp>
      <p:sp>
        <p:nvSpPr>
          <p:cNvPr id="30" name="Rounded Rectangle 29"/>
          <p:cNvSpPr/>
          <p:nvPr/>
        </p:nvSpPr>
        <p:spPr>
          <a:xfrm>
            <a:off x="754652" y="3921450"/>
            <a:ext cx="2124075" cy="10235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Public / Private / Hybrid Cloud Infrastructure</a:t>
            </a:r>
            <a:endParaRPr lang="en-US" dirty="0"/>
          </a:p>
        </p:txBody>
      </p:sp>
      <p:sp>
        <p:nvSpPr>
          <p:cNvPr id="61" name="Rounded Rectangle 60"/>
          <p:cNvSpPr/>
          <p:nvPr/>
        </p:nvSpPr>
        <p:spPr>
          <a:xfrm>
            <a:off x="3702513" y="1416014"/>
            <a:ext cx="2592001" cy="2900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Identity / Attribute Management</a:t>
            </a:r>
            <a:endParaRPr lang="en-US" sz="1200" dirty="0"/>
          </a:p>
        </p:txBody>
      </p:sp>
      <p:sp>
        <p:nvSpPr>
          <p:cNvPr id="62" name="Rounded Rectangle 61"/>
          <p:cNvSpPr/>
          <p:nvPr/>
        </p:nvSpPr>
        <p:spPr>
          <a:xfrm>
            <a:off x="3740966" y="2495196"/>
            <a:ext cx="2575106" cy="2305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00" dirty="0" smtClean="0"/>
              <a:t>Access Control</a:t>
            </a:r>
            <a:endParaRPr lang="en-US" sz="1300" dirty="0"/>
          </a:p>
        </p:txBody>
      </p:sp>
      <p:sp>
        <p:nvSpPr>
          <p:cNvPr id="63" name="Rounded Rectangle 62"/>
          <p:cNvSpPr/>
          <p:nvPr/>
        </p:nvSpPr>
        <p:spPr>
          <a:xfrm>
            <a:off x="3740966" y="3953459"/>
            <a:ext cx="2585884" cy="184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Key &amp; Session </a:t>
            </a:r>
            <a:r>
              <a:rPr lang="en-US" sz="1300" dirty="0" err="1" smtClean="0"/>
              <a:t>Mngnt</a:t>
            </a:r>
            <a:endParaRPr lang="en-US" sz="1300" dirty="0"/>
          </a:p>
        </p:txBody>
      </p:sp>
      <p:sp>
        <p:nvSpPr>
          <p:cNvPr id="64" name="Rounded Rectangle 63"/>
          <p:cNvSpPr/>
          <p:nvPr/>
        </p:nvSpPr>
        <p:spPr>
          <a:xfrm>
            <a:off x="3719408" y="1853241"/>
            <a:ext cx="2575106" cy="2693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00" dirty="0" smtClean="0"/>
              <a:t>End Point Security</a:t>
            </a:r>
            <a:endParaRPr lang="en-US" sz="1300" dirty="0"/>
          </a:p>
        </p:txBody>
      </p:sp>
      <p:sp>
        <p:nvSpPr>
          <p:cNvPr id="65" name="Rounded Rectangle 64"/>
          <p:cNvSpPr/>
          <p:nvPr/>
        </p:nvSpPr>
        <p:spPr>
          <a:xfrm>
            <a:off x="3735488" y="2818361"/>
            <a:ext cx="2580584" cy="2305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00" dirty="0" smtClean="0"/>
              <a:t>Data Security </a:t>
            </a:r>
            <a:endParaRPr lang="en-US" sz="1300" dirty="0"/>
          </a:p>
        </p:txBody>
      </p:sp>
      <p:sp>
        <p:nvSpPr>
          <p:cNvPr id="66" name="Rounded Rectangle 65"/>
          <p:cNvSpPr/>
          <p:nvPr/>
        </p:nvSpPr>
        <p:spPr>
          <a:xfrm>
            <a:off x="3730187" y="3162864"/>
            <a:ext cx="2596663" cy="23280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00" dirty="0" smtClean="0"/>
              <a:t>Security Context and Policy</a:t>
            </a:r>
            <a:endParaRPr lang="en-US" sz="1300" dirty="0"/>
          </a:p>
        </p:txBody>
      </p:sp>
      <p:sp>
        <p:nvSpPr>
          <p:cNvPr id="67" name="Rounded Rectangle 66"/>
          <p:cNvSpPr/>
          <p:nvPr/>
        </p:nvSpPr>
        <p:spPr>
          <a:xfrm>
            <a:off x="3735067" y="3495327"/>
            <a:ext cx="2580585" cy="2305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00" dirty="0" smtClean="0"/>
              <a:t>Network Security</a:t>
            </a:r>
            <a:endParaRPr lang="en-US" sz="1300" dirty="0"/>
          </a:p>
        </p:txBody>
      </p:sp>
      <p:sp>
        <p:nvSpPr>
          <p:cNvPr id="68" name="Rounded Rectangle 67"/>
          <p:cNvSpPr/>
          <p:nvPr/>
        </p:nvSpPr>
        <p:spPr>
          <a:xfrm>
            <a:off x="3740966" y="4283661"/>
            <a:ext cx="2574686" cy="190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err="1" smtClean="0"/>
              <a:t>Conf</a:t>
            </a:r>
            <a:r>
              <a:rPr lang="en-US" sz="1300" dirty="0" smtClean="0"/>
              <a:t> &amp; Log </a:t>
            </a:r>
            <a:r>
              <a:rPr lang="en-US" sz="1300" dirty="0" err="1" smtClean="0"/>
              <a:t>Mngnt</a:t>
            </a:r>
            <a:endParaRPr lang="en-US" sz="1300" dirty="0"/>
          </a:p>
        </p:txBody>
      </p:sp>
      <p:sp>
        <p:nvSpPr>
          <p:cNvPr id="69" name="Rounded Rectangle 68"/>
          <p:cNvSpPr/>
          <p:nvPr/>
        </p:nvSpPr>
        <p:spPr>
          <a:xfrm>
            <a:off x="3735067" y="4620223"/>
            <a:ext cx="2580585" cy="2245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Platform Security</a:t>
            </a:r>
            <a:endParaRPr lang="en-US" sz="1300" dirty="0"/>
          </a:p>
        </p:txBody>
      </p:sp>
      <p:sp>
        <p:nvSpPr>
          <p:cNvPr id="72" name="Isosceles Triangle 71"/>
          <p:cNvSpPr/>
          <p:nvPr/>
        </p:nvSpPr>
        <p:spPr>
          <a:xfrm rot="5400000">
            <a:off x="1438116" y="2953722"/>
            <a:ext cx="3533285" cy="248862"/>
          </a:xfrm>
          <a:prstGeom prst="triangle">
            <a:avLst>
              <a:gd name="adj" fmla="val 4892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3" name="Isosceles Triangle 72"/>
          <p:cNvSpPr/>
          <p:nvPr/>
        </p:nvSpPr>
        <p:spPr>
          <a:xfrm rot="5400000">
            <a:off x="6239320" y="1655680"/>
            <a:ext cx="728194" cy="248862"/>
          </a:xfrm>
          <a:prstGeom prst="triangle">
            <a:avLst>
              <a:gd name="adj" fmla="val 4892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Isosceles Triangle 73"/>
          <p:cNvSpPr/>
          <p:nvPr/>
        </p:nvSpPr>
        <p:spPr>
          <a:xfrm rot="5400000">
            <a:off x="5995584" y="2965634"/>
            <a:ext cx="1271603" cy="248862"/>
          </a:xfrm>
          <a:prstGeom prst="triangle">
            <a:avLst>
              <a:gd name="adj" fmla="val 4892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Isosceles Triangle 74"/>
          <p:cNvSpPr/>
          <p:nvPr/>
        </p:nvSpPr>
        <p:spPr>
          <a:xfrm rot="5400000">
            <a:off x="6179390" y="4308789"/>
            <a:ext cx="891337" cy="248862"/>
          </a:xfrm>
          <a:prstGeom prst="triangle">
            <a:avLst>
              <a:gd name="adj" fmla="val 48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p:cNvSpPr/>
          <p:nvPr/>
        </p:nvSpPr>
        <p:spPr>
          <a:xfrm>
            <a:off x="7138685" y="1311510"/>
            <a:ext cx="1783859" cy="36334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lumMod val="75000"/>
                    <a:lumOff val="25000"/>
                  </a:schemeClr>
                </a:solidFill>
              </a:rPr>
              <a:t>Regulations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77" name="Rounded Rectangle 76"/>
          <p:cNvSpPr/>
          <p:nvPr/>
        </p:nvSpPr>
        <p:spPr>
          <a:xfrm>
            <a:off x="7224759" y="1918857"/>
            <a:ext cx="1585865" cy="3428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300" dirty="0" smtClean="0"/>
              <a:t>IS/IT Management</a:t>
            </a:r>
            <a:endParaRPr lang="en-US" sz="1300" dirty="0"/>
          </a:p>
        </p:txBody>
      </p:sp>
      <p:sp>
        <p:nvSpPr>
          <p:cNvPr id="78" name="Rounded Rectangle 77"/>
          <p:cNvSpPr/>
          <p:nvPr/>
        </p:nvSpPr>
        <p:spPr>
          <a:xfrm>
            <a:off x="7224759" y="2451574"/>
            <a:ext cx="1585865" cy="3428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300" dirty="0" smtClean="0"/>
              <a:t>Government</a:t>
            </a:r>
            <a:endParaRPr lang="en-US" sz="1300" dirty="0"/>
          </a:p>
        </p:txBody>
      </p:sp>
      <p:sp>
        <p:nvSpPr>
          <p:cNvPr id="79" name="Rounded Rectangle 78"/>
          <p:cNvSpPr/>
          <p:nvPr/>
        </p:nvSpPr>
        <p:spPr>
          <a:xfrm>
            <a:off x="7224759" y="3560267"/>
            <a:ext cx="1585865" cy="3428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Healthcare</a:t>
            </a:r>
            <a:endParaRPr lang="en-US" dirty="0"/>
          </a:p>
        </p:txBody>
      </p:sp>
      <p:sp>
        <p:nvSpPr>
          <p:cNvPr id="80" name="Rounded Rectangle 79"/>
          <p:cNvSpPr/>
          <p:nvPr/>
        </p:nvSpPr>
        <p:spPr>
          <a:xfrm>
            <a:off x="7224759" y="4131438"/>
            <a:ext cx="1585865" cy="3428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Energy</a:t>
            </a:r>
            <a:endParaRPr lang="en-US" dirty="0"/>
          </a:p>
        </p:txBody>
      </p:sp>
      <p:sp>
        <p:nvSpPr>
          <p:cNvPr id="81" name="Rounded Rectangle 80"/>
          <p:cNvSpPr/>
          <p:nvPr/>
        </p:nvSpPr>
        <p:spPr>
          <a:xfrm>
            <a:off x="7224759" y="2991433"/>
            <a:ext cx="1585865" cy="3428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Finance</a:t>
            </a:r>
            <a:endParaRPr lang="en-US" dirty="0"/>
          </a:p>
        </p:txBody>
      </p:sp>
    </p:spTree>
    <p:extLst>
      <p:ext uri="{BB962C8B-B14F-4D97-AF65-F5344CB8AC3E}">
        <p14:creationId xmlns:p14="http://schemas.microsoft.com/office/powerpoint/2010/main" val="3391391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2"/>
          <p:cNvSpPr txBox="1">
            <a:spLocks noGrp="1"/>
          </p:cNvSpPr>
          <p:nvPr>
            <p:ph type="title"/>
          </p:nvPr>
        </p:nvSpPr>
        <p:spPr>
          <a:xfrm>
            <a:off x="746408" y="378303"/>
            <a:ext cx="5744796" cy="109530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A Complete Cloud Security Governance, Risk and Compliance (GRC) Stack</a:t>
            </a:r>
            <a:endParaRPr dirty="0"/>
          </a:p>
        </p:txBody>
      </p:sp>
      <p:sp>
        <p:nvSpPr>
          <p:cNvPr id="663" name="Google Shape;663;p4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664" name="Google Shape;664;p42"/>
          <p:cNvGrpSpPr/>
          <p:nvPr/>
        </p:nvGrpSpPr>
        <p:grpSpPr>
          <a:xfrm>
            <a:off x="445323" y="2010038"/>
            <a:ext cx="2839743" cy="2720762"/>
            <a:chOff x="2404721" y="328993"/>
            <a:chExt cx="4060259" cy="3153561"/>
          </a:xfrm>
        </p:grpSpPr>
        <p:sp>
          <p:nvSpPr>
            <p:cNvPr id="666" name="Google Shape;666;p42"/>
            <p:cNvSpPr/>
            <p:nvPr/>
          </p:nvSpPr>
          <p:spPr>
            <a:xfrm>
              <a:off x="3189398" y="2603884"/>
              <a:ext cx="2488619" cy="878670"/>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0070C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smtClean="0">
                  <a:solidFill>
                    <a:schemeClr val="dk1"/>
                  </a:solidFill>
                  <a:latin typeface="Barlow Light"/>
                  <a:ea typeface="Barlow Light"/>
                  <a:cs typeface="Barlow Light"/>
                  <a:sym typeface="Barlow Light"/>
                </a:rPr>
                <a:t>Cloud Control Matrix (CCM)</a:t>
              </a:r>
              <a:endParaRPr sz="1200" i="0" u="none" strike="noStrike" cap="none" dirty="0">
                <a:solidFill>
                  <a:schemeClr val="dk1"/>
                </a:solidFill>
                <a:latin typeface="Barlow Light"/>
                <a:ea typeface="Barlow Light"/>
                <a:cs typeface="Barlow Light"/>
                <a:sym typeface="Barlow Light"/>
              </a:endParaRPr>
            </a:p>
          </p:txBody>
        </p:sp>
        <p:sp>
          <p:nvSpPr>
            <p:cNvPr id="667" name="Google Shape;667;p42"/>
            <p:cNvSpPr/>
            <p:nvPr/>
          </p:nvSpPr>
          <p:spPr>
            <a:xfrm>
              <a:off x="2404721" y="603358"/>
              <a:ext cx="4060259" cy="626488"/>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smtClean="0">
                  <a:solidFill>
                    <a:schemeClr val="lt1"/>
                  </a:solidFill>
                  <a:latin typeface="Barlow Light"/>
                  <a:ea typeface="Barlow Light"/>
                  <a:cs typeface="Barlow Light"/>
                  <a:sym typeface="Barlow Light"/>
                </a:rPr>
                <a:t>Cloud Trust Protocol (CTP)</a:t>
              </a:r>
              <a:endParaRPr sz="1200" i="0" u="none" strike="noStrike" cap="none" dirty="0">
                <a:solidFill>
                  <a:schemeClr val="lt1"/>
                </a:solidFill>
                <a:latin typeface="Barlow Light"/>
                <a:ea typeface="Barlow Light"/>
                <a:cs typeface="Barlow Light"/>
                <a:sym typeface="Barlow Light"/>
              </a:endParaRPr>
            </a:p>
          </p:txBody>
        </p:sp>
        <p:sp>
          <p:nvSpPr>
            <p:cNvPr id="668" name="Google Shape;668;p42"/>
            <p:cNvSpPr/>
            <p:nvPr/>
          </p:nvSpPr>
          <p:spPr>
            <a:xfrm>
              <a:off x="2894123" y="1889053"/>
              <a:ext cx="3075844" cy="77031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smtClean="0">
                  <a:solidFill>
                    <a:schemeClr val="lt1"/>
                  </a:solidFill>
                  <a:latin typeface="Barlow Light"/>
                  <a:ea typeface="Barlow Light"/>
                  <a:cs typeface="Barlow Light"/>
                  <a:sym typeface="Barlow Light"/>
                </a:rPr>
                <a:t>Consensus Assessments Initiative</a:t>
              </a:r>
              <a:r>
                <a:rPr lang="en" sz="1200" i="0" u="none" strike="noStrike" cap="none" dirty="0" smtClean="0">
                  <a:solidFill>
                    <a:schemeClr val="lt1"/>
                  </a:solidFill>
                  <a:latin typeface="Barlow Light"/>
                  <a:ea typeface="Barlow Light"/>
                  <a:cs typeface="Barlow Light"/>
                  <a:sym typeface="Barlow Light"/>
                </a:rPr>
                <a:t>(CAI)</a:t>
              </a:r>
              <a:endParaRPr sz="1200" i="0" u="none" strike="noStrike" cap="none" dirty="0">
                <a:solidFill>
                  <a:schemeClr val="lt1"/>
                </a:solidFill>
                <a:latin typeface="Barlow Light"/>
                <a:ea typeface="Barlow Light"/>
                <a:cs typeface="Barlow Light"/>
                <a:sym typeface="Barlow Light"/>
              </a:endParaRPr>
            </a:p>
          </p:txBody>
        </p:sp>
        <p:sp>
          <p:nvSpPr>
            <p:cNvPr id="669" name="Google Shape;669;p42"/>
            <p:cNvSpPr/>
            <p:nvPr/>
          </p:nvSpPr>
          <p:spPr>
            <a:xfrm>
              <a:off x="2652848" y="1174224"/>
              <a:ext cx="3586001" cy="80790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i="0" u="none" strike="noStrike" cap="none" dirty="0" smtClean="0">
                  <a:solidFill>
                    <a:schemeClr val="lt1"/>
                  </a:solidFill>
                  <a:latin typeface="Barlow Light"/>
                  <a:ea typeface="Barlow Light"/>
                  <a:cs typeface="Barlow Light"/>
                  <a:sym typeface="Barlow Light"/>
                </a:rPr>
                <a:t>Cloud Audit</a:t>
              </a:r>
              <a:endParaRPr sz="1200" i="0" u="none" strike="noStrike" cap="none" dirty="0">
                <a:solidFill>
                  <a:schemeClr val="lt1"/>
                </a:solidFill>
                <a:latin typeface="Barlow Light"/>
                <a:ea typeface="Barlow Light"/>
                <a:cs typeface="Barlow Light"/>
                <a:sym typeface="Barlow Light"/>
              </a:endParaRPr>
            </a:p>
          </p:txBody>
        </p:sp>
        <p:sp>
          <p:nvSpPr>
            <p:cNvPr id="671" name="Google Shape;671;p42"/>
            <p:cNvSpPr/>
            <p:nvPr/>
          </p:nvSpPr>
          <p:spPr>
            <a:xfrm>
              <a:off x="2428066" y="328993"/>
              <a:ext cx="4036913"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alibri"/>
                <a:ea typeface="Calibri"/>
                <a:cs typeface="Calibri"/>
                <a:sym typeface="Calibri"/>
              </a:endParaRPr>
            </a:p>
          </p:txBody>
        </p:sp>
      </p:grpSp>
      <p:cxnSp>
        <p:nvCxnSpPr>
          <p:cNvPr id="672" name="Google Shape;672;p42"/>
          <p:cNvCxnSpPr>
            <a:cxnSpLocks/>
          </p:cNvCxnSpPr>
          <p:nvPr/>
        </p:nvCxnSpPr>
        <p:spPr>
          <a:xfrm>
            <a:off x="3510098" y="2418945"/>
            <a:ext cx="715552" cy="0"/>
          </a:xfrm>
          <a:prstGeom prst="straightConnector1">
            <a:avLst/>
          </a:prstGeom>
          <a:noFill/>
          <a:ln w="9525" cap="flat" cmpd="sng">
            <a:solidFill>
              <a:schemeClr val="accent1"/>
            </a:solidFill>
            <a:prstDash val="solid"/>
            <a:round/>
            <a:headEnd type="oval" w="med" len="med"/>
            <a:tailEnd type="oval" w="med" len="med"/>
          </a:ln>
        </p:spPr>
      </p:cxnSp>
      <p:cxnSp>
        <p:nvCxnSpPr>
          <p:cNvPr id="674" name="Google Shape;674;p42"/>
          <p:cNvCxnSpPr>
            <a:cxnSpLocks/>
          </p:cNvCxnSpPr>
          <p:nvPr/>
        </p:nvCxnSpPr>
        <p:spPr>
          <a:xfrm>
            <a:off x="3363135" y="3033613"/>
            <a:ext cx="836239" cy="0"/>
          </a:xfrm>
          <a:prstGeom prst="straightConnector1">
            <a:avLst/>
          </a:prstGeom>
          <a:noFill/>
          <a:ln w="9525" cap="flat" cmpd="sng">
            <a:solidFill>
              <a:schemeClr val="accent2"/>
            </a:solidFill>
            <a:prstDash val="solid"/>
            <a:round/>
            <a:headEnd type="oval" w="med" len="med"/>
            <a:tailEnd type="oval" w="med" len="med"/>
          </a:ln>
        </p:spPr>
      </p:cxnSp>
      <p:sp>
        <p:nvSpPr>
          <p:cNvPr id="679" name="Google Shape;679;p42"/>
          <p:cNvSpPr txBox="1"/>
          <p:nvPr/>
        </p:nvSpPr>
        <p:spPr>
          <a:xfrm>
            <a:off x="4597645" y="4157442"/>
            <a:ext cx="4118027"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300" dirty="0" smtClean="0">
                <a:solidFill>
                  <a:schemeClr val="dk2"/>
                </a:solidFill>
                <a:latin typeface="Barlow Light"/>
                <a:ea typeface="Barlow Light"/>
                <a:cs typeface="Barlow Light"/>
                <a:sym typeface="Barlow Light"/>
              </a:rPr>
              <a:t>The recommended foundations for controls</a:t>
            </a:r>
            <a:endParaRPr sz="1300" dirty="0">
              <a:solidFill>
                <a:schemeClr val="dk2"/>
              </a:solidFill>
              <a:latin typeface="Barlow Light"/>
              <a:ea typeface="Barlow Light"/>
              <a:cs typeface="Barlow Light"/>
              <a:sym typeface="Barlow Light"/>
            </a:endParaRPr>
          </a:p>
        </p:txBody>
      </p:sp>
      <p:cxnSp>
        <p:nvCxnSpPr>
          <p:cNvPr id="680" name="Google Shape;680;p42"/>
          <p:cNvCxnSpPr>
            <a:cxnSpLocks/>
          </p:cNvCxnSpPr>
          <p:nvPr/>
        </p:nvCxnSpPr>
        <p:spPr>
          <a:xfrm>
            <a:off x="3126910" y="3653251"/>
            <a:ext cx="1098740" cy="18254"/>
          </a:xfrm>
          <a:prstGeom prst="straightConnector1">
            <a:avLst/>
          </a:prstGeom>
          <a:noFill/>
          <a:ln w="9525" cap="flat" cmpd="sng">
            <a:solidFill>
              <a:srgbClr val="7030A0"/>
            </a:solidFill>
            <a:prstDash val="solid"/>
            <a:round/>
            <a:headEnd type="oval" w="med" len="med"/>
            <a:tailEnd type="oval" w="med" len="med"/>
          </a:ln>
        </p:spPr>
      </p:cxnSp>
      <p:sp>
        <p:nvSpPr>
          <p:cNvPr id="681" name="Google Shape;681;p42"/>
          <p:cNvSpPr txBox="1"/>
          <p:nvPr/>
        </p:nvSpPr>
        <p:spPr>
          <a:xfrm>
            <a:off x="4621322" y="3479678"/>
            <a:ext cx="4649560" cy="34714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300" dirty="0" smtClean="0">
                <a:solidFill>
                  <a:schemeClr val="dk2"/>
                </a:solidFill>
                <a:latin typeface="Barlow Light"/>
                <a:ea typeface="Barlow Light"/>
                <a:cs typeface="Barlow Light"/>
                <a:sym typeface="Barlow Light"/>
              </a:rPr>
              <a:t>Pre-audit checklists and questionnaires to inventory controls </a:t>
            </a:r>
            <a:endParaRPr sz="1300" dirty="0">
              <a:solidFill>
                <a:schemeClr val="dk2"/>
              </a:solidFill>
              <a:latin typeface="Barlow Light"/>
              <a:ea typeface="Barlow Light"/>
              <a:cs typeface="Barlow Light"/>
              <a:sym typeface="Barlow Light"/>
            </a:endParaRPr>
          </a:p>
        </p:txBody>
      </p:sp>
      <p:sp>
        <p:nvSpPr>
          <p:cNvPr id="683" name="Google Shape;683;p42"/>
          <p:cNvSpPr txBox="1"/>
          <p:nvPr/>
        </p:nvSpPr>
        <p:spPr>
          <a:xfrm>
            <a:off x="4597645" y="2246895"/>
            <a:ext cx="2985193"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300" dirty="0" smtClean="0">
                <a:solidFill>
                  <a:schemeClr val="dk2"/>
                </a:solidFill>
                <a:latin typeface="Barlow Light"/>
                <a:ea typeface="Barlow Light"/>
                <a:cs typeface="Barlow Light"/>
                <a:sym typeface="Barlow Light"/>
              </a:rPr>
              <a:t>Continuous monitoring with a purpose </a:t>
            </a:r>
            <a:endParaRPr sz="1300" dirty="0">
              <a:solidFill>
                <a:schemeClr val="dk2"/>
              </a:solidFill>
              <a:latin typeface="Barlow Light"/>
              <a:ea typeface="Barlow Light"/>
              <a:cs typeface="Barlow Light"/>
              <a:sym typeface="Barlow Light"/>
            </a:endParaRPr>
          </a:p>
        </p:txBody>
      </p:sp>
      <p:cxnSp>
        <p:nvCxnSpPr>
          <p:cNvPr id="25" name="Google Shape;678;p42">
            <a:extLst>
              <a:ext uri="{FF2B5EF4-FFF2-40B4-BE49-F238E27FC236}">
                <a16:creationId xmlns="" xmlns:a16="http://schemas.microsoft.com/office/drawing/2014/main" id="{274476BB-2F4E-4149-94CC-2DC93EBA95DB}"/>
              </a:ext>
            </a:extLst>
          </p:cNvPr>
          <p:cNvCxnSpPr>
            <a:cxnSpLocks/>
          </p:cNvCxnSpPr>
          <p:nvPr/>
        </p:nvCxnSpPr>
        <p:spPr>
          <a:xfrm>
            <a:off x="2916400" y="4351906"/>
            <a:ext cx="1309250" cy="0"/>
          </a:xfrm>
          <a:prstGeom prst="straightConnector1">
            <a:avLst/>
          </a:prstGeom>
          <a:noFill/>
          <a:ln w="9525" cap="flat" cmpd="sng">
            <a:solidFill>
              <a:schemeClr val="accent4"/>
            </a:solidFill>
            <a:prstDash val="solid"/>
            <a:round/>
            <a:headEnd type="oval" w="med" len="med"/>
            <a:tailEnd type="oval" w="med" len="med"/>
          </a:ln>
        </p:spPr>
      </p:cxnSp>
      <p:sp>
        <p:nvSpPr>
          <p:cNvPr id="34" name="Google Shape;675;p42">
            <a:extLst>
              <a:ext uri="{FF2B5EF4-FFF2-40B4-BE49-F238E27FC236}">
                <a16:creationId xmlns="" xmlns:a16="http://schemas.microsoft.com/office/drawing/2014/main" id="{6C3B9DE8-2E12-4570-92E6-4E0C50AECBB5}"/>
              </a:ext>
            </a:extLst>
          </p:cNvPr>
          <p:cNvSpPr txBox="1"/>
          <p:nvPr/>
        </p:nvSpPr>
        <p:spPr>
          <a:xfrm>
            <a:off x="4597645" y="2750789"/>
            <a:ext cx="4473628" cy="39827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300" dirty="0" smtClean="0">
                <a:solidFill>
                  <a:schemeClr val="dk2"/>
                </a:solidFill>
                <a:latin typeface="Barlow Light"/>
                <a:ea typeface="Barlow Light"/>
                <a:cs typeface="Barlow Light"/>
                <a:sym typeface="Barlow Light"/>
              </a:rPr>
              <a:t>Claims, Offers and the basis for auditing service delivery</a:t>
            </a:r>
            <a:endParaRPr sz="1300" dirty="0">
              <a:solidFill>
                <a:schemeClr val="dk2"/>
              </a:solidFill>
              <a:latin typeface="Barlow Ligh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z="2000" dirty="0" smtClean="0"/>
              <a:t>Common Threats to cloud computing and how to protect from threats by using security compliance models</a:t>
            </a:r>
            <a:endParaRPr lang="en-US" sz="2000" dirty="0"/>
          </a:p>
        </p:txBody>
      </p:sp>
      <p:sp>
        <p:nvSpPr>
          <p:cNvPr id="3" name="Oval 2">
            <a:extLst>
              <a:ext uri="{FF2B5EF4-FFF2-40B4-BE49-F238E27FC236}">
                <a16:creationId xmlns:a16="http://schemas.microsoft.com/office/drawing/2014/main" xmlns="" id="{893C99A4-573A-4BB8-97D5-838DC408E12E}"/>
              </a:ext>
            </a:extLst>
          </p:cNvPr>
          <p:cNvSpPr/>
          <p:nvPr/>
        </p:nvSpPr>
        <p:spPr>
          <a:xfrm>
            <a:off x="3604691" y="1980229"/>
            <a:ext cx="1949619" cy="194961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4" name="Block Arc 3">
            <a:extLst>
              <a:ext uri="{FF2B5EF4-FFF2-40B4-BE49-F238E27FC236}">
                <a16:creationId xmlns:a16="http://schemas.microsoft.com/office/drawing/2014/main" xmlns="" id="{7B661184-A002-4439-B1A1-7B6EE89B02AE}"/>
              </a:ext>
            </a:extLst>
          </p:cNvPr>
          <p:cNvSpPr/>
          <p:nvPr/>
        </p:nvSpPr>
        <p:spPr>
          <a:xfrm rot="5400000">
            <a:off x="3796048" y="2171586"/>
            <a:ext cx="1566908" cy="1566908"/>
          </a:xfrm>
          <a:prstGeom prst="blockArc">
            <a:avLst>
              <a:gd name="adj1" fmla="val 10800000"/>
              <a:gd name="adj2" fmla="val 21591085"/>
              <a:gd name="adj3" fmla="val 25572"/>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5" name="Block Arc 4">
            <a:extLst>
              <a:ext uri="{FF2B5EF4-FFF2-40B4-BE49-F238E27FC236}">
                <a16:creationId xmlns:a16="http://schemas.microsoft.com/office/drawing/2014/main" xmlns="" id="{09D572AB-5FBD-4606-8E7B-A42925E7E8E8}"/>
              </a:ext>
            </a:extLst>
          </p:cNvPr>
          <p:cNvSpPr/>
          <p:nvPr/>
        </p:nvSpPr>
        <p:spPr>
          <a:xfrm>
            <a:off x="3796048" y="2171586"/>
            <a:ext cx="1566908" cy="1566908"/>
          </a:xfrm>
          <a:prstGeom prst="blockArc">
            <a:avLst>
              <a:gd name="adj1" fmla="val 5394577"/>
              <a:gd name="adj2" fmla="val 16208807"/>
              <a:gd name="adj3" fmla="val 25571"/>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nvGrpSpPr>
          <p:cNvPr id="6" name="Group 5">
            <a:extLst>
              <a:ext uri="{FF2B5EF4-FFF2-40B4-BE49-F238E27FC236}">
                <a16:creationId xmlns:a16="http://schemas.microsoft.com/office/drawing/2014/main" xmlns="" id="{6E18AE62-160A-4723-9000-7A167C8AC6DE}"/>
              </a:ext>
            </a:extLst>
          </p:cNvPr>
          <p:cNvGrpSpPr/>
          <p:nvPr/>
        </p:nvGrpSpPr>
        <p:grpSpPr>
          <a:xfrm>
            <a:off x="5554310" y="3031157"/>
            <a:ext cx="2878200" cy="691242"/>
            <a:chOff x="5896425" y="3794916"/>
            <a:chExt cx="2521384" cy="921656"/>
          </a:xfrm>
        </p:grpSpPr>
        <p:sp>
          <p:nvSpPr>
            <p:cNvPr id="7" name="Pentagon 7">
              <a:extLst>
                <a:ext uri="{FF2B5EF4-FFF2-40B4-BE49-F238E27FC236}">
                  <a16:creationId xmlns:a16="http://schemas.microsoft.com/office/drawing/2014/main" xmlns="" id="{EF4EC145-4298-4FD7-8DD0-70522876A5F3}"/>
                </a:ext>
              </a:extLst>
            </p:cNvPr>
            <p:cNvSpPr/>
            <p:nvPr/>
          </p:nvSpPr>
          <p:spPr>
            <a:xfrm flipH="1">
              <a:off x="5896425" y="3852519"/>
              <a:ext cx="2435851"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 name="Pentagon 8">
              <a:extLst>
                <a:ext uri="{FF2B5EF4-FFF2-40B4-BE49-F238E27FC236}">
                  <a16:creationId xmlns:a16="http://schemas.microsoft.com/office/drawing/2014/main" xmlns="" id="{FD173860-C8AC-4712-92D8-1F6993A4F119}"/>
                </a:ext>
              </a:extLst>
            </p:cNvPr>
            <p:cNvSpPr/>
            <p:nvPr/>
          </p:nvSpPr>
          <p:spPr>
            <a:xfrm flipH="1">
              <a:off x="5981958" y="3794916"/>
              <a:ext cx="2435851" cy="86405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schemeClr val="tx1"/>
                </a:solidFill>
              </a:endParaRPr>
            </a:p>
          </p:txBody>
        </p:sp>
      </p:grpSp>
      <p:grpSp>
        <p:nvGrpSpPr>
          <p:cNvPr id="9" name="Group 8">
            <a:extLst>
              <a:ext uri="{FF2B5EF4-FFF2-40B4-BE49-F238E27FC236}">
                <a16:creationId xmlns:a16="http://schemas.microsoft.com/office/drawing/2014/main" xmlns="" id="{18B88E25-5F19-4B66-81FB-3FFB83F7F773}"/>
              </a:ext>
            </a:extLst>
          </p:cNvPr>
          <p:cNvGrpSpPr/>
          <p:nvPr/>
        </p:nvGrpSpPr>
        <p:grpSpPr>
          <a:xfrm>
            <a:off x="5565319" y="2187906"/>
            <a:ext cx="2878200" cy="691242"/>
            <a:chOff x="5896425" y="2812531"/>
            <a:chExt cx="2521384" cy="921656"/>
          </a:xfrm>
        </p:grpSpPr>
        <p:sp>
          <p:nvSpPr>
            <p:cNvPr id="10" name="Pentagon 10">
              <a:extLst>
                <a:ext uri="{FF2B5EF4-FFF2-40B4-BE49-F238E27FC236}">
                  <a16:creationId xmlns:a16="http://schemas.microsoft.com/office/drawing/2014/main" xmlns="" id="{D747B980-68B9-40DA-8D1A-17795DF02F50}"/>
                </a:ext>
              </a:extLst>
            </p:cNvPr>
            <p:cNvSpPr/>
            <p:nvPr/>
          </p:nvSpPr>
          <p:spPr>
            <a:xfrm rot="10800000">
              <a:off x="5896425" y="2877644"/>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 name="Pentagon 11">
              <a:extLst>
                <a:ext uri="{FF2B5EF4-FFF2-40B4-BE49-F238E27FC236}">
                  <a16:creationId xmlns:a16="http://schemas.microsoft.com/office/drawing/2014/main" xmlns="" id="{CBF72278-A8AF-4D95-9B61-95599F4C83EC}"/>
                </a:ext>
              </a:extLst>
            </p:cNvPr>
            <p:cNvSpPr/>
            <p:nvPr/>
          </p:nvSpPr>
          <p:spPr>
            <a:xfrm rot="10800000">
              <a:off x="5963271" y="2812531"/>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grpSp>
        <p:nvGrpSpPr>
          <p:cNvPr id="12" name="Group 11">
            <a:extLst>
              <a:ext uri="{FF2B5EF4-FFF2-40B4-BE49-F238E27FC236}">
                <a16:creationId xmlns:a16="http://schemas.microsoft.com/office/drawing/2014/main" xmlns="" id="{B7E95F17-0E81-4E66-97AE-0CB9735A9EA7}"/>
              </a:ext>
            </a:extLst>
          </p:cNvPr>
          <p:cNvGrpSpPr/>
          <p:nvPr/>
        </p:nvGrpSpPr>
        <p:grpSpPr>
          <a:xfrm>
            <a:off x="713509" y="2187908"/>
            <a:ext cx="2876943" cy="691241"/>
            <a:chOff x="727575" y="2812531"/>
            <a:chExt cx="2535694" cy="921655"/>
          </a:xfrm>
        </p:grpSpPr>
        <p:sp>
          <p:nvSpPr>
            <p:cNvPr id="13" name="Pentagon 13">
              <a:extLst>
                <a:ext uri="{FF2B5EF4-FFF2-40B4-BE49-F238E27FC236}">
                  <a16:creationId xmlns:a16="http://schemas.microsoft.com/office/drawing/2014/main" xmlns="" id="{1FB29469-3DF8-4066-8797-334DD30342DC}"/>
                </a:ext>
              </a:extLst>
            </p:cNvPr>
            <p:cNvSpPr/>
            <p:nvPr/>
          </p:nvSpPr>
          <p:spPr>
            <a:xfrm rot="10800000" flipH="1">
              <a:off x="808731" y="2870133"/>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4" name="Pentagon 14">
              <a:extLst>
                <a:ext uri="{FF2B5EF4-FFF2-40B4-BE49-F238E27FC236}">
                  <a16:creationId xmlns:a16="http://schemas.microsoft.com/office/drawing/2014/main" xmlns="" id="{E85EA44C-1B98-41FB-ABC9-3B55F9BCA188}"/>
                </a:ext>
              </a:extLst>
            </p:cNvPr>
            <p:cNvSpPr/>
            <p:nvPr/>
          </p:nvSpPr>
          <p:spPr>
            <a:xfrm rot="10800000" flipH="1">
              <a:off x="727575" y="2812531"/>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grpSp>
        <p:nvGrpSpPr>
          <p:cNvPr id="15" name="Group 14">
            <a:extLst>
              <a:ext uri="{FF2B5EF4-FFF2-40B4-BE49-F238E27FC236}">
                <a16:creationId xmlns:a16="http://schemas.microsoft.com/office/drawing/2014/main" xmlns="" id="{E7E81360-816A-49A0-B680-DDEE9F1D392D}"/>
              </a:ext>
            </a:extLst>
          </p:cNvPr>
          <p:cNvGrpSpPr/>
          <p:nvPr/>
        </p:nvGrpSpPr>
        <p:grpSpPr>
          <a:xfrm>
            <a:off x="5565319" y="3818500"/>
            <a:ext cx="2878200" cy="691242"/>
            <a:chOff x="5896425" y="4777300"/>
            <a:chExt cx="2521384" cy="921656"/>
          </a:xfrm>
        </p:grpSpPr>
        <p:sp>
          <p:nvSpPr>
            <p:cNvPr id="16" name="Pentagon 17">
              <a:extLst>
                <a:ext uri="{FF2B5EF4-FFF2-40B4-BE49-F238E27FC236}">
                  <a16:creationId xmlns:a16="http://schemas.microsoft.com/office/drawing/2014/main" xmlns="" id="{54F7CEF2-67B7-4C87-9FD2-F26470F18B0A}"/>
                </a:ext>
              </a:extLst>
            </p:cNvPr>
            <p:cNvSpPr/>
            <p:nvPr/>
          </p:nvSpPr>
          <p:spPr>
            <a:xfrm flipH="1">
              <a:off x="5896425" y="4834903"/>
              <a:ext cx="2435851"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7" name="Pentagon 18">
              <a:extLst>
                <a:ext uri="{FF2B5EF4-FFF2-40B4-BE49-F238E27FC236}">
                  <a16:creationId xmlns:a16="http://schemas.microsoft.com/office/drawing/2014/main" xmlns="" id="{8B37F905-397F-4C5B-931E-5210E6A335C8}"/>
                </a:ext>
              </a:extLst>
            </p:cNvPr>
            <p:cNvSpPr/>
            <p:nvPr/>
          </p:nvSpPr>
          <p:spPr>
            <a:xfrm flipH="1">
              <a:off x="5981958" y="4777300"/>
              <a:ext cx="2435851" cy="86405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grpSp>
        <p:nvGrpSpPr>
          <p:cNvPr id="18" name="Group 17">
            <a:extLst>
              <a:ext uri="{FF2B5EF4-FFF2-40B4-BE49-F238E27FC236}">
                <a16:creationId xmlns:a16="http://schemas.microsoft.com/office/drawing/2014/main" xmlns="" id="{58B5EED9-F3B6-4087-81D1-5CCCA6FDAB97}"/>
              </a:ext>
            </a:extLst>
          </p:cNvPr>
          <p:cNvGrpSpPr/>
          <p:nvPr/>
        </p:nvGrpSpPr>
        <p:grpSpPr>
          <a:xfrm>
            <a:off x="5565319" y="1372610"/>
            <a:ext cx="2878200" cy="691242"/>
            <a:chOff x="5896425" y="1830146"/>
            <a:chExt cx="2521384" cy="921656"/>
          </a:xfrm>
        </p:grpSpPr>
        <p:sp>
          <p:nvSpPr>
            <p:cNvPr id="19" name="Pentagon 20">
              <a:extLst>
                <a:ext uri="{FF2B5EF4-FFF2-40B4-BE49-F238E27FC236}">
                  <a16:creationId xmlns:a16="http://schemas.microsoft.com/office/drawing/2014/main" xmlns="" id="{87C84A19-5B1F-4ECB-80AC-D1D9D4C50B1A}"/>
                </a:ext>
              </a:extLst>
            </p:cNvPr>
            <p:cNvSpPr/>
            <p:nvPr/>
          </p:nvSpPr>
          <p:spPr>
            <a:xfrm rot="10800000">
              <a:off x="5896425" y="1895259"/>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0" name="Pentagon 21">
              <a:extLst>
                <a:ext uri="{FF2B5EF4-FFF2-40B4-BE49-F238E27FC236}">
                  <a16:creationId xmlns:a16="http://schemas.microsoft.com/office/drawing/2014/main" xmlns="" id="{5D4B95FA-D859-42BC-A113-4FC4E52AA0E3}"/>
                </a:ext>
              </a:extLst>
            </p:cNvPr>
            <p:cNvSpPr/>
            <p:nvPr/>
          </p:nvSpPr>
          <p:spPr>
            <a:xfrm rot="10800000">
              <a:off x="5963271" y="1830146"/>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bg1"/>
                </a:solidFill>
              </a:endParaRPr>
            </a:p>
          </p:txBody>
        </p:sp>
      </p:grpSp>
      <p:grpSp>
        <p:nvGrpSpPr>
          <p:cNvPr id="21" name="Group 20">
            <a:extLst>
              <a:ext uri="{FF2B5EF4-FFF2-40B4-BE49-F238E27FC236}">
                <a16:creationId xmlns:a16="http://schemas.microsoft.com/office/drawing/2014/main" xmlns="" id="{068A8EC5-BF31-430D-BA89-C004E42047D9}"/>
              </a:ext>
            </a:extLst>
          </p:cNvPr>
          <p:cNvGrpSpPr/>
          <p:nvPr/>
        </p:nvGrpSpPr>
        <p:grpSpPr>
          <a:xfrm>
            <a:off x="713509" y="1372612"/>
            <a:ext cx="2876943" cy="691241"/>
            <a:chOff x="727575" y="1830146"/>
            <a:chExt cx="2535694" cy="921655"/>
          </a:xfrm>
        </p:grpSpPr>
        <p:sp>
          <p:nvSpPr>
            <p:cNvPr id="22" name="Pentagon 23">
              <a:extLst>
                <a:ext uri="{FF2B5EF4-FFF2-40B4-BE49-F238E27FC236}">
                  <a16:creationId xmlns:a16="http://schemas.microsoft.com/office/drawing/2014/main" xmlns="" id="{4CC8D60E-C47C-44A9-8470-DF5F22C5CE90}"/>
                </a:ext>
              </a:extLst>
            </p:cNvPr>
            <p:cNvSpPr/>
            <p:nvPr/>
          </p:nvSpPr>
          <p:spPr>
            <a:xfrm rot="10800000" flipH="1">
              <a:off x="808731" y="188774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lumMod val="65000"/>
                    <a:lumOff val="35000"/>
                  </a:schemeClr>
                </a:solidFill>
                <a:cs typeface="Arial" pitchFamily="34" charset="0"/>
              </a:endParaRPr>
            </a:p>
          </p:txBody>
        </p:sp>
        <p:sp>
          <p:nvSpPr>
            <p:cNvPr id="23" name="Pentagon 24">
              <a:extLst>
                <a:ext uri="{FF2B5EF4-FFF2-40B4-BE49-F238E27FC236}">
                  <a16:creationId xmlns:a16="http://schemas.microsoft.com/office/drawing/2014/main" xmlns="" id="{3D7E8EE8-2E5C-462B-BCB8-9341B147E4A8}"/>
                </a:ext>
              </a:extLst>
            </p:cNvPr>
            <p:cNvSpPr/>
            <p:nvPr/>
          </p:nvSpPr>
          <p:spPr>
            <a:xfrm rot="10800000" flipH="1">
              <a:off x="727575" y="183014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lumMod val="65000"/>
                    <a:lumOff val="35000"/>
                  </a:schemeClr>
                </a:solidFill>
                <a:cs typeface="Arial" pitchFamily="34" charset="0"/>
              </a:endParaRPr>
            </a:p>
          </p:txBody>
        </p:sp>
      </p:grpSp>
      <p:grpSp>
        <p:nvGrpSpPr>
          <p:cNvPr id="24" name="Group 23">
            <a:extLst>
              <a:ext uri="{FF2B5EF4-FFF2-40B4-BE49-F238E27FC236}">
                <a16:creationId xmlns:a16="http://schemas.microsoft.com/office/drawing/2014/main" xmlns="" id="{C5E03DA8-C10D-42BF-A8E9-63890E2E928E}"/>
              </a:ext>
            </a:extLst>
          </p:cNvPr>
          <p:cNvGrpSpPr/>
          <p:nvPr/>
        </p:nvGrpSpPr>
        <p:grpSpPr>
          <a:xfrm>
            <a:off x="713509" y="3818500"/>
            <a:ext cx="2876943" cy="691242"/>
            <a:chOff x="727575" y="4777300"/>
            <a:chExt cx="2535694" cy="921656"/>
          </a:xfrm>
        </p:grpSpPr>
        <p:sp>
          <p:nvSpPr>
            <p:cNvPr id="25" name="Pentagon 26">
              <a:extLst>
                <a:ext uri="{FF2B5EF4-FFF2-40B4-BE49-F238E27FC236}">
                  <a16:creationId xmlns:a16="http://schemas.microsoft.com/office/drawing/2014/main" xmlns="" id="{6E5417DA-F3F6-4121-A192-C7442F727087}"/>
                </a:ext>
              </a:extLst>
            </p:cNvPr>
            <p:cNvSpPr/>
            <p:nvPr/>
          </p:nvSpPr>
          <p:spPr>
            <a:xfrm rot="10800000" flipH="1">
              <a:off x="808731" y="4834903"/>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6" name="Pentagon 27">
              <a:extLst>
                <a:ext uri="{FF2B5EF4-FFF2-40B4-BE49-F238E27FC236}">
                  <a16:creationId xmlns:a16="http://schemas.microsoft.com/office/drawing/2014/main" xmlns="" id="{C6A72C47-B451-4C5E-BAE8-DD53ABC8C008}"/>
                </a:ext>
              </a:extLst>
            </p:cNvPr>
            <p:cNvSpPr/>
            <p:nvPr/>
          </p:nvSpPr>
          <p:spPr>
            <a:xfrm rot="10800000" flipH="1">
              <a:off x="727575" y="4777300"/>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grpSp>
        <p:nvGrpSpPr>
          <p:cNvPr id="27" name="Group 26">
            <a:extLst>
              <a:ext uri="{FF2B5EF4-FFF2-40B4-BE49-F238E27FC236}">
                <a16:creationId xmlns:a16="http://schemas.microsoft.com/office/drawing/2014/main" xmlns="" id="{877A3507-23CD-43C5-AD8B-9C2559F01BEA}"/>
              </a:ext>
            </a:extLst>
          </p:cNvPr>
          <p:cNvGrpSpPr/>
          <p:nvPr/>
        </p:nvGrpSpPr>
        <p:grpSpPr>
          <a:xfrm>
            <a:off x="713509" y="3003205"/>
            <a:ext cx="2876943" cy="691241"/>
            <a:chOff x="727575" y="3794916"/>
            <a:chExt cx="2535694" cy="921655"/>
          </a:xfrm>
        </p:grpSpPr>
        <p:sp>
          <p:nvSpPr>
            <p:cNvPr id="28" name="Pentagon 29">
              <a:extLst>
                <a:ext uri="{FF2B5EF4-FFF2-40B4-BE49-F238E27FC236}">
                  <a16:creationId xmlns:a16="http://schemas.microsoft.com/office/drawing/2014/main" xmlns="" id="{6356AF0A-DBFC-4916-8779-EEBDA8B2716D}"/>
                </a:ext>
              </a:extLst>
            </p:cNvPr>
            <p:cNvSpPr/>
            <p:nvPr/>
          </p:nvSpPr>
          <p:spPr>
            <a:xfrm rot="10800000" flipH="1">
              <a:off x="808731" y="385251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9" name="Pentagon 30">
              <a:extLst>
                <a:ext uri="{FF2B5EF4-FFF2-40B4-BE49-F238E27FC236}">
                  <a16:creationId xmlns:a16="http://schemas.microsoft.com/office/drawing/2014/main" xmlns="" id="{1B8D3FFE-6B61-464C-9A8C-8C695DF3030B}"/>
                </a:ext>
              </a:extLst>
            </p:cNvPr>
            <p:cNvSpPr/>
            <p:nvPr/>
          </p:nvSpPr>
          <p:spPr>
            <a:xfrm rot="10800000" flipH="1">
              <a:off x="727575" y="379491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schemeClr val="tx1"/>
                </a:solidFill>
              </a:endParaRPr>
            </a:p>
          </p:txBody>
        </p:sp>
      </p:grpSp>
      <p:grpSp>
        <p:nvGrpSpPr>
          <p:cNvPr id="30" name="Group 29">
            <a:extLst>
              <a:ext uri="{FF2B5EF4-FFF2-40B4-BE49-F238E27FC236}">
                <a16:creationId xmlns:a16="http://schemas.microsoft.com/office/drawing/2014/main" xmlns="" id="{8D6B766B-9641-43BB-ADAD-8A0C87025749}"/>
              </a:ext>
            </a:extLst>
          </p:cNvPr>
          <p:cNvGrpSpPr/>
          <p:nvPr/>
        </p:nvGrpSpPr>
        <p:grpSpPr>
          <a:xfrm>
            <a:off x="920826" y="1427871"/>
            <a:ext cx="2295000" cy="564479"/>
            <a:chOff x="879241" y="1941705"/>
            <a:chExt cx="1842088" cy="752638"/>
          </a:xfrm>
        </p:grpSpPr>
        <p:sp>
          <p:nvSpPr>
            <p:cNvPr id="31" name="Text Placeholder 12">
              <a:extLst>
                <a:ext uri="{FF2B5EF4-FFF2-40B4-BE49-F238E27FC236}">
                  <a16:creationId xmlns:a16="http://schemas.microsoft.com/office/drawing/2014/main" xmlns="" id="{985AD94F-C45A-44A0-82C8-8FA0ECA3F552}"/>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Affect the confidentiality of data and eventually the organization</a:t>
              </a:r>
              <a:endParaRPr lang="ko-KR" altLang="en-US" sz="900" dirty="0">
                <a:solidFill>
                  <a:schemeClr val="bg1"/>
                </a:solidFill>
                <a:cs typeface="Arial" pitchFamily="34" charset="0"/>
              </a:endParaRPr>
            </a:p>
          </p:txBody>
        </p:sp>
        <p:sp>
          <p:nvSpPr>
            <p:cNvPr id="32" name="Text Placeholder 13">
              <a:extLst>
                <a:ext uri="{FF2B5EF4-FFF2-40B4-BE49-F238E27FC236}">
                  <a16:creationId xmlns:a16="http://schemas.microsoft.com/office/drawing/2014/main" xmlns="" id="{FAD6DDC7-1743-4461-B161-35E6E2D66B4C}"/>
                </a:ext>
              </a:extLst>
            </p:cNvPr>
            <p:cNvSpPr txBox="1">
              <a:spLocks/>
            </p:cNvSpPr>
            <p:nvPr/>
          </p:nvSpPr>
          <p:spPr>
            <a:xfrm>
              <a:off x="879241" y="1941705"/>
              <a:ext cx="1842088"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Data breaches</a:t>
              </a:r>
              <a:endParaRPr lang="en-US" sz="105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xmlns="" id="{BD02B5B4-DF60-4286-9145-74C05556E98C}"/>
              </a:ext>
            </a:extLst>
          </p:cNvPr>
          <p:cNvGrpSpPr/>
          <p:nvPr/>
        </p:nvGrpSpPr>
        <p:grpSpPr>
          <a:xfrm>
            <a:off x="920826" y="2243167"/>
            <a:ext cx="2295000" cy="564479"/>
            <a:chOff x="879241" y="1941705"/>
            <a:chExt cx="1842088" cy="752638"/>
          </a:xfrm>
        </p:grpSpPr>
        <p:sp>
          <p:nvSpPr>
            <p:cNvPr id="34" name="Text Placeholder 12">
              <a:extLst>
                <a:ext uri="{FF2B5EF4-FFF2-40B4-BE49-F238E27FC236}">
                  <a16:creationId xmlns:a16="http://schemas.microsoft.com/office/drawing/2014/main" xmlns="" id="{395FA072-F370-4F06-95BE-C8969D8E9BD3}"/>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Can happen due  to hardware failure or malicious attacks on the system</a:t>
              </a:r>
              <a:endParaRPr lang="ko-KR" altLang="en-US" sz="900" dirty="0">
                <a:solidFill>
                  <a:schemeClr val="bg1"/>
                </a:solidFill>
                <a:cs typeface="Arial" pitchFamily="34" charset="0"/>
              </a:endParaRPr>
            </a:p>
          </p:txBody>
        </p:sp>
        <p:sp>
          <p:nvSpPr>
            <p:cNvPr id="35" name="Text Placeholder 13">
              <a:extLst>
                <a:ext uri="{FF2B5EF4-FFF2-40B4-BE49-F238E27FC236}">
                  <a16:creationId xmlns:a16="http://schemas.microsoft.com/office/drawing/2014/main" xmlns="" id="{05A17CE7-E519-4071-878E-5833F8F6E097}"/>
                </a:ext>
              </a:extLst>
            </p:cNvPr>
            <p:cNvSpPr txBox="1">
              <a:spLocks/>
            </p:cNvSpPr>
            <p:nvPr/>
          </p:nvSpPr>
          <p:spPr>
            <a:xfrm>
              <a:off x="879241" y="1941705"/>
              <a:ext cx="1842088"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Data loss</a:t>
              </a:r>
              <a:endParaRPr lang="en-US" sz="1050" b="1"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xmlns="" id="{79221AE5-F9AC-4F4F-B43E-38F3B7D44062}"/>
              </a:ext>
            </a:extLst>
          </p:cNvPr>
          <p:cNvGrpSpPr/>
          <p:nvPr/>
        </p:nvGrpSpPr>
        <p:grpSpPr>
          <a:xfrm>
            <a:off x="805586" y="3058464"/>
            <a:ext cx="2513327" cy="564479"/>
            <a:chOff x="704000" y="1941705"/>
            <a:chExt cx="2017329" cy="752638"/>
          </a:xfrm>
        </p:grpSpPr>
        <p:sp>
          <p:nvSpPr>
            <p:cNvPr id="37" name="Text Placeholder 12">
              <a:extLst>
                <a:ext uri="{FF2B5EF4-FFF2-40B4-BE49-F238E27FC236}">
                  <a16:creationId xmlns:a16="http://schemas.microsoft.com/office/drawing/2014/main" xmlns="" id="{24ACCB8D-FDA9-4D63-BB97-42F50D072888}"/>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Affects the confidentiality and integrity of the users.</a:t>
              </a:r>
              <a:endParaRPr lang="ko-KR" altLang="en-US" sz="900" dirty="0">
                <a:solidFill>
                  <a:schemeClr val="bg1"/>
                </a:solidFill>
                <a:cs typeface="Arial" pitchFamily="34" charset="0"/>
              </a:endParaRPr>
            </a:p>
          </p:txBody>
        </p:sp>
        <p:sp>
          <p:nvSpPr>
            <p:cNvPr id="38" name="Text Placeholder 13">
              <a:extLst>
                <a:ext uri="{FF2B5EF4-FFF2-40B4-BE49-F238E27FC236}">
                  <a16:creationId xmlns:a16="http://schemas.microsoft.com/office/drawing/2014/main" xmlns="" id="{AA3ACD77-606E-4CEE-9890-AC77C9E90DDB}"/>
                </a:ext>
              </a:extLst>
            </p:cNvPr>
            <p:cNvSpPr txBox="1">
              <a:spLocks/>
            </p:cNvSpPr>
            <p:nvPr/>
          </p:nvSpPr>
          <p:spPr>
            <a:xfrm>
              <a:off x="704000" y="1941705"/>
              <a:ext cx="2017329" cy="2139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Account or Service Traffic Hijacking </a:t>
              </a:r>
              <a:endParaRPr lang="en-US" sz="105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xmlns="" id="{B32450FE-A994-44F1-A096-56D08FEBC68C}"/>
              </a:ext>
            </a:extLst>
          </p:cNvPr>
          <p:cNvGrpSpPr/>
          <p:nvPr/>
        </p:nvGrpSpPr>
        <p:grpSpPr>
          <a:xfrm>
            <a:off x="920826" y="3873760"/>
            <a:ext cx="2295000" cy="564479"/>
            <a:chOff x="879241" y="1941705"/>
            <a:chExt cx="1842088" cy="752638"/>
          </a:xfrm>
        </p:grpSpPr>
        <p:sp>
          <p:nvSpPr>
            <p:cNvPr id="40" name="Text Placeholder 12">
              <a:extLst>
                <a:ext uri="{FF2B5EF4-FFF2-40B4-BE49-F238E27FC236}">
                  <a16:creationId xmlns:a16="http://schemas.microsoft.com/office/drawing/2014/main" xmlns="" id="{6B6457C0-5E48-4BEB-8233-72F418A76EB3}"/>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Users and providers communicate through interfaces and APIs.</a:t>
              </a:r>
              <a:endParaRPr lang="ko-KR" altLang="en-US" sz="900" dirty="0">
                <a:solidFill>
                  <a:schemeClr val="bg1"/>
                </a:solidFill>
                <a:cs typeface="Arial" pitchFamily="34" charset="0"/>
              </a:endParaRPr>
            </a:p>
          </p:txBody>
        </p:sp>
        <p:sp>
          <p:nvSpPr>
            <p:cNvPr id="41" name="Text Placeholder 13">
              <a:extLst>
                <a:ext uri="{FF2B5EF4-FFF2-40B4-BE49-F238E27FC236}">
                  <a16:creationId xmlns:a16="http://schemas.microsoft.com/office/drawing/2014/main" xmlns="" id="{4825C824-489D-40B0-B866-CAD4E353BFE8}"/>
                </a:ext>
              </a:extLst>
            </p:cNvPr>
            <p:cNvSpPr txBox="1">
              <a:spLocks/>
            </p:cNvSpPr>
            <p:nvPr/>
          </p:nvSpPr>
          <p:spPr>
            <a:xfrm>
              <a:off x="879241" y="1941705"/>
              <a:ext cx="1842088"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Insecure Interfaces and APIs</a:t>
              </a:r>
              <a:endParaRPr lang="en-US" sz="1050" b="1" dirty="0">
                <a:solidFill>
                  <a:schemeClr val="bg1"/>
                </a:solidFill>
                <a:cs typeface="Arial" pitchFamily="34" charset="0"/>
              </a:endParaRPr>
            </a:p>
          </p:txBody>
        </p:sp>
      </p:grpSp>
      <p:grpSp>
        <p:nvGrpSpPr>
          <p:cNvPr id="42" name="Group 41">
            <a:extLst>
              <a:ext uri="{FF2B5EF4-FFF2-40B4-BE49-F238E27FC236}">
                <a16:creationId xmlns:a16="http://schemas.microsoft.com/office/drawing/2014/main" xmlns="" id="{F938CB0A-0B00-4E6D-A751-C3F32495A7B8}"/>
              </a:ext>
            </a:extLst>
          </p:cNvPr>
          <p:cNvGrpSpPr/>
          <p:nvPr/>
        </p:nvGrpSpPr>
        <p:grpSpPr>
          <a:xfrm>
            <a:off x="5939653" y="1431226"/>
            <a:ext cx="2295000" cy="564479"/>
            <a:chOff x="879241" y="1941705"/>
            <a:chExt cx="1842088" cy="752638"/>
          </a:xfrm>
        </p:grpSpPr>
        <p:sp>
          <p:nvSpPr>
            <p:cNvPr id="43" name="Text Placeholder 12">
              <a:extLst>
                <a:ext uri="{FF2B5EF4-FFF2-40B4-BE49-F238E27FC236}">
                  <a16:creationId xmlns:a16="http://schemas.microsoft.com/office/drawing/2014/main" xmlns="" id="{746B58A6-F930-4A21-B5E1-F74456C8A3A7}"/>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Is to prevent valid users from accessing their data</a:t>
              </a:r>
              <a:endParaRPr lang="ko-KR" altLang="en-US" sz="900" dirty="0">
                <a:solidFill>
                  <a:schemeClr val="bg1"/>
                </a:solidFill>
                <a:cs typeface="Arial" pitchFamily="34" charset="0"/>
              </a:endParaRPr>
            </a:p>
          </p:txBody>
        </p:sp>
        <p:sp>
          <p:nvSpPr>
            <p:cNvPr id="44" name="Text Placeholder 13">
              <a:extLst>
                <a:ext uri="{FF2B5EF4-FFF2-40B4-BE49-F238E27FC236}">
                  <a16:creationId xmlns:a16="http://schemas.microsoft.com/office/drawing/2014/main" xmlns="" id="{36D7BE4C-84FA-4BD5-8730-617F32E36EA2}"/>
                </a:ext>
              </a:extLst>
            </p:cNvPr>
            <p:cNvSpPr txBox="1">
              <a:spLocks/>
            </p:cNvSpPr>
            <p:nvPr/>
          </p:nvSpPr>
          <p:spPr>
            <a:xfrm>
              <a:off x="879241" y="1941705"/>
              <a:ext cx="1842088"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DOS</a:t>
              </a:r>
              <a:endParaRPr lang="en-US" sz="1050" b="1" dirty="0">
                <a:solidFill>
                  <a:schemeClr val="bg1"/>
                </a:solidFill>
                <a:cs typeface="Arial" pitchFamily="34" charset="0"/>
              </a:endParaRPr>
            </a:p>
          </p:txBody>
        </p:sp>
      </p:grpSp>
      <p:grpSp>
        <p:nvGrpSpPr>
          <p:cNvPr id="45" name="Group 44">
            <a:extLst>
              <a:ext uri="{FF2B5EF4-FFF2-40B4-BE49-F238E27FC236}">
                <a16:creationId xmlns:a16="http://schemas.microsoft.com/office/drawing/2014/main" xmlns="" id="{4D93FE86-6BFD-4FF2-87FF-D20D4ACE7BAC}"/>
              </a:ext>
            </a:extLst>
          </p:cNvPr>
          <p:cNvGrpSpPr/>
          <p:nvPr/>
        </p:nvGrpSpPr>
        <p:grpSpPr>
          <a:xfrm>
            <a:off x="5939653" y="2246523"/>
            <a:ext cx="2295000" cy="564479"/>
            <a:chOff x="879241" y="1941705"/>
            <a:chExt cx="1842088" cy="752638"/>
          </a:xfrm>
        </p:grpSpPr>
        <p:sp>
          <p:nvSpPr>
            <p:cNvPr id="46" name="Text Placeholder 12">
              <a:extLst>
                <a:ext uri="{FF2B5EF4-FFF2-40B4-BE49-F238E27FC236}">
                  <a16:creationId xmlns:a16="http://schemas.microsoft.com/office/drawing/2014/main" xmlns="" id="{7B435764-F446-47F5-910E-DA61EAFB186A}"/>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Are people within the organization who can access and misuse the data </a:t>
              </a:r>
              <a:endParaRPr lang="ko-KR" altLang="en-US" sz="900" dirty="0">
                <a:solidFill>
                  <a:schemeClr val="bg1"/>
                </a:solidFill>
                <a:cs typeface="Arial" pitchFamily="34" charset="0"/>
              </a:endParaRPr>
            </a:p>
          </p:txBody>
        </p:sp>
        <p:sp>
          <p:nvSpPr>
            <p:cNvPr id="47" name="Text Placeholder 13">
              <a:extLst>
                <a:ext uri="{FF2B5EF4-FFF2-40B4-BE49-F238E27FC236}">
                  <a16:creationId xmlns:a16="http://schemas.microsoft.com/office/drawing/2014/main" xmlns="" id="{382FD1E1-1DB6-4EC2-98B0-53DF83B64783}"/>
                </a:ext>
              </a:extLst>
            </p:cNvPr>
            <p:cNvSpPr txBox="1">
              <a:spLocks/>
            </p:cNvSpPr>
            <p:nvPr/>
          </p:nvSpPr>
          <p:spPr>
            <a:xfrm>
              <a:off x="879241" y="1941705"/>
              <a:ext cx="1842088"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Malicious Insiders</a:t>
              </a:r>
              <a:endParaRPr lang="en-US" sz="1050" b="1" dirty="0">
                <a:solidFill>
                  <a:schemeClr val="bg1"/>
                </a:solidFill>
                <a:cs typeface="Arial" pitchFamily="34" charset="0"/>
              </a:endParaRPr>
            </a:p>
          </p:txBody>
        </p:sp>
      </p:grpSp>
      <p:grpSp>
        <p:nvGrpSpPr>
          <p:cNvPr id="48" name="Group 47">
            <a:extLst>
              <a:ext uri="{FF2B5EF4-FFF2-40B4-BE49-F238E27FC236}">
                <a16:creationId xmlns:a16="http://schemas.microsoft.com/office/drawing/2014/main" xmlns="" id="{21F4651E-E994-4B2F-A2E4-AB08CF798CB0}"/>
              </a:ext>
            </a:extLst>
          </p:cNvPr>
          <p:cNvGrpSpPr/>
          <p:nvPr/>
        </p:nvGrpSpPr>
        <p:grpSpPr>
          <a:xfrm>
            <a:off x="5761541" y="3083872"/>
            <a:ext cx="2605672" cy="564479"/>
            <a:chOff x="879241" y="1941705"/>
            <a:chExt cx="1858468" cy="752638"/>
          </a:xfrm>
        </p:grpSpPr>
        <p:sp>
          <p:nvSpPr>
            <p:cNvPr id="49" name="Text Placeholder 12">
              <a:extLst>
                <a:ext uri="{FF2B5EF4-FFF2-40B4-BE49-F238E27FC236}">
                  <a16:creationId xmlns:a16="http://schemas.microsoft.com/office/drawing/2014/main" xmlns="" id="{CD6DAF1E-044E-41BA-ACAC-FBA03628F06A}"/>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Attackers can misuse the multi-tenancy feature of cloud to hack into other organizational data</a:t>
              </a:r>
              <a:endParaRPr lang="ko-KR" altLang="en-US" sz="900" dirty="0">
                <a:solidFill>
                  <a:schemeClr val="bg1"/>
                </a:solidFill>
                <a:cs typeface="Arial" pitchFamily="34" charset="0"/>
              </a:endParaRPr>
            </a:p>
          </p:txBody>
        </p:sp>
        <p:sp>
          <p:nvSpPr>
            <p:cNvPr id="50" name="Text Placeholder 13">
              <a:extLst>
                <a:ext uri="{FF2B5EF4-FFF2-40B4-BE49-F238E27FC236}">
                  <a16:creationId xmlns:a16="http://schemas.microsoft.com/office/drawing/2014/main" xmlns="" id="{EB55BFEF-B3BB-45FC-A593-50F313ED98EA}"/>
                </a:ext>
              </a:extLst>
            </p:cNvPr>
            <p:cNvSpPr txBox="1">
              <a:spLocks/>
            </p:cNvSpPr>
            <p:nvPr/>
          </p:nvSpPr>
          <p:spPr>
            <a:xfrm>
              <a:off x="895621" y="1941705"/>
              <a:ext cx="1842088"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Abuse of cloud services</a:t>
              </a:r>
              <a:endParaRPr lang="en-US" sz="1050" b="1" dirty="0">
                <a:solidFill>
                  <a:schemeClr val="bg1"/>
                </a:solidFill>
                <a:cs typeface="Arial" pitchFamily="34" charset="0"/>
              </a:endParaRPr>
            </a:p>
          </p:txBody>
        </p:sp>
      </p:grpSp>
      <p:grpSp>
        <p:nvGrpSpPr>
          <p:cNvPr id="51" name="Group 50">
            <a:extLst>
              <a:ext uri="{FF2B5EF4-FFF2-40B4-BE49-F238E27FC236}">
                <a16:creationId xmlns:a16="http://schemas.microsoft.com/office/drawing/2014/main" xmlns="" id="{6F38CC59-5B44-4791-B16D-8F99304B3AB0}"/>
              </a:ext>
            </a:extLst>
          </p:cNvPr>
          <p:cNvGrpSpPr/>
          <p:nvPr/>
        </p:nvGrpSpPr>
        <p:grpSpPr>
          <a:xfrm>
            <a:off x="5939653" y="3905131"/>
            <a:ext cx="2395220" cy="536465"/>
            <a:chOff x="879241" y="1979057"/>
            <a:chExt cx="1922530" cy="715286"/>
          </a:xfrm>
        </p:grpSpPr>
        <p:sp>
          <p:nvSpPr>
            <p:cNvPr id="52" name="Text Placeholder 12">
              <a:extLst>
                <a:ext uri="{FF2B5EF4-FFF2-40B4-BE49-F238E27FC236}">
                  <a16:creationId xmlns:a16="http://schemas.microsoft.com/office/drawing/2014/main" xmlns="" id="{185793FD-F7F3-4672-9290-EB6005B0A328}"/>
                </a:ext>
              </a:extLst>
            </p:cNvPr>
            <p:cNvSpPr txBox="1">
              <a:spLocks/>
            </p:cNvSpPr>
            <p:nvPr/>
          </p:nvSpPr>
          <p:spPr>
            <a:xfrm>
              <a:off x="879241" y="2213234"/>
              <a:ext cx="1842088" cy="4811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900" dirty="0" smtClean="0">
                  <a:solidFill>
                    <a:schemeClr val="bg1"/>
                  </a:solidFill>
                  <a:cs typeface="Arial" pitchFamily="34" charset="0"/>
                </a:rPr>
                <a:t>Cloud providers deliver their service in scalable way by sharing the resources.</a:t>
              </a:r>
              <a:endParaRPr lang="ko-KR" altLang="en-US" sz="900" dirty="0">
                <a:solidFill>
                  <a:schemeClr val="bg1"/>
                </a:solidFill>
                <a:cs typeface="Arial" pitchFamily="34" charset="0"/>
              </a:endParaRPr>
            </a:p>
          </p:txBody>
        </p:sp>
        <p:sp>
          <p:nvSpPr>
            <p:cNvPr id="53" name="Text Placeholder 13">
              <a:extLst>
                <a:ext uri="{FF2B5EF4-FFF2-40B4-BE49-F238E27FC236}">
                  <a16:creationId xmlns:a16="http://schemas.microsoft.com/office/drawing/2014/main" xmlns="" id="{F339F2CD-28D6-4C7F-B1AF-F81C605F9F0A}"/>
                </a:ext>
              </a:extLst>
            </p:cNvPr>
            <p:cNvSpPr txBox="1">
              <a:spLocks/>
            </p:cNvSpPr>
            <p:nvPr/>
          </p:nvSpPr>
          <p:spPr>
            <a:xfrm>
              <a:off x="879241" y="1979057"/>
              <a:ext cx="1922530" cy="22073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smtClean="0">
                  <a:solidFill>
                    <a:schemeClr val="bg1"/>
                  </a:solidFill>
                  <a:cs typeface="Arial" pitchFamily="34" charset="0"/>
                </a:rPr>
                <a:t>Shared Technology Vulnerabilities </a:t>
              </a:r>
              <a:endParaRPr lang="en-US" sz="1050" b="1" dirty="0">
                <a:solidFill>
                  <a:schemeClr val="bg1"/>
                </a:solidFill>
                <a:cs typeface="Arial" pitchFamily="34" charset="0"/>
              </a:endParaRPr>
            </a:p>
          </p:txBody>
        </p:sp>
      </p:grpSp>
      <p:sp>
        <p:nvSpPr>
          <p:cNvPr id="58" name="Freeform: Shape 57">
            <a:extLst>
              <a:ext uri="{FF2B5EF4-FFF2-40B4-BE49-F238E27FC236}">
                <a16:creationId xmlns:a16="http://schemas.microsoft.com/office/drawing/2014/main" xmlns="" id="{BC763714-50C6-4000-8E80-47688270844A}"/>
              </a:ext>
            </a:extLst>
          </p:cNvPr>
          <p:cNvSpPr/>
          <p:nvPr/>
        </p:nvSpPr>
        <p:spPr>
          <a:xfrm>
            <a:off x="4406446" y="2733852"/>
            <a:ext cx="346108" cy="393146"/>
          </a:xfrm>
          <a:custGeom>
            <a:avLst/>
            <a:gdLst>
              <a:gd name="connsiteX0" fmla="*/ 1345391 w 1544262"/>
              <a:gd name="connsiteY0" fmla="*/ 613209 h 1754137"/>
              <a:gd name="connsiteX1" fmla="*/ 1336057 w 1544262"/>
              <a:gd name="connsiteY1" fmla="*/ 605208 h 1754137"/>
              <a:gd name="connsiteX2" fmla="*/ 1338057 w 1544262"/>
              <a:gd name="connsiteY2" fmla="*/ 366131 h 1754137"/>
              <a:gd name="connsiteX3" fmla="*/ 946199 w 1544262"/>
              <a:gd name="connsiteY3" fmla="*/ 180 h 1754137"/>
              <a:gd name="connsiteX4" fmla="*/ 566246 w 1544262"/>
              <a:gd name="connsiteY4" fmla="*/ 3038 h 1754137"/>
              <a:gd name="connsiteX5" fmla="*/ 211726 w 1544262"/>
              <a:gd name="connsiteY5" fmla="*/ 315362 h 1754137"/>
              <a:gd name="connsiteX6" fmla="*/ 206582 w 1544262"/>
              <a:gd name="connsiteY6" fmla="*/ 613781 h 1754137"/>
              <a:gd name="connsiteX7" fmla="*/ 169530 w 1544262"/>
              <a:gd name="connsiteY7" fmla="*/ 621591 h 1754137"/>
              <a:gd name="connsiteX8" fmla="*/ 1223 w 1544262"/>
              <a:gd name="connsiteY8" fmla="*/ 812758 h 1754137"/>
              <a:gd name="connsiteX9" fmla="*/ 461 w 1544262"/>
              <a:gd name="connsiteY9" fmla="*/ 964872 h 1754137"/>
              <a:gd name="connsiteX10" fmla="*/ 44181 w 1544262"/>
              <a:gd name="connsiteY10" fmla="*/ 1007068 h 1754137"/>
              <a:gd name="connsiteX11" fmla="*/ 153433 w 1544262"/>
              <a:gd name="connsiteY11" fmla="*/ 1007163 h 1754137"/>
              <a:gd name="connsiteX12" fmla="*/ 208678 w 1544262"/>
              <a:gd name="connsiteY12" fmla="*/ 1052979 h 1754137"/>
              <a:gd name="connsiteX13" fmla="*/ 151718 w 1544262"/>
              <a:gd name="connsiteY13" fmla="*/ 1097460 h 1754137"/>
              <a:gd name="connsiteX14" fmla="*/ 37704 w 1544262"/>
              <a:gd name="connsiteY14" fmla="*/ 1096984 h 1754137"/>
              <a:gd name="connsiteX15" fmla="*/ 842 w 1544262"/>
              <a:gd name="connsiteY15" fmla="*/ 1135275 h 1754137"/>
              <a:gd name="connsiteX16" fmla="*/ 842 w 1544262"/>
              <a:gd name="connsiteY16" fmla="*/ 1173279 h 1754137"/>
              <a:gd name="connsiteX17" fmla="*/ 38752 w 1544262"/>
              <a:gd name="connsiteY17" fmla="*/ 1211093 h 1754137"/>
              <a:gd name="connsiteX18" fmla="*/ 157529 w 1544262"/>
              <a:gd name="connsiteY18" fmla="*/ 1210903 h 1754137"/>
              <a:gd name="connsiteX19" fmla="*/ 208773 w 1544262"/>
              <a:gd name="connsiteY19" fmla="*/ 1255671 h 1754137"/>
              <a:gd name="connsiteX20" fmla="*/ 157910 w 1544262"/>
              <a:gd name="connsiteY20" fmla="*/ 1300152 h 1754137"/>
              <a:gd name="connsiteX21" fmla="*/ 43895 w 1544262"/>
              <a:gd name="connsiteY21" fmla="*/ 1299771 h 1754137"/>
              <a:gd name="connsiteX22" fmla="*/ 747 w 1544262"/>
              <a:gd name="connsiteY22" fmla="*/ 1342062 h 1754137"/>
              <a:gd name="connsiteX23" fmla="*/ 842 w 1544262"/>
              <a:gd name="connsiteY23" fmla="*/ 1380067 h 1754137"/>
              <a:gd name="connsiteX24" fmla="*/ 35894 w 1544262"/>
              <a:gd name="connsiteY24" fmla="*/ 1415786 h 1754137"/>
              <a:gd name="connsiteX25" fmla="*/ 149908 w 1544262"/>
              <a:gd name="connsiteY25" fmla="*/ 1415786 h 1754137"/>
              <a:gd name="connsiteX26" fmla="*/ 208487 w 1544262"/>
              <a:gd name="connsiteY26" fmla="*/ 1461887 h 1754137"/>
              <a:gd name="connsiteX27" fmla="*/ 146384 w 1544262"/>
              <a:gd name="connsiteY27" fmla="*/ 1506559 h 1754137"/>
              <a:gd name="connsiteX28" fmla="*/ 41800 w 1544262"/>
              <a:gd name="connsiteY28" fmla="*/ 1505988 h 1754137"/>
              <a:gd name="connsiteX29" fmla="*/ 176 w 1544262"/>
              <a:gd name="connsiteY29" fmla="*/ 1545040 h 1754137"/>
              <a:gd name="connsiteX30" fmla="*/ 207058 w 1544262"/>
              <a:gd name="connsiteY30" fmla="*/ 1754018 h 1754137"/>
              <a:gd name="connsiteX31" fmla="*/ 1328818 w 1544262"/>
              <a:gd name="connsiteY31" fmla="*/ 1754114 h 1754137"/>
              <a:gd name="connsiteX32" fmla="*/ 1544178 w 1544262"/>
              <a:gd name="connsiteY32" fmla="*/ 1538373 h 1754137"/>
              <a:gd name="connsiteX33" fmla="*/ 1544178 w 1544262"/>
              <a:gd name="connsiteY33" fmla="*/ 877623 h 1754137"/>
              <a:gd name="connsiteX34" fmla="*/ 1345391 w 1544262"/>
              <a:gd name="connsiteY34" fmla="*/ 613209 h 1754137"/>
              <a:gd name="connsiteX35" fmla="*/ 388891 w 1544262"/>
              <a:gd name="connsiteY35" fmla="*/ 693695 h 1754137"/>
              <a:gd name="connsiteX36" fmla="*/ 237253 w 1544262"/>
              <a:gd name="connsiteY36" fmla="*/ 693791 h 1754137"/>
              <a:gd name="connsiteX37" fmla="*/ 203439 w 1544262"/>
              <a:gd name="connsiteY37" fmla="*/ 656834 h 1754137"/>
              <a:gd name="connsiteX38" fmla="*/ 236015 w 1544262"/>
              <a:gd name="connsiteY38" fmla="*/ 618924 h 1754137"/>
              <a:gd name="connsiteX39" fmla="*/ 321358 w 1544262"/>
              <a:gd name="connsiteY39" fmla="*/ 619305 h 1754137"/>
              <a:gd name="connsiteX40" fmla="*/ 387748 w 1544262"/>
              <a:gd name="connsiteY40" fmla="*/ 619020 h 1754137"/>
              <a:gd name="connsiteX41" fmla="*/ 432039 w 1544262"/>
              <a:gd name="connsiteY41" fmla="*/ 655595 h 1754137"/>
              <a:gd name="connsiteX42" fmla="*/ 388891 w 1544262"/>
              <a:gd name="connsiteY42" fmla="*/ 693695 h 1754137"/>
              <a:gd name="connsiteX43" fmla="*/ 905908 w 1544262"/>
              <a:gd name="connsiteY43" fmla="*/ 1263195 h 1754137"/>
              <a:gd name="connsiteX44" fmla="*/ 845900 w 1544262"/>
              <a:gd name="connsiteY44" fmla="*/ 1422548 h 1754137"/>
              <a:gd name="connsiteX45" fmla="*/ 786084 w 1544262"/>
              <a:gd name="connsiteY45" fmla="*/ 1482270 h 1754137"/>
              <a:gd name="connsiteX46" fmla="*/ 699692 w 1544262"/>
              <a:gd name="connsiteY46" fmla="*/ 1383115 h 1754137"/>
              <a:gd name="connsiteX47" fmla="*/ 650542 w 1544262"/>
              <a:gd name="connsiteY47" fmla="*/ 1278149 h 1754137"/>
              <a:gd name="connsiteX48" fmla="*/ 630349 w 1544262"/>
              <a:gd name="connsiteY48" fmla="*/ 1027737 h 1754137"/>
              <a:gd name="connsiteX49" fmla="*/ 892668 w 1544262"/>
              <a:gd name="connsiteY49" fmla="*/ 1006592 h 1754137"/>
              <a:gd name="connsiteX50" fmla="*/ 905908 w 1544262"/>
              <a:gd name="connsiteY50" fmla="*/ 1263195 h 1754137"/>
              <a:gd name="connsiteX51" fmla="*/ 904384 w 1544262"/>
              <a:gd name="connsiteY51" fmla="*/ 617019 h 1754137"/>
              <a:gd name="connsiteX52" fmla="*/ 482140 w 1544262"/>
              <a:gd name="connsiteY52" fmla="*/ 618353 h 1754137"/>
              <a:gd name="connsiteX53" fmla="*/ 430420 w 1544262"/>
              <a:gd name="connsiteY53" fmla="*/ 564917 h 1754137"/>
              <a:gd name="connsiteX54" fmla="*/ 430420 w 1544262"/>
              <a:gd name="connsiteY54" fmla="*/ 384704 h 1754137"/>
              <a:gd name="connsiteX55" fmla="*/ 431944 w 1544262"/>
              <a:gd name="connsiteY55" fmla="*/ 384228 h 1754137"/>
              <a:gd name="connsiteX56" fmla="*/ 430515 w 1544262"/>
              <a:gd name="connsiteY56" fmla="*/ 384133 h 1754137"/>
              <a:gd name="connsiteX57" fmla="*/ 611014 w 1544262"/>
              <a:gd name="connsiteY57" fmla="*/ 225732 h 1754137"/>
              <a:gd name="connsiteX58" fmla="*/ 933626 w 1544262"/>
              <a:gd name="connsiteY58" fmla="*/ 225637 h 1754137"/>
              <a:gd name="connsiteX59" fmla="*/ 1113934 w 1544262"/>
              <a:gd name="connsiteY59" fmla="*/ 409374 h 1754137"/>
              <a:gd name="connsiteX60" fmla="*/ 1117173 w 1544262"/>
              <a:gd name="connsiteY60" fmla="*/ 593778 h 1754137"/>
              <a:gd name="connsiteX61" fmla="*/ 1117458 w 1544262"/>
              <a:gd name="connsiteY61" fmla="*/ 613114 h 1754137"/>
              <a:gd name="connsiteX62" fmla="*/ 1117458 w 1544262"/>
              <a:gd name="connsiteY62" fmla="*/ 613114 h 1754137"/>
              <a:gd name="connsiteX63" fmla="*/ 904384 w 1544262"/>
              <a:gd name="connsiteY63" fmla="*/ 617019 h 1754137"/>
              <a:gd name="connsiteX64" fmla="*/ 1307387 w 1544262"/>
              <a:gd name="connsiteY64" fmla="*/ 693600 h 1754137"/>
              <a:gd name="connsiteX65" fmla="*/ 1226900 w 1544262"/>
              <a:gd name="connsiteY65" fmla="*/ 693314 h 1754137"/>
              <a:gd name="connsiteX66" fmla="*/ 1160607 w 1544262"/>
              <a:gd name="connsiteY66" fmla="*/ 693600 h 1754137"/>
              <a:gd name="connsiteX67" fmla="*/ 1113458 w 1544262"/>
              <a:gd name="connsiteY67" fmla="*/ 656643 h 1754137"/>
              <a:gd name="connsiteX68" fmla="*/ 1160987 w 1544262"/>
              <a:gd name="connsiteY68" fmla="*/ 619115 h 1754137"/>
              <a:gd name="connsiteX69" fmla="*/ 1307767 w 1544262"/>
              <a:gd name="connsiteY69" fmla="*/ 619020 h 1754137"/>
              <a:gd name="connsiteX70" fmla="*/ 1338248 w 1544262"/>
              <a:gd name="connsiteY70" fmla="*/ 658834 h 1754137"/>
              <a:gd name="connsiteX71" fmla="*/ 1307387 w 1544262"/>
              <a:gd name="connsiteY71" fmla="*/ 693600 h 175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544262" h="1754137">
                <a:moveTo>
                  <a:pt x="1345391" y="613209"/>
                </a:moveTo>
                <a:cubicBezTo>
                  <a:pt x="1342439" y="610352"/>
                  <a:pt x="1339296" y="607780"/>
                  <a:pt x="1336057" y="605208"/>
                </a:cubicBezTo>
                <a:cubicBezTo>
                  <a:pt x="1345391" y="525579"/>
                  <a:pt x="1340533" y="445855"/>
                  <a:pt x="1338057" y="366131"/>
                </a:cubicBezTo>
                <a:cubicBezTo>
                  <a:pt x="1321579" y="157724"/>
                  <a:pt x="1135270" y="-6202"/>
                  <a:pt x="946199" y="180"/>
                </a:cubicBezTo>
                <a:cubicBezTo>
                  <a:pt x="819611" y="4466"/>
                  <a:pt x="692739" y="-1630"/>
                  <a:pt x="566246" y="3038"/>
                </a:cubicBezTo>
                <a:cubicBezTo>
                  <a:pt x="398130" y="9229"/>
                  <a:pt x="240396" y="148770"/>
                  <a:pt x="211726" y="315362"/>
                </a:cubicBezTo>
                <a:cubicBezTo>
                  <a:pt x="194771" y="414041"/>
                  <a:pt x="203058" y="514149"/>
                  <a:pt x="206582" y="613781"/>
                </a:cubicBezTo>
                <a:cubicBezTo>
                  <a:pt x="194200" y="616448"/>
                  <a:pt x="182008" y="619686"/>
                  <a:pt x="169530" y="621591"/>
                </a:cubicBezTo>
                <a:cubicBezTo>
                  <a:pt x="55421" y="639308"/>
                  <a:pt x="2367" y="699315"/>
                  <a:pt x="1223" y="812758"/>
                </a:cubicBezTo>
                <a:cubicBezTo>
                  <a:pt x="747" y="863431"/>
                  <a:pt x="3033" y="914295"/>
                  <a:pt x="461" y="964872"/>
                </a:cubicBezTo>
                <a:cubicBezTo>
                  <a:pt x="-1348" y="999257"/>
                  <a:pt x="11892" y="1009068"/>
                  <a:pt x="44181" y="1007068"/>
                </a:cubicBezTo>
                <a:cubicBezTo>
                  <a:pt x="80471" y="1004877"/>
                  <a:pt x="117048" y="1006211"/>
                  <a:pt x="153433" y="1007163"/>
                </a:cubicBezTo>
                <a:cubicBezTo>
                  <a:pt x="183341" y="1007925"/>
                  <a:pt x="209630" y="1020117"/>
                  <a:pt x="208678" y="1052979"/>
                </a:cubicBezTo>
                <a:cubicBezTo>
                  <a:pt x="207725" y="1084887"/>
                  <a:pt x="182198" y="1097270"/>
                  <a:pt x="151718" y="1097460"/>
                </a:cubicBezTo>
                <a:cubicBezTo>
                  <a:pt x="113713" y="1097651"/>
                  <a:pt x="75518" y="1099270"/>
                  <a:pt x="37704" y="1096984"/>
                </a:cubicBezTo>
                <a:cubicBezTo>
                  <a:pt x="7796" y="1095174"/>
                  <a:pt x="-2301" y="1106985"/>
                  <a:pt x="842" y="1135275"/>
                </a:cubicBezTo>
                <a:cubicBezTo>
                  <a:pt x="2271" y="1147752"/>
                  <a:pt x="2176" y="1160706"/>
                  <a:pt x="842" y="1173279"/>
                </a:cubicBezTo>
                <a:cubicBezTo>
                  <a:pt x="-2206" y="1202331"/>
                  <a:pt x="9796" y="1212618"/>
                  <a:pt x="38752" y="1211093"/>
                </a:cubicBezTo>
                <a:cubicBezTo>
                  <a:pt x="78281" y="1209093"/>
                  <a:pt x="117905" y="1210808"/>
                  <a:pt x="157529" y="1210903"/>
                </a:cubicBezTo>
                <a:cubicBezTo>
                  <a:pt x="187723" y="1210903"/>
                  <a:pt x="208297" y="1227572"/>
                  <a:pt x="208773" y="1255671"/>
                </a:cubicBezTo>
                <a:cubicBezTo>
                  <a:pt x="209250" y="1284722"/>
                  <a:pt x="188008" y="1300152"/>
                  <a:pt x="157910" y="1300152"/>
                </a:cubicBezTo>
                <a:cubicBezTo>
                  <a:pt x="119905" y="1300152"/>
                  <a:pt x="81710" y="1302152"/>
                  <a:pt x="43895" y="1299771"/>
                </a:cubicBezTo>
                <a:cubicBezTo>
                  <a:pt x="11320" y="1297676"/>
                  <a:pt x="-3634" y="1308058"/>
                  <a:pt x="747" y="1342062"/>
                </a:cubicBezTo>
                <a:cubicBezTo>
                  <a:pt x="2367" y="1354540"/>
                  <a:pt x="2081" y="1367494"/>
                  <a:pt x="842" y="1380067"/>
                </a:cubicBezTo>
                <a:cubicBezTo>
                  <a:pt x="-1825" y="1406642"/>
                  <a:pt x="8938" y="1416929"/>
                  <a:pt x="35894" y="1415786"/>
                </a:cubicBezTo>
                <a:cubicBezTo>
                  <a:pt x="73804" y="1414167"/>
                  <a:pt x="111904" y="1415310"/>
                  <a:pt x="149908" y="1415786"/>
                </a:cubicBezTo>
                <a:cubicBezTo>
                  <a:pt x="181151" y="1416167"/>
                  <a:pt x="210964" y="1424835"/>
                  <a:pt x="208487" y="1461887"/>
                </a:cubicBezTo>
                <a:cubicBezTo>
                  <a:pt x="206201" y="1495701"/>
                  <a:pt x="178769" y="1507131"/>
                  <a:pt x="146384" y="1506559"/>
                </a:cubicBezTo>
                <a:cubicBezTo>
                  <a:pt x="111523" y="1505892"/>
                  <a:pt x="76566" y="1508083"/>
                  <a:pt x="41800" y="1505988"/>
                </a:cubicBezTo>
                <a:cubicBezTo>
                  <a:pt x="11892" y="1504178"/>
                  <a:pt x="557" y="1512655"/>
                  <a:pt x="176" y="1545040"/>
                </a:cubicBezTo>
                <a:cubicBezTo>
                  <a:pt x="-1444" y="1680200"/>
                  <a:pt x="69803" y="1753923"/>
                  <a:pt x="207058" y="1754018"/>
                </a:cubicBezTo>
                <a:cubicBezTo>
                  <a:pt x="581010" y="1754209"/>
                  <a:pt x="954962" y="1754114"/>
                  <a:pt x="1328818" y="1754114"/>
                </a:cubicBezTo>
                <a:cubicBezTo>
                  <a:pt x="1474169" y="1754114"/>
                  <a:pt x="1544083" y="1684200"/>
                  <a:pt x="1544178" y="1538373"/>
                </a:cubicBezTo>
                <a:cubicBezTo>
                  <a:pt x="1544369" y="1318155"/>
                  <a:pt x="1544178" y="1097841"/>
                  <a:pt x="1544178" y="877623"/>
                </a:cubicBezTo>
                <a:cubicBezTo>
                  <a:pt x="1544369" y="688171"/>
                  <a:pt x="1523414" y="660358"/>
                  <a:pt x="1345391" y="613209"/>
                </a:cubicBezTo>
                <a:close/>
                <a:moveTo>
                  <a:pt x="388891" y="693695"/>
                </a:moveTo>
                <a:cubicBezTo>
                  <a:pt x="338313" y="692362"/>
                  <a:pt x="287735" y="692076"/>
                  <a:pt x="237253" y="693791"/>
                </a:cubicBezTo>
                <a:cubicBezTo>
                  <a:pt x="208773" y="694743"/>
                  <a:pt x="203058" y="681980"/>
                  <a:pt x="203439" y="656834"/>
                </a:cubicBezTo>
                <a:cubicBezTo>
                  <a:pt x="203820" y="633212"/>
                  <a:pt x="205915" y="616829"/>
                  <a:pt x="236015" y="618924"/>
                </a:cubicBezTo>
                <a:cubicBezTo>
                  <a:pt x="264304" y="620924"/>
                  <a:pt x="292879" y="619305"/>
                  <a:pt x="321358" y="619305"/>
                </a:cubicBezTo>
                <a:cubicBezTo>
                  <a:pt x="343456" y="619305"/>
                  <a:pt x="365650" y="620162"/>
                  <a:pt x="387748" y="619020"/>
                </a:cubicBezTo>
                <a:cubicBezTo>
                  <a:pt x="414322" y="617686"/>
                  <a:pt x="431944" y="619972"/>
                  <a:pt x="432039" y="655595"/>
                </a:cubicBezTo>
                <a:cubicBezTo>
                  <a:pt x="432134" y="690076"/>
                  <a:pt x="416704" y="694457"/>
                  <a:pt x="388891" y="693695"/>
                </a:cubicBezTo>
                <a:close/>
                <a:moveTo>
                  <a:pt x="905908" y="1263195"/>
                </a:moveTo>
                <a:cubicBezTo>
                  <a:pt x="847615" y="1310058"/>
                  <a:pt x="838852" y="1360541"/>
                  <a:pt x="845900" y="1422548"/>
                </a:cubicBezTo>
                <a:cubicBezTo>
                  <a:pt x="851520" y="1471507"/>
                  <a:pt x="834089" y="1484556"/>
                  <a:pt x="786084" y="1482270"/>
                </a:cubicBezTo>
                <a:cubicBezTo>
                  <a:pt x="699882" y="1478174"/>
                  <a:pt x="699692" y="1481223"/>
                  <a:pt x="699692" y="1383115"/>
                </a:cubicBezTo>
                <a:cubicBezTo>
                  <a:pt x="707598" y="1344253"/>
                  <a:pt x="695691" y="1310344"/>
                  <a:pt x="650542" y="1278149"/>
                </a:cubicBezTo>
                <a:cubicBezTo>
                  <a:pt x="573295" y="1222905"/>
                  <a:pt x="567961" y="1097079"/>
                  <a:pt x="630349" y="1027737"/>
                </a:cubicBezTo>
                <a:cubicBezTo>
                  <a:pt x="702930" y="947060"/>
                  <a:pt x="817230" y="937821"/>
                  <a:pt x="892668" y="1006592"/>
                </a:cubicBezTo>
                <a:cubicBezTo>
                  <a:pt x="970297" y="1077267"/>
                  <a:pt x="984013" y="1200425"/>
                  <a:pt x="905908" y="1263195"/>
                </a:cubicBezTo>
                <a:close/>
                <a:moveTo>
                  <a:pt x="904384" y="617019"/>
                </a:moveTo>
                <a:cubicBezTo>
                  <a:pt x="763605" y="618162"/>
                  <a:pt x="622825" y="615590"/>
                  <a:pt x="482140" y="618353"/>
                </a:cubicBezTo>
                <a:cubicBezTo>
                  <a:pt x="439088" y="619210"/>
                  <a:pt x="428229" y="605780"/>
                  <a:pt x="430420" y="564917"/>
                </a:cubicBezTo>
                <a:cubicBezTo>
                  <a:pt x="433659" y="505005"/>
                  <a:pt x="430706" y="444807"/>
                  <a:pt x="430420" y="384704"/>
                </a:cubicBezTo>
                <a:cubicBezTo>
                  <a:pt x="430991" y="384609"/>
                  <a:pt x="431373" y="384419"/>
                  <a:pt x="431944" y="384228"/>
                </a:cubicBezTo>
                <a:cubicBezTo>
                  <a:pt x="431467" y="384228"/>
                  <a:pt x="430991" y="384133"/>
                  <a:pt x="430515" y="384133"/>
                </a:cubicBezTo>
                <a:cubicBezTo>
                  <a:pt x="450327" y="280691"/>
                  <a:pt x="505953" y="228971"/>
                  <a:pt x="611014" y="225732"/>
                </a:cubicBezTo>
                <a:cubicBezTo>
                  <a:pt x="718456" y="222398"/>
                  <a:pt x="826183" y="222494"/>
                  <a:pt x="933626" y="225637"/>
                </a:cubicBezTo>
                <a:cubicBezTo>
                  <a:pt x="1046783" y="228971"/>
                  <a:pt x="1110696" y="296312"/>
                  <a:pt x="1113934" y="409374"/>
                </a:cubicBezTo>
                <a:cubicBezTo>
                  <a:pt x="1115744" y="470810"/>
                  <a:pt x="1116220" y="532342"/>
                  <a:pt x="1117173" y="593778"/>
                </a:cubicBezTo>
                <a:cubicBezTo>
                  <a:pt x="1117267" y="600255"/>
                  <a:pt x="1117363" y="606637"/>
                  <a:pt x="1117458" y="613114"/>
                </a:cubicBezTo>
                <a:lnTo>
                  <a:pt x="1117458" y="613114"/>
                </a:lnTo>
                <a:cubicBezTo>
                  <a:pt x="1046592" y="622448"/>
                  <a:pt x="975345" y="616448"/>
                  <a:pt x="904384" y="617019"/>
                </a:cubicBezTo>
                <a:close/>
                <a:moveTo>
                  <a:pt x="1307387" y="693600"/>
                </a:moveTo>
                <a:cubicBezTo>
                  <a:pt x="1280621" y="692076"/>
                  <a:pt x="1253761" y="693314"/>
                  <a:pt x="1226900" y="693314"/>
                </a:cubicBezTo>
                <a:cubicBezTo>
                  <a:pt x="1204802" y="693314"/>
                  <a:pt x="1182705" y="692552"/>
                  <a:pt x="1160607" y="693600"/>
                </a:cubicBezTo>
                <a:cubicBezTo>
                  <a:pt x="1133841" y="694838"/>
                  <a:pt x="1113172" y="696648"/>
                  <a:pt x="1113458" y="656643"/>
                </a:cubicBezTo>
                <a:cubicBezTo>
                  <a:pt x="1113743" y="617305"/>
                  <a:pt x="1133936" y="618543"/>
                  <a:pt x="1160987" y="619115"/>
                </a:cubicBezTo>
                <a:cubicBezTo>
                  <a:pt x="1209851" y="620067"/>
                  <a:pt x="1258905" y="620734"/>
                  <a:pt x="1307767" y="619020"/>
                </a:cubicBezTo>
                <a:cubicBezTo>
                  <a:pt x="1339677" y="617876"/>
                  <a:pt x="1337486" y="637403"/>
                  <a:pt x="1338248" y="658834"/>
                </a:cubicBezTo>
                <a:cubicBezTo>
                  <a:pt x="1339010" y="681313"/>
                  <a:pt x="1334057" y="695124"/>
                  <a:pt x="1307387" y="693600"/>
                </a:cubicBezTo>
                <a:close/>
              </a:path>
            </a:pathLst>
          </a:custGeom>
          <a:solidFill>
            <a:schemeClr val="accent2"/>
          </a:solidFill>
          <a:ln w="9525" cap="flat">
            <a:noFill/>
            <a:prstDash val="solid"/>
            <a:miter/>
          </a:ln>
        </p:spPr>
        <p:txBody>
          <a:bodyPr rtlCol="0" anchor="ctr"/>
          <a:lstStyle/>
          <a:p>
            <a:endParaRPr lang="en-US" sz="1050"/>
          </a:p>
        </p:txBody>
      </p:sp>
    </p:spTree>
    <p:extLst>
      <p:ext uri="{BB962C8B-B14F-4D97-AF65-F5344CB8AC3E}">
        <p14:creationId xmlns:p14="http://schemas.microsoft.com/office/powerpoint/2010/main" val="2685490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 y="104108"/>
            <a:ext cx="9144000" cy="543185"/>
          </a:xfrm>
        </p:spPr>
        <p:txBody>
          <a:bodyPr/>
          <a:lstStyle/>
          <a:p>
            <a:r>
              <a:rPr lang="en-US" sz="3000" dirty="0" smtClean="0"/>
              <a:t>Key security and Compliance trends to watch</a:t>
            </a:r>
            <a:endParaRPr lang="en-US" sz="3000" dirty="0"/>
          </a:p>
        </p:txBody>
      </p:sp>
      <p:sp>
        <p:nvSpPr>
          <p:cNvPr id="112" name="Teardrop 111">
            <a:extLst>
              <a:ext uri="{FF2B5EF4-FFF2-40B4-BE49-F238E27FC236}">
                <a16:creationId xmlns:a16="http://schemas.microsoft.com/office/drawing/2014/main" xmlns="" id="{4B6A566F-3BAB-4E4E-A1AB-B2FAE74A79A1}"/>
              </a:ext>
            </a:extLst>
          </p:cNvPr>
          <p:cNvSpPr/>
          <p:nvPr/>
        </p:nvSpPr>
        <p:spPr>
          <a:xfrm>
            <a:off x="2648668" y="3047294"/>
            <a:ext cx="1706880" cy="1706880"/>
          </a:xfrm>
          <a:prstGeom prst="teardrop">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ardrop 112">
            <a:extLst>
              <a:ext uri="{FF2B5EF4-FFF2-40B4-BE49-F238E27FC236}">
                <a16:creationId xmlns:a16="http://schemas.microsoft.com/office/drawing/2014/main" xmlns="" id="{53AB6D6E-944C-4469-BDE3-C96AF7BC7E0F}"/>
              </a:ext>
            </a:extLst>
          </p:cNvPr>
          <p:cNvSpPr/>
          <p:nvPr/>
        </p:nvSpPr>
        <p:spPr>
          <a:xfrm rot="16200000">
            <a:off x="4477468" y="3047294"/>
            <a:ext cx="1706880" cy="1706880"/>
          </a:xfrm>
          <a:prstGeom prst="teardrop">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ardrop 113">
            <a:extLst>
              <a:ext uri="{FF2B5EF4-FFF2-40B4-BE49-F238E27FC236}">
                <a16:creationId xmlns:a16="http://schemas.microsoft.com/office/drawing/2014/main" xmlns="" id="{27907DFB-6EDE-4043-8077-77BC8507BB6B}"/>
              </a:ext>
            </a:extLst>
          </p:cNvPr>
          <p:cNvSpPr/>
          <p:nvPr/>
        </p:nvSpPr>
        <p:spPr>
          <a:xfrm rot="10800000">
            <a:off x="4477468" y="1218494"/>
            <a:ext cx="1706880" cy="1706880"/>
          </a:xfrm>
          <a:prstGeom prst="teardrop">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ardrop 114">
            <a:extLst>
              <a:ext uri="{FF2B5EF4-FFF2-40B4-BE49-F238E27FC236}">
                <a16:creationId xmlns:a16="http://schemas.microsoft.com/office/drawing/2014/main" xmlns="" id="{A885AA0A-C273-4764-BE03-D3486C8222B6}"/>
              </a:ext>
            </a:extLst>
          </p:cNvPr>
          <p:cNvSpPr/>
          <p:nvPr/>
        </p:nvSpPr>
        <p:spPr>
          <a:xfrm rot="5400000">
            <a:off x="2648668" y="1218493"/>
            <a:ext cx="1706880" cy="1706880"/>
          </a:xfrm>
          <a:prstGeom prst="teardrop">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xmlns="" id="{463C4E42-1D1D-4942-A510-2A6285DA2EE9}"/>
              </a:ext>
            </a:extLst>
          </p:cNvPr>
          <p:cNvSpPr txBox="1"/>
          <p:nvPr/>
        </p:nvSpPr>
        <p:spPr>
          <a:xfrm>
            <a:off x="-457199" y="1143635"/>
            <a:ext cx="2786242" cy="338554"/>
          </a:xfrm>
          <a:prstGeom prst="rect">
            <a:avLst/>
          </a:prstGeom>
          <a:noFill/>
        </p:spPr>
        <p:txBody>
          <a:bodyPr wrap="square" rtlCol="0">
            <a:spAutoFit/>
          </a:bodyPr>
          <a:lstStyle/>
          <a:p>
            <a:pPr algn="r"/>
            <a:r>
              <a:rPr lang="en-US" sz="1600" b="1" dirty="0" smtClean="0">
                <a:solidFill>
                  <a:srgbClr val="FFA825"/>
                </a:solidFill>
                <a:latin typeface="+mn-lt"/>
                <a:cs typeface="Bai Jamjuree" panose="00000500000000000000" pitchFamily="2" charset="-34"/>
              </a:rPr>
              <a:t>Zero trust Security </a:t>
            </a:r>
            <a:endParaRPr lang="en-US" sz="1600" b="1" dirty="0">
              <a:solidFill>
                <a:srgbClr val="FFA825"/>
              </a:solidFill>
              <a:latin typeface="+mn-lt"/>
              <a:cs typeface="Bai Jamjuree" panose="00000500000000000000" pitchFamily="2" charset="-34"/>
            </a:endParaRPr>
          </a:p>
        </p:txBody>
      </p:sp>
      <p:sp>
        <p:nvSpPr>
          <p:cNvPr id="117" name="TextBox 116">
            <a:extLst>
              <a:ext uri="{FF2B5EF4-FFF2-40B4-BE49-F238E27FC236}">
                <a16:creationId xmlns:a16="http://schemas.microsoft.com/office/drawing/2014/main" xmlns="" id="{1911AC07-FEF7-4C9B-8D7B-60704C16030A}"/>
              </a:ext>
            </a:extLst>
          </p:cNvPr>
          <p:cNvSpPr txBox="1"/>
          <p:nvPr/>
        </p:nvSpPr>
        <p:spPr>
          <a:xfrm>
            <a:off x="6306268" y="1020524"/>
            <a:ext cx="3165254" cy="584775"/>
          </a:xfrm>
          <a:prstGeom prst="rect">
            <a:avLst/>
          </a:prstGeom>
          <a:noFill/>
        </p:spPr>
        <p:txBody>
          <a:bodyPr wrap="square" rtlCol="0">
            <a:spAutoFit/>
          </a:bodyPr>
          <a:lstStyle/>
          <a:p>
            <a:r>
              <a:rPr lang="en-US" sz="1600" b="1" dirty="0">
                <a:solidFill>
                  <a:srgbClr val="FFA825"/>
                </a:solidFill>
                <a:latin typeface="+mn-lt"/>
                <a:cs typeface="Bai Jamjuree" panose="00000500000000000000" pitchFamily="2" charset="-34"/>
              </a:rPr>
              <a:t>Security in Hybrid </a:t>
            </a:r>
          </a:p>
          <a:p>
            <a:r>
              <a:rPr lang="en-US" sz="1600" b="1" dirty="0" smtClean="0">
                <a:solidFill>
                  <a:srgbClr val="FFA825"/>
                </a:solidFill>
                <a:latin typeface="+mn-lt"/>
                <a:cs typeface="Bai Jamjuree" panose="00000500000000000000" pitchFamily="2" charset="-34"/>
              </a:rPr>
              <a:t>&amp; Multi-Cloud </a:t>
            </a:r>
            <a:r>
              <a:rPr lang="en-US" sz="1600" b="1" dirty="0">
                <a:solidFill>
                  <a:srgbClr val="FFA825"/>
                </a:solidFill>
                <a:latin typeface="+mn-lt"/>
                <a:cs typeface="Bai Jamjuree" panose="00000500000000000000" pitchFamily="2" charset="-34"/>
              </a:rPr>
              <a:t>Environments </a:t>
            </a:r>
          </a:p>
        </p:txBody>
      </p:sp>
      <p:sp>
        <p:nvSpPr>
          <p:cNvPr id="118" name="TextBox 117">
            <a:extLst>
              <a:ext uri="{FF2B5EF4-FFF2-40B4-BE49-F238E27FC236}">
                <a16:creationId xmlns:a16="http://schemas.microsoft.com/office/drawing/2014/main" xmlns="" id="{646D43CD-6581-4951-AF23-AC70602346BE}"/>
              </a:ext>
            </a:extLst>
          </p:cNvPr>
          <p:cNvSpPr txBox="1"/>
          <p:nvPr/>
        </p:nvSpPr>
        <p:spPr>
          <a:xfrm>
            <a:off x="1006244" y="3115435"/>
            <a:ext cx="1322798" cy="338554"/>
          </a:xfrm>
          <a:prstGeom prst="rect">
            <a:avLst/>
          </a:prstGeom>
          <a:noFill/>
        </p:spPr>
        <p:txBody>
          <a:bodyPr wrap="none" rtlCol="0">
            <a:spAutoFit/>
          </a:bodyPr>
          <a:lstStyle/>
          <a:p>
            <a:pPr algn="r"/>
            <a:r>
              <a:rPr lang="en-US" sz="1600" b="1" dirty="0" err="1">
                <a:solidFill>
                  <a:srgbClr val="F13282"/>
                </a:solidFill>
                <a:latin typeface="+mn-lt"/>
                <a:cs typeface="Bai Jamjuree" panose="00000500000000000000" pitchFamily="2" charset="-34"/>
              </a:rPr>
              <a:t>DevSecOps</a:t>
            </a:r>
            <a:endParaRPr lang="en-US" sz="1600" b="1" dirty="0">
              <a:solidFill>
                <a:srgbClr val="F13282"/>
              </a:solidFill>
              <a:latin typeface="+mn-lt"/>
              <a:cs typeface="Bai Jamjuree" panose="00000500000000000000" pitchFamily="2" charset="-34"/>
            </a:endParaRPr>
          </a:p>
        </p:txBody>
      </p:sp>
      <p:sp>
        <p:nvSpPr>
          <p:cNvPr id="119" name="TextBox 118">
            <a:extLst>
              <a:ext uri="{FF2B5EF4-FFF2-40B4-BE49-F238E27FC236}">
                <a16:creationId xmlns:a16="http://schemas.microsoft.com/office/drawing/2014/main" xmlns="" id="{6126EF2E-11B1-4134-84D0-884B5722EB18}"/>
              </a:ext>
            </a:extLst>
          </p:cNvPr>
          <p:cNvSpPr txBox="1"/>
          <p:nvPr/>
        </p:nvSpPr>
        <p:spPr>
          <a:xfrm>
            <a:off x="6418761" y="3076629"/>
            <a:ext cx="2066591" cy="338554"/>
          </a:xfrm>
          <a:prstGeom prst="rect">
            <a:avLst/>
          </a:prstGeom>
          <a:noFill/>
        </p:spPr>
        <p:txBody>
          <a:bodyPr wrap="none" rtlCol="0">
            <a:spAutoFit/>
          </a:bodyPr>
          <a:lstStyle/>
          <a:p>
            <a:r>
              <a:rPr lang="en-US" sz="1600" b="1" dirty="0">
                <a:solidFill>
                  <a:srgbClr val="28B0F4"/>
                </a:solidFill>
                <a:latin typeface="+mn-lt"/>
                <a:cs typeface="Bai Jamjuree" panose="00000500000000000000" pitchFamily="2" charset="-34"/>
              </a:rPr>
              <a:t>Container Security </a:t>
            </a:r>
          </a:p>
        </p:txBody>
      </p:sp>
      <p:sp>
        <p:nvSpPr>
          <p:cNvPr id="120" name="TextBox 119">
            <a:extLst>
              <a:ext uri="{FF2B5EF4-FFF2-40B4-BE49-F238E27FC236}">
                <a16:creationId xmlns:a16="http://schemas.microsoft.com/office/drawing/2014/main" xmlns="" id="{26324BED-61EA-4CE6-A52C-D5B4CAA487D2}"/>
              </a:ext>
            </a:extLst>
          </p:cNvPr>
          <p:cNvSpPr txBox="1"/>
          <p:nvPr/>
        </p:nvSpPr>
        <p:spPr>
          <a:xfrm>
            <a:off x="0" y="1509542"/>
            <a:ext cx="2329041" cy="1200329"/>
          </a:xfrm>
          <a:prstGeom prst="rect">
            <a:avLst/>
          </a:prstGeom>
          <a:noFill/>
        </p:spPr>
        <p:txBody>
          <a:bodyPr wrap="square" rtlCol="0">
            <a:spAutoFit/>
          </a:bodyPr>
          <a:lstStyle/>
          <a:p>
            <a:pPr algn="r">
              <a:spcBef>
                <a:spcPts val="1000"/>
              </a:spcBef>
              <a:spcAft>
                <a:spcPts val="1000"/>
              </a:spcAft>
            </a:pPr>
            <a:r>
              <a:rPr lang="en-US" sz="1200" b="0" i="0" dirty="0">
                <a:solidFill>
                  <a:schemeClr val="tx1"/>
                </a:solidFill>
                <a:effectLst/>
                <a:latin typeface="+mn-lt"/>
                <a:ea typeface="Inter" panose="020B0502030000000004" pitchFamily="34" charset="0"/>
              </a:rPr>
              <a:t>A security model based on the principle of maintaining strict access controls and not trusting anyone by default, even those already inside the network perimeter.</a:t>
            </a:r>
            <a:endParaRPr lang="en-US" sz="1200" dirty="0">
              <a:solidFill>
                <a:schemeClr val="tx1"/>
              </a:solidFill>
              <a:latin typeface="+mn-lt"/>
              <a:ea typeface="Inter" panose="020B0502030000000004" pitchFamily="34" charset="0"/>
            </a:endParaRPr>
          </a:p>
        </p:txBody>
      </p:sp>
      <p:sp>
        <p:nvSpPr>
          <p:cNvPr id="121" name="TextBox 120">
            <a:extLst>
              <a:ext uri="{FF2B5EF4-FFF2-40B4-BE49-F238E27FC236}">
                <a16:creationId xmlns:a16="http://schemas.microsoft.com/office/drawing/2014/main" xmlns="" id="{138A4D42-6A06-4F8D-A6FA-1CF10D777C31}"/>
              </a:ext>
            </a:extLst>
          </p:cNvPr>
          <p:cNvSpPr txBox="1"/>
          <p:nvPr/>
        </p:nvSpPr>
        <p:spPr>
          <a:xfrm>
            <a:off x="6365270" y="1605299"/>
            <a:ext cx="2574677" cy="830997"/>
          </a:xfrm>
          <a:prstGeom prst="rect">
            <a:avLst/>
          </a:prstGeom>
          <a:noFill/>
        </p:spPr>
        <p:txBody>
          <a:bodyPr wrap="square" rtlCol="0">
            <a:spAutoFit/>
          </a:bodyPr>
          <a:lstStyle/>
          <a:p>
            <a:pPr>
              <a:spcBef>
                <a:spcPts val="1000"/>
              </a:spcBef>
              <a:spcAft>
                <a:spcPts val="1000"/>
              </a:spcAft>
            </a:pPr>
            <a:r>
              <a:rPr lang="en-US" sz="1200" b="0" i="0" dirty="0">
                <a:solidFill>
                  <a:schemeClr val="tx1"/>
                </a:solidFill>
                <a:effectLst/>
                <a:latin typeface="+mn-lt"/>
                <a:ea typeface="Inter" panose="020B0502030000000004" pitchFamily="34" charset="0"/>
              </a:rPr>
              <a:t>Create a roadmap to a secure hybrid and multi-cloud environment and build out your macro-level security architecture.</a:t>
            </a:r>
            <a:endParaRPr lang="en-US" sz="1200" dirty="0">
              <a:solidFill>
                <a:schemeClr val="tx1"/>
              </a:solidFill>
              <a:latin typeface="+mn-lt"/>
              <a:ea typeface="Inter" panose="020B0502030000000004" pitchFamily="34" charset="0"/>
            </a:endParaRPr>
          </a:p>
        </p:txBody>
      </p:sp>
      <p:sp>
        <p:nvSpPr>
          <p:cNvPr id="122" name="TextBox 121">
            <a:extLst>
              <a:ext uri="{FF2B5EF4-FFF2-40B4-BE49-F238E27FC236}">
                <a16:creationId xmlns:a16="http://schemas.microsoft.com/office/drawing/2014/main" xmlns="" id="{DC1EF590-4E23-4214-A71E-43AB3B5A8710}"/>
              </a:ext>
            </a:extLst>
          </p:cNvPr>
          <p:cNvSpPr txBox="1"/>
          <p:nvPr/>
        </p:nvSpPr>
        <p:spPr>
          <a:xfrm>
            <a:off x="-177800" y="3456332"/>
            <a:ext cx="2506842" cy="1200329"/>
          </a:xfrm>
          <a:prstGeom prst="rect">
            <a:avLst/>
          </a:prstGeom>
          <a:noFill/>
        </p:spPr>
        <p:txBody>
          <a:bodyPr wrap="square" rtlCol="0">
            <a:spAutoFit/>
          </a:bodyPr>
          <a:lstStyle/>
          <a:p>
            <a:pPr algn="r">
              <a:spcBef>
                <a:spcPts val="1000"/>
              </a:spcBef>
              <a:spcAft>
                <a:spcPts val="1000"/>
              </a:spcAft>
            </a:pPr>
            <a:r>
              <a:rPr lang="en-US" sz="1200" b="0" i="0" dirty="0">
                <a:solidFill>
                  <a:schemeClr val="tx1"/>
                </a:solidFill>
                <a:effectLst/>
                <a:latin typeface="+mn-lt"/>
                <a:ea typeface="Inter" panose="020B0502030000000004" pitchFamily="34" charset="0"/>
              </a:rPr>
              <a:t>Automates the integration of security at every phase of the software development lifecycle, from initial design through integration, testing, deployment, and software delivery.</a:t>
            </a:r>
            <a:endParaRPr lang="en-US" sz="1200" dirty="0">
              <a:solidFill>
                <a:schemeClr val="tx1"/>
              </a:solidFill>
              <a:latin typeface="+mn-lt"/>
              <a:ea typeface="Inter" panose="020B0502030000000004" pitchFamily="34" charset="0"/>
            </a:endParaRPr>
          </a:p>
        </p:txBody>
      </p:sp>
      <p:sp>
        <p:nvSpPr>
          <p:cNvPr id="123" name="TextBox 122">
            <a:extLst>
              <a:ext uri="{FF2B5EF4-FFF2-40B4-BE49-F238E27FC236}">
                <a16:creationId xmlns:a16="http://schemas.microsoft.com/office/drawing/2014/main" xmlns="" id="{B8028D63-3FEC-4032-8C88-20CB4AB977B8}"/>
              </a:ext>
            </a:extLst>
          </p:cNvPr>
          <p:cNvSpPr txBox="1"/>
          <p:nvPr/>
        </p:nvSpPr>
        <p:spPr>
          <a:xfrm>
            <a:off x="6485484" y="3379023"/>
            <a:ext cx="2658517" cy="1384995"/>
          </a:xfrm>
          <a:prstGeom prst="rect">
            <a:avLst/>
          </a:prstGeom>
          <a:noFill/>
        </p:spPr>
        <p:txBody>
          <a:bodyPr wrap="square" rtlCol="0">
            <a:spAutoFit/>
          </a:bodyPr>
          <a:lstStyle/>
          <a:p>
            <a:pPr>
              <a:spcBef>
                <a:spcPts val="1000"/>
              </a:spcBef>
              <a:spcAft>
                <a:spcPts val="1000"/>
              </a:spcAft>
            </a:pPr>
            <a:r>
              <a:rPr lang="en-US" sz="1200" b="0" i="0" dirty="0">
                <a:solidFill>
                  <a:schemeClr val="tx1"/>
                </a:solidFill>
                <a:effectLst/>
                <a:latin typeface="+mn-lt"/>
                <a:ea typeface="Inter" panose="020B0502030000000004" pitchFamily="34" charset="0"/>
              </a:rPr>
              <a:t>Implements security tools and policies to protect the container, its application and performance including infrastructure, software supply chain, system tools, system libraries, and runtime against cybersecurity threats. </a:t>
            </a:r>
            <a:endParaRPr lang="en-US" sz="1200" dirty="0">
              <a:solidFill>
                <a:schemeClr val="tx1"/>
              </a:solidFill>
              <a:latin typeface="+mn-lt"/>
              <a:ea typeface="Inter" panose="020B0502030000000004" pitchFamily="34" charset="0"/>
            </a:endParaRPr>
          </a:p>
        </p:txBody>
      </p:sp>
      <p:sp>
        <p:nvSpPr>
          <p:cNvPr id="124" name="Oval 123">
            <a:extLst>
              <a:ext uri="{FF2B5EF4-FFF2-40B4-BE49-F238E27FC236}">
                <a16:creationId xmlns:a16="http://schemas.microsoft.com/office/drawing/2014/main" xmlns="" id="{76C94AD2-1103-47AF-856D-74847E33BB61}"/>
              </a:ext>
            </a:extLst>
          </p:cNvPr>
          <p:cNvSpPr/>
          <p:nvPr/>
        </p:nvSpPr>
        <p:spPr>
          <a:xfrm>
            <a:off x="2829591" y="1399416"/>
            <a:ext cx="1345034" cy="1345034"/>
          </a:xfrm>
          <a:prstGeom prst="ellipse">
            <a:avLst/>
          </a:prstGeom>
          <a:solidFill>
            <a:srgbClr val="2E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xmlns="" id="{2F1C7A75-9C89-44AB-AE9A-03F059FA0DCF}"/>
              </a:ext>
            </a:extLst>
          </p:cNvPr>
          <p:cNvSpPr/>
          <p:nvPr/>
        </p:nvSpPr>
        <p:spPr>
          <a:xfrm>
            <a:off x="2829591" y="3228217"/>
            <a:ext cx="1345034" cy="1345034"/>
          </a:xfrm>
          <a:prstGeom prst="ellipse">
            <a:avLst/>
          </a:prstGeom>
          <a:solidFill>
            <a:srgbClr val="F1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xmlns="" id="{2B042296-8EDF-4EB9-915C-2CC63B3B023E}"/>
              </a:ext>
            </a:extLst>
          </p:cNvPr>
          <p:cNvSpPr/>
          <p:nvPr/>
        </p:nvSpPr>
        <p:spPr>
          <a:xfrm>
            <a:off x="4658391" y="3228216"/>
            <a:ext cx="1345034" cy="1345034"/>
          </a:xfrm>
          <a:prstGeom prst="ellipse">
            <a:avLst/>
          </a:prstGeom>
          <a:solidFill>
            <a:srgbClr val="2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xmlns="" id="{D8E73AD2-816B-45D1-B1AD-118666BDF594}"/>
              </a:ext>
            </a:extLst>
          </p:cNvPr>
          <p:cNvSpPr/>
          <p:nvPr/>
        </p:nvSpPr>
        <p:spPr>
          <a:xfrm>
            <a:off x="4658390" y="1399417"/>
            <a:ext cx="1345034" cy="1345034"/>
          </a:xfrm>
          <a:prstGeom prst="ellipse">
            <a:avLst/>
          </a:prstGeom>
          <a:solidFill>
            <a:srgbClr val="FFA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Graphic 34">
            <a:extLst>
              <a:ext uri="{FF2B5EF4-FFF2-40B4-BE49-F238E27FC236}">
                <a16:creationId xmlns:a16="http://schemas.microsoft.com/office/drawing/2014/main" xmlns="" id="{F8E1F13D-A416-4339-94D5-567B07309FE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248999" y="1806361"/>
            <a:ext cx="521456" cy="522518"/>
          </a:xfrm>
          <a:prstGeom prst="rect">
            <a:avLst/>
          </a:prstGeom>
        </p:spPr>
      </p:pic>
      <p:pic>
        <p:nvPicPr>
          <p:cNvPr id="129" name="Graphic 36">
            <a:extLst>
              <a:ext uri="{FF2B5EF4-FFF2-40B4-BE49-F238E27FC236}">
                <a16:creationId xmlns:a16="http://schemas.microsoft.com/office/drawing/2014/main" xmlns="" id="{885275FC-CAA9-446E-A597-978AA5F234B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024402" y="1838981"/>
            <a:ext cx="610141" cy="457279"/>
          </a:xfrm>
          <a:prstGeom prst="rect">
            <a:avLst/>
          </a:prstGeom>
        </p:spPr>
      </p:pic>
      <p:pic>
        <p:nvPicPr>
          <p:cNvPr id="130" name="Graphic 38">
            <a:extLst>
              <a:ext uri="{FF2B5EF4-FFF2-40B4-BE49-F238E27FC236}">
                <a16:creationId xmlns:a16="http://schemas.microsoft.com/office/drawing/2014/main" xmlns="" id="{AFD9C29D-9FB7-4320-A383-C499CB4F2C7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959527" y="3645464"/>
            <a:ext cx="739890" cy="533778"/>
          </a:xfrm>
          <a:prstGeom prst="rect">
            <a:avLst/>
          </a:prstGeom>
        </p:spPr>
      </p:pic>
      <p:pic>
        <p:nvPicPr>
          <p:cNvPr id="131" name="Graphic 42">
            <a:extLst>
              <a:ext uri="{FF2B5EF4-FFF2-40B4-BE49-F238E27FC236}">
                <a16:creationId xmlns:a16="http://schemas.microsoft.com/office/drawing/2014/main" xmlns="" id="{685BEA68-72AC-472F-9ACD-1418144AC855}"/>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29264" y="3631890"/>
            <a:ext cx="560927" cy="560927"/>
          </a:xfrm>
          <a:prstGeom prst="rect">
            <a:avLst/>
          </a:prstGeom>
        </p:spPr>
      </p:pic>
    </p:spTree>
    <p:extLst>
      <p:ext uri="{BB962C8B-B14F-4D97-AF65-F5344CB8AC3E}">
        <p14:creationId xmlns:p14="http://schemas.microsoft.com/office/powerpoint/2010/main" val="171743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0" y="-3584"/>
            <a:ext cx="9143999" cy="280282"/>
          </a:xfrm>
          <a:solidFill>
            <a:schemeClr val="bg2">
              <a:lumMod val="50000"/>
            </a:schemeClr>
          </a:solidFill>
        </p:spPr>
        <p:txBody>
          <a:bodyPr/>
          <a:lstStyle/>
          <a:p>
            <a:r>
              <a:rPr lang="en-US" sz="1600" b="1" dirty="0" smtClean="0">
                <a:solidFill>
                  <a:schemeClr val="accent4">
                    <a:lumMod val="40000"/>
                    <a:lumOff val="60000"/>
                  </a:schemeClr>
                </a:solidFill>
                <a:effectLst>
                  <a:outerShdw blurRad="38100" dist="38100" dir="2700000" algn="tl">
                    <a:srgbClr val="000000">
                      <a:alpha val="43137"/>
                    </a:srgbClr>
                  </a:outerShdw>
                </a:effectLst>
                <a:latin typeface="Bahnschrift Condensed" panose="020B0502040204020203" pitchFamily="34" charset="0"/>
              </a:rPr>
              <a:t>Cloud security solutions break down into six primary categories that fulfill a particular sole in protecting cloud DB, APP and containers.</a:t>
            </a:r>
            <a:endParaRPr lang="en-US" sz="1600" b="1" dirty="0">
              <a:solidFill>
                <a:schemeClr val="accent4">
                  <a:lumMod val="40000"/>
                  <a:lumOff val="60000"/>
                </a:schemeClr>
              </a:solidFill>
              <a:effectLst>
                <a:outerShdw blurRad="38100" dist="38100" dir="2700000" algn="tl">
                  <a:srgbClr val="000000">
                    <a:alpha val="43137"/>
                  </a:srgbClr>
                </a:outerShdw>
              </a:effectLst>
              <a:latin typeface="Bahnschrift Condensed" panose="020B0502040204020203" pitchFamily="34" charset="0"/>
            </a:endParaRPr>
          </a:p>
        </p:txBody>
      </p:sp>
      <p:grpSp>
        <p:nvGrpSpPr>
          <p:cNvPr id="117" name="Group 116">
            <a:extLst>
              <a:ext uri="{FF2B5EF4-FFF2-40B4-BE49-F238E27FC236}">
                <a16:creationId xmlns:a16="http://schemas.microsoft.com/office/drawing/2014/main" xmlns="" id="{BD5A143F-35C9-4FA1-9959-B0F530A08EE9}"/>
              </a:ext>
            </a:extLst>
          </p:cNvPr>
          <p:cNvGrpSpPr/>
          <p:nvPr/>
        </p:nvGrpSpPr>
        <p:grpSpPr>
          <a:xfrm>
            <a:off x="4202044" y="990142"/>
            <a:ext cx="5101718" cy="2699211"/>
            <a:chOff x="2687161" y="3731096"/>
            <a:chExt cx="5158677" cy="3097774"/>
          </a:xfrm>
        </p:grpSpPr>
        <p:sp>
          <p:nvSpPr>
            <p:cNvPr id="5" name="Freeform: Shape 4">
              <a:extLst>
                <a:ext uri="{FF2B5EF4-FFF2-40B4-BE49-F238E27FC236}">
                  <a16:creationId xmlns:a16="http://schemas.microsoft.com/office/drawing/2014/main" xmlns="" id="{F0CCBF14-70F0-4935-93EC-12280353A9FA}"/>
                </a:ext>
              </a:extLst>
            </p:cNvPr>
            <p:cNvSpPr/>
            <p:nvPr/>
          </p:nvSpPr>
          <p:spPr>
            <a:xfrm>
              <a:off x="2803732" y="4360825"/>
              <a:ext cx="1906137" cy="2468045"/>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sz="1050"/>
            </a:p>
          </p:txBody>
        </p:sp>
        <p:sp>
          <p:nvSpPr>
            <p:cNvPr id="6" name="Freeform: Shape 5">
              <a:extLst>
                <a:ext uri="{FF2B5EF4-FFF2-40B4-BE49-F238E27FC236}">
                  <a16:creationId xmlns:a16="http://schemas.microsoft.com/office/drawing/2014/main" xmlns="" id="{BF22A5A0-CEF2-4F57-9C5E-C519E8F50222}"/>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sz="1050"/>
            </a:p>
          </p:txBody>
        </p:sp>
        <p:sp>
          <p:nvSpPr>
            <p:cNvPr id="7" name="Freeform: Shape 6">
              <a:extLst>
                <a:ext uri="{FF2B5EF4-FFF2-40B4-BE49-F238E27FC236}">
                  <a16:creationId xmlns:a16="http://schemas.microsoft.com/office/drawing/2014/main" xmlns="" id="{41B0AE31-8A7F-4779-AD75-74DE95488A8F}"/>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sz="1050"/>
            </a:p>
          </p:txBody>
        </p:sp>
        <p:sp>
          <p:nvSpPr>
            <p:cNvPr id="8" name="Freeform: Shape 7">
              <a:extLst>
                <a:ext uri="{FF2B5EF4-FFF2-40B4-BE49-F238E27FC236}">
                  <a16:creationId xmlns:a16="http://schemas.microsoft.com/office/drawing/2014/main" xmlns="" id="{5BE10B45-11BC-4454-9888-6ADF89602F91}"/>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sz="1050"/>
            </a:p>
          </p:txBody>
        </p:sp>
        <p:sp>
          <p:nvSpPr>
            <p:cNvPr id="9" name="Freeform: Shape 8">
              <a:extLst>
                <a:ext uri="{FF2B5EF4-FFF2-40B4-BE49-F238E27FC236}">
                  <a16:creationId xmlns:a16="http://schemas.microsoft.com/office/drawing/2014/main" xmlns="" id="{B59BF5E4-614D-489C-9730-497C9FED26E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sz="1050"/>
            </a:p>
          </p:txBody>
        </p:sp>
        <p:sp>
          <p:nvSpPr>
            <p:cNvPr id="10" name="Freeform: Shape 9">
              <a:extLst>
                <a:ext uri="{FF2B5EF4-FFF2-40B4-BE49-F238E27FC236}">
                  <a16:creationId xmlns:a16="http://schemas.microsoft.com/office/drawing/2014/main" xmlns="" id="{1324D024-192B-4D02-8566-854CF6C11AC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sz="1050"/>
            </a:p>
          </p:txBody>
        </p:sp>
        <p:sp>
          <p:nvSpPr>
            <p:cNvPr id="11" name="Freeform: Shape 10">
              <a:extLst>
                <a:ext uri="{FF2B5EF4-FFF2-40B4-BE49-F238E27FC236}">
                  <a16:creationId xmlns:a16="http://schemas.microsoft.com/office/drawing/2014/main" xmlns="" id="{D501BEB4-2C2A-4EB7-A5F2-EA3CA8D70F1F}"/>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sz="1050"/>
            </a:p>
          </p:txBody>
        </p:sp>
        <p:sp>
          <p:nvSpPr>
            <p:cNvPr id="12" name="Freeform: Shape 11">
              <a:extLst>
                <a:ext uri="{FF2B5EF4-FFF2-40B4-BE49-F238E27FC236}">
                  <a16:creationId xmlns:a16="http://schemas.microsoft.com/office/drawing/2014/main" xmlns="" id="{1226AC44-D661-4CB5-8F22-1C4C5C2511A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sz="1050"/>
            </a:p>
          </p:txBody>
        </p:sp>
        <p:sp>
          <p:nvSpPr>
            <p:cNvPr id="13" name="Freeform: Shape 12">
              <a:extLst>
                <a:ext uri="{FF2B5EF4-FFF2-40B4-BE49-F238E27FC236}">
                  <a16:creationId xmlns:a16="http://schemas.microsoft.com/office/drawing/2014/main" xmlns="" id="{EF6DE04F-6FD6-4298-BF49-F1B54B3564D2}"/>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sz="1050"/>
            </a:p>
          </p:txBody>
        </p:sp>
        <p:sp>
          <p:nvSpPr>
            <p:cNvPr id="14" name="Freeform: Shape 13">
              <a:extLst>
                <a:ext uri="{FF2B5EF4-FFF2-40B4-BE49-F238E27FC236}">
                  <a16:creationId xmlns:a16="http://schemas.microsoft.com/office/drawing/2014/main" xmlns="" id="{F03CDF3A-3E40-4225-9587-FED0B94AF7B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sz="1050"/>
            </a:p>
          </p:txBody>
        </p:sp>
        <p:sp>
          <p:nvSpPr>
            <p:cNvPr id="15" name="Freeform: Shape 14">
              <a:extLst>
                <a:ext uri="{FF2B5EF4-FFF2-40B4-BE49-F238E27FC236}">
                  <a16:creationId xmlns:a16="http://schemas.microsoft.com/office/drawing/2014/main" xmlns="" id="{80EC0CBA-239A-4D10-B82E-EFB766C992F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sz="1050"/>
            </a:p>
          </p:txBody>
        </p:sp>
        <p:sp>
          <p:nvSpPr>
            <p:cNvPr id="16" name="Freeform: Shape 15">
              <a:extLst>
                <a:ext uri="{FF2B5EF4-FFF2-40B4-BE49-F238E27FC236}">
                  <a16:creationId xmlns:a16="http://schemas.microsoft.com/office/drawing/2014/main" xmlns="" id="{93BA76AC-BD6B-44B1-974B-C0C62AC8A46E}"/>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sz="1050"/>
            </a:p>
          </p:txBody>
        </p:sp>
        <p:sp>
          <p:nvSpPr>
            <p:cNvPr id="17" name="Freeform: Shape 16">
              <a:extLst>
                <a:ext uri="{FF2B5EF4-FFF2-40B4-BE49-F238E27FC236}">
                  <a16:creationId xmlns:a16="http://schemas.microsoft.com/office/drawing/2014/main" xmlns="" id="{64393CB1-8082-463A-8791-3D64D0B02A69}"/>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sz="1050"/>
            </a:p>
          </p:txBody>
        </p:sp>
        <p:sp>
          <p:nvSpPr>
            <p:cNvPr id="18" name="Freeform: Shape 17">
              <a:extLst>
                <a:ext uri="{FF2B5EF4-FFF2-40B4-BE49-F238E27FC236}">
                  <a16:creationId xmlns:a16="http://schemas.microsoft.com/office/drawing/2014/main" xmlns="" id="{59D02F82-05CF-451D-BF26-FFA14CAF4ABE}"/>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sz="1050"/>
            </a:p>
          </p:txBody>
        </p:sp>
        <p:sp>
          <p:nvSpPr>
            <p:cNvPr id="19" name="Freeform: Shape 18">
              <a:extLst>
                <a:ext uri="{FF2B5EF4-FFF2-40B4-BE49-F238E27FC236}">
                  <a16:creationId xmlns:a16="http://schemas.microsoft.com/office/drawing/2014/main" xmlns="" id="{69FEE459-AD8E-4DA3-800B-7D7E237C6C47}"/>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sz="1050"/>
            </a:p>
          </p:txBody>
        </p:sp>
        <p:sp>
          <p:nvSpPr>
            <p:cNvPr id="20" name="Freeform: Shape 19">
              <a:extLst>
                <a:ext uri="{FF2B5EF4-FFF2-40B4-BE49-F238E27FC236}">
                  <a16:creationId xmlns:a16="http://schemas.microsoft.com/office/drawing/2014/main" xmlns="" id="{3630FA8A-2372-4E01-BDDE-CB7AD6FCFC51}"/>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sz="1050"/>
            </a:p>
          </p:txBody>
        </p:sp>
        <p:sp>
          <p:nvSpPr>
            <p:cNvPr id="21" name="Freeform: Shape 20">
              <a:extLst>
                <a:ext uri="{FF2B5EF4-FFF2-40B4-BE49-F238E27FC236}">
                  <a16:creationId xmlns:a16="http://schemas.microsoft.com/office/drawing/2014/main" xmlns="" id="{8F90EC13-A238-40F1-8189-97B72D763EDA}"/>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sz="1050"/>
            </a:p>
          </p:txBody>
        </p:sp>
        <p:sp>
          <p:nvSpPr>
            <p:cNvPr id="22" name="Freeform: Shape 21">
              <a:extLst>
                <a:ext uri="{FF2B5EF4-FFF2-40B4-BE49-F238E27FC236}">
                  <a16:creationId xmlns:a16="http://schemas.microsoft.com/office/drawing/2014/main" xmlns="" id="{CD898277-5D56-4A84-BF51-38D72EBE6BF1}"/>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sz="1050"/>
            </a:p>
          </p:txBody>
        </p:sp>
        <p:sp>
          <p:nvSpPr>
            <p:cNvPr id="23" name="Freeform: Shape 22">
              <a:extLst>
                <a:ext uri="{FF2B5EF4-FFF2-40B4-BE49-F238E27FC236}">
                  <a16:creationId xmlns:a16="http://schemas.microsoft.com/office/drawing/2014/main" xmlns="" id="{572C170D-60F4-44D5-AFF9-92266B00FCE9}"/>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sz="1050"/>
            </a:p>
          </p:txBody>
        </p:sp>
        <p:sp>
          <p:nvSpPr>
            <p:cNvPr id="24" name="Freeform: Shape 23">
              <a:extLst>
                <a:ext uri="{FF2B5EF4-FFF2-40B4-BE49-F238E27FC236}">
                  <a16:creationId xmlns:a16="http://schemas.microsoft.com/office/drawing/2014/main" xmlns="" id="{1E072B6C-C2A0-4BBA-B4E8-A63FE9042385}"/>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sz="1050"/>
            </a:p>
          </p:txBody>
        </p:sp>
        <p:sp>
          <p:nvSpPr>
            <p:cNvPr id="25" name="Freeform: Shape 24">
              <a:extLst>
                <a:ext uri="{FF2B5EF4-FFF2-40B4-BE49-F238E27FC236}">
                  <a16:creationId xmlns:a16="http://schemas.microsoft.com/office/drawing/2014/main" xmlns="" id="{05AFF402-27AD-48AE-B51B-8A5CE8397BB3}"/>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sz="1050"/>
            </a:p>
          </p:txBody>
        </p:sp>
        <p:sp>
          <p:nvSpPr>
            <p:cNvPr id="26" name="Freeform: Shape 25">
              <a:extLst>
                <a:ext uri="{FF2B5EF4-FFF2-40B4-BE49-F238E27FC236}">
                  <a16:creationId xmlns:a16="http://schemas.microsoft.com/office/drawing/2014/main" xmlns="" id="{529DE88E-DFFA-4C88-8895-891EDFD7D41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sz="1050"/>
            </a:p>
          </p:txBody>
        </p:sp>
        <p:sp>
          <p:nvSpPr>
            <p:cNvPr id="27" name="Freeform: Shape 26">
              <a:extLst>
                <a:ext uri="{FF2B5EF4-FFF2-40B4-BE49-F238E27FC236}">
                  <a16:creationId xmlns:a16="http://schemas.microsoft.com/office/drawing/2014/main" xmlns="" id="{CD88B2AD-F564-4F34-BBDB-9959B0153E16}"/>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sz="1050"/>
            </a:p>
          </p:txBody>
        </p:sp>
        <p:sp>
          <p:nvSpPr>
            <p:cNvPr id="28" name="Freeform: Shape 27">
              <a:extLst>
                <a:ext uri="{FF2B5EF4-FFF2-40B4-BE49-F238E27FC236}">
                  <a16:creationId xmlns:a16="http://schemas.microsoft.com/office/drawing/2014/main" xmlns="" id="{F99B2646-D50C-4C70-A72A-4211459403A2}"/>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sz="1050"/>
            </a:p>
          </p:txBody>
        </p:sp>
        <p:sp>
          <p:nvSpPr>
            <p:cNvPr id="29" name="Freeform: Shape 28">
              <a:extLst>
                <a:ext uri="{FF2B5EF4-FFF2-40B4-BE49-F238E27FC236}">
                  <a16:creationId xmlns:a16="http://schemas.microsoft.com/office/drawing/2014/main" xmlns="" id="{F6BB2124-F9BA-4CDA-9588-7A000F31043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sz="1050"/>
            </a:p>
          </p:txBody>
        </p:sp>
        <p:sp>
          <p:nvSpPr>
            <p:cNvPr id="30" name="Freeform: Shape 29">
              <a:extLst>
                <a:ext uri="{FF2B5EF4-FFF2-40B4-BE49-F238E27FC236}">
                  <a16:creationId xmlns:a16="http://schemas.microsoft.com/office/drawing/2014/main" xmlns="" id="{BBF27FB2-1251-4601-884E-41CFC34DD504}"/>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sz="1050"/>
            </a:p>
          </p:txBody>
        </p:sp>
        <p:sp>
          <p:nvSpPr>
            <p:cNvPr id="31" name="Freeform: Shape 30">
              <a:extLst>
                <a:ext uri="{FF2B5EF4-FFF2-40B4-BE49-F238E27FC236}">
                  <a16:creationId xmlns:a16="http://schemas.microsoft.com/office/drawing/2014/main" xmlns="" id="{6AB2A71C-4563-4D1A-A02B-8869D01B8067}"/>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sz="1050"/>
            </a:p>
          </p:txBody>
        </p:sp>
        <p:sp>
          <p:nvSpPr>
            <p:cNvPr id="32" name="Freeform: Shape 31">
              <a:extLst>
                <a:ext uri="{FF2B5EF4-FFF2-40B4-BE49-F238E27FC236}">
                  <a16:creationId xmlns:a16="http://schemas.microsoft.com/office/drawing/2014/main" xmlns="" id="{F8E5801E-A411-4A31-8F68-2AC224B77C9B}"/>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sz="1050"/>
            </a:p>
          </p:txBody>
        </p:sp>
        <p:sp>
          <p:nvSpPr>
            <p:cNvPr id="33" name="Freeform: Shape 32">
              <a:extLst>
                <a:ext uri="{FF2B5EF4-FFF2-40B4-BE49-F238E27FC236}">
                  <a16:creationId xmlns:a16="http://schemas.microsoft.com/office/drawing/2014/main" xmlns="" id="{A8103D57-EFFD-45F7-8F13-A4BF30038C3C}"/>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sz="1050"/>
            </a:p>
          </p:txBody>
        </p:sp>
        <p:sp>
          <p:nvSpPr>
            <p:cNvPr id="34" name="Freeform: Shape 33">
              <a:extLst>
                <a:ext uri="{FF2B5EF4-FFF2-40B4-BE49-F238E27FC236}">
                  <a16:creationId xmlns:a16="http://schemas.microsoft.com/office/drawing/2014/main" xmlns="" id="{AB7102E1-A40E-49F7-9EE5-76E5A506A430}"/>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sz="1050"/>
            </a:p>
          </p:txBody>
        </p:sp>
        <p:sp>
          <p:nvSpPr>
            <p:cNvPr id="35" name="Freeform: Shape 34">
              <a:extLst>
                <a:ext uri="{FF2B5EF4-FFF2-40B4-BE49-F238E27FC236}">
                  <a16:creationId xmlns:a16="http://schemas.microsoft.com/office/drawing/2014/main" xmlns="" id="{B3199E6D-FD82-48EF-8644-F4B00CB0D0AE}"/>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sz="1050"/>
            </a:p>
          </p:txBody>
        </p:sp>
        <p:sp>
          <p:nvSpPr>
            <p:cNvPr id="36" name="Freeform: Shape 35">
              <a:extLst>
                <a:ext uri="{FF2B5EF4-FFF2-40B4-BE49-F238E27FC236}">
                  <a16:creationId xmlns:a16="http://schemas.microsoft.com/office/drawing/2014/main" xmlns="" id="{953D5DD5-59B3-4727-9A81-CC7F702A7ACC}"/>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sz="1050"/>
            </a:p>
          </p:txBody>
        </p:sp>
        <p:sp>
          <p:nvSpPr>
            <p:cNvPr id="37" name="Freeform: Shape 36">
              <a:extLst>
                <a:ext uri="{FF2B5EF4-FFF2-40B4-BE49-F238E27FC236}">
                  <a16:creationId xmlns:a16="http://schemas.microsoft.com/office/drawing/2014/main" xmlns="" id="{3DDA6F6F-40A7-4A84-8360-F92BD5D27362}"/>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sz="1050"/>
            </a:p>
          </p:txBody>
        </p:sp>
        <p:sp>
          <p:nvSpPr>
            <p:cNvPr id="38" name="Freeform: Shape 37">
              <a:extLst>
                <a:ext uri="{FF2B5EF4-FFF2-40B4-BE49-F238E27FC236}">
                  <a16:creationId xmlns:a16="http://schemas.microsoft.com/office/drawing/2014/main" xmlns="" id="{7E12D273-CE74-4D61-8BC7-CB9CCA85801F}"/>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sz="1050"/>
            </a:p>
          </p:txBody>
        </p:sp>
        <p:sp>
          <p:nvSpPr>
            <p:cNvPr id="39" name="Freeform: Shape 38">
              <a:extLst>
                <a:ext uri="{FF2B5EF4-FFF2-40B4-BE49-F238E27FC236}">
                  <a16:creationId xmlns:a16="http://schemas.microsoft.com/office/drawing/2014/main" xmlns="" id="{DE5B085E-1CB8-4A07-9843-05A243A19856}"/>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sz="1050"/>
            </a:p>
          </p:txBody>
        </p:sp>
        <p:sp>
          <p:nvSpPr>
            <p:cNvPr id="40" name="Freeform: Shape 39">
              <a:extLst>
                <a:ext uri="{FF2B5EF4-FFF2-40B4-BE49-F238E27FC236}">
                  <a16:creationId xmlns:a16="http://schemas.microsoft.com/office/drawing/2014/main" xmlns="" id="{D1EA697D-D4E7-4AC4-92E1-7FCB3B7CC8A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sz="1050"/>
            </a:p>
          </p:txBody>
        </p:sp>
        <p:sp>
          <p:nvSpPr>
            <p:cNvPr id="41" name="Freeform: Shape 40">
              <a:extLst>
                <a:ext uri="{FF2B5EF4-FFF2-40B4-BE49-F238E27FC236}">
                  <a16:creationId xmlns:a16="http://schemas.microsoft.com/office/drawing/2014/main" xmlns="" id="{704987E9-ECEB-47CF-8F78-8A145DE4D73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sz="1050"/>
            </a:p>
          </p:txBody>
        </p:sp>
        <p:sp>
          <p:nvSpPr>
            <p:cNvPr id="42" name="Freeform: Shape 41">
              <a:extLst>
                <a:ext uri="{FF2B5EF4-FFF2-40B4-BE49-F238E27FC236}">
                  <a16:creationId xmlns:a16="http://schemas.microsoft.com/office/drawing/2014/main" xmlns="" id="{DD6564F9-E027-40D7-96B0-1FBE88AB4D2F}"/>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sz="1050"/>
            </a:p>
          </p:txBody>
        </p:sp>
        <p:sp>
          <p:nvSpPr>
            <p:cNvPr id="43" name="Freeform: Shape 42">
              <a:extLst>
                <a:ext uri="{FF2B5EF4-FFF2-40B4-BE49-F238E27FC236}">
                  <a16:creationId xmlns:a16="http://schemas.microsoft.com/office/drawing/2014/main" xmlns="" id="{4BDA52E6-115D-4502-9C3C-0401B45E3D3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sz="1050"/>
            </a:p>
          </p:txBody>
        </p:sp>
        <p:sp>
          <p:nvSpPr>
            <p:cNvPr id="44" name="Freeform: Shape 43">
              <a:extLst>
                <a:ext uri="{FF2B5EF4-FFF2-40B4-BE49-F238E27FC236}">
                  <a16:creationId xmlns:a16="http://schemas.microsoft.com/office/drawing/2014/main" xmlns="" id="{F1DFEDE0-B4AD-46B6-A04C-DE268A8F1188}"/>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sz="1050"/>
            </a:p>
          </p:txBody>
        </p:sp>
        <p:sp>
          <p:nvSpPr>
            <p:cNvPr id="45" name="Freeform: Shape 44">
              <a:extLst>
                <a:ext uri="{FF2B5EF4-FFF2-40B4-BE49-F238E27FC236}">
                  <a16:creationId xmlns:a16="http://schemas.microsoft.com/office/drawing/2014/main" xmlns="" id="{8B1371F2-2E2B-4697-A765-16661C14612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sz="1050"/>
            </a:p>
          </p:txBody>
        </p:sp>
        <p:sp>
          <p:nvSpPr>
            <p:cNvPr id="46" name="Freeform: Shape 45">
              <a:extLst>
                <a:ext uri="{FF2B5EF4-FFF2-40B4-BE49-F238E27FC236}">
                  <a16:creationId xmlns:a16="http://schemas.microsoft.com/office/drawing/2014/main" xmlns="" id="{9F29BA08-A578-4E20-B14A-246DB7840542}"/>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sz="1050"/>
            </a:p>
          </p:txBody>
        </p:sp>
        <p:sp>
          <p:nvSpPr>
            <p:cNvPr id="47" name="Freeform: Shape 46">
              <a:extLst>
                <a:ext uri="{FF2B5EF4-FFF2-40B4-BE49-F238E27FC236}">
                  <a16:creationId xmlns:a16="http://schemas.microsoft.com/office/drawing/2014/main" xmlns="" id="{19143839-A4E0-4CC0-99D1-2A2307DD3AF5}"/>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sz="1050"/>
            </a:p>
          </p:txBody>
        </p:sp>
        <p:sp>
          <p:nvSpPr>
            <p:cNvPr id="48" name="Freeform: Shape 47">
              <a:extLst>
                <a:ext uri="{FF2B5EF4-FFF2-40B4-BE49-F238E27FC236}">
                  <a16:creationId xmlns:a16="http://schemas.microsoft.com/office/drawing/2014/main" xmlns="" id="{83E7599F-D8CD-4ECC-9953-7F45B5369C4E}"/>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sz="1050"/>
            </a:p>
          </p:txBody>
        </p:sp>
        <p:sp>
          <p:nvSpPr>
            <p:cNvPr id="49" name="Freeform: Shape 48">
              <a:extLst>
                <a:ext uri="{FF2B5EF4-FFF2-40B4-BE49-F238E27FC236}">
                  <a16:creationId xmlns:a16="http://schemas.microsoft.com/office/drawing/2014/main" xmlns="" id="{A9A65C2D-5CDF-4DBA-B3B4-86BA4B84D97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sz="1050"/>
            </a:p>
          </p:txBody>
        </p:sp>
        <p:sp>
          <p:nvSpPr>
            <p:cNvPr id="50" name="Freeform: Shape 49">
              <a:extLst>
                <a:ext uri="{FF2B5EF4-FFF2-40B4-BE49-F238E27FC236}">
                  <a16:creationId xmlns:a16="http://schemas.microsoft.com/office/drawing/2014/main" xmlns="" id="{F3BA7086-4422-444B-8865-C5FF59094FE4}"/>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sz="1050"/>
            </a:p>
          </p:txBody>
        </p:sp>
        <p:sp>
          <p:nvSpPr>
            <p:cNvPr id="51" name="Freeform: Shape 50">
              <a:extLst>
                <a:ext uri="{FF2B5EF4-FFF2-40B4-BE49-F238E27FC236}">
                  <a16:creationId xmlns:a16="http://schemas.microsoft.com/office/drawing/2014/main" xmlns="" id="{5E8323D5-6597-41C2-96CB-E07F99E06D27}"/>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sz="1050"/>
            </a:p>
          </p:txBody>
        </p:sp>
        <p:sp>
          <p:nvSpPr>
            <p:cNvPr id="52" name="Freeform: Shape 51">
              <a:extLst>
                <a:ext uri="{FF2B5EF4-FFF2-40B4-BE49-F238E27FC236}">
                  <a16:creationId xmlns:a16="http://schemas.microsoft.com/office/drawing/2014/main" xmlns="" id="{5907FEFB-DCBB-459E-9D10-83FC8F0BE355}"/>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sz="1050"/>
            </a:p>
          </p:txBody>
        </p:sp>
        <p:sp>
          <p:nvSpPr>
            <p:cNvPr id="53" name="Freeform: Shape 52">
              <a:extLst>
                <a:ext uri="{FF2B5EF4-FFF2-40B4-BE49-F238E27FC236}">
                  <a16:creationId xmlns:a16="http://schemas.microsoft.com/office/drawing/2014/main" xmlns="" id="{95FDEEBB-6945-42F4-9EF3-6607DC4077DA}"/>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sz="1050"/>
            </a:p>
          </p:txBody>
        </p:sp>
        <p:sp>
          <p:nvSpPr>
            <p:cNvPr id="54" name="Freeform: Shape 53">
              <a:extLst>
                <a:ext uri="{FF2B5EF4-FFF2-40B4-BE49-F238E27FC236}">
                  <a16:creationId xmlns:a16="http://schemas.microsoft.com/office/drawing/2014/main" xmlns="" id="{F1AE72A7-3058-4ED5-A944-2A62CDB1391A}"/>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sz="1050"/>
            </a:p>
          </p:txBody>
        </p:sp>
        <p:sp>
          <p:nvSpPr>
            <p:cNvPr id="55" name="Freeform: Shape 54">
              <a:extLst>
                <a:ext uri="{FF2B5EF4-FFF2-40B4-BE49-F238E27FC236}">
                  <a16:creationId xmlns:a16="http://schemas.microsoft.com/office/drawing/2014/main" xmlns="" id="{EF42DDDB-452E-4C56-9B1A-B3644DD30DD7}"/>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sz="1050"/>
            </a:p>
          </p:txBody>
        </p:sp>
        <p:sp>
          <p:nvSpPr>
            <p:cNvPr id="56" name="Freeform: Shape 55">
              <a:extLst>
                <a:ext uri="{FF2B5EF4-FFF2-40B4-BE49-F238E27FC236}">
                  <a16:creationId xmlns:a16="http://schemas.microsoft.com/office/drawing/2014/main" xmlns="" id="{FB527236-6FFA-4255-B672-4EEDD8FBCFD6}"/>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sz="1050"/>
            </a:p>
          </p:txBody>
        </p:sp>
        <p:sp>
          <p:nvSpPr>
            <p:cNvPr id="57" name="Freeform: Shape 56">
              <a:extLst>
                <a:ext uri="{FF2B5EF4-FFF2-40B4-BE49-F238E27FC236}">
                  <a16:creationId xmlns:a16="http://schemas.microsoft.com/office/drawing/2014/main" xmlns="" id="{C3396BFB-8061-4561-AF1C-EB03FD9D90AC}"/>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sz="1050"/>
            </a:p>
          </p:txBody>
        </p:sp>
        <p:sp>
          <p:nvSpPr>
            <p:cNvPr id="58" name="Freeform: Shape 57">
              <a:extLst>
                <a:ext uri="{FF2B5EF4-FFF2-40B4-BE49-F238E27FC236}">
                  <a16:creationId xmlns:a16="http://schemas.microsoft.com/office/drawing/2014/main" xmlns="" id="{C3D577BB-7F7F-4C5B-BE09-AF813C09783A}"/>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sz="1050"/>
            </a:p>
          </p:txBody>
        </p:sp>
        <p:sp>
          <p:nvSpPr>
            <p:cNvPr id="59" name="Freeform: Shape 58">
              <a:extLst>
                <a:ext uri="{FF2B5EF4-FFF2-40B4-BE49-F238E27FC236}">
                  <a16:creationId xmlns:a16="http://schemas.microsoft.com/office/drawing/2014/main" xmlns="" id="{01CF1D65-9693-4B5A-8E3D-A90E20DE787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sz="1050"/>
            </a:p>
          </p:txBody>
        </p:sp>
        <p:sp>
          <p:nvSpPr>
            <p:cNvPr id="60" name="Freeform: Shape 59">
              <a:extLst>
                <a:ext uri="{FF2B5EF4-FFF2-40B4-BE49-F238E27FC236}">
                  <a16:creationId xmlns:a16="http://schemas.microsoft.com/office/drawing/2014/main" xmlns="" id="{D66963E3-3288-4952-91A2-24517D30C379}"/>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sz="1050"/>
            </a:p>
          </p:txBody>
        </p:sp>
        <p:sp>
          <p:nvSpPr>
            <p:cNvPr id="61" name="Freeform: Shape 60">
              <a:extLst>
                <a:ext uri="{FF2B5EF4-FFF2-40B4-BE49-F238E27FC236}">
                  <a16:creationId xmlns:a16="http://schemas.microsoft.com/office/drawing/2014/main" xmlns="" id="{A1EFBBEE-B636-48C1-9D2C-FC40FA871312}"/>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sz="1050"/>
            </a:p>
          </p:txBody>
        </p:sp>
        <p:sp>
          <p:nvSpPr>
            <p:cNvPr id="62" name="Freeform: Shape 61">
              <a:extLst>
                <a:ext uri="{FF2B5EF4-FFF2-40B4-BE49-F238E27FC236}">
                  <a16:creationId xmlns:a16="http://schemas.microsoft.com/office/drawing/2014/main" xmlns="" id="{EF6AE106-8E5F-46A2-8FB3-F47AA1CAFCFF}"/>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sz="1050"/>
            </a:p>
          </p:txBody>
        </p:sp>
        <p:sp>
          <p:nvSpPr>
            <p:cNvPr id="63" name="Freeform: Shape 62">
              <a:extLst>
                <a:ext uri="{FF2B5EF4-FFF2-40B4-BE49-F238E27FC236}">
                  <a16:creationId xmlns:a16="http://schemas.microsoft.com/office/drawing/2014/main" xmlns="" id="{C2358766-EBC2-44D9-B269-8F7AD421E2A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sz="1050"/>
            </a:p>
          </p:txBody>
        </p:sp>
        <p:sp>
          <p:nvSpPr>
            <p:cNvPr id="64" name="Freeform: Shape 63">
              <a:extLst>
                <a:ext uri="{FF2B5EF4-FFF2-40B4-BE49-F238E27FC236}">
                  <a16:creationId xmlns:a16="http://schemas.microsoft.com/office/drawing/2014/main" xmlns="" id="{6B41D20C-1D08-41B8-BE06-1EE67D5FC613}"/>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sz="1050"/>
            </a:p>
          </p:txBody>
        </p:sp>
        <p:sp>
          <p:nvSpPr>
            <p:cNvPr id="65" name="Freeform: Shape 64">
              <a:extLst>
                <a:ext uri="{FF2B5EF4-FFF2-40B4-BE49-F238E27FC236}">
                  <a16:creationId xmlns:a16="http://schemas.microsoft.com/office/drawing/2014/main" xmlns="" id="{D03C4092-C8E9-448D-84A4-057E83E907B3}"/>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sz="1050"/>
            </a:p>
          </p:txBody>
        </p:sp>
        <p:sp>
          <p:nvSpPr>
            <p:cNvPr id="66" name="Freeform: Shape 65">
              <a:extLst>
                <a:ext uri="{FF2B5EF4-FFF2-40B4-BE49-F238E27FC236}">
                  <a16:creationId xmlns:a16="http://schemas.microsoft.com/office/drawing/2014/main" xmlns="" id="{F5A66512-6337-4959-AAB7-7692014EC862}"/>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sz="1050"/>
            </a:p>
          </p:txBody>
        </p:sp>
        <p:sp>
          <p:nvSpPr>
            <p:cNvPr id="67" name="Freeform: Shape 66">
              <a:extLst>
                <a:ext uri="{FF2B5EF4-FFF2-40B4-BE49-F238E27FC236}">
                  <a16:creationId xmlns:a16="http://schemas.microsoft.com/office/drawing/2014/main" xmlns="" id="{AF7D837D-8040-4C0E-A157-0F779B2CB78E}"/>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sz="1050"/>
            </a:p>
          </p:txBody>
        </p:sp>
        <p:sp>
          <p:nvSpPr>
            <p:cNvPr id="68" name="Freeform: Shape 67">
              <a:extLst>
                <a:ext uri="{FF2B5EF4-FFF2-40B4-BE49-F238E27FC236}">
                  <a16:creationId xmlns:a16="http://schemas.microsoft.com/office/drawing/2014/main" xmlns="" id="{6F082019-F086-49CF-BFC7-C8BC6A69348A}"/>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sz="1050"/>
            </a:p>
          </p:txBody>
        </p:sp>
        <p:sp>
          <p:nvSpPr>
            <p:cNvPr id="69" name="Freeform: Shape 68">
              <a:extLst>
                <a:ext uri="{FF2B5EF4-FFF2-40B4-BE49-F238E27FC236}">
                  <a16:creationId xmlns:a16="http://schemas.microsoft.com/office/drawing/2014/main" xmlns="" id="{01260A02-4E1C-4829-882B-52E4311766E3}"/>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sz="1050"/>
            </a:p>
          </p:txBody>
        </p:sp>
        <p:sp>
          <p:nvSpPr>
            <p:cNvPr id="70" name="Freeform: Shape 69">
              <a:extLst>
                <a:ext uri="{FF2B5EF4-FFF2-40B4-BE49-F238E27FC236}">
                  <a16:creationId xmlns:a16="http://schemas.microsoft.com/office/drawing/2014/main" xmlns="" id="{99204F02-6123-4550-B694-01983EF9239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sz="1050"/>
            </a:p>
          </p:txBody>
        </p:sp>
        <p:sp>
          <p:nvSpPr>
            <p:cNvPr id="71" name="Freeform: Shape 70">
              <a:extLst>
                <a:ext uri="{FF2B5EF4-FFF2-40B4-BE49-F238E27FC236}">
                  <a16:creationId xmlns:a16="http://schemas.microsoft.com/office/drawing/2014/main" xmlns="" id="{8ACC5538-1FEC-4943-A0E9-A27DA072762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sz="1050"/>
            </a:p>
          </p:txBody>
        </p:sp>
        <p:sp>
          <p:nvSpPr>
            <p:cNvPr id="72" name="Freeform: Shape 71">
              <a:extLst>
                <a:ext uri="{FF2B5EF4-FFF2-40B4-BE49-F238E27FC236}">
                  <a16:creationId xmlns:a16="http://schemas.microsoft.com/office/drawing/2014/main" xmlns="" id="{B4FE5275-6190-4EB4-A090-3A689A983E8E}"/>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sz="1050"/>
            </a:p>
          </p:txBody>
        </p:sp>
        <p:sp>
          <p:nvSpPr>
            <p:cNvPr id="73" name="Freeform: Shape 72">
              <a:extLst>
                <a:ext uri="{FF2B5EF4-FFF2-40B4-BE49-F238E27FC236}">
                  <a16:creationId xmlns:a16="http://schemas.microsoft.com/office/drawing/2014/main" xmlns="" id="{4DB4DFDD-2B97-42E2-9C41-58CC2D48AF73}"/>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sz="1050"/>
            </a:p>
          </p:txBody>
        </p:sp>
        <p:sp>
          <p:nvSpPr>
            <p:cNvPr id="74" name="Freeform: Shape 73">
              <a:extLst>
                <a:ext uri="{FF2B5EF4-FFF2-40B4-BE49-F238E27FC236}">
                  <a16:creationId xmlns:a16="http://schemas.microsoft.com/office/drawing/2014/main" xmlns="" id="{57A2D96D-3D60-4EEE-872D-2B9502ACC83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sz="1050"/>
            </a:p>
          </p:txBody>
        </p:sp>
        <p:sp>
          <p:nvSpPr>
            <p:cNvPr id="75" name="Freeform: Shape 74">
              <a:extLst>
                <a:ext uri="{FF2B5EF4-FFF2-40B4-BE49-F238E27FC236}">
                  <a16:creationId xmlns:a16="http://schemas.microsoft.com/office/drawing/2014/main" xmlns="" id="{BD4BDDE5-3AAA-496D-B574-67E28636EA4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sz="1050"/>
            </a:p>
          </p:txBody>
        </p:sp>
        <p:sp>
          <p:nvSpPr>
            <p:cNvPr id="76" name="Freeform: Shape 75">
              <a:extLst>
                <a:ext uri="{FF2B5EF4-FFF2-40B4-BE49-F238E27FC236}">
                  <a16:creationId xmlns:a16="http://schemas.microsoft.com/office/drawing/2014/main" xmlns="" id="{68229C3F-B3F8-4E47-860A-715210D14FD2}"/>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sz="1050"/>
            </a:p>
          </p:txBody>
        </p:sp>
        <p:sp>
          <p:nvSpPr>
            <p:cNvPr id="77" name="Freeform: Shape 76">
              <a:extLst>
                <a:ext uri="{FF2B5EF4-FFF2-40B4-BE49-F238E27FC236}">
                  <a16:creationId xmlns:a16="http://schemas.microsoft.com/office/drawing/2014/main" xmlns="" id="{8513864E-AB68-4FFD-97C6-01D57529E711}"/>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sz="1050"/>
            </a:p>
          </p:txBody>
        </p:sp>
        <p:sp>
          <p:nvSpPr>
            <p:cNvPr id="78" name="Freeform: Shape 77">
              <a:extLst>
                <a:ext uri="{FF2B5EF4-FFF2-40B4-BE49-F238E27FC236}">
                  <a16:creationId xmlns:a16="http://schemas.microsoft.com/office/drawing/2014/main" xmlns="" id="{D2062DDD-B81C-4270-B10B-A270A9636822}"/>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sz="1050"/>
            </a:p>
          </p:txBody>
        </p:sp>
        <p:sp>
          <p:nvSpPr>
            <p:cNvPr id="79" name="Freeform: Shape 78">
              <a:extLst>
                <a:ext uri="{FF2B5EF4-FFF2-40B4-BE49-F238E27FC236}">
                  <a16:creationId xmlns:a16="http://schemas.microsoft.com/office/drawing/2014/main" xmlns="" id="{C81C47EE-EAC9-4267-A0B2-137262EFDB51}"/>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sz="1050"/>
            </a:p>
          </p:txBody>
        </p:sp>
        <p:sp>
          <p:nvSpPr>
            <p:cNvPr id="80" name="Freeform: Shape 79">
              <a:extLst>
                <a:ext uri="{FF2B5EF4-FFF2-40B4-BE49-F238E27FC236}">
                  <a16:creationId xmlns:a16="http://schemas.microsoft.com/office/drawing/2014/main" xmlns="" id="{84DECD77-44F0-4083-AA7F-781425473C9F}"/>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sz="1050"/>
            </a:p>
          </p:txBody>
        </p:sp>
        <p:sp>
          <p:nvSpPr>
            <p:cNvPr id="81" name="Freeform: Shape 80">
              <a:extLst>
                <a:ext uri="{FF2B5EF4-FFF2-40B4-BE49-F238E27FC236}">
                  <a16:creationId xmlns:a16="http://schemas.microsoft.com/office/drawing/2014/main" xmlns="" id="{0F582870-ACEF-4122-94E2-5D7BD680C4C0}"/>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sz="1050"/>
            </a:p>
          </p:txBody>
        </p:sp>
        <p:sp>
          <p:nvSpPr>
            <p:cNvPr id="82" name="Freeform: Shape 81">
              <a:extLst>
                <a:ext uri="{FF2B5EF4-FFF2-40B4-BE49-F238E27FC236}">
                  <a16:creationId xmlns:a16="http://schemas.microsoft.com/office/drawing/2014/main" xmlns="" id="{16E19D56-9B5F-441D-9DC3-9C0DDD2C4BAF}"/>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sz="1050"/>
            </a:p>
          </p:txBody>
        </p:sp>
        <p:sp>
          <p:nvSpPr>
            <p:cNvPr id="83" name="Freeform: Shape 82">
              <a:extLst>
                <a:ext uri="{FF2B5EF4-FFF2-40B4-BE49-F238E27FC236}">
                  <a16:creationId xmlns:a16="http://schemas.microsoft.com/office/drawing/2014/main" xmlns="" id="{741B9801-B16B-41C8-B7F2-04DDF12831D3}"/>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sz="1050"/>
            </a:p>
          </p:txBody>
        </p:sp>
        <p:sp>
          <p:nvSpPr>
            <p:cNvPr id="84" name="Freeform: Shape 83">
              <a:extLst>
                <a:ext uri="{FF2B5EF4-FFF2-40B4-BE49-F238E27FC236}">
                  <a16:creationId xmlns:a16="http://schemas.microsoft.com/office/drawing/2014/main" xmlns="" id="{FF9D937B-7B66-4448-A190-3D9B438D763A}"/>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sz="1050"/>
            </a:p>
          </p:txBody>
        </p:sp>
        <p:sp>
          <p:nvSpPr>
            <p:cNvPr id="85" name="Freeform: Shape 84">
              <a:extLst>
                <a:ext uri="{FF2B5EF4-FFF2-40B4-BE49-F238E27FC236}">
                  <a16:creationId xmlns:a16="http://schemas.microsoft.com/office/drawing/2014/main" xmlns="" id="{44DE21F3-E2F2-4E41-81B6-624C3C2CBE7D}"/>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sz="1050"/>
            </a:p>
          </p:txBody>
        </p:sp>
        <p:sp>
          <p:nvSpPr>
            <p:cNvPr id="86" name="Freeform: Shape 85">
              <a:extLst>
                <a:ext uri="{FF2B5EF4-FFF2-40B4-BE49-F238E27FC236}">
                  <a16:creationId xmlns:a16="http://schemas.microsoft.com/office/drawing/2014/main" xmlns="" id="{61AFC6F9-4E06-4669-8AB1-77D7AFA16D75}"/>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sz="1050"/>
            </a:p>
          </p:txBody>
        </p:sp>
        <p:sp>
          <p:nvSpPr>
            <p:cNvPr id="87" name="Freeform: Shape 86">
              <a:extLst>
                <a:ext uri="{FF2B5EF4-FFF2-40B4-BE49-F238E27FC236}">
                  <a16:creationId xmlns:a16="http://schemas.microsoft.com/office/drawing/2014/main" xmlns="" id="{8FEABCEC-26A3-4B12-B1EC-E422B9601E39}"/>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sz="1050"/>
            </a:p>
          </p:txBody>
        </p:sp>
        <p:sp>
          <p:nvSpPr>
            <p:cNvPr id="88" name="Freeform: Shape 87">
              <a:extLst>
                <a:ext uri="{FF2B5EF4-FFF2-40B4-BE49-F238E27FC236}">
                  <a16:creationId xmlns:a16="http://schemas.microsoft.com/office/drawing/2014/main" xmlns="" id="{A85573B0-7A8D-4BD2-8FCA-75E523BFB6A6}"/>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sz="1050"/>
            </a:p>
          </p:txBody>
        </p:sp>
        <p:sp>
          <p:nvSpPr>
            <p:cNvPr id="89" name="Freeform: Shape 88">
              <a:extLst>
                <a:ext uri="{FF2B5EF4-FFF2-40B4-BE49-F238E27FC236}">
                  <a16:creationId xmlns:a16="http://schemas.microsoft.com/office/drawing/2014/main" xmlns="" id="{043E5180-A4E0-4064-8006-E3416949E5C6}"/>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sz="1050"/>
            </a:p>
          </p:txBody>
        </p:sp>
        <p:sp>
          <p:nvSpPr>
            <p:cNvPr id="90" name="Freeform: Shape 89">
              <a:extLst>
                <a:ext uri="{FF2B5EF4-FFF2-40B4-BE49-F238E27FC236}">
                  <a16:creationId xmlns:a16="http://schemas.microsoft.com/office/drawing/2014/main" xmlns="" id="{5316659B-E07B-4654-A647-72C063DEBB9B}"/>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sz="1050"/>
            </a:p>
          </p:txBody>
        </p:sp>
        <p:sp>
          <p:nvSpPr>
            <p:cNvPr id="91" name="Freeform: Shape 90">
              <a:extLst>
                <a:ext uri="{FF2B5EF4-FFF2-40B4-BE49-F238E27FC236}">
                  <a16:creationId xmlns:a16="http://schemas.microsoft.com/office/drawing/2014/main" xmlns="" id="{71565BA9-D286-43E9-8A05-90286DFAD6A0}"/>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sz="1050"/>
            </a:p>
          </p:txBody>
        </p:sp>
        <p:sp>
          <p:nvSpPr>
            <p:cNvPr id="92" name="Freeform: Shape 91">
              <a:extLst>
                <a:ext uri="{FF2B5EF4-FFF2-40B4-BE49-F238E27FC236}">
                  <a16:creationId xmlns:a16="http://schemas.microsoft.com/office/drawing/2014/main" xmlns="" id="{ADE695D7-68C3-4C23-949E-C3CDE2522C05}"/>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sz="1050"/>
            </a:p>
          </p:txBody>
        </p:sp>
        <p:sp>
          <p:nvSpPr>
            <p:cNvPr id="93" name="Freeform: Shape 92">
              <a:extLst>
                <a:ext uri="{FF2B5EF4-FFF2-40B4-BE49-F238E27FC236}">
                  <a16:creationId xmlns:a16="http://schemas.microsoft.com/office/drawing/2014/main" xmlns="" id="{9D853294-7E7F-4D8F-BEF8-136D5A58412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sz="1050"/>
            </a:p>
          </p:txBody>
        </p:sp>
        <p:sp>
          <p:nvSpPr>
            <p:cNvPr id="94" name="Freeform: Shape 93">
              <a:extLst>
                <a:ext uri="{FF2B5EF4-FFF2-40B4-BE49-F238E27FC236}">
                  <a16:creationId xmlns:a16="http://schemas.microsoft.com/office/drawing/2014/main" xmlns="" id="{292F4B59-6D74-472D-BDD8-A7D38891A29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sz="1050"/>
            </a:p>
          </p:txBody>
        </p:sp>
        <p:sp>
          <p:nvSpPr>
            <p:cNvPr id="95" name="Freeform: Shape 94">
              <a:extLst>
                <a:ext uri="{FF2B5EF4-FFF2-40B4-BE49-F238E27FC236}">
                  <a16:creationId xmlns:a16="http://schemas.microsoft.com/office/drawing/2014/main" xmlns="" id="{7BDD6E92-D2A5-4F81-88CD-15A8B0BD1950}"/>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sz="1050"/>
            </a:p>
          </p:txBody>
        </p:sp>
        <p:sp>
          <p:nvSpPr>
            <p:cNvPr id="96" name="Freeform: Shape 95">
              <a:extLst>
                <a:ext uri="{FF2B5EF4-FFF2-40B4-BE49-F238E27FC236}">
                  <a16:creationId xmlns:a16="http://schemas.microsoft.com/office/drawing/2014/main" xmlns="" id="{394DD129-36AF-4360-8151-FAA0F9383E6C}"/>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sz="1050"/>
            </a:p>
          </p:txBody>
        </p:sp>
        <p:sp>
          <p:nvSpPr>
            <p:cNvPr id="97" name="Freeform: Shape 96">
              <a:extLst>
                <a:ext uri="{FF2B5EF4-FFF2-40B4-BE49-F238E27FC236}">
                  <a16:creationId xmlns:a16="http://schemas.microsoft.com/office/drawing/2014/main" xmlns="" id="{D4DC2253-A6A6-4AB1-9524-850D5C6FD6A6}"/>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sz="1050"/>
            </a:p>
          </p:txBody>
        </p:sp>
        <p:sp>
          <p:nvSpPr>
            <p:cNvPr id="98" name="Freeform: Shape 97">
              <a:extLst>
                <a:ext uri="{FF2B5EF4-FFF2-40B4-BE49-F238E27FC236}">
                  <a16:creationId xmlns:a16="http://schemas.microsoft.com/office/drawing/2014/main" xmlns="" id="{D0300346-FCF0-41BD-8C74-9C112B0F4425}"/>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sz="1050"/>
            </a:p>
          </p:txBody>
        </p:sp>
        <p:sp>
          <p:nvSpPr>
            <p:cNvPr id="99" name="Freeform: Shape 98">
              <a:extLst>
                <a:ext uri="{FF2B5EF4-FFF2-40B4-BE49-F238E27FC236}">
                  <a16:creationId xmlns:a16="http://schemas.microsoft.com/office/drawing/2014/main" xmlns="" id="{83FA16A2-FA53-496A-9323-34D14712B11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sz="1050"/>
            </a:p>
          </p:txBody>
        </p:sp>
        <p:sp>
          <p:nvSpPr>
            <p:cNvPr id="100" name="Freeform: Shape 99">
              <a:extLst>
                <a:ext uri="{FF2B5EF4-FFF2-40B4-BE49-F238E27FC236}">
                  <a16:creationId xmlns:a16="http://schemas.microsoft.com/office/drawing/2014/main" xmlns="" id="{53D6E846-1C76-439F-A52E-8E07526B628F}"/>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sz="1050"/>
            </a:p>
          </p:txBody>
        </p:sp>
        <p:sp>
          <p:nvSpPr>
            <p:cNvPr id="101" name="Freeform: Shape 100">
              <a:extLst>
                <a:ext uri="{FF2B5EF4-FFF2-40B4-BE49-F238E27FC236}">
                  <a16:creationId xmlns:a16="http://schemas.microsoft.com/office/drawing/2014/main" xmlns="" id="{343B1CFE-0C2C-446E-AF42-A5F7380529E2}"/>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sz="1050"/>
            </a:p>
          </p:txBody>
        </p:sp>
        <p:sp>
          <p:nvSpPr>
            <p:cNvPr id="102" name="Freeform: Shape 101">
              <a:extLst>
                <a:ext uri="{FF2B5EF4-FFF2-40B4-BE49-F238E27FC236}">
                  <a16:creationId xmlns:a16="http://schemas.microsoft.com/office/drawing/2014/main" xmlns="" id="{E882D1B3-2488-4480-A231-83766003F5EB}"/>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sz="1050"/>
            </a:p>
          </p:txBody>
        </p:sp>
        <p:sp>
          <p:nvSpPr>
            <p:cNvPr id="103" name="Freeform: Shape 102">
              <a:extLst>
                <a:ext uri="{FF2B5EF4-FFF2-40B4-BE49-F238E27FC236}">
                  <a16:creationId xmlns:a16="http://schemas.microsoft.com/office/drawing/2014/main" xmlns="" id="{0D3A6A75-75FF-4E76-B647-158CCC1D207A}"/>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sz="1050"/>
            </a:p>
          </p:txBody>
        </p:sp>
        <p:sp>
          <p:nvSpPr>
            <p:cNvPr id="104" name="Freeform: Shape 103">
              <a:extLst>
                <a:ext uri="{FF2B5EF4-FFF2-40B4-BE49-F238E27FC236}">
                  <a16:creationId xmlns:a16="http://schemas.microsoft.com/office/drawing/2014/main" xmlns="" id="{24C7747D-008F-4BBC-967E-64CF8850F1BB}"/>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sz="1050"/>
            </a:p>
          </p:txBody>
        </p:sp>
        <p:sp>
          <p:nvSpPr>
            <p:cNvPr id="105" name="Freeform: Shape 104">
              <a:extLst>
                <a:ext uri="{FF2B5EF4-FFF2-40B4-BE49-F238E27FC236}">
                  <a16:creationId xmlns:a16="http://schemas.microsoft.com/office/drawing/2014/main" xmlns="" id="{950DE370-B2A8-4F2E-B59C-B44EB6D146F9}"/>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sz="1050"/>
            </a:p>
          </p:txBody>
        </p:sp>
        <p:sp>
          <p:nvSpPr>
            <p:cNvPr id="106" name="Freeform: Shape 105">
              <a:extLst>
                <a:ext uri="{FF2B5EF4-FFF2-40B4-BE49-F238E27FC236}">
                  <a16:creationId xmlns:a16="http://schemas.microsoft.com/office/drawing/2014/main" xmlns="" id="{A61C8A98-C204-4155-9A53-D6672CABEC8F}"/>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sz="1050"/>
            </a:p>
          </p:txBody>
        </p:sp>
        <p:sp>
          <p:nvSpPr>
            <p:cNvPr id="107" name="Freeform: Shape 106">
              <a:extLst>
                <a:ext uri="{FF2B5EF4-FFF2-40B4-BE49-F238E27FC236}">
                  <a16:creationId xmlns:a16="http://schemas.microsoft.com/office/drawing/2014/main" xmlns="" id="{B13C8F60-8135-4649-96B8-E52F928334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sz="1050"/>
            </a:p>
          </p:txBody>
        </p:sp>
        <p:sp>
          <p:nvSpPr>
            <p:cNvPr id="108" name="Freeform: Shape 107">
              <a:extLst>
                <a:ext uri="{FF2B5EF4-FFF2-40B4-BE49-F238E27FC236}">
                  <a16:creationId xmlns:a16="http://schemas.microsoft.com/office/drawing/2014/main" xmlns="" id="{DEC045EF-AF7F-454F-BF8B-728FE678C38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sz="1050"/>
            </a:p>
          </p:txBody>
        </p:sp>
        <p:sp>
          <p:nvSpPr>
            <p:cNvPr id="109" name="Freeform: Shape 108">
              <a:extLst>
                <a:ext uri="{FF2B5EF4-FFF2-40B4-BE49-F238E27FC236}">
                  <a16:creationId xmlns:a16="http://schemas.microsoft.com/office/drawing/2014/main" xmlns="" id="{F7FDB527-0BC6-4B1C-9AB3-1E6BC5BCC160}"/>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sz="1050"/>
            </a:p>
          </p:txBody>
        </p:sp>
        <p:sp>
          <p:nvSpPr>
            <p:cNvPr id="110" name="Freeform: Shape 109">
              <a:extLst>
                <a:ext uri="{FF2B5EF4-FFF2-40B4-BE49-F238E27FC236}">
                  <a16:creationId xmlns:a16="http://schemas.microsoft.com/office/drawing/2014/main" xmlns="" id="{3F86C800-0AED-4ACA-9F6B-0A9F8EC154EC}"/>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sz="1050"/>
            </a:p>
          </p:txBody>
        </p:sp>
        <p:sp>
          <p:nvSpPr>
            <p:cNvPr id="111" name="Freeform: Shape 110">
              <a:extLst>
                <a:ext uri="{FF2B5EF4-FFF2-40B4-BE49-F238E27FC236}">
                  <a16:creationId xmlns:a16="http://schemas.microsoft.com/office/drawing/2014/main" xmlns="" id="{831FD051-8C44-4CED-8284-4812DA4B9FF8}"/>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sz="1050"/>
            </a:p>
          </p:txBody>
        </p:sp>
        <p:sp>
          <p:nvSpPr>
            <p:cNvPr id="112" name="Freeform: Shape 111">
              <a:extLst>
                <a:ext uri="{FF2B5EF4-FFF2-40B4-BE49-F238E27FC236}">
                  <a16:creationId xmlns:a16="http://schemas.microsoft.com/office/drawing/2014/main" xmlns="" id="{06ECE976-6FF1-4EC5-88BF-E0119EF95F8E}"/>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sz="1050"/>
            </a:p>
          </p:txBody>
        </p:sp>
        <p:sp>
          <p:nvSpPr>
            <p:cNvPr id="113" name="Freeform: Shape 112">
              <a:extLst>
                <a:ext uri="{FF2B5EF4-FFF2-40B4-BE49-F238E27FC236}">
                  <a16:creationId xmlns:a16="http://schemas.microsoft.com/office/drawing/2014/main" xmlns="" id="{8317BA27-5C6D-4849-8348-0D1CAC4EB1F0}"/>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sz="1050"/>
            </a:p>
          </p:txBody>
        </p:sp>
        <p:sp>
          <p:nvSpPr>
            <p:cNvPr id="114" name="Freeform: Shape 113">
              <a:extLst>
                <a:ext uri="{FF2B5EF4-FFF2-40B4-BE49-F238E27FC236}">
                  <a16:creationId xmlns:a16="http://schemas.microsoft.com/office/drawing/2014/main" xmlns="" id="{019205F7-B5FD-476F-866D-DB9CDAEB178E}"/>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sz="1050"/>
            </a:p>
          </p:txBody>
        </p:sp>
        <p:sp>
          <p:nvSpPr>
            <p:cNvPr id="115" name="Freeform: Shape 114">
              <a:extLst>
                <a:ext uri="{FF2B5EF4-FFF2-40B4-BE49-F238E27FC236}">
                  <a16:creationId xmlns:a16="http://schemas.microsoft.com/office/drawing/2014/main" xmlns="" id="{28DB0B7F-A835-4E0D-98C6-AD7EA7343F32}"/>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sz="1050"/>
            </a:p>
          </p:txBody>
        </p:sp>
        <p:sp>
          <p:nvSpPr>
            <p:cNvPr id="116" name="Freeform: Shape 115">
              <a:extLst>
                <a:ext uri="{FF2B5EF4-FFF2-40B4-BE49-F238E27FC236}">
                  <a16:creationId xmlns:a16="http://schemas.microsoft.com/office/drawing/2014/main" xmlns="" id="{4963D973-D147-4CDB-9E26-7C07C107B6F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sz="1050"/>
            </a:p>
          </p:txBody>
        </p:sp>
      </p:grpSp>
      <p:grpSp>
        <p:nvGrpSpPr>
          <p:cNvPr id="118" name="Group 117">
            <a:extLst>
              <a:ext uri="{FF2B5EF4-FFF2-40B4-BE49-F238E27FC236}">
                <a16:creationId xmlns:a16="http://schemas.microsoft.com/office/drawing/2014/main" xmlns="" id="{22F0E5F7-F0DE-4BAB-A33C-A000D6EE88C4}"/>
              </a:ext>
            </a:extLst>
          </p:cNvPr>
          <p:cNvGrpSpPr/>
          <p:nvPr/>
        </p:nvGrpSpPr>
        <p:grpSpPr>
          <a:xfrm>
            <a:off x="5711073" y="1421930"/>
            <a:ext cx="2014002" cy="1243927"/>
            <a:chOff x="-548507" y="477868"/>
            <a:chExt cx="11570449" cy="6357177"/>
          </a:xfrm>
        </p:grpSpPr>
        <p:sp>
          <p:nvSpPr>
            <p:cNvPr id="119" name="Freeform: Shape 118">
              <a:extLst>
                <a:ext uri="{FF2B5EF4-FFF2-40B4-BE49-F238E27FC236}">
                  <a16:creationId xmlns:a16="http://schemas.microsoft.com/office/drawing/2014/main" xmlns="" id="{1DCADB55-2991-437A-9E4E-5526115DCC4B}"/>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sz="1050"/>
            </a:p>
          </p:txBody>
        </p:sp>
        <p:sp>
          <p:nvSpPr>
            <p:cNvPr id="120" name="Freeform: Shape 119">
              <a:extLst>
                <a:ext uri="{FF2B5EF4-FFF2-40B4-BE49-F238E27FC236}">
                  <a16:creationId xmlns:a16="http://schemas.microsoft.com/office/drawing/2014/main" xmlns="" id="{484D54A5-5439-49C2-9511-1733FC3CB72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sz="1050"/>
            </a:p>
          </p:txBody>
        </p:sp>
        <p:sp>
          <p:nvSpPr>
            <p:cNvPr id="121" name="Freeform: Shape 120">
              <a:extLst>
                <a:ext uri="{FF2B5EF4-FFF2-40B4-BE49-F238E27FC236}">
                  <a16:creationId xmlns:a16="http://schemas.microsoft.com/office/drawing/2014/main" xmlns="" id="{94AE38DF-2E25-49E9-BFA6-B91BF4723D4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sz="1050"/>
            </a:p>
          </p:txBody>
        </p:sp>
        <p:sp>
          <p:nvSpPr>
            <p:cNvPr id="122" name="Freeform: Shape 121">
              <a:extLst>
                <a:ext uri="{FF2B5EF4-FFF2-40B4-BE49-F238E27FC236}">
                  <a16:creationId xmlns:a16="http://schemas.microsoft.com/office/drawing/2014/main" xmlns="" id="{5084BD5B-815D-4B9E-8104-6588A9DA24D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sz="1050" dirty="0"/>
            </a:p>
          </p:txBody>
        </p:sp>
        <p:sp>
          <p:nvSpPr>
            <p:cNvPr id="123" name="Freeform: Shape 122">
              <a:extLst>
                <a:ext uri="{FF2B5EF4-FFF2-40B4-BE49-F238E27FC236}">
                  <a16:creationId xmlns:a16="http://schemas.microsoft.com/office/drawing/2014/main" xmlns="" id="{7509019A-E1ED-48CD-95CC-97C8BE2B871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sz="1050"/>
            </a:p>
          </p:txBody>
        </p:sp>
        <p:grpSp>
          <p:nvGrpSpPr>
            <p:cNvPr id="124" name="Group 123">
              <a:extLst>
                <a:ext uri="{FF2B5EF4-FFF2-40B4-BE49-F238E27FC236}">
                  <a16:creationId xmlns:a16="http://schemas.microsoft.com/office/drawing/2014/main" xmlns="" id="{B5EB7E7E-18DE-4D04-8F30-7BF2809D9339}"/>
                </a:ext>
              </a:extLst>
            </p:cNvPr>
            <p:cNvGrpSpPr/>
            <p:nvPr/>
          </p:nvGrpSpPr>
          <p:grpSpPr>
            <a:xfrm>
              <a:off x="1606" y="6382978"/>
              <a:ext cx="413937" cy="115242"/>
              <a:chOff x="5955" y="6353672"/>
              <a:chExt cx="413937" cy="115242"/>
            </a:xfrm>
          </p:grpSpPr>
          <p:sp>
            <p:nvSpPr>
              <p:cNvPr id="129" name="Rectangle: Rounded Corners 128">
                <a:extLst>
                  <a:ext uri="{FF2B5EF4-FFF2-40B4-BE49-F238E27FC236}">
                    <a16:creationId xmlns:a16="http://schemas.microsoft.com/office/drawing/2014/main" xmlns="" id="{C08F9218-E963-4BA9-9D26-F965854D926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0" name="Rectangle: Rounded Corners 129">
                <a:extLst>
                  <a:ext uri="{FF2B5EF4-FFF2-40B4-BE49-F238E27FC236}">
                    <a16:creationId xmlns:a16="http://schemas.microsoft.com/office/drawing/2014/main" xmlns="" id="{90D532AB-070A-4797-918F-20B345237F7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25" name="Group 124">
              <a:extLst>
                <a:ext uri="{FF2B5EF4-FFF2-40B4-BE49-F238E27FC236}">
                  <a16:creationId xmlns:a16="http://schemas.microsoft.com/office/drawing/2014/main" xmlns="" id="{DBD27F3F-FAF9-4F58-BE91-0A845D438AA4}"/>
                </a:ext>
              </a:extLst>
            </p:cNvPr>
            <p:cNvGrpSpPr/>
            <p:nvPr/>
          </p:nvGrpSpPr>
          <p:grpSpPr>
            <a:xfrm>
              <a:off x="9855291" y="6381600"/>
              <a:ext cx="885989" cy="115242"/>
              <a:chOff x="5955" y="6353672"/>
              <a:chExt cx="413937" cy="115242"/>
            </a:xfrm>
          </p:grpSpPr>
          <p:sp>
            <p:nvSpPr>
              <p:cNvPr id="127" name="Rectangle: Rounded Corners 126">
                <a:extLst>
                  <a:ext uri="{FF2B5EF4-FFF2-40B4-BE49-F238E27FC236}">
                    <a16:creationId xmlns:a16="http://schemas.microsoft.com/office/drawing/2014/main" xmlns="" id="{2B19F5F4-77EA-4E81-A6B9-35A3B237193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Rectangle: Rounded Corners 127">
                <a:extLst>
                  <a:ext uri="{FF2B5EF4-FFF2-40B4-BE49-F238E27FC236}">
                    <a16:creationId xmlns:a16="http://schemas.microsoft.com/office/drawing/2014/main" xmlns="" id="{C88FA945-FF60-4B30-A691-DD169161816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126" name="Freeform: Shape 125">
              <a:extLst>
                <a:ext uri="{FF2B5EF4-FFF2-40B4-BE49-F238E27FC236}">
                  <a16:creationId xmlns:a16="http://schemas.microsoft.com/office/drawing/2014/main" xmlns="" id="{CB8928CD-BE50-4B5D-B656-4D9E9604903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050" dirty="0"/>
            </a:p>
          </p:txBody>
        </p:sp>
      </p:grpSp>
      <p:grpSp>
        <p:nvGrpSpPr>
          <p:cNvPr id="131" name="Graphic 21">
            <a:extLst>
              <a:ext uri="{FF2B5EF4-FFF2-40B4-BE49-F238E27FC236}">
                <a16:creationId xmlns:a16="http://schemas.microsoft.com/office/drawing/2014/main" xmlns="" id="{D138D492-2242-492C-BDF6-60B95F628AAF}"/>
              </a:ext>
            </a:extLst>
          </p:cNvPr>
          <p:cNvGrpSpPr/>
          <p:nvPr/>
        </p:nvGrpSpPr>
        <p:grpSpPr>
          <a:xfrm>
            <a:off x="6442276" y="1604833"/>
            <a:ext cx="613414" cy="756556"/>
            <a:chOff x="3425127" y="0"/>
            <a:chExt cx="5341746" cy="6858000"/>
          </a:xfrm>
        </p:grpSpPr>
        <p:sp>
          <p:nvSpPr>
            <p:cNvPr id="132" name="Freeform: Shape 131">
              <a:extLst>
                <a:ext uri="{FF2B5EF4-FFF2-40B4-BE49-F238E27FC236}">
                  <a16:creationId xmlns:a16="http://schemas.microsoft.com/office/drawing/2014/main" xmlns="" id="{6D7685E9-4F19-46ED-8FEC-D33F39060BFC}"/>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sz="1050"/>
            </a:p>
          </p:txBody>
        </p:sp>
        <p:sp>
          <p:nvSpPr>
            <p:cNvPr id="133" name="Freeform: Shape 132">
              <a:extLst>
                <a:ext uri="{FF2B5EF4-FFF2-40B4-BE49-F238E27FC236}">
                  <a16:creationId xmlns:a16="http://schemas.microsoft.com/office/drawing/2014/main" xmlns="" id="{2EEC4270-DAE2-4707-B134-F5CC9C11EF00}"/>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sz="1050"/>
            </a:p>
          </p:txBody>
        </p:sp>
        <p:sp>
          <p:nvSpPr>
            <p:cNvPr id="134" name="Freeform: Shape 133">
              <a:extLst>
                <a:ext uri="{FF2B5EF4-FFF2-40B4-BE49-F238E27FC236}">
                  <a16:creationId xmlns:a16="http://schemas.microsoft.com/office/drawing/2014/main" xmlns="" id="{B4BDCFB1-C654-4481-B2B6-1D4B4BE13B55}"/>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sz="1050"/>
            </a:p>
          </p:txBody>
        </p:sp>
        <p:sp>
          <p:nvSpPr>
            <p:cNvPr id="135" name="Freeform: Shape 134">
              <a:extLst>
                <a:ext uri="{FF2B5EF4-FFF2-40B4-BE49-F238E27FC236}">
                  <a16:creationId xmlns:a16="http://schemas.microsoft.com/office/drawing/2014/main" xmlns="" id="{D69598B6-BDAD-4D6B-B2F9-06473D8B24D6}"/>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sz="1050"/>
            </a:p>
          </p:txBody>
        </p:sp>
        <p:sp>
          <p:nvSpPr>
            <p:cNvPr id="136" name="Freeform: Shape 135">
              <a:extLst>
                <a:ext uri="{FF2B5EF4-FFF2-40B4-BE49-F238E27FC236}">
                  <a16:creationId xmlns:a16="http://schemas.microsoft.com/office/drawing/2014/main" xmlns="" id="{E0948A73-4850-4226-84BA-639B844F54D0}"/>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sz="1050"/>
            </a:p>
          </p:txBody>
        </p:sp>
      </p:grpSp>
      <p:sp>
        <p:nvSpPr>
          <p:cNvPr id="161" name="TextBox 160">
            <a:extLst>
              <a:ext uri="{FF2B5EF4-FFF2-40B4-BE49-F238E27FC236}">
                <a16:creationId xmlns:a16="http://schemas.microsoft.com/office/drawing/2014/main" xmlns="" id="{F7CF52F1-977B-4F84-A054-0028477D013B}"/>
              </a:ext>
            </a:extLst>
          </p:cNvPr>
          <p:cNvSpPr txBox="1"/>
          <p:nvPr/>
        </p:nvSpPr>
        <p:spPr>
          <a:xfrm>
            <a:off x="52497" y="435923"/>
            <a:ext cx="572718" cy="415498"/>
          </a:xfrm>
          <a:prstGeom prst="rect">
            <a:avLst/>
          </a:prstGeom>
          <a:noFill/>
        </p:spPr>
        <p:txBody>
          <a:bodyPr wrap="square" lIns="0" tIns="0" rIns="0" bIns="0" rtlCol="0" anchor="ctr">
            <a:spAutoFit/>
          </a:bodyPr>
          <a:lstStyle/>
          <a:p>
            <a:pPr algn="ctr"/>
            <a:r>
              <a:rPr lang="en-US" altLang="ko-KR" sz="2700" b="1" dirty="0">
                <a:solidFill>
                  <a:schemeClr val="accent1"/>
                </a:solidFill>
                <a:cs typeface="Arial" pitchFamily="34" charset="0"/>
              </a:rPr>
              <a:t>01</a:t>
            </a:r>
            <a:endParaRPr lang="ko-KR" altLang="en-US" sz="2700" b="1" dirty="0">
              <a:solidFill>
                <a:schemeClr val="accent1"/>
              </a:solidFill>
              <a:cs typeface="Arial" pitchFamily="34" charset="0"/>
            </a:endParaRPr>
          </a:p>
        </p:txBody>
      </p:sp>
      <p:sp>
        <p:nvSpPr>
          <p:cNvPr id="162" name="TextBox 161">
            <a:extLst>
              <a:ext uri="{FF2B5EF4-FFF2-40B4-BE49-F238E27FC236}">
                <a16:creationId xmlns:a16="http://schemas.microsoft.com/office/drawing/2014/main" xmlns="" id="{8495A751-0374-4780-AD95-5FCE1C8A01A7}"/>
              </a:ext>
            </a:extLst>
          </p:cNvPr>
          <p:cNvSpPr txBox="1"/>
          <p:nvPr/>
        </p:nvSpPr>
        <p:spPr>
          <a:xfrm>
            <a:off x="22973" y="824460"/>
            <a:ext cx="3180597" cy="784830"/>
          </a:xfrm>
          <a:prstGeom prst="rect">
            <a:avLst/>
          </a:prstGeom>
          <a:noFill/>
        </p:spPr>
        <p:txBody>
          <a:bodyPr wrap="square" rtlCol="0">
            <a:spAutoFit/>
          </a:bodyPr>
          <a:lstStyle/>
          <a:p>
            <a:r>
              <a:rPr lang="en-US" altLang="ko-KR" sz="900" dirty="0" smtClean="0">
                <a:solidFill>
                  <a:schemeClr val="tx1">
                    <a:lumMod val="85000"/>
                    <a:lumOff val="15000"/>
                  </a:schemeClr>
                </a:solidFill>
                <a:cs typeface="Arial" pitchFamily="34" charset="0"/>
              </a:rPr>
              <a:t>CASB tools encapsulate your on-campus or cloud-hosted security solutions. CASB can be both physical and digital solutions, which function as a stop-gap and gateway between users and cloud service providers.  (</a:t>
            </a:r>
            <a:r>
              <a:rPr lang="en-US" altLang="ko-KR" sz="900" dirty="0" err="1" smtClean="0">
                <a:solidFill>
                  <a:schemeClr val="tx1">
                    <a:lumMod val="85000"/>
                    <a:lumOff val="15000"/>
                  </a:schemeClr>
                </a:solidFill>
                <a:cs typeface="Arial" pitchFamily="34" charset="0"/>
              </a:rPr>
              <a:t>Bitglass</a:t>
            </a:r>
            <a:r>
              <a:rPr lang="en-US" altLang="ko-KR" sz="900" dirty="0" smtClean="0">
                <a:solidFill>
                  <a:schemeClr val="tx1">
                    <a:lumMod val="85000"/>
                    <a:lumOff val="15000"/>
                  </a:schemeClr>
                </a:solidFill>
                <a:cs typeface="Arial" pitchFamily="34" charset="0"/>
              </a:rPr>
              <a:t>, Cisco Systems </a:t>
            </a:r>
            <a:r>
              <a:rPr lang="en-US" altLang="ko-KR" sz="900" dirty="0" err="1" smtClean="0">
                <a:solidFill>
                  <a:schemeClr val="tx1">
                    <a:lumMod val="85000"/>
                    <a:lumOff val="15000"/>
                  </a:schemeClr>
                </a:solidFill>
                <a:cs typeface="Arial" pitchFamily="34" charset="0"/>
              </a:rPr>
              <a:t>Cloudlock</a:t>
            </a:r>
            <a:r>
              <a:rPr lang="en-US" altLang="ko-KR" sz="900" dirty="0" smtClean="0">
                <a:solidFill>
                  <a:schemeClr val="tx1">
                    <a:lumMod val="85000"/>
                    <a:lumOff val="15000"/>
                  </a:schemeClr>
                </a:solidFill>
                <a:cs typeface="Arial" pitchFamily="34" charset="0"/>
              </a:rPr>
              <a:t>…</a:t>
            </a:r>
            <a:r>
              <a:rPr lang="en-US" altLang="ko-KR" sz="900" dirty="0" err="1" smtClean="0">
                <a:solidFill>
                  <a:schemeClr val="tx1">
                    <a:lumMod val="85000"/>
                    <a:lumOff val="15000"/>
                  </a:schemeClr>
                </a:solidFill>
                <a:cs typeface="Arial" pitchFamily="34" charset="0"/>
              </a:rPr>
              <a:t>etc</a:t>
            </a:r>
            <a:r>
              <a:rPr lang="en-US" altLang="ko-KR" sz="900" dirty="0" smtClean="0">
                <a:solidFill>
                  <a:schemeClr val="tx1">
                    <a:lumMod val="85000"/>
                    <a:lumOff val="15000"/>
                  </a:schemeClr>
                </a:solidFill>
                <a:cs typeface="Arial" pitchFamily="34" charset="0"/>
              </a:rPr>
              <a:t>)</a:t>
            </a:r>
            <a:endParaRPr lang="ko-KR" altLang="en-US" sz="900" dirty="0">
              <a:solidFill>
                <a:schemeClr val="tx1">
                  <a:lumMod val="85000"/>
                  <a:lumOff val="15000"/>
                </a:schemeClr>
              </a:solidFill>
              <a:cs typeface="Arial" pitchFamily="34" charset="0"/>
            </a:endParaRPr>
          </a:p>
        </p:txBody>
      </p:sp>
      <p:sp>
        <p:nvSpPr>
          <p:cNvPr id="163" name="TextBox 162">
            <a:extLst>
              <a:ext uri="{FF2B5EF4-FFF2-40B4-BE49-F238E27FC236}">
                <a16:creationId xmlns:a16="http://schemas.microsoft.com/office/drawing/2014/main" xmlns="" id="{62EAD93E-7BBD-4F69-BE62-95AE6E951678}"/>
              </a:ext>
            </a:extLst>
          </p:cNvPr>
          <p:cNvSpPr txBox="1"/>
          <p:nvPr/>
        </p:nvSpPr>
        <p:spPr>
          <a:xfrm>
            <a:off x="23732" y="1663474"/>
            <a:ext cx="572718" cy="415498"/>
          </a:xfrm>
          <a:prstGeom prst="rect">
            <a:avLst/>
          </a:prstGeom>
          <a:noFill/>
        </p:spPr>
        <p:txBody>
          <a:bodyPr wrap="square" lIns="0" tIns="0" rIns="0" bIns="0" rtlCol="0" anchor="ctr">
            <a:spAutoFit/>
          </a:bodyPr>
          <a:lstStyle/>
          <a:p>
            <a:pPr algn="ctr"/>
            <a:r>
              <a:rPr lang="en-US" altLang="ko-KR" sz="2700" b="1" dirty="0">
                <a:solidFill>
                  <a:schemeClr val="accent2"/>
                </a:solidFill>
                <a:cs typeface="Arial" pitchFamily="34" charset="0"/>
              </a:rPr>
              <a:t>02</a:t>
            </a:r>
            <a:endParaRPr lang="ko-KR" altLang="en-US" sz="2700" b="1" dirty="0">
              <a:solidFill>
                <a:schemeClr val="accent2"/>
              </a:solidFill>
              <a:cs typeface="Arial" pitchFamily="34" charset="0"/>
            </a:endParaRPr>
          </a:p>
        </p:txBody>
      </p:sp>
      <p:sp>
        <p:nvSpPr>
          <p:cNvPr id="164" name="TextBox 163">
            <a:extLst>
              <a:ext uri="{FF2B5EF4-FFF2-40B4-BE49-F238E27FC236}">
                <a16:creationId xmlns:a16="http://schemas.microsoft.com/office/drawing/2014/main" xmlns="" id="{2A7D9AC8-B4FA-42CE-95BC-44E4C2DD9C0B}"/>
              </a:ext>
            </a:extLst>
          </p:cNvPr>
          <p:cNvSpPr txBox="1"/>
          <p:nvPr/>
        </p:nvSpPr>
        <p:spPr>
          <a:xfrm>
            <a:off x="52014" y="2052011"/>
            <a:ext cx="3517631" cy="507831"/>
          </a:xfrm>
          <a:prstGeom prst="rect">
            <a:avLst/>
          </a:prstGeom>
          <a:noFill/>
        </p:spPr>
        <p:txBody>
          <a:bodyPr wrap="square" rtlCol="0">
            <a:spAutoFit/>
          </a:bodyPr>
          <a:lstStyle/>
          <a:p>
            <a:r>
              <a:rPr lang="en-US" altLang="ko-KR" sz="900" dirty="0" smtClean="0">
                <a:solidFill>
                  <a:schemeClr val="tx1">
                    <a:lumMod val="85000"/>
                    <a:lumOff val="15000"/>
                  </a:schemeClr>
                </a:solidFill>
                <a:cs typeface="Arial" pitchFamily="34" charset="0"/>
              </a:rPr>
              <a:t>SAST tools employ technology to analyze source code and binary executables for patterns indicative of security vulnerabilities or suspicious activity. (</a:t>
            </a:r>
            <a:r>
              <a:rPr lang="en-US" altLang="ko-KR" sz="900" dirty="0" err="1" smtClean="0">
                <a:solidFill>
                  <a:schemeClr val="tx1">
                    <a:lumMod val="85000"/>
                    <a:lumOff val="15000"/>
                  </a:schemeClr>
                </a:solidFill>
                <a:cs typeface="Arial" pitchFamily="34" charset="0"/>
              </a:rPr>
              <a:t>SpectralOps</a:t>
            </a:r>
            <a:r>
              <a:rPr lang="en-US" altLang="ko-KR" sz="900" dirty="0" smtClean="0">
                <a:solidFill>
                  <a:schemeClr val="tx1">
                    <a:lumMod val="85000"/>
                    <a:lumOff val="15000"/>
                  </a:schemeClr>
                </a:solidFill>
                <a:cs typeface="Arial" pitchFamily="34" charset="0"/>
              </a:rPr>
              <a:t>, Security Code Scan)</a:t>
            </a:r>
            <a:endParaRPr lang="ko-KR" altLang="en-US" sz="900" dirty="0">
              <a:solidFill>
                <a:schemeClr val="tx1">
                  <a:lumMod val="85000"/>
                  <a:lumOff val="15000"/>
                </a:schemeClr>
              </a:solidFill>
              <a:cs typeface="Arial" pitchFamily="34" charset="0"/>
            </a:endParaRPr>
          </a:p>
        </p:txBody>
      </p:sp>
      <p:sp>
        <p:nvSpPr>
          <p:cNvPr id="165" name="TextBox 164">
            <a:extLst>
              <a:ext uri="{FF2B5EF4-FFF2-40B4-BE49-F238E27FC236}">
                <a16:creationId xmlns:a16="http://schemas.microsoft.com/office/drawing/2014/main" xmlns="" id="{9B28F304-7080-42D9-BCEC-FF7BD8235BD4}"/>
              </a:ext>
            </a:extLst>
          </p:cNvPr>
          <p:cNvSpPr txBox="1"/>
          <p:nvPr/>
        </p:nvSpPr>
        <p:spPr>
          <a:xfrm>
            <a:off x="7759" y="2697977"/>
            <a:ext cx="572718" cy="415498"/>
          </a:xfrm>
          <a:prstGeom prst="rect">
            <a:avLst/>
          </a:prstGeom>
          <a:noFill/>
        </p:spPr>
        <p:txBody>
          <a:bodyPr wrap="square" lIns="0" tIns="0" rIns="0" bIns="0" rtlCol="0" anchor="ctr">
            <a:spAutoFit/>
          </a:bodyPr>
          <a:lstStyle/>
          <a:p>
            <a:pPr algn="ctr"/>
            <a:r>
              <a:rPr lang="en-US" altLang="ko-KR" sz="2700" b="1" dirty="0">
                <a:solidFill>
                  <a:schemeClr val="accent3"/>
                </a:solidFill>
                <a:cs typeface="Arial" pitchFamily="34" charset="0"/>
              </a:rPr>
              <a:t>03</a:t>
            </a:r>
            <a:endParaRPr lang="ko-KR" altLang="en-US" sz="2700" b="1" dirty="0">
              <a:solidFill>
                <a:schemeClr val="accent3"/>
              </a:solidFill>
              <a:cs typeface="Arial" pitchFamily="34" charset="0"/>
            </a:endParaRPr>
          </a:p>
        </p:txBody>
      </p:sp>
      <p:sp>
        <p:nvSpPr>
          <p:cNvPr id="166" name="TextBox 165">
            <a:extLst>
              <a:ext uri="{FF2B5EF4-FFF2-40B4-BE49-F238E27FC236}">
                <a16:creationId xmlns:a16="http://schemas.microsoft.com/office/drawing/2014/main" xmlns="" id="{5FCDFC07-988B-4F9D-AD55-60074C3BB98D}"/>
              </a:ext>
            </a:extLst>
          </p:cNvPr>
          <p:cNvSpPr txBox="1"/>
          <p:nvPr/>
        </p:nvSpPr>
        <p:spPr>
          <a:xfrm>
            <a:off x="36041" y="3086514"/>
            <a:ext cx="3643472" cy="646331"/>
          </a:xfrm>
          <a:prstGeom prst="rect">
            <a:avLst/>
          </a:prstGeom>
          <a:noFill/>
        </p:spPr>
        <p:txBody>
          <a:bodyPr wrap="square" rtlCol="0">
            <a:spAutoFit/>
          </a:bodyPr>
          <a:lstStyle/>
          <a:p>
            <a:r>
              <a:rPr lang="en-US" altLang="ko-KR" sz="900" dirty="0" smtClean="0">
                <a:solidFill>
                  <a:schemeClr val="tx1">
                    <a:lumMod val="85000"/>
                    <a:lumOff val="15000"/>
                  </a:schemeClr>
                </a:solidFill>
                <a:cs typeface="Arial" pitchFamily="34" charset="0"/>
              </a:rPr>
              <a:t>SASE solutions offer a more generalized approach to cybersecurity for IT and cloud infrastructure. It is a newer approach that features advanced policy management and compatibility with enterprise and modern business needs alike. (Cato Network, Perimeter 81)</a:t>
            </a:r>
            <a:endParaRPr lang="ko-KR" altLang="en-US" sz="900" dirty="0">
              <a:solidFill>
                <a:schemeClr val="tx1">
                  <a:lumMod val="85000"/>
                  <a:lumOff val="15000"/>
                </a:schemeClr>
              </a:solidFill>
              <a:cs typeface="Arial" pitchFamily="34" charset="0"/>
            </a:endParaRPr>
          </a:p>
        </p:txBody>
      </p:sp>
      <p:sp>
        <p:nvSpPr>
          <p:cNvPr id="167" name="TextBox 166">
            <a:extLst>
              <a:ext uri="{FF2B5EF4-FFF2-40B4-BE49-F238E27FC236}">
                <a16:creationId xmlns:a16="http://schemas.microsoft.com/office/drawing/2014/main" xmlns="" id="{53FC6018-DD99-48F7-98DB-B49B1FF2CBBB}"/>
              </a:ext>
            </a:extLst>
          </p:cNvPr>
          <p:cNvSpPr txBox="1"/>
          <p:nvPr/>
        </p:nvSpPr>
        <p:spPr>
          <a:xfrm>
            <a:off x="3840576" y="3892394"/>
            <a:ext cx="572718" cy="415498"/>
          </a:xfrm>
          <a:prstGeom prst="rect">
            <a:avLst/>
          </a:prstGeom>
          <a:noFill/>
        </p:spPr>
        <p:txBody>
          <a:bodyPr wrap="square" lIns="0" tIns="0" rIns="0" bIns="0" rtlCol="0" anchor="ctr">
            <a:spAutoFit/>
          </a:bodyPr>
          <a:lstStyle/>
          <a:p>
            <a:pPr algn="ctr"/>
            <a:r>
              <a:rPr lang="en-US" altLang="ko-KR" sz="2700" b="1" dirty="0" smtClean="0">
                <a:solidFill>
                  <a:srgbClr val="FFFF00"/>
                </a:solidFill>
                <a:cs typeface="Arial" pitchFamily="34" charset="0"/>
              </a:rPr>
              <a:t>05</a:t>
            </a:r>
            <a:endParaRPr lang="ko-KR" altLang="en-US" sz="2700" b="1" dirty="0">
              <a:solidFill>
                <a:srgbClr val="FFFF00"/>
              </a:solidFill>
              <a:cs typeface="Arial" pitchFamily="34" charset="0"/>
            </a:endParaRPr>
          </a:p>
        </p:txBody>
      </p:sp>
      <p:sp>
        <p:nvSpPr>
          <p:cNvPr id="168" name="TextBox 167">
            <a:extLst>
              <a:ext uri="{FF2B5EF4-FFF2-40B4-BE49-F238E27FC236}">
                <a16:creationId xmlns:a16="http://schemas.microsoft.com/office/drawing/2014/main" xmlns="" id="{1D6A52A5-11F4-4340-A620-A80E916BDE9F}"/>
              </a:ext>
            </a:extLst>
          </p:cNvPr>
          <p:cNvSpPr txBox="1"/>
          <p:nvPr/>
        </p:nvSpPr>
        <p:spPr>
          <a:xfrm>
            <a:off x="3874272" y="4348071"/>
            <a:ext cx="2564582" cy="784830"/>
          </a:xfrm>
          <a:prstGeom prst="rect">
            <a:avLst/>
          </a:prstGeom>
          <a:noFill/>
        </p:spPr>
        <p:txBody>
          <a:bodyPr wrap="square" rtlCol="0">
            <a:spAutoFit/>
          </a:bodyPr>
          <a:lstStyle/>
          <a:p>
            <a:r>
              <a:rPr lang="en-US" altLang="ko-KR" sz="900" dirty="0" smtClean="0">
                <a:solidFill>
                  <a:schemeClr val="tx1">
                    <a:lumMod val="85000"/>
                    <a:lumOff val="15000"/>
                  </a:schemeClr>
                </a:solidFill>
                <a:cs typeface="Arial" pitchFamily="34" charset="0"/>
              </a:rPr>
              <a:t>CWPP Security tools are enterprise workload-focused cloud platforms that offer protection to both physical and digital assets, including containers, virtual machines and </a:t>
            </a:r>
            <a:r>
              <a:rPr lang="en-US" altLang="ko-KR" sz="900" dirty="0" err="1" smtClean="0">
                <a:solidFill>
                  <a:schemeClr val="tx1">
                    <a:lumMod val="85000"/>
                    <a:lumOff val="15000"/>
                  </a:schemeClr>
                </a:solidFill>
                <a:cs typeface="Arial" pitchFamily="34" charset="0"/>
              </a:rPr>
              <a:t>serverless</a:t>
            </a:r>
            <a:r>
              <a:rPr lang="en-US" altLang="ko-KR" sz="900" dirty="0" smtClean="0">
                <a:solidFill>
                  <a:schemeClr val="tx1">
                    <a:lumMod val="85000"/>
                    <a:lumOff val="15000"/>
                  </a:schemeClr>
                </a:solidFill>
                <a:cs typeface="Arial" pitchFamily="34" charset="0"/>
              </a:rPr>
              <a:t> workloads. (</a:t>
            </a:r>
            <a:r>
              <a:rPr lang="en-US" altLang="ko-KR" sz="900" dirty="0" err="1" smtClean="0">
                <a:solidFill>
                  <a:schemeClr val="tx1">
                    <a:lumMod val="85000"/>
                    <a:lumOff val="15000"/>
                  </a:schemeClr>
                </a:solidFill>
                <a:cs typeface="Arial" pitchFamily="34" charset="0"/>
              </a:rPr>
              <a:t>Illumio</a:t>
            </a:r>
            <a:r>
              <a:rPr lang="en-US" altLang="ko-KR" sz="900" dirty="0" smtClean="0">
                <a:solidFill>
                  <a:schemeClr val="tx1">
                    <a:lumMod val="85000"/>
                    <a:lumOff val="15000"/>
                  </a:schemeClr>
                </a:solidFill>
                <a:cs typeface="Arial" pitchFamily="34" charset="0"/>
              </a:rPr>
              <a:t> Core, Orca Security)</a:t>
            </a:r>
            <a:endParaRPr lang="ko-KR" altLang="en-US" sz="900" dirty="0">
              <a:solidFill>
                <a:schemeClr val="tx1">
                  <a:lumMod val="85000"/>
                  <a:lumOff val="15000"/>
                </a:schemeClr>
              </a:solidFill>
              <a:cs typeface="Arial" pitchFamily="34" charset="0"/>
            </a:endParaRPr>
          </a:p>
        </p:txBody>
      </p:sp>
      <p:sp>
        <p:nvSpPr>
          <p:cNvPr id="169" name="TextBox 168">
            <a:extLst>
              <a:ext uri="{FF2B5EF4-FFF2-40B4-BE49-F238E27FC236}">
                <a16:creationId xmlns:a16="http://schemas.microsoft.com/office/drawing/2014/main" xmlns="" id="{31D3FDC6-BDB2-4F39-8D0C-CE0E0C31DBC7}"/>
              </a:ext>
            </a:extLst>
          </p:cNvPr>
          <p:cNvSpPr txBox="1"/>
          <p:nvPr/>
        </p:nvSpPr>
        <p:spPr>
          <a:xfrm>
            <a:off x="625215" y="516714"/>
            <a:ext cx="2906438" cy="253916"/>
          </a:xfrm>
          <a:prstGeom prst="rect">
            <a:avLst/>
          </a:prstGeom>
          <a:noFill/>
        </p:spPr>
        <p:txBody>
          <a:bodyPr wrap="square" lIns="81000" rIns="81000" rtlCol="0" anchor="ctr">
            <a:spAutoFit/>
          </a:bodyPr>
          <a:lstStyle/>
          <a:p>
            <a:r>
              <a:rPr lang="en-US" altLang="ko-KR" sz="1050" b="1" dirty="0" smtClean="0">
                <a:solidFill>
                  <a:schemeClr val="accent1"/>
                </a:solidFill>
                <a:cs typeface="Arial" pitchFamily="34" charset="0"/>
              </a:rPr>
              <a:t>CASB – Cloud Access Security Brokers</a:t>
            </a:r>
            <a:endParaRPr lang="ko-KR" altLang="en-US" sz="1050" b="1" dirty="0">
              <a:solidFill>
                <a:schemeClr val="accent1"/>
              </a:solidFill>
              <a:cs typeface="Arial" pitchFamily="34" charset="0"/>
            </a:endParaRPr>
          </a:p>
        </p:txBody>
      </p:sp>
      <p:sp>
        <p:nvSpPr>
          <p:cNvPr id="170" name="TextBox 169">
            <a:extLst>
              <a:ext uri="{FF2B5EF4-FFF2-40B4-BE49-F238E27FC236}">
                <a16:creationId xmlns:a16="http://schemas.microsoft.com/office/drawing/2014/main" xmlns="" id="{2C8AC25C-3E5B-4617-B95C-F9D5FE665843}"/>
              </a:ext>
            </a:extLst>
          </p:cNvPr>
          <p:cNvSpPr txBox="1"/>
          <p:nvPr/>
        </p:nvSpPr>
        <p:spPr>
          <a:xfrm>
            <a:off x="596451" y="1744265"/>
            <a:ext cx="2863034" cy="253916"/>
          </a:xfrm>
          <a:prstGeom prst="rect">
            <a:avLst/>
          </a:prstGeom>
          <a:noFill/>
        </p:spPr>
        <p:txBody>
          <a:bodyPr wrap="square" lIns="81000" rIns="81000" rtlCol="0" anchor="ctr">
            <a:spAutoFit/>
          </a:bodyPr>
          <a:lstStyle/>
          <a:p>
            <a:r>
              <a:rPr lang="en-US" altLang="ko-KR" sz="1050" b="1" dirty="0" smtClean="0">
                <a:solidFill>
                  <a:schemeClr val="accent2"/>
                </a:solidFill>
                <a:cs typeface="Arial" pitchFamily="34" charset="0"/>
              </a:rPr>
              <a:t>SAST – Static Application Security Testing</a:t>
            </a:r>
            <a:endParaRPr lang="ko-KR" altLang="en-US" sz="1050" b="1" dirty="0">
              <a:solidFill>
                <a:schemeClr val="accent2"/>
              </a:solidFill>
              <a:cs typeface="Arial" pitchFamily="34" charset="0"/>
            </a:endParaRPr>
          </a:p>
        </p:txBody>
      </p:sp>
      <p:sp>
        <p:nvSpPr>
          <p:cNvPr id="171" name="TextBox 170">
            <a:extLst>
              <a:ext uri="{FF2B5EF4-FFF2-40B4-BE49-F238E27FC236}">
                <a16:creationId xmlns:a16="http://schemas.microsoft.com/office/drawing/2014/main" xmlns="" id="{645EFA3D-421B-4526-9454-C2B439B3134F}"/>
              </a:ext>
            </a:extLst>
          </p:cNvPr>
          <p:cNvSpPr txBox="1"/>
          <p:nvPr/>
        </p:nvSpPr>
        <p:spPr>
          <a:xfrm>
            <a:off x="632178" y="2778768"/>
            <a:ext cx="3047335" cy="253916"/>
          </a:xfrm>
          <a:prstGeom prst="rect">
            <a:avLst/>
          </a:prstGeom>
          <a:noFill/>
        </p:spPr>
        <p:txBody>
          <a:bodyPr wrap="square" lIns="81000" rIns="81000" rtlCol="0" anchor="ctr">
            <a:spAutoFit/>
          </a:bodyPr>
          <a:lstStyle/>
          <a:p>
            <a:r>
              <a:rPr lang="en-US" altLang="ko-KR" sz="1050" b="1" dirty="0" smtClean="0">
                <a:solidFill>
                  <a:schemeClr val="accent3"/>
                </a:solidFill>
                <a:cs typeface="Arial" pitchFamily="34" charset="0"/>
              </a:rPr>
              <a:t>SASE – Secure Access Service Edge</a:t>
            </a:r>
            <a:endParaRPr lang="ko-KR" altLang="en-US" sz="1050" b="1" dirty="0">
              <a:solidFill>
                <a:schemeClr val="accent3"/>
              </a:solidFill>
              <a:cs typeface="Arial" pitchFamily="34" charset="0"/>
            </a:endParaRPr>
          </a:p>
        </p:txBody>
      </p:sp>
      <p:sp>
        <p:nvSpPr>
          <p:cNvPr id="172" name="TextBox 171">
            <a:extLst>
              <a:ext uri="{FF2B5EF4-FFF2-40B4-BE49-F238E27FC236}">
                <a16:creationId xmlns:a16="http://schemas.microsoft.com/office/drawing/2014/main" xmlns="" id="{4F523FEA-5B1B-4509-AF12-3741E34CFB2B}"/>
              </a:ext>
            </a:extLst>
          </p:cNvPr>
          <p:cNvSpPr txBox="1"/>
          <p:nvPr/>
        </p:nvSpPr>
        <p:spPr>
          <a:xfrm>
            <a:off x="4464995" y="3892394"/>
            <a:ext cx="1744515" cy="415498"/>
          </a:xfrm>
          <a:prstGeom prst="rect">
            <a:avLst/>
          </a:prstGeom>
          <a:noFill/>
        </p:spPr>
        <p:txBody>
          <a:bodyPr wrap="square" lIns="81000" rIns="81000" rtlCol="0" anchor="ctr">
            <a:spAutoFit/>
          </a:bodyPr>
          <a:lstStyle/>
          <a:p>
            <a:r>
              <a:rPr lang="en-US" altLang="ko-KR" sz="1050" b="1" dirty="0" smtClean="0">
                <a:solidFill>
                  <a:srgbClr val="FFFF00"/>
                </a:solidFill>
                <a:cs typeface="Arial" pitchFamily="34" charset="0"/>
              </a:rPr>
              <a:t>CWPP – Cloud Workload Protection Platforms </a:t>
            </a:r>
            <a:endParaRPr lang="ko-KR" altLang="en-US" sz="1050" b="1" dirty="0">
              <a:solidFill>
                <a:srgbClr val="FFFF00"/>
              </a:solidFill>
              <a:cs typeface="Arial" pitchFamily="34" charset="0"/>
            </a:endParaRPr>
          </a:p>
        </p:txBody>
      </p:sp>
      <p:sp>
        <p:nvSpPr>
          <p:cNvPr id="147" name="TextBox 146">
            <a:extLst>
              <a:ext uri="{FF2B5EF4-FFF2-40B4-BE49-F238E27FC236}">
                <a16:creationId xmlns:a16="http://schemas.microsoft.com/office/drawing/2014/main" xmlns="" id="{53FC6018-DD99-48F7-98DB-B49B1FF2CBBB}"/>
              </a:ext>
            </a:extLst>
          </p:cNvPr>
          <p:cNvSpPr txBox="1"/>
          <p:nvPr/>
        </p:nvSpPr>
        <p:spPr>
          <a:xfrm>
            <a:off x="6490555" y="3902430"/>
            <a:ext cx="572718" cy="415498"/>
          </a:xfrm>
          <a:prstGeom prst="rect">
            <a:avLst/>
          </a:prstGeom>
          <a:noFill/>
        </p:spPr>
        <p:txBody>
          <a:bodyPr wrap="square" lIns="0" tIns="0" rIns="0" bIns="0" rtlCol="0" anchor="ctr">
            <a:spAutoFit/>
          </a:bodyPr>
          <a:lstStyle/>
          <a:p>
            <a:pPr algn="ctr"/>
            <a:r>
              <a:rPr lang="en-US" altLang="ko-KR" sz="2700" b="1" dirty="0" smtClean="0">
                <a:solidFill>
                  <a:srgbClr val="92D050"/>
                </a:solidFill>
                <a:cs typeface="Arial" pitchFamily="34" charset="0"/>
              </a:rPr>
              <a:t>06</a:t>
            </a:r>
            <a:endParaRPr lang="ko-KR" altLang="en-US" sz="2700" b="1" dirty="0">
              <a:solidFill>
                <a:srgbClr val="92D050"/>
              </a:solidFill>
              <a:cs typeface="Arial" pitchFamily="34" charset="0"/>
            </a:endParaRPr>
          </a:p>
        </p:txBody>
      </p:sp>
      <p:sp>
        <p:nvSpPr>
          <p:cNvPr id="148" name="TextBox 147">
            <a:extLst>
              <a:ext uri="{FF2B5EF4-FFF2-40B4-BE49-F238E27FC236}">
                <a16:creationId xmlns:a16="http://schemas.microsoft.com/office/drawing/2014/main" xmlns="" id="{1D6A52A5-11F4-4340-A620-A80E916BDE9F}"/>
              </a:ext>
            </a:extLst>
          </p:cNvPr>
          <p:cNvSpPr txBox="1"/>
          <p:nvPr/>
        </p:nvSpPr>
        <p:spPr>
          <a:xfrm>
            <a:off x="6524252" y="4358107"/>
            <a:ext cx="1985184" cy="784830"/>
          </a:xfrm>
          <a:prstGeom prst="rect">
            <a:avLst/>
          </a:prstGeom>
          <a:noFill/>
        </p:spPr>
        <p:txBody>
          <a:bodyPr wrap="square" rtlCol="0">
            <a:spAutoFit/>
          </a:bodyPr>
          <a:lstStyle/>
          <a:p>
            <a:r>
              <a:rPr lang="en-US" altLang="ko-KR" sz="900" dirty="0" smtClean="0">
                <a:solidFill>
                  <a:schemeClr val="tx1">
                    <a:lumMod val="85000"/>
                    <a:lumOff val="15000"/>
                  </a:schemeClr>
                </a:solidFill>
                <a:cs typeface="Arial" pitchFamily="34" charset="0"/>
              </a:rPr>
              <a:t>CIEM is a cloud security solution that excels at managing the complicated security situation that Identity and Access Management creates. ( C3m, </a:t>
            </a:r>
            <a:r>
              <a:rPr lang="en-US" altLang="ko-KR" sz="900" dirty="0" err="1" smtClean="0">
                <a:solidFill>
                  <a:schemeClr val="tx1">
                    <a:lumMod val="85000"/>
                    <a:lumOff val="15000"/>
                  </a:schemeClr>
                </a:solidFill>
                <a:cs typeface="Arial" pitchFamily="34" charset="0"/>
              </a:rPr>
              <a:t>CloudKnox</a:t>
            </a:r>
            <a:r>
              <a:rPr lang="en-US" altLang="ko-KR" sz="900" dirty="0" smtClean="0">
                <a:solidFill>
                  <a:schemeClr val="tx1">
                    <a:lumMod val="85000"/>
                    <a:lumOff val="15000"/>
                  </a:schemeClr>
                </a:solidFill>
                <a:cs typeface="Arial" pitchFamily="34" charset="0"/>
              </a:rPr>
              <a:t>)</a:t>
            </a:r>
            <a:endParaRPr lang="ko-KR" altLang="en-US" sz="900" dirty="0">
              <a:solidFill>
                <a:schemeClr val="tx1">
                  <a:lumMod val="85000"/>
                  <a:lumOff val="15000"/>
                </a:schemeClr>
              </a:solidFill>
              <a:cs typeface="Arial" pitchFamily="34" charset="0"/>
            </a:endParaRPr>
          </a:p>
        </p:txBody>
      </p:sp>
      <p:sp>
        <p:nvSpPr>
          <p:cNvPr id="149" name="TextBox 148">
            <a:extLst>
              <a:ext uri="{FF2B5EF4-FFF2-40B4-BE49-F238E27FC236}">
                <a16:creationId xmlns:a16="http://schemas.microsoft.com/office/drawing/2014/main" xmlns="" id="{4F523FEA-5B1B-4509-AF12-3741E34CFB2B}"/>
              </a:ext>
            </a:extLst>
          </p:cNvPr>
          <p:cNvSpPr txBox="1"/>
          <p:nvPr/>
        </p:nvSpPr>
        <p:spPr>
          <a:xfrm>
            <a:off x="7114974" y="3902430"/>
            <a:ext cx="1897274" cy="415498"/>
          </a:xfrm>
          <a:prstGeom prst="rect">
            <a:avLst/>
          </a:prstGeom>
          <a:noFill/>
        </p:spPr>
        <p:txBody>
          <a:bodyPr wrap="square" lIns="81000" rIns="81000" rtlCol="0" anchor="ctr">
            <a:spAutoFit/>
          </a:bodyPr>
          <a:lstStyle/>
          <a:p>
            <a:r>
              <a:rPr lang="en-US" altLang="ko-KR" sz="1050" b="1" dirty="0" smtClean="0">
                <a:solidFill>
                  <a:srgbClr val="92D050"/>
                </a:solidFill>
                <a:cs typeface="Arial" pitchFamily="34" charset="0"/>
              </a:rPr>
              <a:t>CIEM - Cloud Infrastructure Entitlement Management.</a:t>
            </a:r>
            <a:endParaRPr lang="ko-KR" altLang="en-US" sz="1050" b="1" dirty="0">
              <a:solidFill>
                <a:srgbClr val="92D050"/>
              </a:solidFill>
              <a:cs typeface="Arial" pitchFamily="34" charset="0"/>
            </a:endParaRPr>
          </a:p>
        </p:txBody>
      </p:sp>
      <p:sp>
        <p:nvSpPr>
          <p:cNvPr id="150" name="TextBox 149">
            <a:extLst>
              <a:ext uri="{FF2B5EF4-FFF2-40B4-BE49-F238E27FC236}">
                <a16:creationId xmlns:a16="http://schemas.microsoft.com/office/drawing/2014/main" xmlns="" id="{53FC6018-DD99-48F7-98DB-B49B1FF2CBBB}"/>
              </a:ext>
            </a:extLst>
          </p:cNvPr>
          <p:cNvSpPr txBox="1"/>
          <p:nvPr/>
        </p:nvSpPr>
        <p:spPr>
          <a:xfrm>
            <a:off x="41455" y="3869682"/>
            <a:ext cx="572718" cy="415498"/>
          </a:xfrm>
          <a:prstGeom prst="rect">
            <a:avLst/>
          </a:prstGeom>
          <a:noFill/>
        </p:spPr>
        <p:txBody>
          <a:bodyPr wrap="square" lIns="0" tIns="0" rIns="0" bIns="0" rtlCol="0" anchor="ctr">
            <a:spAutoFit/>
          </a:bodyPr>
          <a:lstStyle/>
          <a:p>
            <a:pPr algn="ctr"/>
            <a:r>
              <a:rPr lang="en-US" altLang="ko-KR" sz="2700" b="1" dirty="0">
                <a:solidFill>
                  <a:schemeClr val="accent4"/>
                </a:solidFill>
                <a:cs typeface="Arial" pitchFamily="34" charset="0"/>
              </a:rPr>
              <a:t>04</a:t>
            </a:r>
            <a:endParaRPr lang="ko-KR" altLang="en-US" sz="2700" b="1" dirty="0">
              <a:solidFill>
                <a:schemeClr val="accent4"/>
              </a:solidFill>
              <a:cs typeface="Arial" pitchFamily="34" charset="0"/>
            </a:endParaRPr>
          </a:p>
        </p:txBody>
      </p:sp>
      <p:sp>
        <p:nvSpPr>
          <p:cNvPr id="151" name="TextBox 150">
            <a:extLst>
              <a:ext uri="{FF2B5EF4-FFF2-40B4-BE49-F238E27FC236}">
                <a16:creationId xmlns:a16="http://schemas.microsoft.com/office/drawing/2014/main" xmlns="" id="{1D6A52A5-11F4-4340-A620-A80E916BDE9F}"/>
              </a:ext>
            </a:extLst>
          </p:cNvPr>
          <p:cNvSpPr txBox="1"/>
          <p:nvPr/>
        </p:nvSpPr>
        <p:spPr>
          <a:xfrm>
            <a:off x="75151" y="4325359"/>
            <a:ext cx="3494494" cy="646331"/>
          </a:xfrm>
          <a:prstGeom prst="rect">
            <a:avLst/>
          </a:prstGeom>
          <a:noFill/>
        </p:spPr>
        <p:txBody>
          <a:bodyPr wrap="square" rtlCol="0">
            <a:spAutoFit/>
          </a:bodyPr>
          <a:lstStyle/>
          <a:p>
            <a:r>
              <a:rPr lang="en-US" altLang="ko-KR" sz="900" dirty="0" smtClean="0">
                <a:solidFill>
                  <a:schemeClr val="tx1">
                    <a:lumMod val="85000"/>
                    <a:lumOff val="15000"/>
                  </a:schemeClr>
                </a:solidFill>
                <a:cs typeface="Arial" pitchFamily="34" charset="0"/>
              </a:rPr>
              <a:t>CSPM tools are a good choice for organizations oriented around Infrastructure, Software and Platform as a servers. CSPM tools focus on controlling access to cloud Infrastructure tools deployed and employed by an organization. (Fugue, XM Cyber)</a:t>
            </a:r>
            <a:endParaRPr lang="ko-KR" altLang="en-US" sz="900" dirty="0">
              <a:solidFill>
                <a:schemeClr val="tx1">
                  <a:lumMod val="85000"/>
                  <a:lumOff val="15000"/>
                </a:schemeClr>
              </a:solidFill>
              <a:cs typeface="Arial" pitchFamily="34" charset="0"/>
            </a:endParaRPr>
          </a:p>
        </p:txBody>
      </p:sp>
      <p:sp>
        <p:nvSpPr>
          <p:cNvPr id="152" name="TextBox 151">
            <a:extLst>
              <a:ext uri="{FF2B5EF4-FFF2-40B4-BE49-F238E27FC236}">
                <a16:creationId xmlns:a16="http://schemas.microsoft.com/office/drawing/2014/main" xmlns="" id="{4F523FEA-5B1B-4509-AF12-3741E34CFB2B}"/>
              </a:ext>
            </a:extLst>
          </p:cNvPr>
          <p:cNvSpPr txBox="1"/>
          <p:nvPr/>
        </p:nvSpPr>
        <p:spPr>
          <a:xfrm>
            <a:off x="665874" y="3869682"/>
            <a:ext cx="2892103" cy="415498"/>
          </a:xfrm>
          <a:prstGeom prst="rect">
            <a:avLst/>
          </a:prstGeom>
          <a:noFill/>
        </p:spPr>
        <p:txBody>
          <a:bodyPr wrap="square" lIns="81000" rIns="81000" rtlCol="0" anchor="ctr">
            <a:spAutoFit/>
          </a:bodyPr>
          <a:lstStyle/>
          <a:p>
            <a:r>
              <a:rPr lang="en-US" altLang="ko-KR" sz="1050" b="1" dirty="0" smtClean="0">
                <a:solidFill>
                  <a:schemeClr val="accent4"/>
                </a:solidFill>
                <a:cs typeface="Arial" pitchFamily="34" charset="0"/>
              </a:rPr>
              <a:t>CSPM – Cloud Security Posture Management </a:t>
            </a:r>
            <a:endParaRPr lang="ko-KR" altLang="en-US" sz="1050" b="1" dirty="0">
              <a:solidFill>
                <a:schemeClr val="accent4"/>
              </a:solidFill>
              <a:cs typeface="Arial" pitchFamily="34" charset="0"/>
            </a:endParaRPr>
          </a:p>
        </p:txBody>
      </p:sp>
    </p:spTree>
    <p:extLst>
      <p:ext uri="{BB962C8B-B14F-4D97-AF65-F5344CB8AC3E}">
        <p14:creationId xmlns:p14="http://schemas.microsoft.com/office/powerpoint/2010/main" val="366528606"/>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11287</TotalTime>
  <Words>982</Words>
  <Application>Microsoft Office PowerPoint</Application>
  <PresentationFormat>On-screen Show (16:9)</PresentationFormat>
  <Paragraphs>135</Paragraphs>
  <Slides>13</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Barlow Light</vt:lpstr>
      <vt:lpstr>Consolas</vt:lpstr>
      <vt:lpstr>Arial</vt:lpstr>
      <vt:lpstr>Bradley Hand ITC</vt:lpstr>
      <vt:lpstr>Barlow</vt:lpstr>
      <vt:lpstr>Bai Jamjuree</vt:lpstr>
      <vt:lpstr>charter</vt:lpstr>
      <vt:lpstr>Wingdings</vt:lpstr>
      <vt:lpstr>Inter</vt:lpstr>
      <vt:lpstr>Mulish</vt:lpstr>
      <vt:lpstr>맑은 고딕</vt:lpstr>
      <vt:lpstr>Bahnschrift Condensed</vt:lpstr>
      <vt:lpstr>Calibri</vt:lpstr>
      <vt:lpstr>Bai Jamjuree SemiBold</vt:lpstr>
      <vt:lpstr>Minola template</vt:lpstr>
      <vt:lpstr>Could Security &amp; Complinace </vt:lpstr>
      <vt:lpstr>Whoami</vt:lpstr>
      <vt:lpstr>What’s Cloud ?  </vt:lpstr>
      <vt:lpstr>Introduction</vt:lpstr>
      <vt:lpstr>PowerPoint Presentation</vt:lpstr>
      <vt:lpstr>A Complete Cloud Security Governance, Risk and Compliance (GRC) Stack</vt:lpstr>
      <vt:lpstr>PowerPoint Presentation</vt:lpstr>
      <vt:lpstr>PowerPoint Presentation</vt:lpstr>
      <vt:lpstr>PowerPoint Presentation</vt:lpstr>
      <vt:lpstr>How enterprises can prepare for 2023</vt:lpstr>
      <vt:lpstr>PowerPoint Presentation</vt:lpstr>
      <vt:lpstr>Conculsion </vt:lpstr>
      <vt:lpstr>I sincerely appreciate your attention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esmail ahmed</dc:creator>
  <cp:lastModifiedBy>Microsoft account</cp:lastModifiedBy>
  <cp:revision>92</cp:revision>
  <cp:lastPrinted>2022-10-26T05:17:50Z</cp:lastPrinted>
  <dcterms:modified xsi:type="dcterms:W3CDTF">2022-10-26T10:39:21Z</dcterms:modified>
</cp:coreProperties>
</file>