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8" r:id="rId3"/>
    <p:sldId id="266" r:id="rId4"/>
    <p:sldId id="257" r:id="rId5"/>
    <p:sldId id="287" r:id="rId6"/>
    <p:sldId id="267" r:id="rId7"/>
    <p:sldId id="262" r:id="rId8"/>
    <p:sldId id="260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mail ahmed" initials="ea" lastIdx="4" clrIdx="0">
    <p:extLst>
      <p:ext uri="{19B8F6BF-5375-455C-9EA6-DF929625EA0E}">
        <p15:presenceInfo xmlns:p15="http://schemas.microsoft.com/office/powerpoint/2012/main" userId="7d444a31806e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57" d="100"/>
          <a:sy n="57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39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59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1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39578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26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05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23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4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 </a:t>
            </a:r>
            <a:r>
              <a:rPr lang="en" sz="5400" dirty="0">
                <a:solidFill>
                  <a:schemeClr val="accent1"/>
                </a:solidFill>
              </a:rPr>
              <a:t>Metaverse</a:t>
            </a:r>
            <a:endParaRPr sz="54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xmlns="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xmlns="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xmlns="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xmlns="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xmlns="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xmlns="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xmlns="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xmlns="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xmlns="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xmlns="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xmlns="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xmlns="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xmlns="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xmlns="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xmlns="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xmlns="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xmlns="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xmlns="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xmlns="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xmlns="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xmlns="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xmlns="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xmlns="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xmlns="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xmlns="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xmlns="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xmlns="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xmlns="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1E7A41-9C99-4BF0-BD42-2867FEEF184F}"/>
              </a:ext>
            </a:extLst>
          </p:cNvPr>
          <p:cNvSpPr txBox="1"/>
          <p:nvPr/>
        </p:nvSpPr>
        <p:spPr>
          <a:xfrm>
            <a:off x="0" y="4897279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Mulish"/>
              </a:rPr>
              <a:t>By \ Ismail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 amt="50000"/>
          </a:blip>
          <a:srcRect r="48426"/>
          <a:stretch/>
        </p:blipFill>
        <p:spPr>
          <a:xfrm>
            <a:off x="0" y="65600"/>
            <a:ext cx="9144000" cy="50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299" y="1991850"/>
            <a:ext cx="259547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Whoami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450770" y="1880778"/>
            <a:ext cx="5094514" cy="22891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</a:rPr>
              <a:t>An enthusiastic developer who aim to improve, generate &amp; solve problems about cybersecurity to provide the privacy and security for organizations &amp; individuals all over the WORLD !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0D25D7-6527-4A5C-AA3D-94209298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3D3748"/>
              </a:clrFrom>
              <a:clrTo>
                <a:srgbClr val="3D3748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5" y="4702756"/>
            <a:ext cx="648853" cy="440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D9233C-7E4F-4CED-92B4-40EF82CFB2EB}"/>
              </a:ext>
            </a:extLst>
          </p:cNvPr>
          <p:cNvSpPr txBox="1"/>
          <p:nvPr/>
        </p:nvSpPr>
        <p:spPr>
          <a:xfrm>
            <a:off x="314376" y="4784046"/>
            <a:ext cx="4735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https://github.com/thearrival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CBEDD4-E350-45FD-9208-AAA377530E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7" t="20434" b="20434"/>
          <a:stretch/>
        </p:blipFill>
        <p:spPr>
          <a:xfrm>
            <a:off x="0" y="4278087"/>
            <a:ext cx="314376" cy="514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200670-8F5B-4BC0-AC3D-4CE9FC947928}"/>
              </a:ext>
            </a:extLst>
          </p:cNvPr>
          <p:cNvSpPr txBox="1"/>
          <p:nvPr/>
        </p:nvSpPr>
        <p:spPr>
          <a:xfrm>
            <a:off x="314376" y="4441146"/>
            <a:ext cx="4724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https://www.linkedin.com/in/engismail2020/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768214" y="2058525"/>
            <a:ext cx="4141244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What’s the Metaverse ? </a:t>
            </a:r>
            <a:endParaRPr sz="2800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4572000" y="1658625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Metaverse technology has increasingly become the most popular in the IT world &amp; every investor desires a piece of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08;p12">
            <a:extLst>
              <a:ext uri="{FF2B5EF4-FFF2-40B4-BE49-F238E27FC236}">
                <a16:creationId xmlns:a16="http://schemas.microsoft.com/office/drawing/2014/main" xmlns="" id="{1B63EE15-C36E-4EA0-AAD3-BF997BDD31C2}"/>
              </a:ext>
            </a:extLst>
          </p:cNvPr>
          <p:cNvSpPr txBox="1">
            <a:spLocks/>
          </p:cNvSpPr>
          <p:nvPr/>
        </p:nvSpPr>
        <p:spPr>
          <a:xfrm>
            <a:off x="664800" y="1658200"/>
            <a:ext cx="347310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The metaverse will be “a fully functional economy... Where people &amp; corporations will be able to develop, invest, own and sell” Things 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The metaverse is expected to become a far more developed space in the future.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title"/>
          </p:nvPr>
        </p:nvSpPr>
        <p:spPr>
          <a:xfrm>
            <a:off x="806775" y="993640"/>
            <a:ext cx="2734984" cy="4309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Seven Layers of the Metaverse</a:t>
            </a:r>
            <a:endParaRPr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3340583" y="1059381"/>
            <a:ext cx="3986539" cy="3424592"/>
            <a:chOff x="2404721" y="328993"/>
            <a:chExt cx="3986539" cy="3153562"/>
          </a:xfrm>
        </p:grpSpPr>
        <p:sp>
          <p:nvSpPr>
            <p:cNvPr id="665" name="Google Shape;665;p42"/>
            <p:cNvSpPr/>
            <p:nvPr/>
          </p:nvSpPr>
          <p:spPr>
            <a:xfrm>
              <a:off x="3386639" y="2550501"/>
              <a:ext cx="1995256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Creator economy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639704" y="3059033"/>
              <a:ext cx="1552476" cy="42352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404721" y="603358"/>
              <a:ext cx="3986539" cy="605318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Infrastructure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804492" y="1576828"/>
              <a:ext cx="3120706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</a:t>
              </a: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ecentralization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605897" y="1108791"/>
              <a:ext cx="35860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Human interface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107433" y="2063017"/>
              <a:ext cx="2514824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Spatial Computing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428067" y="328993"/>
              <a:ext cx="3939848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2" name="Google Shape;672;p42"/>
          <p:cNvCxnSpPr>
            <a:cxnSpLocks/>
          </p:cNvCxnSpPr>
          <p:nvPr/>
        </p:nvCxnSpPr>
        <p:spPr>
          <a:xfrm>
            <a:off x="7270466" y="1620445"/>
            <a:ext cx="30744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3" name="Google Shape;673;p42"/>
          <p:cNvSpPr txBox="1"/>
          <p:nvPr/>
        </p:nvSpPr>
        <p:spPr>
          <a:xfrm>
            <a:off x="7715250" y="2029086"/>
            <a:ext cx="1421343" cy="27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Mobile, Smart Glasses, Voice, Wearables, Neural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4" name="Google Shape;674;p42"/>
          <p:cNvCxnSpPr>
            <a:cxnSpLocks/>
          </p:cNvCxnSpPr>
          <p:nvPr/>
        </p:nvCxnSpPr>
        <p:spPr>
          <a:xfrm>
            <a:off x="7142021" y="2162894"/>
            <a:ext cx="43588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5" name="Google Shape;675;p42"/>
          <p:cNvSpPr txBox="1"/>
          <p:nvPr/>
        </p:nvSpPr>
        <p:spPr>
          <a:xfrm>
            <a:off x="7577910" y="4579861"/>
            <a:ext cx="1480365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Games, Social, Esports, shopping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6" name="Google Shape;676;p42"/>
          <p:cNvCxnSpPr>
            <a:cxnSpLocks/>
          </p:cNvCxnSpPr>
          <p:nvPr/>
        </p:nvCxnSpPr>
        <p:spPr>
          <a:xfrm>
            <a:off x="6861060" y="2715754"/>
            <a:ext cx="563128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7" name="Google Shape;677;p42"/>
          <p:cNvSpPr txBox="1"/>
          <p:nvPr/>
        </p:nvSpPr>
        <p:spPr>
          <a:xfrm>
            <a:off x="7654684" y="3623704"/>
            <a:ext cx="1622101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Design Tools, Asset Markets, Workflow, Commerce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8" name="Google Shape;678;p42"/>
          <p:cNvCxnSpPr>
            <a:cxnSpLocks/>
          </p:cNvCxnSpPr>
          <p:nvPr/>
        </p:nvCxnSpPr>
        <p:spPr>
          <a:xfrm>
            <a:off x="6660569" y="3168529"/>
            <a:ext cx="58390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9" name="Google Shape;679;p42"/>
          <p:cNvSpPr txBox="1"/>
          <p:nvPr/>
        </p:nvSpPr>
        <p:spPr>
          <a:xfrm>
            <a:off x="7715250" y="2560115"/>
            <a:ext cx="1500971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Edge Computing, AI agents Microservices, Blockchain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0" name="Google Shape;680;p42"/>
          <p:cNvCxnSpPr>
            <a:cxnSpLocks/>
          </p:cNvCxnSpPr>
          <p:nvPr/>
        </p:nvCxnSpPr>
        <p:spPr>
          <a:xfrm>
            <a:off x="6330971" y="3762623"/>
            <a:ext cx="621549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1" name="Google Shape;681;p42"/>
          <p:cNvSpPr txBox="1"/>
          <p:nvPr/>
        </p:nvSpPr>
        <p:spPr>
          <a:xfrm>
            <a:off x="7699102" y="3095541"/>
            <a:ext cx="1638311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3D Engines, VR/AR/XR, Multitasking UI, Geospatial Mapping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2" name="Google Shape;682;p42"/>
          <p:cNvCxnSpPr>
            <a:cxnSpLocks/>
          </p:cNvCxnSpPr>
          <p:nvPr/>
        </p:nvCxnSpPr>
        <p:spPr>
          <a:xfrm>
            <a:off x="6111960" y="4698427"/>
            <a:ext cx="548609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3" name="Google Shape;683;p42"/>
          <p:cNvSpPr txBox="1"/>
          <p:nvPr/>
        </p:nvSpPr>
        <p:spPr>
          <a:xfrm>
            <a:off x="7874456" y="1470975"/>
            <a:ext cx="1262137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5G, WiFi 6, Cloud, GPU, Materials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4" name="Google Shape;667;p42">
            <a:extLst>
              <a:ext uri="{FF2B5EF4-FFF2-40B4-BE49-F238E27FC236}">
                <a16:creationId xmlns:a16="http://schemas.microsoft.com/office/drawing/2014/main" xmlns="" id="{A0725341-01FF-4E41-A40E-B7F99F60D4FE}"/>
              </a:ext>
            </a:extLst>
          </p:cNvPr>
          <p:cNvSpPr/>
          <p:nvPr/>
        </p:nvSpPr>
        <p:spPr>
          <a:xfrm>
            <a:off x="4805163" y="4433226"/>
            <a:ext cx="1117082" cy="459922"/>
          </a:xfrm>
          <a:custGeom>
            <a:avLst/>
            <a:gdLst/>
            <a:ahLst/>
            <a:cxnLst/>
            <a:rect l="l" t="t" r="r" b="b"/>
            <a:pathLst>
              <a:path w="1261" h="202" extrusionOk="0">
                <a:moveTo>
                  <a:pt x="630" y="53"/>
                </a:moveTo>
                <a:cubicBezTo>
                  <a:pt x="363" y="53"/>
                  <a:pt x="82" y="34"/>
                  <a:pt x="0" y="0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88" y="157"/>
                  <a:pt x="134" y="170"/>
                  <a:pt x="227" y="181"/>
                </a:cubicBezTo>
                <a:cubicBezTo>
                  <a:pt x="334" y="194"/>
                  <a:pt x="478" y="202"/>
                  <a:pt x="630" y="202"/>
                </a:cubicBezTo>
                <a:cubicBezTo>
                  <a:pt x="630" y="202"/>
                  <a:pt x="630" y="202"/>
                  <a:pt x="630" y="202"/>
                </a:cubicBezTo>
                <a:cubicBezTo>
                  <a:pt x="929" y="202"/>
                  <a:pt x="1147" y="174"/>
                  <a:pt x="1189" y="146"/>
                </a:cubicBezTo>
                <a:cubicBezTo>
                  <a:pt x="1261" y="0"/>
                  <a:pt x="1261" y="0"/>
                  <a:pt x="1261" y="0"/>
                </a:cubicBezTo>
                <a:cubicBezTo>
                  <a:pt x="1179" y="34"/>
                  <a:pt x="897" y="53"/>
                  <a:pt x="630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Experience</a:t>
            </a:r>
            <a:endParaRPr sz="1200" i="0" u="none" strike="noStrike" cap="none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25" name="Google Shape;678;p42">
            <a:extLst>
              <a:ext uri="{FF2B5EF4-FFF2-40B4-BE49-F238E27FC236}">
                <a16:creationId xmlns:a16="http://schemas.microsoft.com/office/drawing/2014/main" xmlns="" id="{274476BB-2F4E-4149-94CC-2DC93EBA95DB}"/>
              </a:ext>
            </a:extLst>
          </p:cNvPr>
          <p:cNvCxnSpPr>
            <a:cxnSpLocks/>
          </p:cNvCxnSpPr>
          <p:nvPr/>
        </p:nvCxnSpPr>
        <p:spPr>
          <a:xfrm>
            <a:off x="6121908" y="4254012"/>
            <a:ext cx="73915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675;p42">
            <a:extLst>
              <a:ext uri="{FF2B5EF4-FFF2-40B4-BE49-F238E27FC236}">
                <a16:creationId xmlns:a16="http://schemas.microsoft.com/office/drawing/2014/main" xmlns="" id="{6C3B9DE8-2E12-4570-92E6-4E0C50AECBB5}"/>
              </a:ext>
            </a:extLst>
          </p:cNvPr>
          <p:cNvSpPr txBox="1"/>
          <p:nvPr/>
        </p:nvSpPr>
        <p:spPr>
          <a:xfrm>
            <a:off x="7577910" y="4145567"/>
            <a:ext cx="1552476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Ad Networks, Social, Stores, Ratings, Agents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 rot="6607978">
            <a:off x="801091" y="-145872"/>
            <a:ext cx="4700980" cy="5403750"/>
            <a:chOff x="917321" y="1182686"/>
            <a:chExt cx="3737900" cy="4460918"/>
          </a:xfrm>
        </p:grpSpPr>
        <p:sp>
          <p:nvSpPr>
            <p:cNvPr id="289" name="Google Shape;289;p22"/>
            <p:cNvSpPr/>
            <p:nvPr/>
          </p:nvSpPr>
          <p:spPr>
            <a:xfrm rot="15002667">
              <a:off x="2924236" y="3127020"/>
              <a:ext cx="1039103" cy="1016535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15001161">
              <a:off x="2596476" y="4427340"/>
              <a:ext cx="1233241" cy="1199287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ulish"/>
                </a:rPr>
                <a:t>Software Issue</a:t>
              </a:r>
              <a:endParaRPr sz="1600" b="1" dirty="0">
                <a:solidFill>
                  <a:schemeClr val="bg1"/>
                </a:solidFill>
                <a:latin typeface="Mulish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 rot="15001380">
              <a:off x="2973640" y="1533230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15002134">
              <a:off x="1144142" y="241944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15002299">
              <a:off x="1803558" y="1198715"/>
              <a:ext cx="1024234" cy="99217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dirty="0">
                  <a:solidFill>
                    <a:schemeClr val="tx1"/>
                  </a:solidFill>
                  <a:effectLst/>
                  <a:latin typeface="Mulish"/>
                </a:rPr>
                <a:t>Lack of personal touch</a:t>
              </a:r>
              <a:endParaRPr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1618822" y="1877354"/>
            <a:ext cx="2953178" cy="272308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5798368" y="2332943"/>
            <a:ext cx="3078932" cy="24169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US" b="1" dirty="0">
              <a:solidFill>
                <a:srgbClr val="45464B"/>
              </a:solidFill>
              <a:latin typeface="Mulish"/>
            </a:endParaRPr>
          </a:p>
          <a:p>
            <a:pPr algn="l"/>
            <a:r>
              <a:rPr lang="en-US" b="1" i="0" dirty="0">
                <a:solidFill>
                  <a:srgbClr val="45464B"/>
                </a:solidFill>
                <a:effectLst/>
                <a:latin typeface="Mulish"/>
              </a:rPr>
              <a:t>             Hardware issues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1965498" y="2571750"/>
            <a:ext cx="2259825" cy="124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Mulish"/>
              </a:rPr>
              <a:t>Low individual visibility </a:t>
            </a:r>
            <a:endParaRPr sz="1200" b="1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718374" y="3342538"/>
            <a:ext cx="1849783" cy="16889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Mulish"/>
              </a:rPr>
              <a:t>Scarce true real-time interactions</a:t>
            </a:r>
            <a:endParaRPr b="1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7158211" y="1513258"/>
            <a:ext cx="1614313" cy="13163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Time zone Differences</a:t>
            </a:r>
            <a:endParaRPr b="1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803790" y="2332943"/>
            <a:ext cx="700300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Metaverse slove?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299" y="1813925"/>
            <a:ext cx="3326175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need to run Metaverse Project 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1078826" y="3329525"/>
            <a:ext cx="6287364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To establish any project concerning Metaverse you’ll be require to relay on three main cores :-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b="1" dirty="0">
                <a:solidFill>
                  <a:srgbClr val="FFFF00"/>
                </a:solidFill>
              </a:rPr>
              <a:t>Interoperability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FFFF00"/>
                </a:solidFill>
              </a:rPr>
              <a:t>Presence</a:t>
            </a:r>
            <a:r>
              <a:rPr lang="en" sz="2000" dirty="0"/>
              <a:t> and </a:t>
            </a:r>
            <a:r>
              <a:rPr lang="en" sz="2000" b="1" dirty="0">
                <a:solidFill>
                  <a:srgbClr val="FFFF00"/>
                </a:solidFill>
              </a:rPr>
              <a:t>Standardization.</a:t>
            </a:r>
            <a:endParaRPr sz="2000" b="1" dirty="0">
              <a:solidFill>
                <a:srgbClr val="FFFF00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xmlns="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xmlns="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xmlns="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xmlns="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xmlns="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xmlns="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xmlns="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xmlns="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xmlns="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xmlns="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xmlns="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xmlns="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xmlns="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xmlns="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xmlns="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xmlns="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xmlns="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xmlns="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xmlns="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xmlns="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xmlns="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xmlns="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xmlns="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xmlns="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xmlns="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xmlns="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xmlns="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299" y="2161800"/>
            <a:ext cx="6774226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“</a:t>
            </a:r>
            <a:r>
              <a:rPr lang="en-US" dirty="0"/>
              <a:t>They are digital world, services devices, , websites, etc.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The internet is a wide set of protocols, technology, tubes and language, plus access devices and content and communication experience atop them. Metaverse will be too ! </a:t>
            </a:r>
            <a:r>
              <a:rPr lang="en" dirty="0"/>
              <a:t> ”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299" y="647700"/>
            <a:ext cx="5154976" cy="58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sincerely appreciate your attention ! 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2799376" y="3464027"/>
            <a:ext cx="1335450" cy="2597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446;p47">
            <a:extLst>
              <a:ext uri="{FF2B5EF4-FFF2-40B4-BE49-F238E27FC236}">
                <a16:creationId xmlns:a16="http://schemas.microsoft.com/office/drawing/2014/main" xmlns="" id="{E8B17FC3-6A6E-46FC-BA67-2E9AF577DBEE}"/>
              </a:ext>
            </a:extLst>
          </p:cNvPr>
          <p:cNvSpPr/>
          <p:nvPr/>
        </p:nvSpPr>
        <p:spPr>
          <a:xfrm>
            <a:off x="2092168" y="1424931"/>
            <a:ext cx="2479832" cy="193739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307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Arial</vt:lpstr>
      <vt:lpstr>charter</vt:lpstr>
      <vt:lpstr>Mulish</vt:lpstr>
      <vt:lpstr>Barlow</vt:lpstr>
      <vt:lpstr>Barlow Light</vt:lpstr>
      <vt:lpstr>Minola template</vt:lpstr>
      <vt:lpstr> Metaverse</vt:lpstr>
      <vt:lpstr>Whoami</vt:lpstr>
      <vt:lpstr>What’s the Metaverse ?  </vt:lpstr>
      <vt:lpstr>Introduction</vt:lpstr>
      <vt:lpstr>The Seven Layers of the Metaverse</vt:lpstr>
      <vt:lpstr>What can Metaverse slove? </vt:lpstr>
      <vt:lpstr>What do we need to run Metaverse Project </vt:lpstr>
      <vt:lpstr>PowerPoint Presentation</vt:lpstr>
      <vt:lpstr>I sincerely appreciate your attention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esmail ahmed</dc:creator>
  <cp:lastModifiedBy>Microsoft account</cp:lastModifiedBy>
  <cp:revision>40</cp:revision>
  <dcterms:modified xsi:type="dcterms:W3CDTF">2022-05-28T17:49:33Z</dcterms:modified>
</cp:coreProperties>
</file>