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312694" y="456929"/>
            <a:ext cx="9056249" cy="132556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SIEMENS Industry 4.0 – MindSphere Hackathon</a:t>
            </a:r>
          </a:p>
        </p:txBody>
      </p:sp>
      <p:pic>
        <p:nvPicPr>
          <p:cNvPr id="1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5910" y="774651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973" y="525350"/>
            <a:ext cx="1188723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t="16552" r="1357" b="16780"/>
          <a:stretch>
            <a:fillRect/>
          </a:stretch>
        </p:blipFill>
        <p:spPr>
          <a:xfrm>
            <a:off x="3981055" y="1345470"/>
            <a:ext cx="3696322" cy="115158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 6"/>
          <p:cNvSpPr txBox="1"/>
          <p:nvPr/>
        </p:nvSpPr>
        <p:spPr>
          <a:xfrm>
            <a:off x="4778530" y="5368926"/>
            <a:ext cx="277247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26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77009" y="274933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14"/>
          <p:cNvSpPr txBox="1"/>
          <p:nvPr/>
        </p:nvSpPr>
        <p:spPr>
          <a:xfrm>
            <a:off x="448573" y="5831949"/>
            <a:ext cx="11144706" cy="774064"/>
          </a:xfrm>
          <a:prstGeom prst="rect">
            <a:avLst/>
          </a:prstGeom>
          <a:solidFill>
            <a:srgbClr val="FFFFFF"/>
          </a:solidFill>
          <a:ln>
            <a:solidFill>
              <a:srgbClr val="1F4E79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/>
            </a:pPr>
            <a:r>
              <a:t>SIEMENS PLM</a:t>
            </a:r>
          </a:p>
          <a:p>
            <a:pPr algn="ctr">
              <a:defRPr sz="1400" u="sng">
                <a:solidFill>
                  <a:srgbClr val="0070C0"/>
                </a:solidFill>
              </a:defRPr>
            </a:pPr>
            <a:r>
              <a:t>NX</a:t>
            </a:r>
            <a:r>
              <a:rPr u="none"/>
              <a:t> </a:t>
            </a:r>
            <a:r>
              <a:t>Teamcenter</a:t>
            </a:r>
            <a:r>
              <a:rPr u="none"/>
              <a:t> </a:t>
            </a:r>
            <a:r>
              <a:t>Simcenter</a:t>
            </a:r>
            <a:r>
              <a:rPr u="none"/>
              <a:t> </a:t>
            </a:r>
            <a:r>
              <a:t>Tecnomatix</a:t>
            </a:r>
            <a:r>
              <a:rPr u="none"/>
              <a:t> </a:t>
            </a:r>
            <a:r>
              <a:t>Mindsphere</a:t>
            </a:r>
            <a:r>
              <a:rPr u="none"/>
              <a:t> </a:t>
            </a:r>
            <a:r>
              <a:t>PLM Components</a:t>
            </a:r>
            <a:r>
              <a:rPr u="none"/>
              <a:t> </a:t>
            </a:r>
            <a:r>
              <a:t>Polarion</a:t>
            </a:r>
            <a:r>
              <a:rPr u="none"/>
              <a:t> </a:t>
            </a:r>
            <a:r>
              <a:t>Mentor</a:t>
            </a:r>
          </a:p>
          <a:p>
            <a:pPr algn="ctr">
              <a:defRPr sz="1400">
                <a:solidFill>
                  <a:srgbClr val="0070C0"/>
                </a:solidFill>
              </a:defRPr>
            </a:pPr>
            <a:r>
              <a:t> </a:t>
            </a:r>
            <a:r>
              <a:rPr u="sng"/>
              <a:t>Manufactuing OperationsCenter</a:t>
            </a:r>
            <a:r>
              <a:t> </a:t>
            </a:r>
            <a:r>
              <a:rPr u="sng"/>
              <a:t>Solid Edge</a:t>
            </a:r>
            <a:r>
              <a:t> </a:t>
            </a:r>
            <a:r>
              <a:rPr u="sng"/>
              <a:t>TIA Portal</a:t>
            </a:r>
          </a:p>
        </p:txBody>
      </p:sp>
      <p:graphicFrame>
        <p:nvGraphicFramePr>
          <p:cNvPr id="128" name="Table 3"/>
          <p:cNvGraphicFramePr/>
          <p:nvPr/>
        </p:nvGraphicFramePr>
        <p:xfrm>
          <a:off x="1819319" y="2605913"/>
          <a:ext cx="8690900" cy="26619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98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Team Name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BDD7EE"/>
                          </a:solidFill>
                        </a:rPr>
                        <a:t>NPCompete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Participant Name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Institute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Degree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Year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Branch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Anuprava Chatterjee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IIT Kharagpur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B.Tech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2017-2021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Electrical Engineering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Prabhpreet Singh Sodhi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IIT Kharagpur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B.Tech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2017-2021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Computer Science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Prashant Shishodia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IIT Kharagpur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B.Tech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2017-2021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Computer Science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7" name="SIEMENS Industry 4.0 – MindSphere Hackathon"/>
          <p:cNvSpPr txBox="1">
            <a:spLocks noGrp="1"/>
          </p:cNvSpPr>
          <p:nvPr>
            <p:ph type="title" idx="4294967295"/>
          </p:nvPr>
        </p:nvSpPr>
        <p:spPr>
          <a:xfrm>
            <a:off x="1312694" y="706229"/>
            <a:ext cx="9056249" cy="132556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SIEMENS Industry 4.0 – MindSphere Hackathon</a:t>
            </a:r>
          </a:p>
        </p:txBody>
      </p:sp>
      <p:pic>
        <p:nvPicPr>
          <p:cNvPr id="15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5910" y="774651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588" y="774651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t="16552" r="1357" b="16780"/>
          <a:stretch>
            <a:fillRect/>
          </a:stretch>
        </p:blipFill>
        <p:spPr>
          <a:xfrm>
            <a:off x="3992570" y="1832200"/>
            <a:ext cx="3696322" cy="1151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77009" y="274933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hank You !!"/>
          <p:cNvSpPr txBox="1"/>
          <p:nvPr/>
        </p:nvSpPr>
        <p:spPr>
          <a:xfrm>
            <a:off x="4132891" y="3522972"/>
            <a:ext cx="3926216" cy="87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1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r>
              <a:t>Thank You !!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1222181" y="74875"/>
            <a:ext cx="8989081" cy="105160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SIEMENS Industry 4.0 – MindSphere Hackathon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3788" y="690470"/>
            <a:ext cx="1016159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678" y="6315"/>
            <a:ext cx="1016158" cy="118872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angle 6"/>
          <p:cNvSpPr txBox="1"/>
          <p:nvPr/>
        </p:nvSpPr>
        <p:spPr>
          <a:xfrm>
            <a:off x="4519826" y="5327570"/>
            <a:ext cx="277247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34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8605" y="311875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 3"/>
          <p:cNvSpPr txBox="1"/>
          <p:nvPr/>
        </p:nvSpPr>
        <p:spPr>
          <a:xfrm>
            <a:off x="1222181" y="1061310"/>
            <a:ext cx="3349187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rPr dirty="0"/>
              <a:t>Problem Statement - 01</a:t>
            </a:r>
          </a:p>
        </p:txBody>
      </p:sp>
      <p:sp>
        <p:nvSpPr>
          <p:cNvPr id="136" name="Rectangle 7"/>
          <p:cNvSpPr txBox="1"/>
          <p:nvPr/>
        </p:nvSpPr>
        <p:spPr>
          <a:xfrm>
            <a:off x="646615" y="1835225"/>
            <a:ext cx="10898770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00100" lvl="1" indent="-342900">
              <a:buSzPct val="100000"/>
              <a:buFont typeface="Arial"/>
              <a:buChar char="•"/>
              <a:defRPr b="1"/>
            </a:pPr>
            <a:r>
              <a:rPr dirty="0"/>
              <a:t>Problem as we understood:</a:t>
            </a:r>
          </a:p>
          <a:p>
            <a:pPr lvl="4" indent="914400"/>
            <a:r>
              <a:rPr dirty="0"/>
              <a:t>During Hip arthroplasty, if the cells heat up above 55 degrees, it causes Necrosis. This leads to a mismatch in size between the artificial cup and the hole. This results in severe pain during movements. So, our goal is to monitor/predict the rotational speed, according to historical data model, based on the pressure applied and timestamp, so that the temperature doesn’t go beyond 55 degrees (Necrosis doesn’t happen).</a:t>
            </a:r>
          </a:p>
          <a:p>
            <a:endParaRPr dirty="0"/>
          </a:p>
          <a:p>
            <a:pPr marL="800100" lvl="1" indent="-342900">
              <a:buSzPct val="100000"/>
              <a:buFont typeface="Arial"/>
              <a:buChar char="•"/>
              <a:defRPr b="1"/>
            </a:pPr>
            <a:r>
              <a:rPr dirty="0"/>
              <a:t>Business/Utility Value:</a:t>
            </a:r>
          </a:p>
          <a:p>
            <a:pPr lvl="2" indent="914400"/>
            <a:r>
              <a:rPr dirty="0"/>
              <a:t>Our solution will have a profound influence over the</a:t>
            </a:r>
            <a:r>
              <a:rPr i="1" dirty="0">
                <a:solidFill>
                  <a:srgbClr val="A6A6A6"/>
                </a:solidFill>
              </a:rPr>
              <a:t> </a:t>
            </a:r>
            <a:r>
              <a:rPr dirty="0"/>
              <a:t>medical industry, if successful. It will help reduce the pain caused during hip arthroplasty to a great extent. The device, acetabular reamer, plugged with our app, will be a unique product, and if properly marketed, will be a game changer in the field and generate huge profits.</a:t>
            </a:r>
          </a:p>
        </p:txBody>
      </p:sp>
      <p:sp>
        <p:nvSpPr>
          <p:cNvPr id="137" name="TextBox 9"/>
          <p:cNvSpPr txBox="1"/>
          <p:nvPr/>
        </p:nvSpPr>
        <p:spPr>
          <a:xfrm>
            <a:off x="448573" y="5840576"/>
            <a:ext cx="11144706" cy="774064"/>
          </a:xfrm>
          <a:prstGeom prst="rect">
            <a:avLst/>
          </a:prstGeom>
          <a:solidFill>
            <a:srgbClr val="FFFFFF"/>
          </a:solidFill>
          <a:ln>
            <a:solidFill>
              <a:srgbClr val="1F4E79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/>
            </a:pPr>
            <a:r>
              <a:t>SIEMENS PLM</a:t>
            </a:r>
          </a:p>
          <a:p>
            <a:pPr algn="ctr">
              <a:defRPr sz="1400" u="sng">
                <a:solidFill>
                  <a:srgbClr val="0070C0"/>
                </a:solidFill>
              </a:defRPr>
            </a:pPr>
            <a:r>
              <a:t>NX</a:t>
            </a:r>
            <a:r>
              <a:rPr u="none"/>
              <a:t> </a:t>
            </a:r>
            <a:r>
              <a:t>Teamcenter</a:t>
            </a:r>
            <a:r>
              <a:rPr u="none"/>
              <a:t> </a:t>
            </a:r>
            <a:r>
              <a:t>Simcenter</a:t>
            </a:r>
            <a:r>
              <a:rPr u="none"/>
              <a:t> </a:t>
            </a:r>
            <a:r>
              <a:t>Tecnomatix</a:t>
            </a:r>
            <a:r>
              <a:rPr u="none"/>
              <a:t> </a:t>
            </a:r>
            <a:r>
              <a:t>Mindsphere</a:t>
            </a:r>
            <a:r>
              <a:rPr u="none"/>
              <a:t> </a:t>
            </a:r>
            <a:r>
              <a:t>PLM Components</a:t>
            </a:r>
            <a:r>
              <a:rPr u="none"/>
              <a:t> </a:t>
            </a:r>
            <a:r>
              <a:t>Polarion</a:t>
            </a:r>
            <a:r>
              <a:rPr u="none"/>
              <a:t> </a:t>
            </a:r>
            <a:r>
              <a:t>Mentor</a:t>
            </a:r>
          </a:p>
          <a:p>
            <a:pPr algn="ctr">
              <a:defRPr sz="1400">
                <a:solidFill>
                  <a:srgbClr val="0070C0"/>
                </a:solidFill>
              </a:defRPr>
            </a:pPr>
            <a:r>
              <a:t> </a:t>
            </a:r>
            <a:r>
              <a:rPr u="sng"/>
              <a:t>Manufactuing OperationsCenter</a:t>
            </a:r>
            <a:r>
              <a:t> </a:t>
            </a:r>
            <a:r>
              <a:rPr u="sng"/>
              <a:t>Solid Edge</a:t>
            </a:r>
            <a:r>
              <a:t> </a:t>
            </a:r>
            <a:r>
              <a:rPr u="sng"/>
              <a:t>TIA Portal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0969073" y="6397587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8" name="SIEMENS Industry 4.0 – MindSphere Hackathon"/>
          <p:cNvSpPr txBox="1">
            <a:spLocks noGrp="1"/>
          </p:cNvSpPr>
          <p:nvPr>
            <p:ph type="title" idx="4294967295"/>
          </p:nvPr>
        </p:nvSpPr>
        <p:spPr>
          <a:xfrm>
            <a:off x="1243312" y="177864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4907" y="849773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9" y="267453"/>
            <a:ext cx="1188723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6"/>
          <p:cNvSpPr txBox="1"/>
          <p:nvPr/>
        </p:nvSpPr>
        <p:spPr>
          <a:xfrm>
            <a:off x="4509094" y="6113197"/>
            <a:ext cx="277247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52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66005" y="296969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 3"/>
          <p:cNvSpPr txBox="1"/>
          <p:nvPr/>
        </p:nvSpPr>
        <p:spPr>
          <a:xfrm>
            <a:off x="1438054" y="1170799"/>
            <a:ext cx="2809439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/>
            </a:pPr>
            <a:r>
              <a:rPr dirty="0"/>
              <a:t>S</a:t>
            </a:r>
            <a:r>
              <a:rPr lang="en-IN" dirty="0" err="1"/>
              <a:t>olution</a:t>
            </a:r>
            <a:r>
              <a:rPr lang="en-IN" dirty="0"/>
              <a:t> Approach	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 b="1"/>
            </a:pPr>
            <a:r>
              <a:rPr lang="en-IN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3035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0969073" y="6397587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8" name="SIEMENS Industry 4.0 – MindSphere Hackathon"/>
          <p:cNvSpPr txBox="1">
            <a:spLocks noGrp="1"/>
          </p:cNvSpPr>
          <p:nvPr>
            <p:ph type="title" idx="4294967295"/>
          </p:nvPr>
        </p:nvSpPr>
        <p:spPr>
          <a:xfrm>
            <a:off x="1245476" y="199032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4907" y="849773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9" y="267453"/>
            <a:ext cx="1188723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6"/>
          <p:cNvSpPr txBox="1"/>
          <p:nvPr/>
        </p:nvSpPr>
        <p:spPr>
          <a:xfrm>
            <a:off x="4509094" y="6113197"/>
            <a:ext cx="277247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52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66005" y="296969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 3"/>
          <p:cNvSpPr txBox="1"/>
          <p:nvPr/>
        </p:nvSpPr>
        <p:spPr>
          <a:xfrm>
            <a:off x="1463390" y="1125640"/>
            <a:ext cx="9689743" cy="2492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endParaRPr lang="en-IN" dirty="0"/>
          </a:p>
          <a:p>
            <a:pPr>
              <a:defRPr sz="2400" b="1"/>
            </a:pPr>
            <a:r>
              <a:rPr lang="en-IN" sz="2800" dirty="0"/>
              <a:t>Documentation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 b="1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  <a:defRPr sz="2400" b="1"/>
            </a:pPr>
            <a:endParaRPr lang="en-IN" sz="2800" dirty="0"/>
          </a:p>
          <a:p>
            <a:pPr>
              <a:defRPr sz="2400" b="1"/>
            </a:pPr>
            <a:endParaRPr lang="en-IN" dirty="0"/>
          </a:p>
          <a:p>
            <a:pPr algn="r">
              <a:defRPr sz="2400" b="1"/>
            </a:pPr>
            <a:r>
              <a:rPr lang="en-IN" dirty="0"/>
              <a:t>		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3605" y="229479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63390" y="1251059"/>
            <a:ext cx="280943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Salient Features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1B28D-DA86-4B48-A4D0-46004005E419}"/>
              </a:ext>
            </a:extLst>
          </p:cNvPr>
          <p:cNvSpPr txBox="1"/>
          <p:nvPr/>
        </p:nvSpPr>
        <p:spPr>
          <a:xfrm>
            <a:off x="1463390" y="1884278"/>
            <a:ext cx="8315092" cy="3908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Temperature predictions based on parameters </a:t>
            </a:r>
            <a:r>
              <a:rPr lang="en-IN" sz="2400" b="1" dirty="0"/>
              <a:t>learned </a:t>
            </a:r>
            <a:r>
              <a:rPr lang="en-IN" sz="2400" dirty="0"/>
              <a:t>from previous executions.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Appropriate </a:t>
            </a: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 and alerts</a:t>
            </a:r>
            <a:r>
              <a:rPr kumimoji="0" lang="en-I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based on both expected and received data.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Includes a detailed analysis of </a:t>
            </a:r>
            <a:r>
              <a:rPr lang="en-IN" sz="2400" b="1" dirty="0"/>
              <a:t>approximate allowable parameters</a:t>
            </a:r>
            <a:r>
              <a:rPr lang="en-IN" sz="2400" dirty="0"/>
              <a:t> under different conditions as a pre-operation instruction to the medical professional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An </a:t>
            </a:r>
            <a:r>
              <a:rPr lang="en-IN" sz="2400" b="1" dirty="0"/>
              <a:t>all-in-one</a:t>
            </a:r>
            <a:r>
              <a:rPr lang="en-IN" sz="2400" dirty="0"/>
              <a:t> system /****/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Easy </a:t>
            </a:r>
            <a:r>
              <a:rPr kumimoji="0" lang="en-I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to operate and use.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1440" y="149017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83246" y="1438674"/>
            <a:ext cx="381872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Basic Technicalities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EB5FD-9298-4CC8-A126-022694E27015}"/>
              </a:ext>
            </a:extLst>
          </p:cNvPr>
          <p:cNvSpPr txBox="1"/>
          <p:nvPr/>
        </p:nvSpPr>
        <p:spPr>
          <a:xfrm>
            <a:off x="1483246" y="2344519"/>
            <a:ext cx="8687982" cy="2677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Machine Learning Model</a:t>
            </a: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based on mathematical regression and anomaly detection techniques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WebApp</a:t>
            </a:r>
            <a:r>
              <a:rPr lang="en-IN" sz="2400" dirty="0"/>
              <a:t>, based on </a:t>
            </a:r>
            <a:r>
              <a:rPr lang="en-IN" sz="2400" dirty="0" err="1"/>
              <a:t>VanillaJS</a:t>
            </a:r>
            <a:r>
              <a:rPr lang="en-IN" sz="2400" dirty="0"/>
              <a:t>, HTML, CSS frameworks, </a:t>
            </a:r>
            <a:r>
              <a:rPr lang="en-IN" sz="2400" dirty="0" err="1"/>
              <a:t>SendPulse</a:t>
            </a:r>
            <a:r>
              <a:rPr lang="en-IN" sz="2400" dirty="0"/>
              <a:t> API, </a:t>
            </a:r>
            <a:r>
              <a:rPr lang="en-IN" sz="2400" dirty="0" err="1"/>
              <a:t>FileUploader</a:t>
            </a:r>
            <a:r>
              <a:rPr lang="en-IN" sz="2400" dirty="0"/>
              <a:t> API and JSON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And, our very own </a:t>
            </a:r>
            <a:r>
              <a:rPr lang="en-IN" sz="2400" b="1" dirty="0"/>
              <a:t>Git</a:t>
            </a:r>
            <a:r>
              <a:rPr lang="en-IN" sz="2400" dirty="0"/>
              <a:t>!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6023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1440" y="-28445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63390" y="1251059"/>
            <a:ext cx="526815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Applications and Utility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EB5FD-9298-4CC8-A126-022694E27015}"/>
              </a:ext>
            </a:extLst>
          </p:cNvPr>
          <p:cNvSpPr txBox="1"/>
          <p:nvPr/>
        </p:nvSpPr>
        <p:spPr>
          <a:xfrm>
            <a:off x="1463390" y="1838111"/>
            <a:ext cx="8687982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Necrosis avoidance </a:t>
            </a:r>
            <a:r>
              <a:rPr lang="en-IN" sz="2400" dirty="0"/>
              <a:t>during Arthroplasty Surgery, thereby rendering such surgeries largely painless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Prevention of resulting complications </a:t>
            </a:r>
            <a:r>
              <a:rPr lang="en-IN" sz="2400" dirty="0"/>
              <a:t>such as tumours, boils, and so forth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Reduction in probability of medical professionals committing accidental errors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Improvement in overall success rate of surgical operations will </a:t>
            </a:r>
            <a:r>
              <a:rPr lang="en-IN" sz="2400" b="1" dirty="0"/>
              <a:t>improve the market value</a:t>
            </a:r>
            <a:r>
              <a:rPr lang="en-IN" sz="2400" dirty="0"/>
              <a:t> of the concerned hospitals and medical practitioners </a:t>
            </a:r>
          </a:p>
        </p:txBody>
      </p:sp>
    </p:spTree>
    <p:extLst>
      <p:ext uri="{BB962C8B-B14F-4D97-AF65-F5344CB8AC3E}">
        <p14:creationId xmlns:p14="http://schemas.microsoft.com/office/powerpoint/2010/main" val="5901422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1440" y="-28445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63390" y="1251059"/>
            <a:ext cx="526815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Future Scope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EB5FD-9298-4CC8-A126-022694E27015}"/>
              </a:ext>
            </a:extLst>
          </p:cNvPr>
          <p:cNvSpPr txBox="1"/>
          <p:nvPr/>
        </p:nvSpPr>
        <p:spPr>
          <a:xfrm>
            <a:off x="1463390" y="2090174"/>
            <a:ext cx="8687982" cy="3462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Personalised prediction </a:t>
            </a:r>
            <a:r>
              <a:rPr lang="en-IN" sz="2400" dirty="0"/>
              <a:t>based on user’s demography and past operation records (if any)</a:t>
            </a:r>
            <a:endParaRPr lang="en-IN" sz="9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9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Reinforcement Learning (RL) </a:t>
            </a:r>
            <a:r>
              <a:rPr lang="en-IN" sz="2400" dirty="0"/>
              <a:t>based models which responds dynamically to new data received on the go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9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Incorporating larger and more versatile datasets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9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Real-time integration </a:t>
            </a:r>
            <a:r>
              <a:rPr lang="en-IN" sz="2400" dirty="0"/>
              <a:t>with the sensors of acetabular reamer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2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27421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1231440" y="0"/>
            <a:ext cx="9191595" cy="1325564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SIEMENS Industry 4.0 – </a:t>
            </a:r>
            <a:r>
              <a:rPr dirty="0" err="1"/>
              <a:t>MindSphere</a:t>
            </a:r>
            <a:r>
              <a:rPr dirty="0"/>
              <a:t> Hackathon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035" y="880220"/>
            <a:ext cx="1188722" cy="1188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58" y="297901"/>
            <a:ext cx="1188722" cy="118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6"/>
          <p:cNvSpPr txBox="1"/>
          <p:nvPr/>
        </p:nvSpPr>
        <p:spPr>
          <a:xfrm>
            <a:off x="4709759" y="6119900"/>
            <a:ext cx="277247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KSHITIJ 2019 – IIT KGP</a:t>
            </a:r>
          </a:p>
        </p:txBody>
      </p:sp>
      <p:pic>
        <p:nvPicPr>
          <p:cNvPr id="14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4135" y="327417"/>
            <a:ext cx="1526523" cy="5776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3"/>
          <p:cNvSpPr txBox="1"/>
          <p:nvPr/>
        </p:nvSpPr>
        <p:spPr>
          <a:xfrm>
            <a:off x="1463390" y="1251059"/>
            <a:ext cx="526815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2400" b="1"/>
            </a:pPr>
            <a:r>
              <a:rPr lang="en-IN" sz="3200" dirty="0"/>
              <a:t>Limitations	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EB5FD-9298-4CC8-A126-022694E27015}"/>
              </a:ext>
            </a:extLst>
          </p:cNvPr>
          <p:cNvSpPr txBox="1"/>
          <p:nvPr/>
        </p:nvSpPr>
        <p:spPr>
          <a:xfrm>
            <a:off x="1463390" y="2090174"/>
            <a:ext cx="8687982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2400" dirty="0"/>
              <a:t>Since it is a Machine Learning based model, the accuracy solely depends on how good the dataset is, and what techniques are used to manipulate the data.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2400" dirty="0"/>
              <a:t>It can always be prone to errors, especially in the case of unseen outliers</a:t>
            </a:r>
          </a:p>
        </p:txBody>
      </p:sp>
    </p:spTree>
    <p:extLst>
      <p:ext uri="{BB962C8B-B14F-4D97-AF65-F5344CB8AC3E}">
        <p14:creationId xmlns:p14="http://schemas.microsoft.com/office/powerpoint/2010/main" val="25718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595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Phosphate Inline</vt:lpstr>
      <vt:lpstr>Office Theme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  <vt:lpstr>SIEMENS Industry 4.0 – MindSphere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Industry 4.0 – MindSphere Hackathon</dc:title>
  <cp:lastModifiedBy>HP</cp:lastModifiedBy>
  <cp:revision>26</cp:revision>
  <dcterms:modified xsi:type="dcterms:W3CDTF">2019-01-19T14:05:04Z</dcterms:modified>
</cp:coreProperties>
</file>