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3" r:id="rId6"/>
    <p:sldId id="262" r:id="rId7"/>
    <p:sldId id="261" r:id="rId8"/>
    <p:sldId id="268" r:id="rId9"/>
    <p:sldId id="274" r:id="rId10"/>
    <p:sldId id="264" r:id="rId11"/>
    <p:sldId id="265" r:id="rId12"/>
    <p:sldId id="266" r:id="rId13"/>
    <p:sldId id="273" r:id="rId14"/>
    <p:sldId id="269" r:id="rId15"/>
    <p:sldId id="275" r:id="rId16"/>
    <p:sldId id="271"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85DF-11F3-C5A8-81BA-51D683508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A15A4D-09DF-852D-4C96-CDA7938F1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45229E-841E-12B0-7219-79DA29C6556A}"/>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0B030826-F0C9-D5DD-D158-995761C53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0AA2E-4791-82F1-D42D-DBA739283310}"/>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66203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888A-E104-7E63-01DA-20143F63A5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6B316-9A2B-0E42-D84D-D070F1C01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F7463-48E6-870E-94EF-B4AB676D14F3}"/>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CAB84746-E79C-ECE4-65AA-620720167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E54BD-786C-23B5-AE70-B69493D12173}"/>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396749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DA0F8B-FCE4-5ED5-58AF-C70D9D9628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FBEBC-0430-8FF5-D57E-DF4EA34B4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18C9C-00BD-4218-A75C-0D9EF4E0345D}"/>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CF5FCFEA-15FC-7B8D-38EB-D6CE1AD91A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EB9EC-7503-C55B-42D9-7FE3050583D8}"/>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85727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85B4-1771-6C48-4028-064295B1DC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D219AA-8D1B-63E2-99A7-70B8AA1CA4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71895-8D12-2C9A-2BD6-32A093FB0359}"/>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C2A23EA6-BC77-4CFD-17E6-ED3BDC52C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8E735-87FB-D22C-5C73-1736A6592042}"/>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274190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A0C3-81A7-1A04-2FE2-39F57A7D9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288533-F075-4536-09E0-64CA97C8E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E0952-3249-0C81-BB1E-6C7F5BA9AE67}"/>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56698313-2A1C-6DEA-3F41-605E83BD1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682B4-0827-97DC-9A8D-8A44ADF45224}"/>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310944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2410-78DA-1400-921F-F2B53298DF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690B75-7EA7-9875-7F5B-EB6D623B0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301910-81F8-F366-F160-A141E7B92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009B6C-C172-2E1B-6AC2-AC8612068AE3}"/>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6" name="Footer Placeholder 5">
            <a:extLst>
              <a:ext uri="{FF2B5EF4-FFF2-40B4-BE49-F238E27FC236}">
                <a16:creationId xmlns:a16="http://schemas.microsoft.com/office/drawing/2014/main" id="{010B75F3-40C9-0684-11ED-5BF00E0D05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9DC2B-314F-9E0F-FD93-2F5EC900280E}"/>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421752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3883-2551-F3E4-EF51-942BF2DE0B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4EB957-7465-ABE9-5E7E-4DD0EEC84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3C1F3-8AEF-2C2D-03F2-9C0882E58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D19D5B-D004-6BA9-4BB7-F3E10A7A0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8C563-DBDF-99A6-AFF8-4A54F9AA2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8D57B1-A582-BC49-0BAA-02E8294D00C2}"/>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8" name="Footer Placeholder 7">
            <a:extLst>
              <a:ext uri="{FF2B5EF4-FFF2-40B4-BE49-F238E27FC236}">
                <a16:creationId xmlns:a16="http://schemas.microsoft.com/office/drawing/2014/main" id="{921B36B9-58A4-57C3-8448-2BF111B7D1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453442-4E56-9DD0-ECD5-6C77199C369C}"/>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422016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4C0D-4EEB-F2FF-97E3-E1BCB86E47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543E4F-DF25-A367-A9F9-2FC617DE2F73}"/>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4" name="Footer Placeholder 3">
            <a:extLst>
              <a:ext uri="{FF2B5EF4-FFF2-40B4-BE49-F238E27FC236}">
                <a16:creationId xmlns:a16="http://schemas.microsoft.com/office/drawing/2014/main" id="{E3EA0F81-0A08-485A-54E2-6D55CCDF83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9D9E53-55F3-0241-9256-DBF14911BDB2}"/>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260235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7CA2D-54A3-144B-D419-EC37FE6270B5}"/>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3" name="Footer Placeholder 2">
            <a:extLst>
              <a:ext uri="{FF2B5EF4-FFF2-40B4-BE49-F238E27FC236}">
                <a16:creationId xmlns:a16="http://schemas.microsoft.com/office/drawing/2014/main" id="{6EABA860-EAB4-359D-AFAD-DC974842D6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0476A7-8850-3E56-6AA1-8F91DAD99F36}"/>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91682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7C06-BF04-48D9-07AF-FB919A7BB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5E98BC-D788-3DC4-7AE8-176FD38C6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855CF9-36F3-3444-F943-31A022DD0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818C2-B7A2-4DCA-98B8-D8FEFE0551E8}"/>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6" name="Footer Placeholder 5">
            <a:extLst>
              <a:ext uri="{FF2B5EF4-FFF2-40B4-BE49-F238E27FC236}">
                <a16:creationId xmlns:a16="http://schemas.microsoft.com/office/drawing/2014/main" id="{0B376CBA-79F5-FA50-45CB-7EC794B8E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0E6AA0-6B72-6330-8211-2433CB16DAB0}"/>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211957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555F-9618-6BE4-56EB-B91D3E200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9B5FAD-4DDA-E055-BD55-B0B24B09F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EC30A4-0F66-8DF1-D111-415098ED8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4D007-B91B-6F2C-CEB0-E4F5136F0E93}"/>
              </a:ext>
            </a:extLst>
          </p:cNvPr>
          <p:cNvSpPr>
            <a:spLocks noGrp="1"/>
          </p:cNvSpPr>
          <p:nvPr>
            <p:ph type="dt" sz="half" idx="10"/>
          </p:nvPr>
        </p:nvSpPr>
        <p:spPr/>
        <p:txBody>
          <a:bodyPr/>
          <a:lstStyle/>
          <a:p>
            <a:fld id="{41A7B360-694F-425E-AA45-6860051D6904}" type="datetimeFigureOut">
              <a:rPr lang="en-IN" smtClean="0"/>
              <a:t>02-12-2024</a:t>
            </a:fld>
            <a:endParaRPr lang="en-IN"/>
          </a:p>
        </p:txBody>
      </p:sp>
      <p:sp>
        <p:nvSpPr>
          <p:cNvPr id="6" name="Footer Placeholder 5">
            <a:extLst>
              <a:ext uri="{FF2B5EF4-FFF2-40B4-BE49-F238E27FC236}">
                <a16:creationId xmlns:a16="http://schemas.microsoft.com/office/drawing/2014/main" id="{30B91520-9891-EA83-B702-EAE903288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4A892-F461-FF18-EDE2-3A48E4769B77}"/>
              </a:ext>
            </a:extLst>
          </p:cNvPr>
          <p:cNvSpPr>
            <a:spLocks noGrp="1"/>
          </p:cNvSpPr>
          <p:nvPr>
            <p:ph type="sldNum" sz="quarter" idx="12"/>
          </p:nvPr>
        </p:nvSpPr>
        <p:spPr/>
        <p:txBody>
          <a:bodyPr/>
          <a:lstStyle/>
          <a:p>
            <a:fld id="{2BCF1471-250F-4A8C-8646-803DD1A15455}" type="slidenum">
              <a:rPr lang="en-IN" smtClean="0"/>
              <a:t>‹#›</a:t>
            </a:fld>
            <a:endParaRPr lang="en-IN"/>
          </a:p>
        </p:txBody>
      </p:sp>
    </p:spTree>
    <p:extLst>
      <p:ext uri="{BB962C8B-B14F-4D97-AF65-F5344CB8AC3E}">
        <p14:creationId xmlns:p14="http://schemas.microsoft.com/office/powerpoint/2010/main" val="134430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E2165E-AED1-14D4-6F0C-DC4BF1DF6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07E595-82DA-F14F-F199-C494CDF6E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B41C4-D4DA-A90E-7C9D-CDB4B8075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7B360-694F-425E-AA45-6860051D6904}" type="datetimeFigureOut">
              <a:rPr lang="en-IN" smtClean="0"/>
              <a:t>02-12-2024</a:t>
            </a:fld>
            <a:endParaRPr lang="en-IN"/>
          </a:p>
        </p:txBody>
      </p:sp>
      <p:sp>
        <p:nvSpPr>
          <p:cNvPr id="5" name="Footer Placeholder 4">
            <a:extLst>
              <a:ext uri="{FF2B5EF4-FFF2-40B4-BE49-F238E27FC236}">
                <a16:creationId xmlns:a16="http://schemas.microsoft.com/office/drawing/2014/main" id="{F6915226-957F-528D-8B0B-89823D1E3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118C39-0403-CF6C-F1BF-7D6D81961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F1471-250F-4A8C-8646-803DD1A15455}" type="slidenum">
              <a:rPr lang="en-IN" smtClean="0"/>
              <a:t>‹#›</a:t>
            </a:fld>
            <a:endParaRPr lang="en-IN"/>
          </a:p>
        </p:txBody>
      </p:sp>
    </p:spTree>
    <p:extLst>
      <p:ext uri="{BB962C8B-B14F-4D97-AF65-F5344CB8AC3E}">
        <p14:creationId xmlns:p14="http://schemas.microsoft.com/office/powerpoint/2010/main" val="165134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4017-B6CE-E0EE-E126-6818D624D37B}"/>
              </a:ext>
            </a:extLst>
          </p:cNvPr>
          <p:cNvSpPr>
            <a:spLocks noGrp="1"/>
          </p:cNvSpPr>
          <p:nvPr>
            <p:ph type="ctrTitle"/>
          </p:nvPr>
        </p:nvSpPr>
        <p:spPr>
          <a:xfrm>
            <a:off x="1524000" y="1122362"/>
            <a:ext cx="9144000" cy="3439805"/>
          </a:xfrm>
        </p:spPr>
        <p:txBody>
          <a:bodyPr>
            <a:normAutofit/>
          </a:bodyPr>
          <a:lstStyle/>
          <a:p>
            <a:r>
              <a:rPr lang="en-IN" sz="6000">
                <a:solidFill>
                  <a:schemeClr val="tx2"/>
                </a:solidFill>
                <a:latin typeface="Algerian" panose="04020705040A02060702" pitchFamily="82" charset="0"/>
              </a:rPr>
              <a:t>CYBERBULLYING DETECTION USING A HYBRID RNN-LSTM MODEL</a:t>
            </a:r>
            <a:endParaRPr lang="en-IN" dirty="0">
              <a:solidFill>
                <a:schemeClr val="tx2"/>
              </a:solidFill>
            </a:endParaRPr>
          </a:p>
        </p:txBody>
      </p:sp>
    </p:spTree>
    <p:extLst>
      <p:ext uri="{BB962C8B-B14F-4D97-AF65-F5344CB8AC3E}">
        <p14:creationId xmlns:p14="http://schemas.microsoft.com/office/powerpoint/2010/main" val="164665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4FB4-46D6-688A-C03E-A7FC9A984609}"/>
              </a:ext>
            </a:extLst>
          </p:cNvPr>
          <p:cNvSpPr>
            <a:spLocks noGrp="1"/>
          </p:cNvSpPr>
          <p:nvPr>
            <p:ph type="title"/>
          </p:nvPr>
        </p:nvSpPr>
        <p:spPr>
          <a:xfrm>
            <a:off x="838200" y="225215"/>
            <a:ext cx="10515600" cy="1144592"/>
          </a:xfrm>
        </p:spPr>
        <p:txBody>
          <a:bodyPr/>
          <a:lstStyle/>
          <a:p>
            <a:r>
              <a:rPr kumimoji="0" lang="en-US" sz="320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RECURRENT NEURAL NETWORK (RNN)</a:t>
            </a:r>
            <a:endParaRPr lang="en-IN" dirty="0">
              <a:solidFill>
                <a:schemeClr val="tx2"/>
              </a:solidFill>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1D2609D9-8ED7-2DE0-AE9D-D725192BB27A}"/>
              </a:ext>
            </a:extLst>
          </p:cNvPr>
          <p:cNvSpPr>
            <a:spLocks noGrp="1" noChangeArrowheads="1"/>
          </p:cNvSpPr>
          <p:nvPr>
            <p:ph idx="1"/>
          </p:nvPr>
        </p:nvSpPr>
        <p:spPr bwMode="auto">
          <a:xfrm>
            <a:off x="838200" y="1346724"/>
            <a:ext cx="9471409"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SEQUENTIAL DATA HANDLING</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DESIGNED TO PROCESS AND PREDICT ON SEQUENTIAL DATA, SUCH AS TIME-SERIES OR TEXT, BY MAINTAINING A MEMORY OF PREVIOUS INPUTS.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CONTEXT UNDERSTANDING</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CAPTURES CONTEXTUAL DEPENDENCIES WITHIN SEQUENCES BY SHARING WEIGHTS ACROSS TIME STEPS.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LIGHTWEIGHT ARCHITECTURE</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SIMPLER THAN ADVANCED MODELS LIKE LSTMS OR GRUS, MAKING IT FASTER FOR SHORT SEQUENCES.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APPLICATIONS</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USED IN VARIOUS TASKS SUCH AS LANGUAGE MODELING, MACHINE TRANSLATION, SPEECH RECOGNITION, AND TEXT GENERATION.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SHARED WEIGHTS</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UTILIZES THE SAME SET OF WEIGHTS ACROSS ALL TIME STEPS, ENSURING CONSISTENCY AND REDUCING THE NUMBER OF PARAMETERS.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EASY TO IMPLEMENT</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SIMPLE ARCHITECTURE MAKES IT EASIER TO IMPLEMENT AND UNDERSTAND COMPARED TO MORE COMPLEX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2"/>
                </a:solidFill>
                <a:effectLst/>
                <a:latin typeface="Arial" panose="020B0604020202020204" pitchFamily="34" charset="0"/>
                <a:cs typeface="Arial" panose="020B0604020202020204" pitchFamily="34" charset="0"/>
              </a:rPr>
              <a:t>CHALLENGES</a:t>
            </a: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SUFFERS FROM THE VANISHING GRADIENT PROBLEM IN LONG SEQUENCES.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LIMITED ABILITY TO RETAIN LONG-TERM DEPENDENCIES.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MEMORY CAPACITY IS RESTRICTED BY ITS ARCHITECTURE, AFFECTING THE CAPTURE OF DISTANT DEPENDENCIES.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3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STRUGGLES WITH VERY LONG SEQUENCES, LEADING TO POOR PERFORMANCE IN TASKS REQUIRING LONG-TERM MEMORY.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40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48F4-6352-67F1-A672-14F1F418224C}"/>
              </a:ext>
            </a:extLst>
          </p:cNvPr>
          <p:cNvSpPr>
            <a:spLocks noGrp="1"/>
          </p:cNvSpPr>
          <p:nvPr>
            <p:ph type="title"/>
          </p:nvPr>
        </p:nvSpPr>
        <p:spPr>
          <a:xfrm>
            <a:off x="838200" y="216311"/>
            <a:ext cx="10515600" cy="1474378"/>
          </a:xfrm>
        </p:spPr>
        <p:txBody>
          <a:bodyPr>
            <a:normAutofit/>
          </a:bodyPr>
          <a:lstStyle/>
          <a:p>
            <a:r>
              <a:rPr kumimoji="0" lang="en-US" sz="320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LONG SHORT-TERM MEMORY (LSTM)</a:t>
            </a:r>
            <a:endParaRPr lang="en-IN" sz="32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59D26A-7730-EA4C-0D36-08FE8AD5BD32}"/>
              </a:ext>
            </a:extLst>
          </p:cNvPr>
          <p:cNvSpPr>
            <a:spLocks noGrp="1"/>
          </p:cNvSpPr>
          <p:nvPr>
            <p:ph idx="1"/>
          </p:nvPr>
        </p:nvSpPr>
        <p:spPr>
          <a:xfrm>
            <a:off x="838200" y="1238866"/>
            <a:ext cx="10515600" cy="4938098"/>
          </a:xfrm>
        </p:spPr>
        <p:txBody>
          <a:bodyPr>
            <a:noAutofit/>
          </a:bodyPr>
          <a:lstStyle/>
          <a:p>
            <a:pPr>
              <a:buFont typeface="Arial" panose="020B0604020202020204" pitchFamily="34" charset="0"/>
              <a:buChar char="•"/>
            </a:pPr>
            <a:endParaRPr lang="en-US" sz="1300" b="1"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HANDLES LONG-TERM DEPENDENCIES</a:t>
            </a:r>
            <a:r>
              <a:rPr lang="en-US" sz="1300" dirty="0">
                <a:solidFill>
                  <a:schemeClr val="tx2"/>
                </a:solidFill>
                <a:latin typeface="Arial" panose="020B0604020202020204" pitchFamily="34" charset="0"/>
                <a:cs typeface="Arial" panose="020B0604020202020204" pitchFamily="34" charset="0"/>
              </a:rPr>
              <a:t>: OVERCOMES THE VANISHING GRADIENT PROBLEM IN RNNS BY USING GATES (INPUT, FORGET, AND OUTPUT) TO SELECTIVELY REMEMBER OR FORGET INFORMATION.</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FLEXIBILITY</a:t>
            </a:r>
            <a:r>
              <a:rPr lang="en-US" sz="1300" dirty="0">
                <a:solidFill>
                  <a:schemeClr val="tx2"/>
                </a:solidFill>
                <a:latin typeface="Arial" panose="020B0604020202020204" pitchFamily="34" charset="0"/>
                <a:cs typeface="Arial" panose="020B0604020202020204" pitchFamily="34" charset="0"/>
              </a:rPr>
              <a:t>: EFFECTIVE FOR BOTH SHORT-TERM AND LONG-TERM SEQUENCE DEPENDENCIES.</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ROBUST TO SEQUENCE LENGTH</a:t>
            </a:r>
            <a:r>
              <a:rPr lang="en-US" sz="1300" dirty="0">
                <a:solidFill>
                  <a:schemeClr val="tx2"/>
                </a:solidFill>
                <a:latin typeface="Arial" panose="020B0604020202020204" pitchFamily="34" charset="0"/>
                <a:cs typeface="Arial" panose="020B0604020202020204" pitchFamily="34" charset="0"/>
              </a:rPr>
              <a:t>: WORKS WELL WITH BOTH SHORT AND LONG SEQUENCES OF DATA.</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APPLICATIONS</a:t>
            </a:r>
            <a:r>
              <a:rPr lang="en-US" sz="1300" dirty="0">
                <a:solidFill>
                  <a:schemeClr val="tx2"/>
                </a:solidFill>
                <a:latin typeface="Arial" panose="020B0604020202020204" pitchFamily="34" charset="0"/>
                <a:cs typeface="Arial" panose="020B0604020202020204" pitchFamily="34" charset="0"/>
              </a:rPr>
              <a:t>: WIDELY USED IN TASKS LIKE TEXT GENERATION, MACHINE TRANSLATION, AND SPEECH RECOGNITION.</a:t>
            </a:r>
          </a:p>
          <a:p>
            <a:pPr marL="0" indent="0">
              <a:buNone/>
            </a:pPr>
            <a:endParaRPr lang="en-US" sz="13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GATED MECHANISM</a:t>
            </a:r>
            <a:r>
              <a:rPr lang="en-US" sz="1300" dirty="0">
                <a:solidFill>
                  <a:schemeClr val="tx2"/>
                </a:solidFill>
                <a:latin typeface="Arial" panose="020B0604020202020204" pitchFamily="34" charset="0"/>
                <a:cs typeface="Arial" panose="020B0604020202020204" pitchFamily="34" charset="0"/>
              </a:rPr>
              <a:t>: UTILIZES GATES TO CONTROL THE FLOW OF INFORMATION, ENABLING THE MODEL TO KEEP OR DISCARD INFORMATION AS NEEDED.</a:t>
            </a: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HIGH-CAPACITY MEMORY</a:t>
            </a:r>
            <a:r>
              <a:rPr lang="en-US" sz="1300" dirty="0">
                <a:solidFill>
                  <a:schemeClr val="tx2"/>
                </a:solidFill>
                <a:latin typeface="Arial" panose="020B0604020202020204" pitchFamily="34" charset="0"/>
                <a:cs typeface="Arial" panose="020B0604020202020204" pitchFamily="34" charset="0"/>
              </a:rPr>
              <a:t>: ABLE TO STORE INFORMATION OVER LONGER SEQUENCES COMPARED TO SIMPLE RNNS.</a:t>
            </a: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TRADE-OFFS</a:t>
            </a:r>
            <a:r>
              <a:rPr lang="en-US" sz="1300" dirty="0">
                <a:solidFill>
                  <a:schemeClr val="tx2"/>
                </a:solidFill>
                <a:latin typeface="Arial" panose="020B0604020202020204" pitchFamily="34" charset="0"/>
                <a:cs typeface="Arial" panose="020B0604020202020204" pitchFamily="34" charset="0"/>
              </a:rPr>
              <a:t>:</a:t>
            </a:r>
          </a:p>
          <a:p>
            <a:pPr lvl="1">
              <a:buFont typeface="Wingdings" panose="05000000000000000000" pitchFamily="2" charset="2"/>
              <a:buChar char="Ø"/>
            </a:pPr>
            <a:r>
              <a:rPr lang="en-US" sz="1300" dirty="0">
                <a:solidFill>
                  <a:schemeClr val="tx2"/>
                </a:solidFill>
                <a:latin typeface="Arial" panose="020B0604020202020204" pitchFamily="34" charset="0"/>
                <a:cs typeface="Arial" panose="020B0604020202020204" pitchFamily="34" charset="0"/>
              </a:rPr>
              <a:t>COMPUTATIONALLY MORE EXPENSIVE THAN SIMPLE RNNS.</a:t>
            </a:r>
          </a:p>
          <a:p>
            <a:pPr lvl="1">
              <a:buFont typeface="Wingdings" panose="05000000000000000000" pitchFamily="2" charset="2"/>
              <a:buChar char="Ø"/>
            </a:pPr>
            <a:r>
              <a:rPr lang="en-US" sz="1300" dirty="0">
                <a:solidFill>
                  <a:schemeClr val="tx2"/>
                </a:solidFill>
                <a:latin typeface="Arial" panose="020B0604020202020204" pitchFamily="34" charset="0"/>
                <a:cs typeface="Arial" panose="020B0604020202020204" pitchFamily="34" charset="0"/>
              </a:rPr>
              <a:t>REQUIRES MORE RESOURCES (E.G., TRAINING TIME AND MEMORY).</a:t>
            </a:r>
          </a:p>
          <a:p>
            <a:pPr>
              <a:buFont typeface="Arial" panose="020B0604020202020204" pitchFamily="34" charset="0"/>
              <a:buChar char="•"/>
            </a:pPr>
            <a:r>
              <a:rPr lang="en-US" sz="1300" b="1" dirty="0">
                <a:solidFill>
                  <a:schemeClr val="tx2"/>
                </a:solidFill>
                <a:latin typeface="Arial" panose="020B0604020202020204" pitchFamily="34" charset="0"/>
                <a:cs typeface="Arial" panose="020B0604020202020204" pitchFamily="34" charset="0"/>
              </a:rPr>
              <a:t>ADVANCED ARCHITECTURE</a:t>
            </a:r>
            <a:r>
              <a:rPr lang="en-US" sz="1300" dirty="0">
                <a:solidFill>
                  <a:schemeClr val="tx2"/>
                </a:solidFill>
                <a:latin typeface="Arial" panose="020B0604020202020204" pitchFamily="34" charset="0"/>
                <a:cs typeface="Arial" panose="020B0604020202020204" pitchFamily="34" charset="0"/>
              </a:rPr>
              <a:t>: MORE COMPLEX THAN BASIC RNNS, LEADING TO BETTER PERFORMANCE IN HANDLING LONGER DEPENDENCIES BUT AT THE COST OF INCREASED COMPUTATIONAL DEMANDS.</a:t>
            </a:r>
          </a:p>
          <a:p>
            <a:endParaRPr lang="en-IN"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54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A8EE-4932-9343-B6BC-F0334FAE5FAC}"/>
              </a:ext>
            </a:extLst>
          </p:cNvPr>
          <p:cNvSpPr>
            <a:spLocks noGrp="1"/>
          </p:cNvSpPr>
          <p:nvPr>
            <p:ph type="title"/>
          </p:nvPr>
        </p:nvSpPr>
        <p:spPr/>
        <p:txBody>
          <a:bodyPr/>
          <a:lstStyle/>
          <a:p>
            <a:r>
              <a:rPr kumimoji="0" lang="en-IN" sz="3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Accuracy OF RNN AND LSTM</a:t>
            </a:r>
            <a:endParaRPr lang="en-IN" dirty="0">
              <a:solidFill>
                <a:schemeClr val="tx2"/>
              </a:solidFill>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91E5E1F0-4C05-412C-2D9A-8852C328DFE0}"/>
              </a:ext>
            </a:extLst>
          </p:cNvPr>
          <p:cNvSpPr>
            <a:spLocks noGrp="1"/>
          </p:cNvSpPr>
          <p:nvPr>
            <p:ph idx="1"/>
          </p:nvPr>
        </p:nvSpPr>
        <p:spPr/>
        <p:txBody>
          <a:bodyPr/>
          <a:lstStyle/>
          <a:p>
            <a:pPr marL="0" indent="0">
              <a:buNone/>
            </a:pPr>
            <a:r>
              <a:rPr lang="en-IN" dirty="0">
                <a:solidFill>
                  <a:schemeClr val="tx2"/>
                </a:solidFill>
                <a:latin typeface="Arial" panose="020B0604020202020204" pitchFamily="34" charset="0"/>
                <a:cs typeface="Arial" panose="020B0604020202020204" pitchFamily="34" charset="0"/>
              </a:rPr>
              <a:t>LSTM:                                           RNN:</a:t>
            </a:r>
          </a:p>
          <a:p>
            <a:pPr marL="0" indent="0">
              <a:buNone/>
            </a:pPr>
            <a:endParaRPr lang="en-IN" dirty="0">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86F34A3E-87D6-E212-453C-CBDEC0AE2EF5}"/>
              </a:ext>
            </a:extLst>
          </p:cNvPr>
          <p:cNvGraphicFramePr>
            <a:graphicFrameLocks noGrp="1"/>
          </p:cNvGraphicFramePr>
          <p:nvPr>
            <p:extLst>
              <p:ext uri="{D42A27DB-BD31-4B8C-83A1-F6EECF244321}">
                <p14:modId xmlns:p14="http://schemas.microsoft.com/office/powerpoint/2010/main" val="2582266996"/>
              </p:ext>
            </p:extLst>
          </p:nvPr>
        </p:nvGraphicFramePr>
        <p:xfrm>
          <a:off x="838201" y="2408903"/>
          <a:ext cx="4972665" cy="2520498"/>
        </p:xfrm>
        <a:graphic>
          <a:graphicData uri="http://schemas.openxmlformats.org/drawingml/2006/table">
            <a:tbl>
              <a:tblPr firstRow="1" bandRow="1">
                <a:tableStyleId>{7DF18680-E054-41AD-8BC1-D1AEF772440D}</a:tableStyleId>
              </a:tblPr>
              <a:tblGrid>
                <a:gridCol w="1442883">
                  <a:extLst>
                    <a:ext uri="{9D8B030D-6E8A-4147-A177-3AD203B41FA5}">
                      <a16:colId xmlns:a16="http://schemas.microsoft.com/office/drawing/2014/main" val="3865594965"/>
                    </a:ext>
                  </a:extLst>
                </a:gridCol>
                <a:gridCol w="1651819">
                  <a:extLst>
                    <a:ext uri="{9D8B030D-6E8A-4147-A177-3AD203B41FA5}">
                      <a16:colId xmlns:a16="http://schemas.microsoft.com/office/drawing/2014/main" val="3051003200"/>
                    </a:ext>
                  </a:extLst>
                </a:gridCol>
                <a:gridCol w="1877963">
                  <a:extLst>
                    <a:ext uri="{9D8B030D-6E8A-4147-A177-3AD203B41FA5}">
                      <a16:colId xmlns:a16="http://schemas.microsoft.com/office/drawing/2014/main" val="2837019575"/>
                    </a:ext>
                  </a:extLst>
                </a:gridCol>
              </a:tblGrid>
              <a:tr h="498004">
                <a:tc>
                  <a:txBody>
                    <a:bodyPr/>
                    <a:lstStyle/>
                    <a:p>
                      <a:r>
                        <a:rPr lang="en-IN" dirty="0"/>
                        <a:t>TESTSIZE</a:t>
                      </a:r>
                    </a:p>
                  </a:txBody>
                  <a:tcPr/>
                </a:tc>
                <a:tc>
                  <a:txBody>
                    <a:bodyPr/>
                    <a:lstStyle/>
                    <a:p>
                      <a:r>
                        <a:rPr lang="en-IN" dirty="0"/>
                        <a:t>PADDING(PRE)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PADDING(POST)</a:t>
                      </a:r>
                    </a:p>
                    <a:p>
                      <a:endParaRPr lang="en-IN" dirty="0"/>
                    </a:p>
                  </a:txBody>
                  <a:tcPr/>
                </a:tc>
                <a:extLst>
                  <a:ext uri="{0D108BD9-81ED-4DB2-BD59-A6C34878D82A}">
                    <a16:rowId xmlns:a16="http://schemas.microsoft.com/office/drawing/2014/main" val="77837514"/>
                  </a:ext>
                </a:extLst>
              </a:tr>
              <a:tr h="626806">
                <a:tc>
                  <a:txBody>
                    <a:bodyPr/>
                    <a:lstStyle/>
                    <a:p>
                      <a:r>
                        <a:rPr lang="en-IN" dirty="0">
                          <a:solidFill>
                            <a:schemeClr val="tx2"/>
                          </a:solidFill>
                        </a:rPr>
                        <a:t>0.2</a:t>
                      </a:r>
                    </a:p>
                  </a:txBody>
                  <a:tcPr/>
                </a:tc>
                <a:tc>
                  <a:txBody>
                    <a:bodyPr/>
                    <a:lstStyle/>
                    <a:p>
                      <a:r>
                        <a:rPr lang="en-IN" dirty="0">
                          <a:solidFill>
                            <a:schemeClr val="tx2"/>
                          </a:solidFill>
                        </a:rPr>
                        <a:t>0.8460</a:t>
                      </a:r>
                    </a:p>
                  </a:txBody>
                  <a:tcPr/>
                </a:tc>
                <a:tc>
                  <a:txBody>
                    <a:bodyPr/>
                    <a:lstStyle/>
                    <a:p>
                      <a:r>
                        <a:rPr lang="en-IN" dirty="0">
                          <a:solidFill>
                            <a:schemeClr val="tx2"/>
                          </a:solidFill>
                        </a:rPr>
                        <a:t>0.5960</a:t>
                      </a:r>
                    </a:p>
                  </a:txBody>
                  <a:tcPr/>
                </a:tc>
                <a:extLst>
                  <a:ext uri="{0D108BD9-81ED-4DB2-BD59-A6C34878D82A}">
                    <a16:rowId xmlns:a16="http://schemas.microsoft.com/office/drawing/2014/main" val="3061918956"/>
                  </a:ext>
                </a:extLst>
              </a:tr>
              <a:tr h="626806">
                <a:tc>
                  <a:txBody>
                    <a:bodyPr/>
                    <a:lstStyle/>
                    <a:p>
                      <a:r>
                        <a:rPr lang="en-IN" dirty="0">
                          <a:solidFill>
                            <a:schemeClr val="tx2"/>
                          </a:solidFill>
                        </a:rPr>
                        <a:t>0.25</a:t>
                      </a:r>
                    </a:p>
                  </a:txBody>
                  <a:tcPr/>
                </a:tc>
                <a:tc>
                  <a:txBody>
                    <a:bodyPr/>
                    <a:lstStyle/>
                    <a:p>
                      <a:r>
                        <a:rPr lang="en-IN" dirty="0">
                          <a:solidFill>
                            <a:schemeClr val="tx2"/>
                          </a:solidFill>
                        </a:rPr>
                        <a:t>0.8395</a:t>
                      </a:r>
                    </a:p>
                  </a:txBody>
                  <a:tcPr/>
                </a:tc>
                <a:tc>
                  <a:txBody>
                    <a:bodyPr/>
                    <a:lstStyle/>
                    <a:p>
                      <a:r>
                        <a:rPr lang="en-IN" dirty="0">
                          <a:solidFill>
                            <a:schemeClr val="tx2"/>
                          </a:solidFill>
                        </a:rPr>
                        <a:t>0.6227</a:t>
                      </a:r>
                    </a:p>
                  </a:txBody>
                  <a:tcPr/>
                </a:tc>
                <a:extLst>
                  <a:ext uri="{0D108BD9-81ED-4DB2-BD59-A6C34878D82A}">
                    <a16:rowId xmlns:a16="http://schemas.microsoft.com/office/drawing/2014/main" val="3281415959"/>
                  </a:ext>
                </a:extLst>
              </a:tr>
              <a:tr h="626806">
                <a:tc>
                  <a:txBody>
                    <a:bodyPr/>
                    <a:lstStyle/>
                    <a:p>
                      <a:r>
                        <a:rPr lang="en-IN" dirty="0">
                          <a:solidFill>
                            <a:schemeClr val="tx2"/>
                          </a:solidFill>
                        </a:rPr>
                        <a:t>0.3</a:t>
                      </a:r>
                    </a:p>
                  </a:txBody>
                  <a:tcPr/>
                </a:tc>
                <a:tc>
                  <a:txBody>
                    <a:bodyPr/>
                    <a:lstStyle/>
                    <a:p>
                      <a:r>
                        <a:rPr lang="en-IN" dirty="0">
                          <a:solidFill>
                            <a:schemeClr val="tx2"/>
                          </a:solidFill>
                        </a:rPr>
                        <a:t>0.8469</a:t>
                      </a:r>
                    </a:p>
                  </a:txBody>
                  <a:tcPr/>
                </a:tc>
                <a:tc>
                  <a:txBody>
                    <a:bodyPr/>
                    <a:lstStyle/>
                    <a:p>
                      <a:r>
                        <a:rPr lang="en-IN" dirty="0">
                          <a:solidFill>
                            <a:schemeClr val="tx2"/>
                          </a:solidFill>
                        </a:rPr>
                        <a:t>0.6014</a:t>
                      </a:r>
                    </a:p>
                  </a:txBody>
                  <a:tcPr/>
                </a:tc>
                <a:extLst>
                  <a:ext uri="{0D108BD9-81ED-4DB2-BD59-A6C34878D82A}">
                    <a16:rowId xmlns:a16="http://schemas.microsoft.com/office/drawing/2014/main" val="2650138978"/>
                  </a:ext>
                </a:extLst>
              </a:tr>
            </a:tbl>
          </a:graphicData>
        </a:graphic>
      </p:graphicFrame>
      <p:graphicFrame>
        <p:nvGraphicFramePr>
          <p:cNvPr id="12" name="Table 11">
            <a:extLst>
              <a:ext uri="{FF2B5EF4-FFF2-40B4-BE49-F238E27FC236}">
                <a16:creationId xmlns:a16="http://schemas.microsoft.com/office/drawing/2014/main" id="{397CDF9D-3216-3DA7-926B-645A51AEA5EA}"/>
              </a:ext>
            </a:extLst>
          </p:cNvPr>
          <p:cNvGraphicFramePr>
            <a:graphicFrameLocks noGrp="1"/>
          </p:cNvGraphicFramePr>
          <p:nvPr>
            <p:extLst>
              <p:ext uri="{D42A27DB-BD31-4B8C-83A1-F6EECF244321}">
                <p14:modId xmlns:p14="http://schemas.microsoft.com/office/powerpoint/2010/main" val="2557934331"/>
              </p:ext>
            </p:extLst>
          </p:nvPr>
        </p:nvGraphicFramePr>
        <p:xfrm>
          <a:off x="6243484" y="2408904"/>
          <a:ext cx="5395452" cy="2507224"/>
        </p:xfrm>
        <a:graphic>
          <a:graphicData uri="http://schemas.openxmlformats.org/drawingml/2006/table">
            <a:tbl>
              <a:tblPr firstRow="1" bandRow="1">
                <a:tableStyleId>{7DF18680-E054-41AD-8BC1-D1AEF772440D}</a:tableStyleId>
              </a:tblPr>
              <a:tblGrid>
                <a:gridCol w="1798484">
                  <a:extLst>
                    <a:ext uri="{9D8B030D-6E8A-4147-A177-3AD203B41FA5}">
                      <a16:colId xmlns:a16="http://schemas.microsoft.com/office/drawing/2014/main" val="2952401539"/>
                    </a:ext>
                  </a:extLst>
                </a:gridCol>
                <a:gridCol w="1798484">
                  <a:extLst>
                    <a:ext uri="{9D8B030D-6E8A-4147-A177-3AD203B41FA5}">
                      <a16:colId xmlns:a16="http://schemas.microsoft.com/office/drawing/2014/main" val="799821616"/>
                    </a:ext>
                  </a:extLst>
                </a:gridCol>
                <a:gridCol w="1798484">
                  <a:extLst>
                    <a:ext uri="{9D8B030D-6E8A-4147-A177-3AD203B41FA5}">
                      <a16:colId xmlns:a16="http://schemas.microsoft.com/office/drawing/2014/main" val="925788474"/>
                    </a:ext>
                  </a:extLst>
                </a:gridCol>
              </a:tblGrid>
              <a:tr h="530611">
                <a:tc>
                  <a:txBody>
                    <a:bodyPr/>
                    <a:lstStyle/>
                    <a:p>
                      <a:r>
                        <a:rPr lang="en-IN" dirty="0"/>
                        <a:t>TESTSIZE</a:t>
                      </a:r>
                    </a:p>
                  </a:txBody>
                  <a:tcPr/>
                </a:tc>
                <a:tc>
                  <a:txBody>
                    <a:bodyPr/>
                    <a:lstStyle/>
                    <a:p>
                      <a:r>
                        <a:rPr lang="en-IN" dirty="0"/>
                        <a:t>PADDING(PRE)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PADDING(POST)</a:t>
                      </a:r>
                    </a:p>
                  </a:txBody>
                  <a:tcPr/>
                </a:tc>
                <a:extLst>
                  <a:ext uri="{0D108BD9-81ED-4DB2-BD59-A6C34878D82A}">
                    <a16:rowId xmlns:a16="http://schemas.microsoft.com/office/drawing/2014/main" val="1559152327"/>
                  </a:ext>
                </a:extLst>
              </a:tr>
              <a:tr h="658871">
                <a:tc>
                  <a:txBody>
                    <a:bodyPr/>
                    <a:lstStyle/>
                    <a:p>
                      <a:r>
                        <a:rPr lang="en-IN" dirty="0">
                          <a:solidFill>
                            <a:schemeClr val="tx2"/>
                          </a:solidFill>
                        </a:rPr>
                        <a:t>0.2</a:t>
                      </a:r>
                    </a:p>
                  </a:txBody>
                  <a:tcPr/>
                </a:tc>
                <a:tc>
                  <a:txBody>
                    <a:bodyPr/>
                    <a:lstStyle/>
                    <a:p>
                      <a:r>
                        <a:rPr lang="en-IN" dirty="0">
                          <a:solidFill>
                            <a:schemeClr val="tx2"/>
                          </a:solidFill>
                        </a:rPr>
                        <a:t>0.8277</a:t>
                      </a:r>
                    </a:p>
                  </a:txBody>
                  <a:tcPr/>
                </a:tc>
                <a:tc>
                  <a:txBody>
                    <a:bodyPr/>
                    <a:lstStyle/>
                    <a:p>
                      <a:r>
                        <a:rPr lang="en-IN" dirty="0">
                          <a:solidFill>
                            <a:schemeClr val="tx2"/>
                          </a:solidFill>
                        </a:rPr>
                        <a:t>0.8277</a:t>
                      </a:r>
                    </a:p>
                  </a:txBody>
                  <a:tcPr/>
                </a:tc>
                <a:extLst>
                  <a:ext uri="{0D108BD9-81ED-4DB2-BD59-A6C34878D82A}">
                    <a16:rowId xmlns:a16="http://schemas.microsoft.com/office/drawing/2014/main" val="2993125893"/>
                  </a:ext>
                </a:extLst>
              </a:tr>
              <a:tr h="658871">
                <a:tc>
                  <a:txBody>
                    <a:bodyPr/>
                    <a:lstStyle/>
                    <a:p>
                      <a:r>
                        <a:rPr lang="en-IN" dirty="0">
                          <a:solidFill>
                            <a:schemeClr val="tx2"/>
                          </a:solidFill>
                        </a:rPr>
                        <a:t>0.25</a:t>
                      </a:r>
                    </a:p>
                  </a:txBody>
                  <a:tcPr/>
                </a:tc>
                <a:tc>
                  <a:txBody>
                    <a:bodyPr/>
                    <a:lstStyle/>
                    <a:p>
                      <a:r>
                        <a:rPr lang="en-IN" dirty="0">
                          <a:solidFill>
                            <a:schemeClr val="tx2"/>
                          </a:solidFill>
                        </a:rPr>
                        <a:t>0.8329</a:t>
                      </a:r>
                    </a:p>
                  </a:txBody>
                  <a:tcPr/>
                </a:tc>
                <a:tc>
                  <a:txBody>
                    <a:bodyPr/>
                    <a:lstStyle/>
                    <a:p>
                      <a:r>
                        <a:rPr lang="en-IN" dirty="0">
                          <a:solidFill>
                            <a:schemeClr val="tx2"/>
                          </a:solidFill>
                        </a:rPr>
                        <a:t>0.8329</a:t>
                      </a:r>
                    </a:p>
                  </a:txBody>
                  <a:tcPr/>
                </a:tc>
                <a:extLst>
                  <a:ext uri="{0D108BD9-81ED-4DB2-BD59-A6C34878D82A}">
                    <a16:rowId xmlns:a16="http://schemas.microsoft.com/office/drawing/2014/main" val="2752910834"/>
                  </a:ext>
                </a:extLst>
              </a:tr>
              <a:tr h="658871">
                <a:tc>
                  <a:txBody>
                    <a:bodyPr/>
                    <a:lstStyle/>
                    <a:p>
                      <a:r>
                        <a:rPr lang="en-IN" dirty="0">
                          <a:solidFill>
                            <a:schemeClr val="tx2"/>
                          </a:solidFill>
                        </a:rPr>
                        <a:t>0.3</a:t>
                      </a:r>
                    </a:p>
                  </a:txBody>
                  <a:tcPr/>
                </a:tc>
                <a:tc>
                  <a:txBody>
                    <a:bodyPr/>
                    <a:lstStyle/>
                    <a:p>
                      <a:r>
                        <a:rPr lang="en-IN" dirty="0">
                          <a:solidFill>
                            <a:schemeClr val="tx2"/>
                          </a:solidFill>
                        </a:rPr>
                        <a:t>0.8110</a:t>
                      </a:r>
                    </a:p>
                  </a:txBody>
                  <a:tcPr/>
                </a:tc>
                <a:tc>
                  <a:txBody>
                    <a:bodyPr/>
                    <a:lstStyle/>
                    <a:p>
                      <a:r>
                        <a:rPr lang="en-IN" dirty="0">
                          <a:solidFill>
                            <a:schemeClr val="tx2"/>
                          </a:solidFill>
                        </a:rPr>
                        <a:t>0.6014</a:t>
                      </a:r>
                    </a:p>
                  </a:txBody>
                  <a:tcPr/>
                </a:tc>
                <a:extLst>
                  <a:ext uri="{0D108BD9-81ED-4DB2-BD59-A6C34878D82A}">
                    <a16:rowId xmlns:a16="http://schemas.microsoft.com/office/drawing/2014/main" val="2933888222"/>
                  </a:ext>
                </a:extLst>
              </a:tr>
            </a:tbl>
          </a:graphicData>
        </a:graphic>
      </p:graphicFrame>
    </p:spTree>
    <p:extLst>
      <p:ext uri="{BB962C8B-B14F-4D97-AF65-F5344CB8AC3E}">
        <p14:creationId xmlns:p14="http://schemas.microsoft.com/office/powerpoint/2010/main" val="107349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B77A-6166-5AAB-BABE-F37D53DBA786}"/>
              </a:ext>
            </a:extLst>
          </p:cNvPr>
          <p:cNvSpPr>
            <a:spLocks noGrp="1"/>
          </p:cNvSpPr>
          <p:nvPr>
            <p:ph type="title"/>
          </p:nvPr>
        </p:nvSpPr>
        <p:spPr/>
        <p:txBody>
          <a:bodyPr>
            <a:normAutofit/>
          </a:bodyPr>
          <a:lstStyle/>
          <a:p>
            <a:r>
              <a:rPr kumimoji="0" lang="en-IN" sz="3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Accuracy OF OTHER MODELS</a:t>
            </a:r>
            <a:endParaRPr lang="en-IN" sz="36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5F02BE24-5F41-EED9-FA05-C524916C615B}"/>
              </a:ext>
            </a:extLst>
          </p:cNvPr>
          <p:cNvGraphicFramePr>
            <a:graphicFrameLocks noGrp="1"/>
          </p:cNvGraphicFramePr>
          <p:nvPr>
            <p:ph idx="1"/>
            <p:extLst>
              <p:ext uri="{D42A27DB-BD31-4B8C-83A1-F6EECF244321}">
                <p14:modId xmlns:p14="http://schemas.microsoft.com/office/powerpoint/2010/main" val="4024657775"/>
              </p:ext>
            </p:extLst>
          </p:nvPr>
        </p:nvGraphicFramePr>
        <p:xfrm>
          <a:off x="675640" y="2018664"/>
          <a:ext cx="10154920" cy="3192764"/>
        </p:xfrm>
        <a:graphic>
          <a:graphicData uri="http://schemas.openxmlformats.org/drawingml/2006/table">
            <a:tbl>
              <a:tblPr firstRow="1" bandRow="1">
                <a:tableStyleId>{7DF18680-E054-41AD-8BC1-D1AEF772440D}</a:tableStyleId>
              </a:tblPr>
              <a:tblGrid>
                <a:gridCol w="3754120">
                  <a:extLst>
                    <a:ext uri="{9D8B030D-6E8A-4147-A177-3AD203B41FA5}">
                      <a16:colId xmlns:a16="http://schemas.microsoft.com/office/drawing/2014/main" val="280783303"/>
                    </a:ext>
                  </a:extLst>
                </a:gridCol>
                <a:gridCol w="2204720">
                  <a:extLst>
                    <a:ext uri="{9D8B030D-6E8A-4147-A177-3AD203B41FA5}">
                      <a16:colId xmlns:a16="http://schemas.microsoft.com/office/drawing/2014/main" val="2210859413"/>
                    </a:ext>
                  </a:extLst>
                </a:gridCol>
                <a:gridCol w="2174240">
                  <a:extLst>
                    <a:ext uri="{9D8B030D-6E8A-4147-A177-3AD203B41FA5}">
                      <a16:colId xmlns:a16="http://schemas.microsoft.com/office/drawing/2014/main" val="2268928698"/>
                    </a:ext>
                  </a:extLst>
                </a:gridCol>
                <a:gridCol w="2021840">
                  <a:extLst>
                    <a:ext uri="{9D8B030D-6E8A-4147-A177-3AD203B41FA5}">
                      <a16:colId xmlns:a16="http://schemas.microsoft.com/office/drawing/2014/main" val="1586750962"/>
                    </a:ext>
                  </a:extLst>
                </a:gridCol>
              </a:tblGrid>
              <a:tr h="8058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MODEL NAME</a:t>
                      </a:r>
                    </a:p>
                    <a:p>
                      <a:endParaRPr lang="en-IN" dirty="0"/>
                    </a:p>
                  </a:txBody>
                  <a:tcPr/>
                </a:tc>
                <a:tc>
                  <a:txBody>
                    <a:bodyPr/>
                    <a:lstStyle/>
                    <a:p>
                      <a:r>
                        <a:rPr lang="en-IN" dirty="0"/>
                        <a:t>0.2</a:t>
                      </a:r>
                    </a:p>
                  </a:txBody>
                  <a:tcPr/>
                </a:tc>
                <a:tc>
                  <a:txBody>
                    <a:bodyPr/>
                    <a:lstStyle/>
                    <a:p>
                      <a:r>
                        <a:rPr lang="en-IN"/>
                        <a:t>0.25</a:t>
                      </a:r>
                      <a:endParaRPr lang="en-IN" dirty="0"/>
                    </a:p>
                  </a:txBody>
                  <a:tcPr/>
                </a:tc>
                <a:tc>
                  <a:txBody>
                    <a:bodyPr/>
                    <a:lstStyle/>
                    <a:p>
                      <a:r>
                        <a:rPr lang="en-IN" dirty="0"/>
                        <a:t>0.3</a:t>
                      </a:r>
                    </a:p>
                  </a:txBody>
                  <a:tcPr/>
                </a:tc>
                <a:extLst>
                  <a:ext uri="{0D108BD9-81ED-4DB2-BD59-A6C34878D82A}">
                    <a16:rowId xmlns:a16="http://schemas.microsoft.com/office/drawing/2014/main" val="127585010"/>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Random Forest classifier</a:t>
                      </a:r>
                    </a:p>
                  </a:txBody>
                  <a:tcPr/>
                </a:tc>
                <a:tc>
                  <a:txBody>
                    <a:bodyPr/>
                    <a:lstStyle/>
                    <a:p>
                      <a:r>
                        <a:rPr lang="en-IN" dirty="0">
                          <a:solidFill>
                            <a:schemeClr val="tx2"/>
                          </a:solidFill>
                        </a:rPr>
                        <a:t>0.8479</a:t>
                      </a:r>
                    </a:p>
                  </a:txBody>
                  <a:tcPr/>
                </a:tc>
                <a:tc>
                  <a:txBody>
                    <a:bodyPr/>
                    <a:lstStyle/>
                    <a:p>
                      <a:r>
                        <a:rPr lang="en-IN">
                          <a:solidFill>
                            <a:schemeClr val="tx2"/>
                          </a:solidFill>
                        </a:rPr>
                        <a:t>0.8440</a:t>
                      </a:r>
                      <a:endParaRPr lang="en-IN" dirty="0">
                        <a:solidFill>
                          <a:schemeClr val="tx2"/>
                        </a:solidFill>
                      </a:endParaRPr>
                    </a:p>
                  </a:txBody>
                  <a:tcPr/>
                </a:tc>
                <a:tc>
                  <a:txBody>
                    <a:bodyPr/>
                    <a:lstStyle/>
                    <a:p>
                      <a:r>
                        <a:rPr lang="en-IN" dirty="0">
                          <a:solidFill>
                            <a:schemeClr val="tx2"/>
                          </a:solidFill>
                        </a:rPr>
                        <a:t>0.8454</a:t>
                      </a:r>
                    </a:p>
                  </a:txBody>
                  <a:tcPr/>
                </a:tc>
                <a:extLst>
                  <a:ext uri="{0D108BD9-81ED-4DB2-BD59-A6C34878D82A}">
                    <a16:rowId xmlns:a16="http://schemas.microsoft.com/office/drawing/2014/main" val="3239567593"/>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Logistic Regression</a:t>
                      </a:r>
                    </a:p>
                  </a:txBody>
                  <a:tcPr/>
                </a:tc>
                <a:tc>
                  <a:txBody>
                    <a:bodyPr/>
                    <a:lstStyle/>
                    <a:p>
                      <a:r>
                        <a:rPr lang="en-IN">
                          <a:solidFill>
                            <a:schemeClr val="tx2"/>
                          </a:solidFill>
                        </a:rPr>
                        <a:t>0.8576</a:t>
                      </a:r>
                      <a:endParaRPr lang="en-IN" dirty="0">
                        <a:solidFill>
                          <a:schemeClr val="tx2"/>
                        </a:solidFill>
                      </a:endParaRPr>
                    </a:p>
                  </a:txBody>
                  <a:tcPr/>
                </a:tc>
                <a:tc>
                  <a:txBody>
                    <a:bodyPr/>
                    <a:lstStyle/>
                    <a:p>
                      <a:r>
                        <a:rPr lang="en-IN">
                          <a:solidFill>
                            <a:schemeClr val="tx2"/>
                          </a:solidFill>
                        </a:rPr>
                        <a:t>0.8511</a:t>
                      </a:r>
                      <a:endParaRPr lang="en-IN" dirty="0">
                        <a:solidFill>
                          <a:schemeClr val="tx2"/>
                        </a:solidFill>
                      </a:endParaRPr>
                    </a:p>
                  </a:txBody>
                  <a:tcPr/>
                </a:tc>
                <a:tc>
                  <a:txBody>
                    <a:bodyPr/>
                    <a:lstStyle/>
                    <a:p>
                      <a:r>
                        <a:rPr lang="en-IN">
                          <a:solidFill>
                            <a:schemeClr val="tx2"/>
                          </a:solidFill>
                        </a:rPr>
                        <a:t>0.8544</a:t>
                      </a:r>
                      <a:endParaRPr lang="en-IN" dirty="0">
                        <a:solidFill>
                          <a:schemeClr val="tx2"/>
                        </a:solidFill>
                      </a:endParaRPr>
                    </a:p>
                  </a:txBody>
                  <a:tcPr/>
                </a:tc>
                <a:extLst>
                  <a:ext uri="{0D108BD9-81ED-4DB2-BD59-A6C34878D82A}">
                    <a16:rowId xmlns:a16="http://schemas.microsoft.com/office/drawing/2014/main" val="786972531"/>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Naive Bayes</a:t>
                      </a:r>
                    </a:p>
                  </a:txBody>
                  <a:tcPr/>
                </a:tc>
                <a:tc>
                  <a:txBody>
                    <a:bodyPr/>
                    <a:lstStyle/>
                    <a:p>
                      <a:r>
                        <a:rPr lang="en-IN">
                          <a:solidFill>
                            <a:schemeClr val="tx2"/>
                          </a:solidFill>
                        </a:rPr>
                        <a:t>0.8091</a:t>
                      </a:r>
                      <a:endParaRPr lang="en-IN" dirty="0">
                        <a:solidFill>
                          <a:schemeClr val="tx2"/>
                        </a:solidFill>
                      </a:endParaRPr>
                    </a:p>
                  </a:txBody>
                  <a:tcPr/>
                </a:tc>
                <a:tc>
                  <a:txBody>
                    <a:bodyPr/>
                    <a:lstStyle/>
                    <a:p>
                      <a:r>
                        <a:rPr lang="en-IN">
                          <a:solidFill>
                            <a:schemeClr val="tx2"/>
                          </a:solidFill>
                        </a:rPr>
                        <a:t>0.8068</a:t>
                      </a:r>
                      <a:endParaRPr lang="en-IN" dirty="0">
                        <a:solidFill>
                          <a:schemeClr val="tx2"/>
                        </a:solidFill>
                      </a:endParaRPr>
                    </a:p>
                  </a:txBody>
                  <a:tcPr/>
                </a:tc>
                <a:tc>
                  <a:txBody>
                    <a:bodyPr/>
                    <a:lstStyle/>
                    <a:p>
                      <a:r>
                        <a:rPr lang="en-IN">
                          <a:solidFill>
                            <a:schemeClr val="tx2"/>
                          </a:solidFill>
                        </a:rPr>
                        <a:t>0.8076</a:t>
                      </a:r>
                      <a:endParaRPr lang="en-IN" dirty="0">
                        <a:solidFill>
                          <a:schemeClr val="tx2"/>
                        </a:solidFill>
                      </a:endParaRPr>
                    </a:p>
                  </a:txBody>
                  <a:tcPr/>
                </a:tc>
                <a:extLst>
                  <a:ext uri="{0D108BD9-81ED-4DB2-BD59-A6C34878D82A}">
                    <a16:rowId xmlns:a16="http://schemas.microsoft.com/office/drawing/2014/main" val="802968502"/>
                  </a:ext>
                </a:extLst>
              </a:tr>
              <a:tr h="59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all" spc="0" normalizeH="0" baseline="0" noProof="0" dirty="0">
                          <a:ln>
                            <a:noFill/>
                          </a:ln>
                          <a:solidFill>
                            <a:schemeClr val="tx2"/>
                          </a:solidFill>
                          <a:effectLst/>
                          <a:uLnTx/>
                          <a:uFillTx/>
                          <a:latin typeface="Tw Cen MT" panose="020B0602020104020603"/>
                          <a:ea typeface="+mn-ea"/>
                          <a:cs typeface="+mn-cs"/>
                        </a:rPr>
                        <a:t>Support vector machine</a:t>
                      </a:r>
                    </a:p>
                  </a:txBody>
                  <a:tcPr/>
                </a:tc>
                <a:tc>
                  <a:txBody>
                    <a:bodyPr/>
                    <a:lstStyle/>
                    <a:p>
                      <a:r>
                        <a:rPr lang="en-IN">
                          <a:solidFill>
                            <a:schemeClr val="tx2"/>
                          </a:solidFill>
                        </a:rPr>
                        <a:t>0.8538</a:t>
                      </a:r>
                      <a:endParaRPr lang="en-IN" dirty="0">
                        <a:solidFill>
                          <a:schemeClr val="tx2"/>
                        </a:solidFill>
                      </a:endParaRPr>
                    </a:p>
                  </a:txBody>
                  <a:tcPr/>
                </a:tc>
                <a:tc>
                  <a:txBody>
                    <a:bodyPr/>
                    <a:lstStyle/>
                    <a:p>
                      <a:r>
                        <a:rPr lang="en-IN">
                          <a:solidFill>
                            <a:schemeClr val="tx2"/>
                          </a:solidFill>
                        </a:rPr>
                        <a:t>0.8520</a:t>
                      </a:r>
                      <a:endParaRPr lang="en-IN" dirty="0">
                        <a:solidFill>
                          <a:schemeClr val="tx2"/>
                        </a:solidFill>
                      </a:endParaRPr>
                    </a:p>
                  </a:txBody>
                  <a:tcPr/>
                </a:tc>
                <a:tc>
                  <a:txBody>
                    <a:bodyPr/>
                    <a:lstStyle/>
                    <a:p>
                      <a:r>
                        <a:rPr lang="en-IN" dirty="0">
                          <a:solidFill>
                            <a:schemeClr val="tx2"/>
                          </a:solidFill>
                        </a:rPr>
                        <a:t>0.8512</a:t>
                      </a:r>
                    </a:p>
                  </a:txBody>
                  <a:tcPr/>
                </a:tc>
                <a:extLst>
                  <a:ext uri="{0D108BD9-81ED-4DB2-BD59-A6C34878D82A}">
                    <a16:rowId xmlns:a16="http://schemas.microsoft.com/office/drawing/2014/main" val="904600816"/>
                  </a:ext>
                </a:extLst>
              </a:tr>
            </a:tbl>
          </a:graphicData>
        </a:graphic>
      </p:graphicFrame>
    </p:spTree>
    <p:extLst>
      <p:ext uri="{BB962C8B-B14F-4D97-AF65-F5344CB8AC3E}">
        <p14:creationId xmlns:p14="http://schemas.microsoft.com/office/powerpoint/2010/main" val="207175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8EC6-AF0F-23D8-8916-CA31D87A7176}"/>
              </a:ext>
            </a:extLst>
          </p:cNvPr>
          <p:cNvSpPr>
            <a:spLocks noGrp="1"/>
          </p:cNvSpPr>
          <p:nvPr>
            <p:ph type="title"/>
          </p:nvPr>
        </p:nvSpPr>
        <p:spPr/>
        <p:txBody>
          <a:bodyPr>
            <a:normAutofit/>
          </a:bodyPr>
          <a:lstStyle/>
          <a:p>
            <a:r>
              <a:rPr kumimoji="0" lang="en-IN" sz="3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FRONT END WORKING</a:t>
            </a:r>
            <a:endParaRPr lang="en-IN" sz="32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2E13EF-0655-72AA-DB9E-28D0FDAEFFA6}"/>
              </a:ext>
            </a:extLst>
          </p:cNvPr>
          <p:cNvSpPr>
            <a:spLocks noGrp="1"/>
          </p:cNvSpPr>
          <p:nvPr>
            <p:ph idx="1"/>
          </p:nvPr>
        </p:nvSpPr>
        <p:spPr>
          <a:xfrm>
            <a:off x="838200" y="3428999"/>
            <a:ext cx="10515600" cy="2747963"/>
          </a:xfrm>
        </p:spPr>
        <p:txBody>
          <a:bodyPr/>
          <a:lstStyle/>
          <a:p>
            <a:r>
              <a:rPr lang="en-US" sz="1800" b="1" dirty="0">
                <a:solidFill>
                  <a:schemeClr val="tx2"/>
                </a:solidFill>
                <a:latin typeface="Arial" panose="020B0604020202020204" pitchFamily="34" charset="0"/>
                <a:cs typeface="Arial" panose="020B0604020202020204" pitchFamily="34" charset="0"/>
              </a:rPr>
              <a:t>USER INPUT: </a:t>
            </a:r>
            <a:r>
              <a:rPr lang="en-US" sz="1800" dirty="0">
                <a:solidFill>
                  <a:schemeClr val="tx2"/>
                </a:solidFill>
                <a:latin typeface="Arial" panose="020B0604020202020204" pitchFamily="34" charset="0"/>
                <a:cs typeface="Arial" panose="020B0604020202020204" pitchFamily="34" charset="0"/>
              </a:rPr>
              <a:t>THE USER PROVIDES A COMMENT.</a:t>
            </a:r>
          </a:p>
          <a:p>
            <a:r>
              <a:rPr lang="en-US" sz="1800" b="1" dirty="0">
                <a:solidFill>
                  <a:schemeClr val="tx2"/>
                </a:solidFill>
                <a:latin typeface="Arial" panose="020B0604020202020204" pitchFamily="34" charset="0"/>
                <a:cs typeface="Arial" panose="020B0604020202020204" pitchFamily="34" charset="0"/>
              </a:rPr>
              <a:t>CYBERBULLYING DETECTION MODULE: </a:t>
            </a:r>
            <a:r>
              <a:rPr lang="en-US" sz="1800" dirty="0">
                <a:solidFill>
                  <a:schemeClr val="tx2"/>
                </a:solidFill>
                <a:latin typeface="Arial" panose="020B0604020202020204" pitchFamily="34" charset="0"/>
                <a:cs typeface="Arial" panose="020B0604020202020204" pitchFamily="34" charset="0"/>
              </a:rPr>
              <a:t>THIS MODULE RECEIVES THE COMMENT AND SENDS IT TO THE LSTM (LONG SHORT-TERM MEMORY) MODEL FOR ANALYSIS.</a:t>
            </a:r>
          </a:p>
          <a:p>
            <a:r>
              <a:rPr lang="en-US" sz="1800" b="1" dirty="0">
                <a:solidFill>
                  <a:schemeClr val="tx2"/>
                </a:solidFill>
                <a:latin typeface="Arial" panose="020B0604020202020204" pitchFamily="34" charset="0"/>
                <a:cs typeface="Arial" panose="020B0604020202020204" pitchFamily="34" charset="0"/>
              </a:rPr>
              <a:t>LSTM MODEL: </a:t>
            </a:r>
            <a:r>
              <a:rPr lang="en-US" sz="1800" dirty="0">
                <a:solidFill>
                  <a:schemeClr val="tx2"/>
                </a:solidFill>
                <a:latin typeface="Arial" panose="020B0604020202020204" pitchFamily="34" charset="0"/>
                <a:cs typeface="Arial" panose="020B0604020202020204" pitchFamily="34" charset="0"/>
              </a:rPr>
              <a:t>THE MODEL PROCESSES THE INPUT AND CLASSIFIES IT AS EITHER BULLYING OR NOT-BULLYING.</a:t>
            </a:r>
          </a:p>
          <a:p>
            <a:r>
              <a:rPr lang="en-US" sz="1800" b="1" dirty="0">
                <a:solidFill>
                  <a:schemeClr val="tx2"/>
                </a:solidFill>
                <a:latin typeface="Arial" panose="020B0604020202020204" pitchFamily="34" charset="0"/>
                <a:cs typeface="Arial" panose="020B0604020202020204" pitchFamily="34" charset="0"/>
              </a:rPr>
              <a:t>RESULTS DISPLAY: </a:t>
            </a:r>
            <a:r>
              <a:rPr lang="en-US" sz="1800" dirty="0">
                <a:solidFill>
                  <a:schemeClr val="tx2"/>
                </a:solidFill>
                <a:latin typeface="Arial" panose="020B0604020202020204" pitchFamily="34" charset="0"/>
                <a:cs typeface="Arial" panose="020B0604020202020204" pitchFamily="34" charset="0"/>
              </a:rPr>
              <a:t>THE DETECTED CATEGORY (BULLYING OR NOT-BULLYING) IS RETURNED AND DISPLAYED TO THE USER.</a:t>
            </a:r>
          </a:p>
          <a:p>
            <a:endParaRPr lang="en-IN" dirty="0"/>
          </a:p>
        </p:txBody>
      </p:sp>
      <p:pic>
        <p:nvPicPr>
          <p:cNvPr id="9" name="Picture 14">
            <a:extLst>
              <a:ext uri="{FF2B5EF4-FFF2-40B4-BE49-F238E27FC236}">
                <a16:creationId xmlns:a16="http://schemas.microsoft.com/office/drawing/2014/main" id="{4FE88FB2-340A-66B3-DD58-B630BEF98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25" y="1934210"/>
            <a:ext cx="882015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16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049440-D1D8-6EDC-B290-8D74BFDF87B5}"/>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E5E7670B-DEBE-7F41-614F-CDE2A7599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D2697-4328-BF98-8124-A2B42AF09B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GUI USING FLASK</a:t>
            </a:r>
          </a:p>
        </p:txBody>
      </p:sp>
      <p:pic>
        <p:nvPicPr>
          <p:cNvPr id="8" name="Content Placeholder 10">
            <a:extLst>
              <a:ext uri="{FF2B5EF4-FFF2-40B4-BE49-F238E27FC236}">
                <a16:creationId xmlns:a16="http://schemas.microsoft.com/office/drawing/2014/main" id="{9C13D850-C5B0-5C47-6D99-8B5D86AAAD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766740" y="1675227"/>
            <a:ext cx="8658520" cy="4756746"/>
          </a:xfrm>
          <a:prstGeom prst="rect">
            <a:avLst/>
          </a:prstGeom>
        </p:spPr>
      </p:pic>
    </p:spTree>
    <p:extLst>
      <p:ext uri="{BB962C8B-B14F-4D97-AF65-F5344CB8AC3E}">
        <p14:creationId xmlns:p14="http://schemas.microsoft.com/office/powerpoint/2010/main" val="293287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7D378-98B5-4877-104D-E346B4F0E8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GUI USING FLASK</a:t>
            </a:r>
          </a:p>
        </p:txBody>
      </p:sp>
      <p:pic>
        <p:nvPicPr>
          <p:cNvPr id="8" name="Content Placeholder 10">
            <a:extLst>
              <a:ext uri="{FF2B5EF4-FFF2-40B4-BE49-F238E27FC236}">
                <a16:creationId xmlns:a16="http://schemas.microsoft.com/office/drawing/2014/main" id="{5CB60D39-4069-F754-CF3F-98778A26410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766740" y="1675226"/>
            <a:ext cx="8658520" cy="4746355"/>
          </a:xfrm>
          <a:prstGeom prst="rect">
            <a:avLst/>
          </a:prstGeom>
        </p:spPr>
      </p:pic>
    </p:spTree>
    <p:extLst>
      <p:ext uri="{BB962C8B-B14F-4D97-AF65-F5344CB8AC3E}">
        <p14:creationId xmlns:p14="http://schemas.microsoft.com/office/powerpoint/2010/main" val="152144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DC77-9FD7-1D99-1DA5-3EF61A3F199F}"/>
              </a:ext>
            </a:extLst>
          </p:cNvPr>
          <p:cNvSpPr>
            <a:spLocks noGrp="1"/>
          </p:cNvSpPr>
          <p:nvPr>
            <p:ph type="title"/>
          </p:nvPr>
        </p:nvSpPr>
        <p:spPr>
          <a:xfrm>
            <a:off x="838200" y="365125"/>
            <a:ext cx="10515600" cy="854075"/>
          </a:xfrm>
        </p:spPr>
        <p:txBody>
          <a:bodyPr>
            <a:normAutofit/>
          </a:bodyPr>
          <a:lstStyle/>
          <a:p>
            <a:r>
              <a:rPr lang="en-IN" sz="3600" dirty="0">
                <a:solidFill>
                  <a:schemeClr val="tx2"/>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CB383EE-B60F-0260-89A2-B36ED8C1AAC3}"/>
              </a:ext>
            </a:extLst>
          </p:cNvPr>
          <p:cNvSpPr>
            <a:spLocks noGrp="1"/>
          </p:cNvSpPr>
          <p:nvPr>
            <p:ph idx="1"/>
          </p:nvPr>
        </p:nvSpPr>
        <p:spPr>
          <a:xfrm>
            <a:off x="838200" y="943898"/>
            <a:ext cx="10515600" cy="5548978"/>
          </a:xfrm>
        </p:spPr>
        <p:txBody>
          <a:bodyPr>
            <a:no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endParaRPr kumimoji="0" lang="en-IN" sz="13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Project Overview:</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Focused on detecting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cyberbullying</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on social media platforms like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YOUTUBE,</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X</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Instagram</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using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web scraping</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 </a:t>
            </a: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Hybrid RNN-LSTM model</a:t>
            </a: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for text classification.</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Model Training: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Train models using multiple algorithms to compare performance:</a:t>
            </a: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Hybrid RNN-LSTM</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Logistic Regression</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Random Forest</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kumimoji="0" lang="en-IN"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Naive Bayes</a:t>
            </a:r>
          </a:p>
          <a:p>
            <a:pPr marL="228600" marR="0" lvl="0" indent="-228600" algn="l" defTabSz="914400" rtl="0" eaLnBrk="1" fontAlgn="auto" latinLnBrk="0" hangingPunct="1">
              <a:lnSpc>
                <a:spcPct val="120000"/>
              </a:lnSpc>
              <a:spcBef>
                <a:spcPts val="1000"/>
              </a:spcBef>
              <a:spcAft>
                <a:spcPts val="0"/>
              </a:spcAft>
              <a:buClr>
                <a:prstClr val="black"/>
              </a:buClr>
              <a:buSzTx/>
              <a:buFont typeface="Wingdings" panose="05000000000000000000" pitchFamily="2" charset="2"/>
              <a:buChar char="q"/>
              <a:tabLst/>
              <a:defRPr/>
            </a:pPr>
            <a:r>
              <a:rPr lang="en-IN" sz="1200" b="1" cap="all" dirty="0">
                <a:solidFill>
                  <a:schemeClr val="tx2"/>
                </a:solidFill>
                <a:latin typeface="Arial" panose="020B0604020202020204" pitchFamily="34" charset="0"/>
                <a:cs typeface="Arial" panose="020B0604020202020204" pitchFamily="34" charset="0"/>
              </a:rPr>
              <a:t>SUPPORT VECTOR MACHINE</a:t>
            </a:r>
            <a:endParaRPr kumimoji="0" lang="en-IN"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Model Evaluation:</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Evaluate the models using metrics such as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Accuracy</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F1-Score</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MSE</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MAE</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Compare model performance to identify the most effective approach.</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End Goal:</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Deploy the best-performing model for real-time </a:t>
            </a:r>
            <a:r>
              <a:rPr kumimoji="0" lang="en-US" sz="12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cyberbullying detection</a:t>
            </a:r>
            <a:r>
              <a:rPr kumimoji="0" lang="en-US" sz="1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in social media platforms</a:t>
            </a:r>
            <a:r>
              <a:rPr kumimoji="0" lang="en-US" sz="13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endParaRPr lang="en-IN" sz="1400" dirty="0"/>
          </a:p>
        </p:txBody>
      </p:sp>
    </p:spTree>
    <p:extLst>
      <p:ext uri="{BB962C8B-B14F-4D97-AF65-F5344CB8AC3E}">
        <p14:creationId xmlns:p14="http://schemas.microsoft.com/office/powerpoint/2010/main" val="214759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073B-5B7C-A178-8DD0-03E2AE98FE15}"/>
              </a:ext>
            </a:extLst>
          </p:cNvPr>
          <p:cNvSpPr>
            <a:spLocks noGrp="1"/>
          </p:cNvSpPr>
          <p:nvPr>
            <p:ph type="title"/>
          </p:nvPr>
        </p:nvSpPr>
        <p:spPr>
          <a:xfrm>
            <a:off x="838200" y="365125"/>
            <a:ext cx="10515600" cy="1423035"/>
          </a:xfrm>
        </p:spPr>
        <p:txBody>
          <a:bodyPr>
            <a:normAutofit/>
          </a:bodyPr>
          <a:lstStyle/>
          <a:p>
            <a:r>
              <a:rPr lang="en-IN" sz="3600" dirty="0">
                <a:solidFill>
                  <a:schemeClr val="tx2"/>
                </a:solidFill>
                <a:latin typeface="Arial" panose="020B0604020202020204" pitchFamily="34" charset="0"/>
                <a:cs typeface="Arial" panose="020B0604020202020204" pitchFamily="34" charset="0"/>
              </a:rPr>
              <a:t>TEAM MEMBERS</a:t>
            </a:r>
          </a:p>
        </p:txBody>
      </p:sp>
      <p:sp>
        <p:nvSpPr>
          <p:cNvPr id="3" name="Content Placeholder 2">
            <a:extLst>
              <a:ext uri="{FF2B5EF4-FFF2-40B4-BE49-F238E27FC236}">
                <a16:creationId xmlns:a16="http://schemas.microsoft.com/office/drawing/2014/main" id="{BC00930E-1C2F-1FEC-244B-FF4363CFB1F0}"/>
              </a:ext>
            </a:extLst>
          </p:cNvPr>
          <p:cNvSpPr>
            <a:spLocks noGrp="1"/>
          </p:cNvSpPr>
          <p:nvPr>
            <p:ph idx="1"/>
          </p:nvPr>
        </p:nvSpPr>
        <p:spPr>
          <a:xfrm>
            <a:off x="838200" y="1889760"/>
            <a:ext cx="10515600" cy="4287203"/>
          </a:xfrm>
        </p:spPr>
        <p:txBody>
          <a:bodyPr/>
          <a:lstStyle/>
          <a:p>
            <a:pPr>
              <a:lnSpc>
                <a:spcPct val="150000"/>
              </a:lnSpc>
              <a:buFont typeface="Wingdings" panose="05000000000000000000" pitchFamily="2" charset="2"/>
              <a:buChar char="§"/>
            </a:pPr>
            <a:r>
              <a:rPr lang="en-IN" sz="3200" dirty="0">
                <a:solidFill>
                  <a:schemeClr val="tx2"/>
                </a:solidFill>
                <a:latin typeface="Arial" panose="020B0604020202020204" pitchFamily="34" charset="0"/>
                <a:cs typeface="Arial" panose="020B0604020202020204" pitchFamily="34" charset="0"/>
              </a:rPr>
              <a:t>AASHAY SANJAY PATIL</a:t>
            </a:r>
          </a:p>
          <a:p>
            <a:pPr>
              <a:lnSpc>
                <a:spcPct val="150000"/>
              </a:lnSpc>
              <a:buFont typeface="Wingdings" panose="05000000000000000000" pitchFamily="2" charset="2"/>
              <a:buChar char="§"/>
            </a:pPr>
            <a:r>
              <a:rPr lang="en-IN" sz="3200" dirty="0">
                <a:solidFill>
                  <a:schemeClr val="tx2"/>
                </a:solidFill>
                <a:latin typeface="Arial" panose="020B0604020202020204" pitchFamily="34" charset="0"/>
                <a:cs typeface="Arial" panose="020B0604020202020204" pitchFamily="34" charset="0"/>
              </a:rPr>
              <a:t>RAMA DIVYA</a:t>
            </a:r>
          </a:p>
          <a:p>
            <a:pPr>
              <a:lnSpc>
                <a:spcPct val="150000"/>
              </a:lnSpc>
              <a:buFont typeface="Wingdings" panose="05000000000000000000" pitchFamily="2" charset="2"/>
              <a:buChar char="§"/>
            </a:pPr>
            <a:r>
              <a:rPr lang="en-IN" sz="3200" dirty="0">
                <a:solidFill>
                  <a:schemeClr val="tx2"/>
                </a:solidFill>
                <a:latin typeface="Arial" panose="020B0604020202020204" pitchFamily="34" charset="0"/>
                <a:cs typeface="Arial" panose="020B0604020202020204" pitchFamily="34" charset="0"/>
              </a:rPr>
              <a:t>GAJJALA NEHA PRANAVI</a:t>
            </a:r>
          </a:p>
          <a:p>
            <a:pPr marL="0" indent="0">
              <a:buNone/>
            </a:pPr>
            <a:endParaRPr lang="en-IN" dirty="0"/>
          </a:p>
        </p:txBody>
      </p:sp>
    </p:spTree>
    <p:extLst>
      <p:ext uri="{BB962C8B-B14F-4D97-AF65-F5344CB8AC3E}">
        <p14:creationId xmlns:p14="http://schemas.microsoft.com/office/powerpoint/2010/main" val="213199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9EBF-EEFC-860C-EBCF-CD6D5BFACC47}"/>
              </a:ext>
            </a:extLst>
          </p:cNvPr>
          <p:cNvSpPr>
            <a:spLocks noGrp="1"/>
          </p:cNvSpPr>
          <p:nvPr>
            <p:ph type="title"/>
          </p:nvPr>
        </p:nvSpPr>
        <p:spPr/>
        <p:txBody>
          <a:bodyPr>
            <a:normAutofit/>
          </a:bodyPr>
          <a:lstStyle/>
          <a:p>
            <a:r>
              <a:rPr lang="en-IN" sz="3200">
                <a:solidFill>
                  <a:schemeClr val="tx2"/>
                </a:solidFill>
                <a:latin typeface="Arial" panose="020B0604020202020204" pitchFamily="34" charset="0"/>
                <a:cs typeface="Arial" panose="020B0604020202020204" pitchFamily="34" charset="0"/>
              </a:rPr>
              <a:t>INTRODUCTION</a:t>
            </a:r>
            <a:endParaRPr lang="en-IN" sz="32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383FB2-1421-261F-1116-430CE4CF0AEA}"/>
              </a:ext>
            </a:extLst>
          </p:cNvPr>
          <p:cNvSpPr>
            <a:spLocks noGrp="1"/>
          </p:cNvSpPr>
          <p:nvPr>
            <p:ph idx="1"/>
          </p:nvPr>
        </p:nvSpPr>
        <p:spPr>
          <a:xfrm>
            <a:off x="838200" y="1307690"/>
            <a:ext cx="10515600" cy="4869273"/>
          </a:xfrm>
        </p:spPr>
        <p:txBody>
          <a:bodyPr>
            <a:normAutofit fontScale="70000" lnSpcReduction="20000"/>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This project focuses on developing a robust solution for detecting cyberbullying on social networking platforms. By leveraging the strengths of a hybrid RNN-LSTM model, the system can analyse text data and identify cyberbullying behaviour with enhanced accuracy.</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23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Objective</a:t>
            </a: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t>
            </a:r>
            <a:b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b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The primary goal of this project is to build an automated system that identifies instances of cyberbullying on social networking platforms. Through advanced NLP techniques and machine learning algorithms, the model seeks to recognize harmful language patterns, providing a means for real-time intervention to reduce online harassment.</a:t>
            </a:r>
            <a:endParaRPr kumimoji="0" lang="en-IN"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23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Scope</a:t>
            </a: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 This project will focus on:</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Collecting and pre-processing text data from social networking sites.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Building a hybrid RNN-LSTM model that can identify harmful comments and abusive language.</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3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Testing the model’s accuracy and reliability on a dataset of social media interactions.</a:t>
            </a:r>
          </a:p>
          <a:p>
            <a:pPr marL="0" indent="0">
              <a:buNone/>
            </a:pPr>
            <a:endParaRPr lang="en-IN" dirty="0"/>
          </a:p>
        </p:txBody>
      </p:sp>
    </p:spTree>
    <p:extLst>
      <p:ext uri="{BB962C8B-B14F-4D97-AF65-F5344CB8AC3E}">
        <p14:creationId xmlns:p14="http://schemas.microsoft.com/office/powerpoint/2010/main" val="314149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6178-BDD7-01C1-DA24-7D90BBF6EC70}"/>
              </a:ext>
            </a:extLst>
          </p:cNvPr>
          <p:cNvSpPr>
            <a:spLocks noGrp="1"/>
          </p:cNvSpPr>
          <p:nvPr>
            <p:ph type="title"/>
          </p:nvPr>
        </p:nvSpPr>
        <p:spPr/>
        <p:txBody>
          <a:bodyPr>
            <a:normAutofit/>
          </a:bodyPr>
          <a:lstStyle/>
          <a:p>
            <a:r>
              <a:rPr kumimoji="0" lang="en-IN" sz="32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Project overview</a:t>
            </a:r>
            <a:endParaRPr lang="en-IN" sz="3200" b="1"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02BBA2-9BAA-4FB9-E3A7-88956A462EF8}"/>
              </a:ext>
            </a:extLst>
          </p:cNvPr>
          <p:cNvSpPr>
            <a:spLocks noGrp="1"/>
          </p:cNvSpPr>
          <p:nvPr>
            <p:ph idx="1"/>
          </p:nvPr>
        </p:nvSpPr>
        <p:spPr>
          <a:xfrm>
            <a:off x="838200" y="1347020"/>
            <a:ext cx="10515600" cy="4829944"/>
          </a:xfrm>
        </p:spPr>
        <p:txBody>
          <a:bodyPr>
            <a:normAutofit lnSpcReduction="10000"/>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8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Overview</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For this project, the </a:t>
            </a:r>
            <a:r>
              <a:rPr kumimoji="0" lang="en-US" sz="18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YouTube Data API v3</a:t>
            </a: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 was used to collect social media data from YouTube. This API provides programmatic access to YouTube’s vast database, allowing us to retrieve video comments, which are crucial for training the cyberbullying detection model.</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9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API Details</a:t>
            </a:r>
            <a:r>
              <a:rPr kumimoji="0" lang="en-US" sz="19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9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YouTube Data API v3</a:t>
            </a:r>
            <a:r>
              <a:rPr kumimoji="0" lang="en-US" sz="19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 A RESTful API that enables access to YouTube resources like videos, playlists, and comment threads.</a:t>
            </a:r>
            <a:endPar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800" b="1"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Purpose</a:t>
            </a: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To collect social media posts, comments, and interactions that may contain instances of cyberbullying.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8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To create a comprehensive dataset for training the RNN-LSTM model.</a:t>
            </a:r>
          </a:p>
          <a:p>
            <a:pPr marL="0" indent="0">
              <a:buNone/>
            </a:pPr>
            <a:endParaRPr lang="en-IN" dirty="0"/>
          </a:p>
        </p:txBody>
      </p:sp>
    </p:spTree>
    <p:extLst>
      <p:ext uri="{BB962C8B-B14F-4D97-AF65-F5344CB8AC3E}">
        <p14:creationId xmlns:p14="http://schemas.microsoft.com/office/powerpoint/2010/main" val="254947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A9D5-AF45-C922-FBAD-97FD50F1DDB6}"/>
              </a:ext>
            </a:extLst>
          </p:cNvPr>
          <p:cNvSpPr>
            <a:spLocks noGrp="1"/>
          </p:cNvSpPr>
          <p:nvPr>
            <p:ph type="title"/>
          </p:nvPr>
        </p:nvSpPr>
        <p:spPr>
          <a:xfrm>
            <a:off x="838200" y="365125"/>
            <a:ext cx="10515600" cy="922901"/>
          </a:xfrm>
        </p:spPr>
        <p:txBody>
          <a:bodyPr/>
          <a:lstStyle/>
          <a:p>
            <a:r>
              <a:rPr kumimoji="0" lang="en-IN" sz="3600" b="0" i="0" u="none" strike="noStrike" kern="1200" cap="all" spc="0" normalizeH="0" baseline="0" noProof="0">
                <a:ln>
                  <a:noFill/>
                </a:ln>
                <a:solidFill>
                  <a:schemeClr val="tx2"/>
                </a:solidFill>
                <a:effectLst/>
                <a:uLnTx/>
                <a:uFillTx/>
                <a:latin typeface="Arial" panose="020B0604020202020204" pitchFamily="34" charset="0"/>
                <a:cs typeface="Arial" panose="020B0604020202020204" pitchFamily="34" charset="0"/>
              </a:rPr>
              <a:t>DATA COLLECTION</a:t>
            </a:r>
            <a:endParaRPr lang="en-IN"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B5B8399-814C-C1B5-9FEA-197C887ECEEB}"/>
              </a:ext>
            </a:extLst>
          </p:cNvPr>
          <p:cNvSpPr>
            <a:spLocks noGrp="1"/>
          </p:cNvSpPr>
          <p:nvPr>
            <p:ph idx="1"/>
          </p:nvPr>
        </p:nvSpPr>
        <p:spPr>
          <a:xfrm>
            <a:off x="838200" y="1288026"/>
            <a:ext cx="10515600" cy="5093109"/>
          </a:xfrm>
        </p:spPr>
        <p:txBody>
          <a:bodyPr>
            <a:noAutofit/>
          </a:bodyPr>
          <a:lstStyle/>
          <a:p>
            <a:pPr marL="0" indent="0">
              <a:buNone/>
            </a:pPr>
            <a:r>
              <a:rPr lang="en-US" sz="1200" b="1" dirty="0">
                <a:solidFill>
                  <a:schemeClr val="tx2"/>
                </a:solidFill>
                <a:latin typeface="Arial" panose="020B0604020202020204" pitchFamily="34" charset="0"/>
                <a:cs typeface="Arial" panose="020B0604020202020204" pitchFamily="34" charset="0"/>
              </a:rPr>
              <a:t>DATA RETRIEVAL</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API INTEGRATION</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UTILIZED THE </a:t>
            </a:r>
            <a:r>
              <a:rPr lang="en-US" sz="1200" b="1" dirty="0">
                <a:solidFill>
                  <a:schemeClr val="tx2"/>
                </a:solidFill>
                <a:latin typeface="Arial" panose="020B0604020202020204" pitchFamily="34" charset="0"/>
                <a:cs typeface="Arial" panose="020B0604020202020204" pitchFamily="34" charset="0"/>
              </a:rPr>
              <a:t>YOUTUBE DATA API V3</a:t>
            </a:r>
            <a:r>
              <a:rPr lang="en-US" sz="1200" dirty="0">
                <a:solidFill>
                  <a:schemeClr val="tx2"/>
                </a:solidFill>
                <a:latin typeface="Arial" panose="020B0604020202020204" pitchFamily="34" charset="0"/>
                <a:cs typeface="Arial" panose="020B0604020202020204" pitchFamily="34" charset="0"/>
              </a:rPr>
              <a:t> TO RETRIEVE VIDEO COMMENTS.</a:t>
            </a:r>
          </a:p>
          <a:p>
            <a:pPr marL="742950" lvl="1" indent="-285750">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AUTHENTICATION</a:t>
            </a:r>
            <a:r>
              <a:rPr lang="en-US" sz="1200" dirty="0">
                <a:solidFill>
                  <a:schemeClr val="tx2"/>
                </a:solidFill>
                <a:latin typeface="Arial" panose="020B0604020202020204" pitchFamily="34" charset="0"/>
                <a:cs typeface="Arial" panose="020B0604020202020204" pitchFamily="34" charset="0"/>
              </a:rPr>
              <a:t>: GENERATED AN </a:t>
            </a:r>
            <a:r>
              <a:rPr lang="en-US" sz="1200" b="1" dirty="0">
                <a:solidFill>
                  <a:schemeClr val="tx2"/>
                </a:solidFill>
                <a:latin typeface="Arial" panose="020B0604020202020204" pitchFamily="34" charset="0"/>
                <a:cs typeface="Arial" panose="020B0604020202020204" pitchFamily="34" charset="0"/>
              </a:rPr>
              <a:t>API KEY</a:t>
            </a:r>
            <a:r>
              <a:rPr lang="en-US" sz="1200" dirty="0">
                <a:solidFill>
                  <a:schemeClr val="tx2"/>
                </a:solidFill>
                <a:latin typeface="Arial" panose="020B0604020202020204" pitchFamily="34" charset="0"/>
                <a:cs typeface="Arial" panose="020B0604020202020204" pitchFamily="34" charset="0"/>
              </a:rPr>
              <a:t> FROM GOOGLE CLOUD CONSOLE FOR ACCESSING THE API.</a:t>
            </a:r>
          </a:p>
          <a:p>
            <a:pPr marL="0" indent="0">
              <a:buNone/>
            </a:pPr>
            <a:r>
              <a:rPr lang="en-US" sz="1200" b="1" dirty="0">
                <a:solidFill>
                  <a:schemeClr val="tx2"/>
                </a:solidFill>
                <a:latin typeface="Arial" panose="020B0604020202020204" pitchFamily="34" charset="0"/>
                <a:cs typeface="Arial" panose="020B0604020202020204" pitchFamily="34" charset="0"/>
              </a:rPr>
              <a:t>DATA SOURCES</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VIDEO IDENTIFICATION</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DATA WAS COLLECTED USING SPECIFIC </a:t>
            </a:r>
            <a:r>
              <a:rPr lang="en-US" sz="1200" b="1" dirty="0">
                <a:solidFill>
                  <a:schemeClr val="tx2"/>
                </a:solidFill>
                <a:latin typeface="Arial" panose="020B0604020202020204" pitchFamily="34" charset="0"/>
                <a:cs typeface="Arial" panose="020B0604020202020204" pitchFamily="34" charset="0"/>
              </a:rPr>
              <a:t>VIDEO IDS</a:t>
            </a:r>
            <a:r>
              <a:rPr lang="en-US" sz="1200" dirty="0">
                <a:solidFill>
                  <a:schemeClr val="tx2"/>
                </a:solidFill>
                <a:latin typeface="Arial" panose="020B0604020202020204" pitchFamily="34" charset="0"/>
                <a:cs typeface="Arial" panose="020B0604020202020204" pitchFamily="34" charset="0"/>
              </a:rPr>
              <a:t>, </a:t>
            </a:r>
            <a:r>
              <a:rPr lang="en-US" sz="1200" b="1" dirty="0">
                <a:solidFill>
                  <a:schemeClr val="tx2"/>
                </a:solidFill>
                <a:latin typeface="Arial" panose="020B0604020202020204" pitchFamily="34" charset="0"/>
                <a:cs typeface="Arial" panose="020B0604020202020204" pitchFamily="34" charset="0"/>
              </a:rPr>
              <a:t>KEYWORDS</a:t>
            </a:r>
            <a:r>
              <a:rPr lang="en-US" sz="1200" dirty="0">
                <a:solidFill>
                  <a:schemeClr val="tx2"/>
                </a:solidFill>
                <a:latin typeface="Arial" panose="020B0604020202020204" pitchFamily="34" charset="0"/>
                <a:cs typeface="Arial" panose="020B0604020202020204" pitchFamily="34" charset="0"/>
              </a:rPr>
              <a:t>, OR </a:t>
            </a:r>
            <a:r>
              <a:rPr lang="en-US" sz="1200" b="1" dirty="0">
                <a:solidFill>
                  <a:schemeClr val="tx2"/>
                </a:solidFill>
                <a:latin typeface="Arial" panose="020B0604020202020204" pitchFamily="34" charset="0"/>
                <a:cs typeface="Arial" panose="020B0604020202020204" pitchFamily="34" charset="0"/>
              </a:rPr>
              <a:t>CHANNEL NAMES</a:t>
            </a:r>
            <a:r>
              <a:rPr lang="en-US" sz="1200" dirty="0">
                <a:solidFill>
                  <a:schemeClr val="tx2"/>
                </a:solidFill>
                <a:latin typeface="Arial" panose="020B0604020202020204" pitchFamily="34" charset="0"/>
                <a:cs typeface="Arial" panose="020B0604020202020204" pitchFamily="34" charset="0"/>
              </a:rPr>
              <a:t> TO FOCUS ON RELEVANT CONTENT.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USED </a:t>
            </a:r>
            <a:r>
              <a:rPr lang="en-US" sz="1200" b="1" dirty="0">
                <a:solidFill>
                  <a:schemeClr val="tx2"/>
                </a:solidFill>
                <a:latin typeface="Arial" panose="020B0604020202020204" pitchFamily="34" charset="0"/>
                <a:cs typeface="Arial" panose="020B0604020202020204" pitchFamily="34" charset="0"/>
              </a:rPr>
              <a:t>YOUTUBE SEARCH API</a:t>
            </a:r>
            <a:r>
              <a:rPr lang="en-US" sz="1200" dirty="0">
                <a:solidFill>
                  <a:schemeClr val="tx2"/>
                </a:solidFill>
                <a:latin typeface="Arial" panose="020B0604020202020204" pitchFamily="34" charset="0"/>
                <a:cs typeface="Arial" panose="020B0604020202020204" pitchFamily="34" charset="0"/>
              </a:rPr>
              <a:t> TO IDENTIFY VIDEOS RELATED TO CYBERBULLYING OR SPECIFIC TOPICS OF INTEREST.</a:t>
            </a:r>
          </a:p>
          <a:p>
            <a:pPr marL="0" indent="0">
              <a:buNone/>
            </a:pPr>
            <a:r>
              <a:rPr lang="en-US" sz="1200" b="1" dirty="0">
                <a:solidFill>
                  <a:schemeClr val="tx2"/>
                </a:solidFill>
                <a:latin typeface="Arial" panose="020B0604020202020204" pitchFamily="34" charset="0"/>
                <a:cs typeface="Arial" panose="020B0604020202020204" pitchFamily="34" charset="0"/>
              </a:rPr>
              <a:t>DATA FETCHING PROCESS</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FETCHING COMMENTS</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THE </a:t>
            </a:r>
            <a:r>
              <a:rPr lang="en-US" sz="1200" b="1" dirty="0">
                <a:solidFill>
                  <a:schemeClr val="tx2"/>
                </a:solidFill>
                <a:latin typeface="Arial" panose="020B0604020202020204" pitchFamily="34" charset="0"/>
                <a:cs typeface="Arial" panose="020B0604020202020204" pitchFamily="34" charset="0"/>
              </a:rPr>
              <a:t>COMMENTTHREADS ENDPOINT</a:t>
            </a:r>
            <a:r>
              <a:rPr lang="en-US" sz="1200" dirty="0">
                <a:solidFill>
                  <a:schemeClr val="tx2"/>
                </a:solidFill>
                <a:latin typeface="Arial" panose="020B0604020202020204" pitchFamily="34" charset="0"/>
                <a:cs typeface="Arial" panose="020B0604020202020204" pitchFamily="34" charset="0"/>
              </a:rPr>
              <a:t> OF THE YOUTUBE API WAS USED TO COLLECT COMMENTS FOR EACH IDENTIFIED VIDEO.</a:t>
            </a:r>
          </a:p>
          <a:p>
            <a:pPr marL="742950" lvl="1" indent="-285750">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PAGINATION</a:t>
            </a:r>
            <a:r>
              <a:rPr lang="en-US" sz="1200" dirty="0">
                <a:solidFill>
                  <a:schemeClr val="tx2"/>
                </a:solidFill>
                <a:latin typeface="Arial" panose="020B0604020202020204" pitchFamily="34" charset="0"/>
                <a:cs typeface="Arial" panose="020B0604020202020204" pitchFamily="34" charset="0"/>
              </a:rPr>
              <a:t>: IMPLEMENTED PAGINATION TO FETCH MORE THAN 100 COMMENTS BY USING THE </a:t>
            </a:r>
            <a:r>
              <a:rPr lang="en-US" sz="1200" b="1" dirty="0">
                <a:solidFill>
                  <a:schemeClr val="tx2"/>
                </a:solidFill>
                <a:latin typeface="Arial" panose="020B0604020202020204" pitchFamily="34" charset="0"/>
                <a:cs typeface="Arial" panose="020B0604020202020204" pitchFamily="34" charset="0"/>
              </a:rPr>
              <a:t>NEXTPAGETOKEN</a:t>
            </a:r>
            <a:r>
              <a:rPr lang="en-US" sz="1200" dirty="0">
                <a:solidFill>
                  <a:schemeClr val="tx2"/>
                </a:solidFill>
                <a:latin typeface="Arial" panose="020B0604020202020204" pitchFamily="34" charset="0"/>
                <a:cs typeface="Arial" panose="020B0604020202020204" pitchFamily="34" charset="0"/>
              </a:rPr>
              <a:t> PROVIDED BY THE API.</a:t>
            </a:r>
          </a:p>
          <a:p>
            <a:pPr marL="0" indent="0">
              <a:buNone/>
            </a:pPr>
            <a:r>
              <a:rPr lang="en-US" sz="1200" b="1" dirty="0">
                <a:solidFill>
                  <a:schemeClr val="tx2"/>
                </a:solidFill>
                <a:latin typeface="Arial" panose="020B0604020202020204" pitchFamily="34" charset="0"/>
                <a:cs typeface="Arial" panose="020B0604020202020204" pitchFamily="34" charset="0"/>
              </a:rPr>
              <a:t>HANDLING RATE LIMITS</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API QUOTA MANAGEMENT</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API RATE LIMITS WERE MANAGED BY LIMITING THE NUMBER OF REQUESTS MADE PER DAY.</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IMPLEMENTED BACK-OFF STRATEGIES WHEN RATE LIMITS WERE REACHED TO PREVENT QUOTA EXHAUSTION.</a:t>
            </a:r>
          </a:p>
          <a:p>
            <a:pPr marL="0" indent="0">
              <a:buNone/>
            </a:pPr>
            <a:r>
              <a:rPr lang="en-US" sz="1200" b="1" dirty="0">
                <a:solidFill>
                  <a:schemeClr val="tx2"/>
                </a:solidFill>
                <a:latin typeface="Arial" panose="020B0604020202020204" pitchFamily="34" charset="0"/>
                <a:cs typeface="Arial" panose="020B0604020202020204" pitchFamily="34" charset="0"/>
              </a:rPr>
              <a:t>DATA STORAGE</a:t>
            </a:r>
          </a:p>
          <a:p>
            <a:pPr>
              <a:buFont typeface="Arial" panose="020B0604020202020204" pitchFamily="34" charset="0"/>
              <a:buChar char="•"/>
            </a:pPr>
            <a:r>
              <a:rPr lang="en-US" sz="1200" b="1" dirty="0">
                <a:solidFill>
                  <a:schemeClr val="tx2"/>
                </a:solidFill>
                <a:latin typeface="Arial" panose="020B0604020202020204" pitchFamily="34" charset="0"/>
                <a:cs typeface="Arial" panose="020B0604020202020204" pitchFamily="34" charset="0"/>
              </a:rPr>
              <a:t>STORING DATA</a:t>
            </a:r>
            <a:r>
              <a:rPr lang="en-US" sz="1200" dirty="0">
                <a:solidFill>
                  <a:schemeClr val="tx2"/>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2"/>
                </a:solidFill>
                <a:latin typeface="Arial" panose="020B0604020202020204" pitchFamily="34" charset="0"/>
                <a:cs typeface="Arial" panose="020B0604020202020204" pitchFamily="34" charset="0"/>
              </a:rPr>
              <a:t>THE COLLECTED DATA WAS STORED IN  </a:t>
            </a:r>
            <a:r>
              <a:rPr lang="en-US" sz="1200" b="1" dirty="0">
                <a:solidFill>
                  <a:schemeClr val="tx2"/>
                </a:solidFill>
                <a:latin typeface="Arial" panose="020B0604020202020204" pitchFamily="34" charset="0"/>
                <a:cs typeface="Arial" panose="020B0604020202020204" pitchFamily="34" charset="0"/>
              </a:rPr>
              <a:t>CSV FORMAT</a:t>
            </a:r>
            <a:r>
              <a:rPr lang="en-US" sz="1200" dirty="0">
                <a:solidFill>
                  <a:schemeClr val="tx2"/>
                </a:solidFill>
                <a:latin typeface="Arial" panose="020B0604020202020204" pitchFamily="34" charset="0"/>
                <a:cs typeface="Arial" panose="020B0604020202020204" pitchFamily="34" charset="0"/>
              </a:rPr>
              <a:t>, CAPTURING KEY ATTRIBUTES LIKE COMMENT TEXT, USER ID, TIMESTAMP, AND VIDEO ID</a:t>
            </a:r>
          </a:p>
          <a:p>
            <a:endParaRPr lang="en-IN" sz="12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22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B3FA-3EE8-4D42-ACE5-02858A2A9D01}"/>
              </a:ext>
            </a:extLst>
          </p:cNvPr>
          <p:cNvSpPr>
            <a:spLocks noGrp="1"/>
          </p:cNvSpPr>
          <p:nvPr>
            <p:ph type="title"/>
          </p:nvPr>
        </p:nvSpPr>
        <p:spPr>
          <a:xfrm>
            <a:off x="838200" y="1"/>
            <a:ext cx="10515600" cy="1690688"/>
          </a:xfrm>
        </p:spPr>
        <p:txBody>
          <a:bodyPr/>
          <a:lstStyle/>
          <a:p>
            <a:r>
              <a:rPr kumimoji="0" lang="en-IN" sz="32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Text preprocessing techniques</a:t>
            </a:r>
            <a:endParaRPr lang="en-IN"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5573CB-F33F-5FD7-6BF4-CC615879EC81}"/>
              </a:ext>
            </a:extLst>
          </p:cNvPr>
          <p:cNvSpPr>
            <a:spLocks noGrp="1"/>
          </p:cNvSpPr>
          <p:nvPr>
            <p:ph idx="1"/>
          </p:nvPr>
        </p:nvSpPr>
        <p:spPr>
          <a:xfrm>
            <a:off x="838200" y="1160206"/>
            <a:ext cx="10515600" cy="5016757"/>
          </a:xfrm>
        </p:spPr>
        <p:txBody>
          <a:bodyPr>
            <a:no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1. Tokenization: </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Split the raw text (comments) into individual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tokens</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(words).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Tools</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Used NLP libraries like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NLTK</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or </a:t>
            </a:r>
            <a:r>
              <a:rPr kumimoji="0" lang="en-US"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spaCy</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Example</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Input: "I love programming!"</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Tokens: ["I", "love", "programming"]</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2. Lemmatization: </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Reduced words to their </a:t>
            </a: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base form</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(lemma), considering the context (e.g., verb tense or plurality).</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Tools</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NLTK</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 </a:t>
            </a:r>
            <a:r>
              <a:rPr kumimoji="0" lang="en-IN"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WordNetLemmatizer</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or </a:t>
            </a:r>
            <a:r>
              <a:rPr kumimoji="0" lang="en-IN"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spaCy</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Example</a:t>
            </a: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Input: ["running", "ran", "runner"]</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Lemma: ["run", "run", "run"]</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3. Stemming: </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Removed prefixes and suffixes from words to reduce them to their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root form</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Tools</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t>
            </a: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NLTK</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 </a:t>
            </a:r>
            <a:r>
              <a:rPr kumimoji="0" lang="en-US"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PorterStemmer</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or </a:t>
            </a:r>
            <a:r>
              <a:rPr kumimoji="0" lang="en-US" sz="1400" b="1" i="0" u="none" strike="noStrike" kern="1200" cap="all" spc="0" normalizeH="0" baseline="0" noProof="0" dirty="0" err="1">
                <a:ln>
                  <a:noFill/>
                </a:ln>
                <a:solidFill>
                  <a:schemeClr val="tx2"/>
                </a:solidFill>
                <a:effectLst/>
                <a:uLnTx/>
                <a:uFillTx/>
                <a:latin typeface="Arial" panose="020B0604020202020204" pitchFamily="34" charset="0"/>
                <a:cs typeface="Arial" panose="020B0604020202020204" pitchFamily="34" charset="0"/>
              </a:rPr>
              <a:t>LancasterStemmer</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4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Example</a:t>
            </a: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Input: ["running", "runner", "runs"]</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Stem: ["run", "run", "run"] (Note: might result in non-dictionary words)</a:t>
            </a:r>
            <a:endParaRPr kumimoji="0" lang="en-IN" sz="14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endParaRPr lang="en-IN"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122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D844-6837-B329-8963-E7101D2B2570}"/>
              </a:ext>
            </a:extLst>
          </p:cNvPr>
          <p:cNvSpPr>
            <a:spLocks noGrp="1"/>
          </p:cNvSpPr>
          <p:nvPr>
            <p:ph type="title"/>
          </p:nvPr>
        </p:nvSpPr>
        <p:spPr/>
        <p:txBody>
          <a:bodyPr/>
          <a:lstStyle/>
          <a:p>
            <a:r>
              <a:rPr kumimoji="0" lang="en-IN" sz="3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Data Labelling</a:t>
            </a:r>
            <a:endParaRPr lang="en-IN"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22A21DB-3A89-DE76-7D29-CF9F9840975B}"/>
              </a:ext>
            </a:extLst>
          </p:cNvPr>
          <p:cNvSpPr>
            <a:spLocks noGrp="1"/>
          </p:cNvSpPr>
          <p:nvPr>
            <p:ph idx="1"/>
          </p:nvPr>
        </p:nvSpPr>
        <p:spPr>
          <a:xfrm>
            <a:off x="838200" y="1759974"/>
            <a:ext cx="10515600" cy="4416989"/>
          </a:xfrm>
        </p:spPr>
        <p:txBody>
          <a:bodyPr>
            <a:normAutofit fontScale="85000" lnSpcReduction="10000"/>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Data Cleaning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Remove Noise</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Eliminated URLs, emojis, hashtags, and special characters.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Normalize Text</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Converted text to lowercase, removed punctuation, and tokenized sentences.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Stop Word Removal</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Filtered out common words (e.g., "the", "and") that don’t add meaning.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Handle Missing Data</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Discarded incomplete comments or used placeholders for missing values.</a:t>
            </a: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endPar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Data Labeling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Labeling Categories</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0</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Non-Cyberbullying (Neutral or positive comments)</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1</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Cyberbullying (Offensive language, harassment, or threats)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Labeling Process</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Manual &amp; Assisted Labeling</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Combined manual labeling with rule-based algorithms.</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US" sz="16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Quality Control</a:t>
            </a:r>
            <a:r>
              <a:rPr kumimoji="0" lang="en-US" sz="16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Regular checks to ensure consistency and accuracy.</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71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2A99-A570-8E2E-1FEA-A9CE652916E4}"/>
              </a:ext>
            </a:extLst>
          </p:cNvPr>
          <p:cNvSpPr>
            <a:spLocks noGrp="1"/>
          </p:cNvSpPr>
          <p:nvPr>
            <p:ph type="title"/>
          </p:nvPr>
        </p:nvSpPr>
        <p:spPr>
          <a:xfrm>
            <a:off x="838200" y="540927"/>
            <a:ext cx="10515600" cy="1041606"/>
          </a:xfrm>
        </p:spPr>
        <p:txBody>
          <a:bodyPr/>
          <a:lstStyle/>
          <a:p>
            <a:r>
              <a:rPr lang="en-IN" sz="3200" cap="all" dirty="0">
                <a:solidFill>
                  <a:schemeClr val="tx2"/>
                </a:solidFill>
                <a:latin typeface="Arial" panose="020B0604020202020204" pitchFamily="34" charset="0"/>
                <a:cs typeface="Arial" panose="020B0604020202020204" pitchFamily="34" charset="0"/>
              </a:rPr>
              <a:t>Stages Evaluation</a:t>
            </a:r>
            <a:endParaRPr lang="en-IN" dirty="0">
              <a:solidFill>
                <a:schemeClr val="tx2"/>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05CDB47-9DC0-5F94-7142-317751BF17A5}"/>
              </a:ext>
            </a:extLst>
          </p:cNvPr>
          <p:cNvSpPr txBox="1"/>
          <p:nvPr/>
        </p:nvSpPr>
        <p:spPr>
          <a:xfrm>
            <a:off x="838200" y="1593322"/>
            <a:ext cx="5188974" cy="1526059"/>
          </a:xfrm>
          <a:prstGeom prst="rect">
            <a:avLst/>
          </a:prstGeom>
          <a:noFill/>
        </p:spPr>
        <p:txBody>
          <a:bodyPr wrap="square">
            <a:spAutoFit/>
          </a:bodyPr>
          <a:lstStyle/>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None/>
              <a:tabLst/>
              <a:defRPr/>
            </a:pP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stage 1: Web Scraping &amp; Preprocessing</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Collected data using </a:t>
            </a: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YouTube Data API v3</a:t>
            </a: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to fetch comments from videos.</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Cleaned and preprocessed the data by removing noise, normalizing text, and tokenizing sentences.</a:t>
            </a:r>
          </a:p>
        </p:txBody>
      </p:sp>
      <p:sp>
        <p:nvSpPr>
          <p:cNvPr id="11" name="TextBox 10">
            <a:extLst>
              <a:ext uri="{FF2B5EF4-FFF2-40B4-BE49-F238E27FC236}">
                <a16:creationId xmlns:a16="http://schemas.microsoft.com/office/drawing/2014/main" id="{C2A6A712-7D44-F0FF-0BBC-B08139835AE4}"/>
              </a:ext>
            </a:extLst>
          </p:cNvPr>
          <p:cNvSpPr txBox="1"/>
          <p:nvPr/>
        </p:nvSpPr>
        <p:spPr>
          <a:xfrm>
            <a:off x="6410630" y="1582533"/>
            <a:ext cx="5456904" cy="1815882"/>
          </a:xfrm>
          <a:prstGeom prst="rect">
            <a:avLst/>
          </a:prstGeom>
          <a:noFill/>
        </p:spPr>
        <p:txBody>
          <a:bodyPr wrap="square">
            <a:spAutoFit/>
          </a:bodyPr>
          <a:lstStyle/>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None/>
              <a:tabLst/>
              <a:defRPr/>
            </a:pPr>
            <a:r>
              <a:rPr lang="en-IN" sz="1500" b="1" cap="all" dirty="0">
                <a:solidFill>
                  <a:schemeClr val="tx2"/>
                </a:solidFill>
                <a:latin typeface="Arial" panose="020B0604020202020204" pitchFamily="34" charset="0"/>
                <a:cs typeface="Arial" panose="020B0604020202020204" pitchFamily="34" charset="0"/>
              </a:rPr>
              <a:t>stage</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2: Data Labelling</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Labelled data into </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two categories</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0: Non-Cyberbullying (Neutral/Positive)</a:t>
            </a:r>
          </a:p>
          <a:p>
            <a:pPr marL="742950" marR="0" lvl="1" indent="-285750" algn="l" defTabSz="914400" rtl="0" eaLnBrk="1" fontAlgn="auto" latinLnBrk="0" hangingPunct="1">
              <a:lnSpc>
                <a:spcPct val="120000"/>
              </a:lnSpc>
              <a:spcBef>
                <a:spcPts val="500"/>
              </a:spcBef>
              <a:spcAft>
                <a:spcPts val="0"/>
              </a:spcAft>
              <a:buClr>
                <a:prstClr val="black"/>
              </a:buClr>
              <a:buSzTx/>
              <a:buFont typeface="Arial" panose="020B0604020202020204" pitchFamily="34" charset="0"/>
              <a:buChar char="•"/>
              <a:tabLst/>
              <a:defRPr/>
            </a:pP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1: Cyberbullying (Offensive/Harassing)</a:t>
            </a:r>
          </a:p>
          <a:p>
            <a:pPr marL="0" marR="0" lvl="0" indent="0" algn="l" defTabSz="914400" rtl="0" eaLnBrk="1" fontAlgn="auto" latinLnBrk="0" hangingPunct="1">
              <a:lnSpc>
                <a:spcPct val="85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Manual and assisted labelling techniques ensured accurate categorization.</a:t>
            </a:r>
          </a:p>
        </p:txBody>
      </p:sp>
      <p:sp>
        <p:nvSpPr>
          <p:cNvPr id="13" name="TextBox 12">
            <a:extLst>
              <a:ext uri="{FF2B5EF4-FFF2-40B4-BE49-F238E27FC236}">
                <a16:creationId xmlns:a16="http://schemas.microsoft.com/office/drawing/2014/main" id="{64BBC82F-DEF0-4118-C370-73A8CD62D36F}"/>
              </a:ext>
            </a:extLst>
          </p:cNvPr>
          <p:cNvSpPr txBox="1"/>
          <p:nvPr/>
        </p:nvSpPr>
        <p:spPr>
          <a:xfrm>
            <a:off x="838200" y="3568703"/>
            <a:ext cx="5188974" cy="1985352"/>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lang="en-IN" sz="1500" b="1" cap="all" dirty="0">
                <a:solidFill>
                  <a:schemeClr val="tx2"/>
                </a:solidFill>
                <a:latin typeface="Arial" panose="020B0604020202020204" pitchFamily="34" charset="0"/>
                <a:cs typeface="Arial" panose="020B0604020202020204" pitchFamily="34" charset="0"/>
              </a:rPr>
              <a:t>stage</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3: Splitting Data &amp; Model Training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Split the labelled dataset into </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training</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and </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testing</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sets.</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Trained the model with </a:t>
            </a:r>
            <a:r>
              <a:rPr lang="en-IN" sz="1500" b="1" cap="all" dirty="0">
                <a:solidFill>
                  <a:schemeClr val="tx2"/>
                </a:solidFill>
                <a:latin typeface="Arial" panose="020B0604020202020204" pitchFamily="34" charset="0"/>
                <a:cs typeface="Arial" panose="020B0604020202020204" pitchFamily="34" charset="0"/>
              </a:rPr>
              <a:t>Machine</a:t>
            </a:r>
            <a:r>
              <a:rPr kumimoji="0" lang="en-IN"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LEARNING models</a:t>
            </a:r>
            <a:r>
              <a:rPr kumimoji="0" lang="en-IN"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(e.g., HYBRID RNN-LSTM) to evaluate performance.</a:t>
            </a:r>
          </a:p>
        </p:txBody>
      </p:sp>
      <p:sp>
        <p:nvSpPr>
          <p:cNvPr id="17" name="TextBox 16">
            <a:extLst>
              <a:ext uri="{FF2B5EF4-FFF2-40B4-BE49-F238E27FC236}">
                <a16:creationId xmlns:a16="http://schemas.microsoft.com/office/drawing/2014/main" id="{894B82C4-4096-2BE0-11D9-788741E45514}"/>
              </a:ext>
            </a:extLst>
          </p:cNvPr>
          <p:cNvSpPr txBox="1"/>
          <p:nvPr/>
        </p:nvSpPr>
        <p:spPr>
          <a:xfrm>
            <a:off x="6337893" y="3568703"/>
            <a:ext cx="5279925" cy="1985352"/>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lang="en-US" sz="1500" b="1" cap="all" dirty="0">
                <a:solidFill>
                  <a:schemeClr val="tx2"/>
                </a:solidFill>
                <a:latin typeface="Arial" panose="020B0604020202020204" pitchFamily="34" charset="0"/>
                <a:cs typeface="Arial" panose="020B0604020202020204" pitchFamily="34" charset="0"/>
              </a:rPr>
              <a:t>stage</a:t>
            </a: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4: Creating GUI with Flask &amp; Testing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Developed a </a:t>
            </a:r>
            <a:r>
              <a:rPr kumimoji="0" lang="en-US" sz="1500" b="1"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Flask-based GUI</a:t>
            </a: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 for user interaction and model testing.</a:t>
            </a:r>
          </a:p>
          <a:p>
            <a:pPr marL="228600" marR="0" lvl="0" indent="-22860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1500" b="0" i="0" u="none" strike="noStrike" kern="1200" cap="all" spc="0" normalizeH="0" baseline="0" noProof="0" dirty="0">
                <a:ln>
                  <a:noFill/>
                </a:ln>
                <a:solidFill>
                  <a:schemeClr val="tx2"/>
                </a:solidFill>
                <a:effectLst/>
                <a:uLnTx/>
                <a:uFillTx/>
                <a:latin typeface="Arial" panose="020B0604020202020204" pitchFamily="34" charset="0"/>
                <a:cs typeface="Arial" panose="020B0604020202020204" pitchFamily="34" charset="0"/>
              </a:rPr>
              <a:t>Integrated the trained model into the web interface and conducted testing on new data.</a:t>
            </a:r>
          </a:p>
        </p:txBody>
      </p:sp>
    </p:spTree>
    <p:extLst>
      <p:ext uri="{BB962C8B-B14F-4D97-AF65-F5344CB8AC3E}">
        <p14:creationId xmlns:p14="http://schemas.microsoft.com/office/powerpoint/2010/main" val="51066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1501B-2B3F-1403-BD75-6D014F42ED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kumimoji="0" lang="en-US" sz="3600" b="0" i="0" u="none" strike="noStrike" kern="1200" cap="all" spc="0" normalizeH="0" baseline="0" noProof="0">
                <a:ln>
                  <a:noFill/>
                </a:ln>
                <a:solidFill>
                  <a:srgbClr val="FFFFFF"/>
                </a:solidFill>
                <a:effectLst/>
                <a:uLnTx/>
                <a:uFillTx/>
                <a:latin typeface="+mj-lt"/>
                <a:ea typeface="+mj-ea"/>
                <a:cs typeface="+mj-cs"/>
              </a:rPr>
            </a:br>
            <a:r>
              <a:rPr kumimoji="0" lang="en-US" sz="3600" b="0" i="0" u="none" strike="noStrike" kern="1200" cap="all" spc="0" normalizeH="0" baseline="0" noProof="0">
                <a:ln>
                  <a:noFill/>
                </a:ln>
                <a:solidFill>
                  <a:srgbClr val="FFFFFF"/>
                </a:solidFill>
                <a:effectLst/>
                <a:uLnTx/>
                <a:uFillTx/>
                <a:latin typeface="+mj-lt"/>
                <a:ea typeface="+mj-ea"/>
                <a:cs typeface="+mj-cs"/>
              </a:rPr>
              <a:t>Flowchart</a:t>
            </a:r>
            <a:endParaRPr lang="en-US" sz="3600" kern="1200">
              <a:solidFill>
                <a:srgbClr val="FFFFFF"/>
              </a:solidFill>
              <a:latin typeface="+mj-lt"/>
              <a:ea typeface="+mj-ea"/>
              <a:cs typeface="+mj-cs"/>
            </a:endParaRPr>
          </a:p>
        </p:txBody>
      </p:sp>
      <p:pic>
        <p:nvPicPr>
          <p:cNvPr id="12" name="Content Placeholder 11">
            <a:extLst>
              <a:ext uri="{FF2B5EF4-FFF2-40B4-BE49-F238E27FC236}">
                <a16:creationId xmlns:a16="http://schemas.microsoft.com/office/drawing/2014/main" id="{B283A543-9E52-03F7-23D4-F23F584C66C4}"/>
              </a:ext>
            </a:extLst>
          </p:cNvPr>
          <p:cNvPicPr>
            <a:picLocks noGrp="1" noChangeAspect="1"/>
          </p:cNvPicPr>
          <p:nvPr>
            <p:ph idx="1"/>
          </p:nvPr>
        </p:nvPicPr>
        <p:blipFill>
          <a:blip r:embed="rId2"/>
          <a:stretch>
            <a:fillRect/>
          </a:stretch>
        </p:blipFill>
        <p:spPr>
          <a:xfrm>
            <a:off x="6096000" y="665018"/>
            <a:ext cx="4222174" cy="5361710"/>
          </a:xfrm>
          <a:prstGeom prst="rect">
            <a:avLst/>
          </a:prstGeom>
        </p:spPr>
      </p:pic>
    </p:spTree>
    <p:extLst>
      <p:ext uri="{BB962C8B-B14F-4D97-AF65-F5344CB8AC3E}">
        <p14:creationId xmlns:p14="http://schemas.microsoft.com/office/powerpoint/2010/main" val="254963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CB71-8BA7-C442-4069-67FEC700EEB9}"/>
              </a:ext>
            </a:extLst>
          </p:cNvPr>
          <p:cNvSpPr>
            <a:spLocks noGrp="1"/>
          </p:cNvSpPr>
          <p:nvPr>
            <p:ph type="title"/>
          </p:nvPr>
        </p:nvSpPr>
        <p:spPr>
          <a:xfrm>
            <a:off x="838200" y="0"/>
            <a:ext cx="10515600" cy="1504336"/>
          </a:xfrm>
        </p:spPr>
        <p:txBody>
          <a:bodyPr>
            <a:normAutofit/>
          </a:bodyPr>
          <a:lstStyle/>
          <a:p>
            <a:r>
              <a:rPr lang="en-US" sz="3600" dirty="0">
                <a:solidFill>
                  <a:schemeClr val="tx2"/>
                </a:solidFill>
                <a:latin typeface="Arial" panose="020B0604020202020204" pitchFamily="34" charset="0"/>
                <a:cs typeface="Arial" panose="020B0604020202020204" pitchFamily="34" charset="0"/>
              </a:rPr>
              <a:t>S</a:t>
            </a:r>
            <a:r>
              <a:rPr lang="en-IN" sz="3600" dirty="0">
                <a:solidFill>
                  <a:schemeClr val="tx2"/>
                </a:solidFill>
                <a:latin typeface="Arial" panose="020B0604020202020204" pitchFamily="34" charset="0"/>
                <a:cs typeface="Arial" panose="020B0604020202020204" pitchFamily="34" charset="0"/>
              </a:rPr>
              <a:t>OFTWARE REQUIREMENTS</a:t>
            </a:r>
          </a:p>
        </p:txBody>
      </p:sp>
      <p:sp>
        <p:nvSpPr>
          <p:cNvPr id="3" name="Content Placeholder 2">
            <a:extLst>
              <a:ext uri="{FF2B5EF4-FFF2-40B4-BE49-F238E27FC236}">
                <a16:creationId xmlns:a16="http://schemas.microsoft.com/office/drawing/2014/main" id="{22533015-CE5F-D2CA-6E52-142216841D66}"/>
              </a:ext>
            </a:extLst>
          </p:cNvPr>
          <p:cNvSpPr>
            <a:spLocks noGrp="1"/>
          </p:cNvSpPr>
          <p:nvPr>
            <p:ph idx="1"/>
          </p:nvPr>
        </p:nvSpPr>
        <p:spPr>
          <a:xfrm>
            <a:off x="838200" y="973394"/>
            <a:ext cx="10515600" cy="5520003"/>
          </a:xfrm>
        </p:spPr>
        <p:txBody>
          <a:bodyPr>
            <a:noAutofit/>
          </a:bodyPr>
          <a:lstStyle/>
          <a:p>
            <a:pPr marL="0" indent="0">
              <a:buNone/>
            </a:pPr>
            <a:endParaRPr lang="en-IN" sz="1400" b="1" dirty="0">
              <a:solidFill>
                <a:schemeClr val="tx2"/>
              </a:solidFill>
              <a:latin typeface="Arial" panose="020B0604020202020204" pitchFamily="34" charset="0"/>
              <a:cs typeface="Arial" panose="020B0604020202020204" pitchFamily="34" charset="0"/>
            </a:endParaRPr>
          </a:p>
          <a:p>
            <a:pPr marL="0" indent="0">
              <a:buNone/>
            </a:pPr>
            <a:r>
              <a:rPr lang="en-IN" sz="1300" b="1" dirty="0">
                <a:solidFill>
                  <a:schemeClr val="tx2"/>
                </a:solidFill>
                <a:latin typeface="Arial" panose="020B0604020202020204" pitchFamily="34" charset="0"/>
                <a:cs typeface="Arial" panose="020B0604020202020204" pitchFamily="34" charset="0"/>
              </a:rPr>
              <a:t>1. Operating System</a:t>
            </a:r>
            <a:r>
              <a:rPr lang="en-IN" sz="1300" dirty="0">
                <a:solidFill>
                  <a:schemeClr val="tx2"/>
                </a:solidFill>
                <a:latin typeface="Arial" panose="020B0604020202020204" pitchFamily="34" charset="0"/>
                <a:cs typeface="Arial" panose="020B0604020202020204" pitchFamily="34" charset="0"/>
              </a:rPr>
              <a:t>:</a:t>
            </a:r>
          </a:p>
          <a:p>
            <a:pPr marL="0" indent="0">
              <a:buNone/>
            </a:pPr>
            <a:r>
              <a:rPr lang="en-IN" sz="1300" dirty="0">
                <a:solidFill>
                  <a:schemeClr val="tx2"/>
                </a:solidFill>
                <a:latin typeface="Arial" panose="020B0604020202020204" pitchFamily="34" charset="0"/>
                <a:cs typeface="Arial" panose="020B0604020202020204" pitchFamily="34" charset="0"/>
              </a:rPr>
              <a:t>Windows 10/11 (64-bit) or macOS/Linux.</a:t>
            </a:r>
          </a:p>
          <a:p>
            <a:pPr marL="0" indent="0">
              <a:buNone/>
            </a:pPr>
            <a:r>
              <a:rPr lang="en-IN" sz="1300" b="1" dirty="0">
                <a:solidFill>
                  <a:schemeClr val="tx2"/>
                </a:solidFill>
                <a:latin typeface="Arial" panose="020B0604020202020204" pitchFamily="34" charset="0"/>
                <a:cs typeface="Arial" panose="020B0604020202020204" pitchFamily="34" charset="0"/>
              </a:rPr>
              <a:t>2. Libraries and Frameworks:</a:t>
            </a:r>
          </a:p>
          <a:p>
            <a:r>
              <a:rPr lang="en-IN" sz="1300" dirty="0">
                <a:solidFill>
                  <a:schemeClr val="tx2"/>
                </a:solidFill>
                <a:latin typeface="Arial" panose="020B0604020202020204" pitchFamily="34" charset="0"/>
                <a:cs typeface="Arial" panose="020B0604020202020204" pitchFamily="34" charset="0"/>
              </a:rPr>
              <a:t>TensorFlow (v2.18.0)</a:t>
            </a:r>
          </a:p>
          <a:p>
            <a:r>
              <a:rPr lang="en-IN" sz="1300" dirty="0" err="1">
                <a:solidFill>
                  <a:schemeClr val="tx2"/>
                </a:solidFill>
                <a:latin typeface="Arial" panose="020B0604020202020204" pitchFamily="34" charset="0"/>
                <a:cs typeface="Arial" panose="020B0604020202020204" pitchFamily="34" charset="0"/>
              </a:rPr>
              <a:t>Keras</a:t>
            </a:r>
            <a:r>
              <a:rPr lang="en-IN" sz="1300" dirty="0">
                <a:solidFill>
                  <a:schemeClr val="tx2"/>
                </a:solidFill>
                <a:latin typeface="Arial" panose="020B0604020202020204" pitchFamily="34" charset="0"/>
                <a:cs typeface="Arial" panose="020B0604020202020204" pitchFamily="34" charset="0"/>
              </a:rPr>
              <a:t> (v3.6.0)</a:t>
            </a:r>
          </a:p>
          <a:p>
            <a:r>
              <a:rPr lang="en-IN" sz="1300" dirty="0">
                <a:solidFill>
                  <a:schemeClr val="tx2"/>
                </a:solidFill>
                <a:latin typeface="Arial" panose="020B0604020202020204" pitchFamily="34" charset="0"/>
                <a:cs typeface="Arial" panose="020B0604020202020204" pitchFamily="34" charset="0"/>
              </a:rPr>
              <a:t>NLTK (v3.8.1)</a:t>
            </a:r>
          </a:p>
          <a:p>
            <a:r>
              <a:rPr lang="en-IN" sz="1300" dirty="0">
                <a:solidFill>
                  <a:schemeClr val="tx2"/>
                </a:solidFill>
                <a:latin typeface="Arial" panose="020B0604020202020204" pitchFamily="34" charset="0"/>
                <a:cs typeface="Arial" panose="020B0604020202020204" pitchFamily="34" charset="0"/>
              </a:rPr>
              <a:t>NumPy (v1.26.4)</a:t>
            </a:r>
          </a:p>
          <a:p>
            <a:r>
              <a:rPr lang="en-IN" sz="1300" dirty="0">
                <a:solidFill>
                  <a:schemeClr val="tx2"/>
                </a:solidFill>
                <a:latin typeface="Arial" panose="020B0604020202020204" pitchFamily="34" charset="0"/>
                <a:cs typeface="Arial" panose="020B0604020202020204" pitchFamily="34" charset="0"/>
              </a:rPr>
              <a:t>Pandas (v2.2.2)</a:t>
            </a:r>
          </a:p>
          <a:p>
            <a:r>
              <a:rPr lang="en-IN" sz="1300" dirty="0">
                <a:solidFill>
                  <a:schemeClr val="tx2"/>
                </a:solidFill>
                <a:latin typeface="Arial" panose="020B0604020202020204" pitchFamily="34" charset="0"/>
                <a:cs typeface="Arial" panose="020B0604020202020204" pitchFamily="34" charset="0"/>
              </a:rPr>
              <a:t>scikit-learn (v1.4.2)</a:t>
            </a:r>
          </a:p>
          <a:p>
            <a:r>
              <a:rPr lang="en-IN" sz="1300" dirty="0">
                <a:solidFill>
                  <a:schemeClr val="tx2"/>
                </a:solidFill>
                <a:latin typeface="Arial" panose="020B0604020202020204" pitchFamily="34" charset="0"/>
                <a:cs typeface="Arial" panose="020B0604020202020204" pitchFamily="34" charset="0"/>
              </a:rPr>
              <a:t>Matplotlib (v3.8.4)</a:t>
            </a:r>
          </a:p>
          <a:p>
            <a:r>
              <a:rPr lang="en-IN" sz="1300" dirty="0">
                <a:solidFill>
                  <a:schemeClr val="tx2"/>
                </a:solidFill>
                <a:latin typeface="Arial" panose="020B0604020202020204" pitchFamily="34" charset="0"/>
                <a:cs typeface="Arial" panose="020B0604020202020204" pitchFamily="34" charset="0"/>
              </a:rPr>
              <a:t>Seaborn (v0.13.2)</a:t>
            </a:r>
          </a:p>
          <a:p>
            <a:pPr marL="0" indent="0">
              <a:buNone/>
            </a:pPr>
            <a:r>
              <a:rPr lang="en-IN" sz="1300" b="1" dirty="0">
                <a:solidFill>
                  <a:schemeClr val="tx2"/>
                </a:solidFill>
                <a:latin typeface="Arial" panose="020B0604020202020204" pitchFamily="34" charset="0"/>
                <a:cs typeface="Arial" panose="020B0604020202020204" pitchFamily="34" charset="0"/>
              </a:rPr>
              <a:t>3. Frontend/Backend Development:</a:t>
            </a:r>
          </a:p>
          <a:p>
            <a:pPr marL="0" indent="0">
              <a:buNone/>
            </a:pPr>
            <a:r>
              <a:rPr lang="en-IN" sz="1300" dirty="0">
                <a:solidFill>
                  <a:schemeClr val="tx2"/>
                </a:solidFill>
                <a:latin typeface="Arial" panose="020B0604020202020204" pitchFamily="34" charset="0"/>
                <a:cs typeface="Arial" panose="020B0604020202020204" pitchFamily="34" charset="0"/>
              </a:rPr>
              <a:t>HTML5, CSS3, Bootstrap (v5.3.3), Flask (v3.0.3), VS Code (v1.95.3)</a:t>
            </a:r>
          </a:p>
          <a:p>
            <a:pPr marL="0" indent="0">
              <a:buNone/>
            </a:pPr>
            <a:r>
              <a:rPr lang="en-IN" sz="1300" b="1" dirty="0">
                <a:solidFill>
                  <a:schemeClr val="tx2"/>
                </a:solidFill>
                <a:latin typeface="Arial" panose="020B0604020202020204" pitchFamily="34" charset="0"/>
                <a:cs typeface="Arial" panose="020B0604020202020204" pitchFamily="34" charset="0"/>
              </a:rPr>
              <a:t>4. Development Environment:</a:t>
            </a:r>
          </a:p>
          <a:p>
            <a:pPr marL="0" indent="0">
              <a:buNone/>
            </a:pPr>
            <a:r>
              <a:rPr lang="en-IN" sz="1300" dirty="0" err="1">
                <a:solidFill>
                  <a:schemeClr val="tx2"/>
                </a:solidFill>
                <a:latin typeface="Arial" panose="020B0604020202020204" pitchFamily="34" charset="0"/>
                <a:cs typeface="Arial" panose="020B0604020202020204" pitchFamily="34" charset="0"/>
              </a:rPr>
              <a:t>Jupyter</a:t>
            </a:r>
            <a:r>
              <a:rPr lang="en-IN" sz="1300" dirty="0">
                <a:solidFill>
                  <a:schemeClr val="tx2"/>
                </a:solidFill>
                <a:latin typeface="Arial" panose="020B0604020202020204" pitchFamily="34" charset="0"/>
                <a:cs typeface="Arial" panose="020B0604020202020204" pitchFamily="34" charset="0"/>
              </a:rPr>
              <a:t> Notebook, Google </a:t>
            </a:r>
            <a:r>
              <a:rPr lang="en-IN" sz="1300" dirty="0" err="1">
                <a:solidFill>
                  <a:schemeClr val="tx2"/>
                </a:solidFill>
                <a:latin typeface="Arial" panose="020B0604020202020204" pitchFamily="34" charset="0"/>
                <a:cs typeface="Arial" panose="020B0604020202020204" pitchFamily="34" charset="0"/>
              </a:rPr>
              <a:t>Colab</a:t>
            </a:r>
            <a:r>
              <a:rPr lang="en-IN" sz="1300" dirty="0">
                <a:solidFill>
                  <a:schemeClr val="tx2"/>
                </a:solidFill>
                <a:latin typeface="Arial" panose="020B0604020202020204" pitchFamily="34" charset="0"/>
                <a:cs typeface="Arial" panose="020B0604020202020204" pitchFamily="34" charset="0"/>
              </a:rPr>
              <a:t>, GitHub</a:t>
            </a:r>
          </a:p>
          <a:p>
            <a:pPr marL="0" indent="0">
              <a:buNone/>
            </a:pPr>
            <a:r>
              <a:rPr lang="en-IN" sz="1300" b="1" dirty="0">
                <a:solidFill>
                  <a:schemeClr val="tx2"/>
                </a:solidFill>
                <a:latin typeface="Arial" panose="020B0604020202020204" pitchFamily="34" charset="0"/>
                <a:cs typeface="Arial" panose="020B0604020202020204" pitchFamily="34" charset="0"/>
              </a:rPr>
              <a:t>5. API Access:</a:t>
            </a:r>
          </a:p>
          <a:p>
            <a:pPr marL="0" indent="0">
              <a:buNone/>
            </a:pPr>
            <a:r>
              <a:rPr lang="en-IN" sz="1300" dirty="0">
                <a:solidFill>
                  <a:schemeClr val="tx2"/>
                </a:solidFill>
                <a:latin typeface="Arial" panose="020B0604020202020204" pitchFamily="34" charset="0"/>
                <a:cs typeface="Arial" panose="020B0604020202020204" pitchFamily="34" charset="0"/>
              </a:rPr>
              <a:t>YouTube Data API V3 (Google API key required).</a:t>
            </a:r>
          </a:p>
        </p:txBody>
      </p:sp>
    </p:spTree>
    <p:extLst>
      <p:ext uri="{BB962C8B-B14F-4D97-AF65-F5344CB8AC3E}">
        <p14:creationId xmlns:p14="http://schemas.microsoft.com/office/powerpoint/2010/main" val="3341239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1582</Words>
  <Application>Microsoft Office PowerPoint</Application>
  <PresentationFormat>Widescreen</PresentationFormat>
  <Paragraphs>209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Tw Cen MT</vt:lpstr>
      <vt:lpstr>Wingdings</vt:lpstr>
      <vt:lpstr>Office Theme</vt:lpstr>
      <vt:lpstr>CYBERBULLYING DETECTION USING A HYBRID RNN-LSTM MODEL</vt:lpstr>
      <vt:lpstr>INTRODUCTION</vt:lpstr>
      <vt:lpstr>Project overview</vt:lpstr>
      <vt:lpstr>DATA COLLECTION</vt:lpstr>
      <vt:lpstr>Text preprocessing techniques</vt:lpstr>
      <vt:lpstr>Data Labelling</vt:lpstr>
      <vt:lpstr>Stages Evaluation</vt:lpstr>
      <vt:lpstr> Flowchart</vt:lpstr>
      <vt:lpstr>SOFTWARE REQUIREMENTS</vt:lpstr>
      <vt:lpstr>RECURRENT NEURAL NETWORK (RNN)</vt:lpstr>
      <vt:lpstr>LONG SHORT-TERM MEMORY (LSTM)</vt:lpstr>
      <vt:lpstr>Accuracy OF RNN AND LSTM</vt:lpstr>
      <vt:lpstr>Accuracy OF OTHER MODELS</vt:lpstr>
      <vt:lpstr>FRONT END WORKING</vt:lpstr>
      <vt:lpstr>GUI USING FLASK</vt:lpstr>
      <vt:lpstr>GUI USING FLASK</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Gajjala Neha Pranavi</dc:creator>
  <cp:lastModifiedBy>Aashay Patil</cp:lastModifiedBy>
  <cp:revision>12</cp:revision>
  <dcterms:created xsi:type="dcterms:W3CDTF">2024-11-24T14:00:25Z</dcterms:created>
  <dcterms:modified xsi:type="dcterms:W3CDTF">2024-12-02T11:20:16Z</dcterms:modified>
</cp:coreProperties>
</file>