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9" r:id="rId3"/>
    <p:sldId id="257" r:id="rId4"/>
    <p:sldId id="261" r:id="rId5"/>
    <p:sldId id="262" r:id="rId6"/>
    <p:sldId id="263" r:id="rId7"/>
    <p:sldId id="274" r:id="rId8"/>
    <p:sldId id="275" r:id="rId9"/>
    <p:sldId id="264" r:id="rId10"/>
    <p:sldId id="266" r:id="rId11"/>
    <p:sldId id="267" r:id="rId12"/>
    <p:sldId id="268" r:id="rId13"/>
    <p:sldId id="269" r:id="rId14"/>
    <p:sldId id="270" r:id="rId15"/>
    <p:sldId id="271" r:id="rId16"/>
    <p:sldId id="265" r:id="rId17"/>
    <p:sldId id="272" r:id="rId18"/>
    <p:sldId id="27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201"/>
    <a:srgbClr val="007033"/>
    <a:srgbClr val="990099"/>
    <a:srgbClr val="CC0099"/>
    <a:srgbClr val="FE9202"/>
    <a:srgbClr val="6C1A00"/>
    <a:srgbClr val="00AACC"/>
    <a:srgbClr val="5EEC3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152" y="-16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08-04-2021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2148" y="1884577"/>
            <a:ext cx="6398640" cy="137434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282148" y="3793390"/>
            <a:ext cx="6398640" cy="610820"/>
          </a:xfrm>
        </p:spPr>
        <p:txBody>
          <a:bodyPr>
            <a:normAutofit/>
          </a:bodyPr>
          <a:lstStyle>
            <a:lvl1pPr marL="0" indent="0" algn="r">
              <a:buNone/>
              <a:defRPr sz="2800" b="0" i="0">
                <a:solidFill>
                  <a:schemeClr val="accent5">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1042857"/>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19"/>
            <a:ext cx="8246070" cy="3206803"/>
          </a:xfrm>
        </p:spPr>
        <p:txBody>
          <a:bodyPr/>
          <a:lstStyle>
            <a:lvl1pPr algn="l">
              <a:defRPr sz="2800">
                <a:solidFill>
                  <a:schemeClr val="accent5">
                    <a:lumMod val="75000"/>
                  </a:schemeClr>
                </a:solidFill>
              </a:defRPr>
            </a:lvl1pPr>
            <a:lvl2pPr algn="l">
              <a:defRPr>
                <a:solidFill>
                  <a:schemeClr val="accent5">
                    <a:lumMod val="75000"/>
                  </a:schemeClr>
                </a:solidFill>
              </a:defRPr>
            </a:lvl2pPr>
            <a:lvl3pPr algn="l">
              <a:defRPr>
                <a:solidFill>
                  <a:schemeClr val="accent5">
                    <a:lumMod val="75000"/>
                  </a:schemeClr>
                </a:solidFill>
              </a:defRPr>
            </a:lvl3pPr>
            <a:lvl4pPr algn="l">
              <a:defRPr>
                <a:solidFill>
                  <a:schemeClr val="accent5">
                    <a:lumMod val="75000"/>
                  </a:schemeClr>
                </a:solidFill>
              </a:defRPr>
            </a:lvl4pPr>
            <a:lvl5pPr algn="l">
              <a:defRPr>
                <a:solidFill>
                  <a:schemeClr val="accent5">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92676"/>
            <a:ext cx="6252670" cy="763525"/>
          </a:xfrm>
        </p:spPr>
        <p:txBody>
          <a:bodyPr>
            <a:normAutofit/>
          </a:bodyPr>
          <a:lstStyle>
            <a:lvl1pPr algn="l">
              <a:defRPr sz="3600">
                <a:solidFill>
                  <a:srgbClr val="FF62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256202"/>
            <a:ext cx="625267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58977"/>
            <a:ext cx="8076896" cy="106893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accent5">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08-04-2021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08-04-2021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en.wikipedia.org/wiki/Java" TargetMode="External"/><Relationship Id="rId2" Type="http://schemas.openxmlformats.org/officeDocument/2006/relationships/hyperlink" Target="https://en.wikipedia.org/wiki/Advanced_Encryption_Standar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5" y="1350110"/>
            <a:ext cx="4113885" cy="2137870"/>
          </a:xfrm>
        </p:spPr>
        <p:txBody>
          <a:bodyPr>
            <a:normAutofit/>
          </a:bodyPr>
          <a:lstStyle/>
          <a:p>
            <a:pPr algn="ctr"/>
            <a:r>
              <a:rPr lang="en-US" b="1" dirty="0" smtClean="0">
                <a:latin typeface="Times New Roman" panose="02020603050405020304" pitchFamily="18" charset="0"/>
                <a:ea typeface="Times New Roman" panose="02020603050405020304" pitchFamily="18" charset="0"/>
              </a:rPr>
              <a:t>“Encryption </a:t>
            </a:r>
            <a:r>
              <a:rPr lang="en-US" b="1" dirty="0">
                <a:latin typeface="Times New Roman" panose="02020603050405020304" pitchFamily="18" charset="0"/>
                <a:ea typeface="Times New Roman" panose="02020603050405020304" pitchFamily="18" charset="0"/>
              </a:rPr>
              <a:t>and Decryption Using AES Algorithm</a:t>
            </a:r>
            <a:r>
              <a:rPr lang="en-US" b="1" dirty="0" smtClean="0">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US" sz="3200" i="1" dirty="0" smtClean="0"/>
              <a:t>USE-CASE Diagram</a:t>
            </a:r>
            <a:endParaRPr lang="en-US" sz="3200" dirty="0"/>
          </a:p>
        </p:txBody>
      </p:sp>
      <p:pic>
        <p:nvPicPr>
          <p:cNvPr id="4" name="Picture 3">
            <a:extLst>
              <a:ext uri="{FF2B5EF4-FFF2-40B4-BE49-F238E27FC236}">
                <a16:creationId xmlns:a16="http://schemas.microsoft.com/office/drawing/2014/main" xmlns="" id="{7ADF58B0-AC47-4BC2-9AD4-AD1A0B6ECB2E}"/>
              </a:ext>
            </a:extLst>
          </p:cNvPr>
          <p:cNvPicPr>
            <a:picLocks noChangeAspect="1"/>
          </p:cNvPicPr>
          <p:nvPr/>
        </p:nvPicPr>
        <p:blipFill>
          <a:blip r:embed="rId2"/>
          <a:stretch>
            <a:fillRect/>
          </a:stretch>
        </p:blipFill>
        <p:spPr>
          <a:xfrm>
            <a:off x="642363" y="1614675"/>
            <a:ext cx="7747261" cy="3512215"/>
          </a:xfrm>
          <a:prstGeom prst="rect">
            <a:avLst/>
          </a:prstGeom>
        </p:spPr>
      </p:pic>
    </p:spTree>
    <p:extLst>
      <p:ext uri="{BB962C8B-B14F-4D97-AF65-F5344CB8AC3E}">
        <p14:creationId xmlns:p14="http://schemas.microsoft.com/office/powerpoint/2010/main" val="3343551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US" sz="3200" i="1" dirty="0" smtClean="0"/>
              <a:t>Flow Charts</a:t>
            </a:r>
            <a:endParaRPr lang="en-US" sz="3200" dirty="0"/>
          </a:p>
        </p:txBody>
      </p:sp>
      <p:sp>
        <p:nvSpPr>
          <p:cNvPr id="3" name="Content Placeholder 2"/>
          <p:cNvSpPr>
            <a:spLocks noGrp="1"/>
          </p:cNvSpPr>
          <p:nvPr>
            <p:ph idx="1"/>
          </p:nvPr>
        </p:nvSpPr>
        <p:spPr>
          <a:xfrm>
            <a:off x="296260" y="1655520"/>
            <a:ext cx="1679755" cy="474827"/>
          </a:xfrm>
        </p:spPr>
        <p:txBody>
          <a:bodyPr>
            <a:noAutofit/>
          </a:bodyPr>
          <a:lstStyle/>
          <a:p>
            <a:pPr marL="0" indent="0" algn="just">
              <a:buNone/>
            </a:pPr>
            <a:r>
              <a:rPr lang="en-US" sz="2000" dirty="0" smtClean="0">
                <a:latin typeface="Times New Roman" pitchFamily="18" charset="0"/>
                <a:cs typeface="Times New Roman" pitchFamily="18" charset="0"/>
              </a:rPr>
              <a:t>Encryption:-</a:t>
            </a:r>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605" y="1469393"/>
            <a:ext cx="1680847" cy="354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820" y="1449935"/>
            <a:ext cx="1620961" cy="3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3808475" y="1638808"/>
            <a:ext cx="1679755" cy="4748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5">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sz="2000" dirty="0" smtClean="0">
                <a:latin typeface="Times New Roman" pitchFamily="18" charset="0"/>
                <a:cs typeface="Times New Roman" pitchFamily="18" charset="0"/>
              </a:rPr>
              <a:t>Decryption:-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43551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US" sz="3200" i="1" dirty="0" smtClean="0"/>
              <a:t>Implementation Snapshot's</a:t>
            </a:r>
            <a:endParaRPr lang="en-US" sz="3200" dirty="0"/>
          </a:p>
        </p:txBody>
      </p:sp>
      <p:sp>
        <p:nvSpPr>
          <p:cNvPr id="3" name="Content Placeholder 2"/>
          <p:cNvSpPr>
            <a:spLocks noGrp="1"/>
          </p:cNvSpPr>
          <p:nvPr>
            <p:ph idx="1"/>
          </p:nvPr>
        </p:nvSpPr>
        <p:spPr>
          <a:xfrm>
            <a:off x="-9150" y="2266340"/>
            <a:ext cx="2595986" cy="1527050"/>
          </a:xfrm>
        </p:spPr>
        <p:txBody>
          <a:bodyPr>
            <a:noAutofit/>
          </a:bodyPr>
          <a:lstStyle/>
          <a:p>
            <a:pPr marL="0" indent="0" algn="ctr">
              <a:buNone/>
            </a:pPr>
            <a:r>
              <a:rPr lang="en-US" sz="2400" dirty="0">
                <a:latin typeface="Times New Roman" panose="02020603050405020304" pitchFamily="18" charset="0"/>
                <a:cs typeface="Times New Roman" panose="02020603050405020304" pitchFamily="18" charset="0"/>
              </a:rPr>
              <a:t>Main </a:t>
            </a:r>
            <a:endParaRPr lang="en-US" sz="2400" dirty="0" smtClean="0">
              <a:latin typeface="Times New Roman" panose="02020603050405020304" pitchFamily="18" charset="0"/>
              <a:cs typeface="Times New Roman" panose="02020603050405020304" pitchFamily="18" charset="0"/>
            </a:endParaRPr>
          </a:p>
          <a:p>
            <a:pPr marL="0" indent="0" algn="ctr">
              <a:buNone/>
            </a:pPr>
            <a:r>
              <a:rPr lang="en-US" sz="2400" dirty="0" smtClean="0">
                <a:latin typeface="Times New Roman" panose="02020603050405020304" pitchFamily="18" charset="0"/>
                <a:cs typeface="Times New Roman" panose="02020603050405020304" pitchFamily="18" charset="0"/>
              </a:rPr>
              <a:t>Output </a:t>
            </a:r>
          </a:p>
          <a:p>
            <a:pPr marL="0" indent="0" algn="ctr">
              <a:buNone/>
            </a:pPr>
            <a:r>
              <a:rPr lang="en-US" sz="2400" dirty="0" smtClean="0">
                <a:latin typeface="Times New Roman" panose="02020603050405020304" pitchFamily="18" charset="0"/>
                <a:cs typeface="Times New Roman" panose="02020603050405020304" pitchFamily="18" charset="0"/>
              </a:rPr>
              <a:t>Window</a:t>
            </a:r>
            <a:endParaRPr lang="en-IN"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2D6C2E8F-62D8-407F-9D01-564FA99A7FB7}"/>
              </a:ext>
            </a:extLst>
          </p:cNvPr>
          <p:cNvPicPr>
            <a:picLocks noChangeAspect="1"/>
          </p:cNvPicPr>
          <p:nvPr/>
        </p:nvPicPr>
        <p:blipFill>
          <a:blip r:embed="rId2"/>
          <a:stretch>
            <a:fillRect/>
          </a:stretch>
        </p:blipFill>
        <p:spPr>
          <a:xfrm>
            <a:off x="2434130" y="1631285"/>
            <a:ext cx="6046346" cy="3512215"/>
          </a:xfrm>
          <a:prstGeom prst="rect">
            <a:avLst/>
          </a:prstGeom>
        </p:spPr>
      </p:pic>
    </p:spTree>
    <p:extLst>
      <p:ext uri="{BB962C8B-B14F-4D97-AF65-F5344CB8AC3E}">
        <p14:creationId xmlns:p14="http://schemas.microsoft.com/office/powerpoint/2010/main" val="3343551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US" sz="3200" i="1" dirty="0" smtClean="0"/>
              <a:t>Implementation Snapshot's</a:t>
            </a:r>
            <a:endParaRPr lang="en-US" sz="3200" dirty="0"/>
          </a:p>
        </p:txBody>
      </p:sp>
      <p:sp>
        <p:nvSpPr>
          <p:cNvPr id="3" name="Content Placeholder 2"/>
          <p:cNvSpPr>
            <a:spLocks noGrp="1"/>
          </p:cNvSpPr>
          <p:nvPr>
            <p:ph idx="1"/>
          </p:nvPr>
        </p:nvSpPr>
        <p:spPr>
          <a:xfrm>
            <a:off x="-9150" y="1960930"/>
            <a:ext cx="2595986" cy="2443280"/>
          </a:xfrm>
        </p:spPr>
        <p:txBody>
          <a:bodyPr>
            <a:noAutofit/>
          </a:bodyPr>
          <a:lstStyle/>
          <a:p>
            <a:pPr marL="0" indent="0" algn="ctr">
              <a:buNone/>
            </a:pPr>
            <a:r>
              <a:rPr lang="en-US" sz="2400" dirty="0" smtClean="0">
                <a:latin typeface="Times New Roman" panose="02020603050405020304" pitchFamily="18" charset="0"/>
                <a:cs typeface="Times New Roman" panose="02020603050405020304" pitchFamily="18" charset="0"/>
              </a:rPr>
              <a:t>Message </a:t>
            </a:r>
          </a:p>
          <a:p>
            <a:pPr marL="0" indent="0" algn="ctr">
              <a:buNone/>
            </a:pPr>
            <a:r>
              <a:rPr lang="en-US" sz="2400" dirty="0" smtClean="0">
                <a:latin typeface="Times New Roman" panose="02020603050405020304" pitchFamily="18" charset="0"/>
                <a:cs typeface="Times New Roman" panose="02020603050405020304" pitchFamily="18" charset="0"/>
              </a:rPr>
              <a:t>And</a:t>
            </a:r>
          </a:p>
          <a:p>
            <a:pPr marL="0" indent="0" algn="ctr">
              <a:buNone/>
            </a:pPr>
            <a:r>
              <a:rPr lang="en-US" sz="2400" dirty="0" smtClean="0">
                <a:latin typeface="Times New Roman" panose="02020603050405020304" pitchFamily="18" charset="0"/>
                <a:cs typeface="Times New Roman" panose="02020603050405020304" pitchFamily="18" charset="0"/>
              </a:rPr>
              <a:t>Key</a:t>
            </a:r>
          </a:p>
          <a:p>
            <a:pPr marL="0" indent="0" algn="ctr">
              <a:buNone/>
            </a:pPr>
            <a:r>
              <a:rPr lang="en-US" sz="2400" dirty="0" smtClean="0">
                <a:latin typeface="Times New Roman" panose="02020603050405020304" pitchFamily="18" charset="0"/>
                <a:cs typeface="Times New Roman" panose="02020603050405020304" pitchFamily="18" charset="0"/>
              </a:rPr>
              <a:t>for </a:t>
            </a:r>
          </a:p>
          <a:p>
            <a:pPr marL="0" indent="0" algn="ctr">
              <a:buNone/>
            </a:pPr>
            <a:r>
              <a:rPr lang="en-US" sz="2400" dirty="0" smtClean="0">
                <a:latin typeface="Times New Roman" panose="02020603050405020304" pitchFamily="18" charset="0"/>
                <a:cs typeface="Times New Roman" panose="02020603050405020304" pitchFamily="18" charset="0"/>
              </a:rPr>
              <a:t>Encryption</a:t>
            </a:r>
            <a:endParaRPr lang="en-IN" sz="2400" dirty="0">
              <a:latin typeface="Times New Roman" panose="02020603050405020304" pitchFamily="18" charset="0"/>
              <a:cs typeface="Times New Roman" panose="02020603050405020304" pitchFamily="18" charset="0"/>
            </a:endParaRPr>
          </a:p>
        </p:txBody>
      </p:sp>
      <p:pic>
        <p:nvPicPr>
          <p:cNvPr id="5" name="Content Placeholder 11">
            <a:extLst>
              <a:ext uri="{FF2B5EF4-FFF2-40B4-BE49-F238E27FC236}">
                <a16:creationId xmlns:a16="http://schemas.microsoft.com/office/drawing/2014/main" xmlns="" id="{E0F3D3D7-3075-481A-89DE-8616D42CF678}"/>
              </a:ext>
            </a:extLst>
          </p:cNvPr>
          <p:cNvPicPr>
            <a:picLocks noChangeAspect="1"/>
          </p:cNvPicPr>
          <p:nvPr/>
        </p:nvPicPr>
        <p:blipFill>
          <a:blip r:embed="rId2"/>
          <a:stretch>
            <a:fillRect/>
          </a:stretch>
        </p:blipFill>
        <p:spPr>
          <a:xfrm>
            <a:off x="2576654" y="1585593"/>
            <a:ext cx="5965676" cy="3429437"/>
          </a:xfrm>
          <a:prstGeom prst="rect">
            <a:avLst/>
          </a:prstGeom>
        </p:spPr>
      </p:pic>
    </p:spTree>
    <p:extLst>
      <p:ext uri="{BB962C8B-B14F-4D97-AF65-F5344CB8AC3E}">
        <p14:creationId xmlns:p14="http://schemas.microsoft.com/office/powerpoint/2010/main" val="257732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US" sz="3200" i="1" dirty="0" smtClean="0"/>
              <a:t>Implementation Snapshot's</a:t>
            </a:r>
            <a:endParaRPr lang="en-US" sz="3200" dirty="0"/>
          </a:p>
        </p:txBody>
      </p:sp>
      <p:sp>
        <p:nvSpPr>
          <p:cNvPr id="3" name="Content Placeholder 2"/>
          <p:cNvSpPr>
            <a:spLocks noGrp="1"/>
          </p:cNvSpPr>
          <p:nvPr>
            <p:ph idx="1"/>
          </p:nvPr>
        </p:nvSpPr>
        <p:spPr>
          <a:xfrm>
            <a:off x="-314560" y="1655520"/>
            <a:ext cx="2595986" cy="3206805"/>
          </a:xfrm>
        </p:spPr>
        <p:txBody>
          <a:bodyPr>
            <a:noAutofit/>
          </a:bodyPr>
          <a:lstStyle/>
          <a:p>
            <a:pPr marL="0" indent="0" algn="ctr">
              <a:buNone/>
            </a:pPr>
            <a:r>
              <a:rPr lang="en-US" sz="2400" dirty="0">
                <a:latin typeface="Times New Roman" panose="02020603050405020304" pitchFamily="18" charset="0"/>
                <a:cs typeface="Times New Roman" panose="02020603050405020304" pitchFamily="18" charset="0"/>
              </a:rPr>
              <a:t>Encrypted </a:t>
            </a:r>
            <a:endParaRPr lang="en-US" sz="2400" dirty="0" smtClean="0">
              <a:latin typeface="Times New Roman" panose="02020603050405020304" pitchFamily="18" charset="0"/>
              <a:cs typeface="Times New Roman" panose="02020603050405020304" pitchFamily="18" charset="0"/>
            </a:endParaRPr>
          </a:p>
          <a:p>
            <a:pPr marL="0" indent="0" algn="ctr">
              <a:buNone/>
            </a:pPr>
            <a:r>
              <a:rPr lang="en-US" sz="2400" dirty="0" smtClean="0">
                <a:latin typeface="Times New Roman" panose="02020603050405020304" pitchFamily="18" charset="0"/>
                <a:cs typeface="Times New Roman" panose="02020603050405020304" pitchFamily="18" charset="0"/>
              </a:rPr>
              <a:t>Message</a:t>
            </a:r>
          </a:p>
          <a:p>
            <a:pPr marL="0" indent="0" algn="ctr">
              <a:buNone/>
            </a:pPr>
            <a:r>
              <a:rPr lang="en-US" sz="2400" dirty="0" smtClean="0">
                <a:latin typeface="Times New Roman" panose="02020603050405020304" pitchFamily="18" charset="0"/>
                <a:cs typeface="Times New Roman" panose="02020603050405020304" pitchFamily="18" charset="0"/>
              </a:rPr>
              <a:t>and</a:t>
            </a:r>
          </a:p>
          <a:p>
            <a:pPr marL="0" indent="0" algn="ctr">
              <a:buNone/>
            </a:pPr>
            <a:r>
              <a:rPr lang="en-US" sz="2400" dirty="0" smtClean="0">
                <a:latin typeface="Times New Roman" panose="02020603050405020304" pitchFamily="18" charset="0"/>
                <a:cs typeface="Times New Roman" panose="02020603050405020304" pitchFamily="18" charset="0"/>
              </a:rPr>
              <a:t>Secret</a:t>
            </a:r>
          </a:p>
          <a:p>
            <a:pPr marL="0" indent="0" algn="ctr">
              <a:buNone/>
            </a:pPr>
            <a:r>
              <a:rPr lang="en-US" sz="2400" dirty="0" smtClean="0">
                <a:latin typeface="Times New Roman" panose="02020603050405020304" pitchFamily="18" charset="0"/>
                <a:cs typeface="Times New Roman" panose="02020603050405020304" pitchFamily="18" charset="0"/>
              </a:rPr>
              <a:t>Key</a:t>
            </a:r>
          </a:p>
          <a:p>
            <a:pPr marL="0" indent="0" algn="ctr">
              <a:buNone/>
            </a:pPr>
            <a:r>
              <a:rPr lang="en-US" sz="2400" dirty="0" smtClean="0">
                <a:latin typeface="Times New Roman" panose="02020603050405020304" pitchFamily="18" charset="0"/>
                <a:cs typeface="Times New Roman" panose="02020603050405020304" pitchFamily="18" charset="0"/>
              </a:rPr>
              <a:t>For</a:t>
            </a:r>
          </a:p>
          <a:p>
            <a:pPr marL="0" indent="0" algn="ctr">
              <a:buNone/>
            </a:pPr>
            <a:r>
              <a:rPr lang="en-US" sz="2400" dirty="0" smtClean="0">
                <a:latin typeface="Times New Roman" panose="02020603050405020304" pitchFamily="18" charset="0"/>
                <a:cs typeface="Times New Roman" panose="02020603050405020304" pitchFamily="18" charset="0"/>
              </a:rPr>
              <a:t>Decryption</a:t>
            </a:r>
            <a:endParaRPr lang="en-IN" sz="2400" dirty="0">
              <a:latin typeface="Times New Roman" panose="02020603050405020304" pitchFamily="18" charset="0"/>
              <a:cs typeface="Times New Roman" panose="02020603050405020304" pitchFamily="18" charset="0"/>
            </a:endParaRPr>
          </a:p>
        </p:txBody>
      </p:sp>
      <p:pic>
        <p:nvPicPr>
          <p:cNvPr id="5" name="Content Placeholder 8">
            <a:extLst>
              <a:ext uri="{FF2B5EF4-FFF2-40B4-BE49-F238E27FC236}">
                <a16:creationId xmlns:a16="http://schemas.microsoft.com/office/drawing/2014/main" xmlns="" id="{E15F2410-BD39-4732-A9C8-DBA022667CAA}"/>
              </a:ext>
            </a:extLst>
          </p:cNvPr>
          <p:cNvPicPr>
            <a:picLocks noChangeAspect="1"/>
          </p:cNvPicPr>
          <p:nvPr/>
        </p:nvPicPr>
        <p:blipFill>
          <a:blip r:embed="rId2"/>
          <a:stretch>
            <a:fillRect/>
          </a:stretch>
        </p:blipFill>
        <p:spPr>
          <a:xfrm>
            <a:off x="2166492" y="1561373"/>
            <a:ext cx="6169374" cy="3606362"/>
          </a:xfrm>
          <a:prstGeom prst="rect">
            <a:avLst/>
          </a:prstGeom>
        </p:spPr>
      </p:pic>
    </p:spTree>
    <p:extLst>
      <p:ext uri="{BB962C8B-B14F-4D97-AF65-F5344CB8AC3E}">
        <p14:creationId xmlns:p14="http://schemas.microsoft.com/office/powerpoint/2010/main" val="257732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US" sz="3200" i="1" dirty="0" smtClean="0"/>
              <a:t>Implementation Snapshot's</a:t>
            </a:r>
            <a:endParaRPr lang="en-US" sz="3200" dirty="0"/>
          </a:p>
        </p:txBody>
      </p:sp>
      <p:sp>
        <p:nvSpPr>
          <p:cNvPr id="3" name="Content Placeholder 2"/>
          <p:cNvSpPr>
            <a:spLocks noGrp="1"/>
          </p:cNvSpPr>
          <p:nvPr>
            <p:ph idx="1"/>
          </p:nvPr>
        </p:nvSpPr>
        <p:spPr>
          <a:xfrm>
            <a:off x="-161855" y="2419045"/>
            <a:ext cx="2595986" cy="1527050"/>
          </a:xfrm>
        </p:spPr>
        <p:txBody>
          <a:bodyPr>
            <a:noAutofit/>
          </a:bodyPr>
          <a:lstStyle/>
          <a:p>
            <a:pPr marL="0" indent="0" algn="ctr">
              <a:buNone/>
            </a:pPr>
            <a:r>
              <a:rPr lang="en-US" sz="2400" dirty="0" smtClean="0">
                <a:latin typeface="Times New Roman" panose="02020603050405020304" pitchFamily="18" charset="0"/>
                <a:cs typeface="Times New Roman" panose="02020603050405020304" pitchFamily="18" charset="0"/>
              </a:rPr>
              <a:t>Final</a:t>
            </a:r>
          </a:p>
          <a:p>
            <a:pPr marL="0" indent="0" algn="ctr">
              <a:buNone/>
            </a:pPr>
            <a:r>
              <a:rPr lang="en-US" sz="2400" dirty="0" smtClean="0">
                <a:latin typeface="Times New Roman" panose="02020603050405020304" pitchFamily="18" charset="0"/>
                <a:cs typeface="Times New Roman" panose="02020603050405020304" pitchFamily="18" charset="0"/>
              </a:rPr>
              <a:t>Decrypted</a:t>
            </a:r>
          </a:p>
          <a:p>
            <a:pPr marL="0" indent="0" algn="ctr">
              <a:buNone/>
            </a:pPr>
            <a:r>
              <a:rPr lang="en-US" sz="2400" dirty="0" smtClean="0">
                <a:latin typeface="Times New Roman" panose="02020603050405020304" pitchFamily="18" charset="0"/>
                <a:cs typeface="Times New Roman" panose="02020603050405020304" pitchFamily="18" charset="0"/>
              </a:rPr>
              <a:t>Message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F2692D6-4817-4AA7-801F-E1776C2F7F22}"/>
              </a:ext>
            </a:extLst>
          </p:cNvPr>
          <p:cNvPicPr>
            <a:picLocks noChangeAspect="1"/>
          </p:cNvPicPr>
          <p:nvPr/>
        </p:nvPicPr>
        <p:blipFill>
          <a:blip r:embed="rId2"/>
          <a:stretch>
            <a:fillRect/>
          </a:stretch>
        </p:blipFill>
        <p:spPr>
          <a:xfrm>
            <a:off x="2355650" y="1598224"/>
            <a:ext cx="6186679" cy="3492652"/>
          </a:xfrm>
          <a:prstGeom prst="rect">
            <a:avLst/>
          </a:prstGeom>
        </p:spPr>
      </p:pic>
    </p:spTree>
    <p:extLst>
      <p:ext uri="{BB962C8B-B14F-4D97-AF65-F5344CB8AC3E}">
        <p14:creationId xmlns:p14="http://schemas.microsoft.com/office/powerpoint/2010/main" val="257732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IN" sz="3200" dirty="0">
                <a:latin typeface="Times New Roman" panose="02020603050405020304" pitchFamily="18" charset="0"/>
                <a:cs typeface="Times New Roman" panose="02020603050405020304" pitchFamily="18" charset="0"/>
              </a:rPr>
              <a:t>Conclusion</a:t>
            </a:r>
            <a:endParaRPr lang="en-US" sz="3200" dirty="0"/>
          </a:p>
        </p:txBody>
      </p:sp>
      <p:sp>
        <p:nvSpPr>
          <p:cNvPr id="3" name="Content Placeholder 2"/>
          <p:cNvSpPr>
            <a:spLocks noGrp="1"/>
          </p:cNvSpPr>
          <p:nvPr>
            <p:ph idx="1"/>
          </p:nvPr>
        </p:nvSpPr>
        <p:spPr>
          <a:xfrm>
            <a:off x="448966" y="1808225"/>
            <a:ext cx="8246070" cy="2901396"/>
          </a:xfrm>
        </p:spPr>
        <p:txBody>
          <a:bodyPr>
            <a:noAutofit/>
          </a:bodyPr>
          <a:lstStyle/>
          <a:p>
            <a:pPr marL="457200" indent="-457200" algn="just"/>
            <a:r>
              <a:rPr lang="en-US" sz="2400" dirty="0">
                <a:latin typeface="Times New Roman" panose="02020603050405020304" pitchFamily="18" charset="0"/>
                <a:cs typeface="Times New Roman" panose="02020603050405020304" pitchFamily="18" charset="0"/>
              </a:rPr>
              <a:t>It can be concluded that this project works efficiently for offline purpose at any place provided </a:t>
            </a:r>
          </a:p>
          <a:p>
            <a:pPr marL="457200" indent="-457200" algn="just"/>
            <a:r>
              <a:rPr lang="en-US" sz="2400" dirty="0">
                <a:latin typeface="Times New Roman" panose="02020603050405020304" pitchFamily="18" charset="0"/>
                <a:cs typeface="Times New Roman" panose="02020603050405020304" pitchFamily="18" charset="0"/>
              </a:rPr>
              <a:t>the requirements for running environment remains same. </a:t>
            </a:r>
          </a:p>
          <a:p>
            <a:pPr marL="457200" indent="-457200" algn="just"/>
            <a:r>
              <a:rPr lang="en-US" sz="2400" dirty="0">
                <a:latin typeface="Times New Roman" panose="02020603050405020304" pitchFamily="18" charset="0"/>
                <a:cs typeface="Times New Roman" panose="02020603050405020304" pitchFamily="18" charset="0"/>
              </a:rPr>
              <a:t>Users need not to worry about how the algorithm actually works inside the instruction set performed by the compiler.</a:t>
            </a:r>
            <a:endParaRPr lang="en-IN"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256101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IN" sz="3200" dirty="0"/>
              <a:t>Reference</a:t>
            </a:r>
            <a:endParaRPr lang="en-US" sz="3200" dirty="0"/>
          </a:p>
        </p:txBody>
      </p:sp>
      <p:sp>
        <p:nvSpPr>
          <p:cNvPr id="3" name="Content Placeholder 2"/>
          <p:cNvSpPr>
            <a:spLocks noGrp="1"/>
          </p:cNvSpPr>
          <p:nvPr>
            <p:ph idx="1"/>
          </p:nvPr>
        </p:nvSpPr>
        <p:spPr>
          <a:xfrm>
            <a:off x="448966" y="1808225"/>
            <a:ext cx="8246070" cy="2901396"/>
          </a:xfrm>
        </p:spPr>
        <p:txBody>
          <a:bodyPr>
            <a:noAutofit/>
          </a:bodyPr>
          <a:lstStyle/>
          <a:p>
            <a:pPr marL="285750" indent="-285750"/>
            <a:r>
              <a:rPr lang="en-IN" sz="1800" dirty="0"/>
              <a:t>Yenuguvanilanka. J., &amp; Elkeelany, O. (2008. April). Performance evaluation of hardware models of Advanced Encryption Standard (AES) algorithm. In Southeastcon, 2008. IEEE (pp. 222-225).</a:t>
            </a:r>
          </a:p>
          <a:p>
            <a:pPr marL="285750" indent="-285750"/>
            <a:r>
              <a:rPr lang="en-IN" sz="1800" dirty="0"/>
              <a:t> “AES Website”, </a:t>
            </a:r>
            <a:r>
              <a:rPr lang="en-IN" sz="1800" dirty="0">
                <a:hlinkClick r:id="rId2"/>
              </a:rPr>
              <a:t>https://en.wikipedia.org/wiki/Advanced_Encryption_Standard</a:t>
            </a:r>
            <a:endParaRPr lang="en-IN" sz="1800" dirty="0"/>
          </a:p>
          <a:p>
            <a:pPr marL="285750" indent="-285750"/>
            <a:r>
              <a:rPr lang="en-IN" sz="1800" dirty="0"/>
              <a:t> “Java Website”, </a:t>
            </a:r>
            <a:r>
              <a:rPr lang="en-IN" sz="1800" u="sng" dirty="0">
                <a:hlinkClick r:id="rId3"/>
              </a:rPr>
              <a:t>http://</a:t>
            </a:r>
            <a:r>
              <a:rPr lang="en-IN" sz="1800" u="sng" dirty="0" smtClean="0">
                <a:hlinkClick r:id="rId3"/>
              </a:rPr>
              <a:t>www.en.wikipedia.org/wiki/Java</a:t>
            </a:r>
            <a:r>
              <a:rPr lang="en-IN" sz="1800" dirty="0" smtClean="0"/>
              <a:t>(Programming_language</a:t>
            </a:r>
            <a:r>
              <a:rPr lang="en-IN" sz="1800" dirty="0"/>
              <a:t>)</a:t>
            </a:r>
            <a:r>
              <a:rPr lang="en-IN" sz="1800" u="sng" dirty="0"/>
              <a:t> </a:t>
            </a:r>
          </a:p>
          <a:p>
            <a:pPr marL="285750" indent="-285750"/>
            <a:r>
              <a:rPr lang="en-IN" sz="1800" dirty="0"/>
              <a:t> Lu. C. C.. &amp; Tseng, S. Y. (2002). Integrated design of AES (Advanced Encryption Standard) encrypter and decrypted. In Application-Specific Systems. Architectures and Processors. 2002. Proceedings. The IEEE International Conference on (pp. 277-285). </a:t>
            </a:r>
          </a:p>
        </p:txBody>
      </p:sp>
    </p:spTree>
    <p:extLst>
      <p:ext uri="{BB962C8B-B14F-4D97-AF65-F5344CB8AC3E}">
        <p14:creationId xmlns:p14="http://schemas.microsoft.com/office/powerpoint/2010/main" val="3678965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30115" y="1350110"/>
            <a:ext cx="4113885" cy="2137870"/>
          </a:xfrm>
        </p:spPr>
        <p:txBody>
          <a:bodyPr>
            <a:normAutofit/>
          </a:bodyPr>
          <a:lstStyle/>
          <a:p>
            <a:pPr algn="ctr"/>
            <a:r>
              <a:rPr lang="en-US" b="1" dirty="0" smtClean="0">
                <a:latin typeface="Times New Roman" panose="02020603050405020304" pitchFamily="18" charset="0"/>
                <a:ea typeface="Times New Roman" panose="02020603050405020304" pitchFamily="18" charset="0"/>
              </a:rPr>
              <a:t>Thank You..</a:t>
            </a:r>
            <a:endParaRPr lang="en-US" dirty="0"/>
          </a:p>
        </p:txBody>
      </p:sp>
    </p:spTree>
    <p:extLst>
      <p:ext uri="{BB962C8B-B14F-4D97-AF65-F5344CB8AC3E}">
        <p14:creationId xmlns:p14="http://schemas.microsoft.com/office/powerpoint/2010/main" val="2384532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8840" y="128470"/>
            <a:ext cx="6710785" cy="1374345"/>
          </a:xfrm>
        </p:spPr>
        <p:txBody>
          <a:bodyPr>
            <a:noAutofit/>
          </a:bodyPr>
          <a:lstStyle/>
          <a:p>
            <a:pPr marL="3175" algn="ctr"/>
            <a:r>
              <a:rPr lang="en-US" sz="1600" b="1" dirty="0">
                <a:effectLst/>
                <a:latin typeface="Times New Roman" panose="02020603050405020304" pitchFamily="18" charset="0"/>
                <a:ea typeface="Times New Roman" panose="02020603050405020304" pitchFamily="18" charset="0"/>
              </a:rPr>
              <a:t>DEPARTMENT OF COMPUTER ENGINEERING</a:t>
            </a:r>
            <a:r>
              <a:rPr lang="en-IN" sz="1600" dirty="0">
                <a:latin typeface="Times New Roman" panose="02020603050405020304" pitchFamily="18" charset="0"/>
                <a:ea typeface="Times New Roman" panose="02020603050405020304" pitchFamily="18" charset="0"/>
              </a:rPr>
              <a:t/>
            </a:r>
            <a:br>
              <a:rPr lang="en-IN" sz="1600" dirty="0">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G.V. ACHARYA INSTITUTE OF ENGINEERING AND</a:t>
            </a:r>
            <a:br>
              <a:rPr lang="en-US" sz="1600" b="1"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TECHNOLOGY </a:t>
            </a:r>
            <a:r>
              <a:rPr lang="en-US" sz="1600" b="1" dirty="0">
                <a:latin typeface="Times New Roman" panose="02020603050405020304" pitchFamily="18" charset="0"/>
                <a:ea typeface="Times New Roman" panose="02020603050405020304" pitchFamily="18" charset="0"/>
              </a:rPr>
              <a:t/>
            </a:r>
            <a:br>
              <a:rPr lang="en-US" sz="1600" b="1" dirty="0">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UNIVERSITY OF MUMBAI</a:t>
            </a:r>
            <a:r>
              <a:rPr lang="en-IN" sz="1600" b="1" dirty="0">
                <a:latin typeface="Times New Roman" panose="02020603050405020304" pitchFamily="18" charset="0"/>
                <a:ea typeface="Times New Roman" panose="02020603050405020304" pitchFamily="18" charset="0"/>
              </a:rPr>
              <a:t/>
            </a:r>
            <a:br>
              <a:rPr lang="en-IN" sz="1600" b="1" dirty="0">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2020-2021</a:t>
            </a:r>
            <a:endParaRPr lang="en-IN" sz="1600" dirty="0">
              <a:effectLst/>
              <a:latin typeface="Times New Roman" panose="02020603050405020304" pitchFamily="18" charset="0"/>
              <a:ea typeface="Times New Roman" panose="02020603050405020304" pitchFamily="18" charset="0"/>
            </a:endParaRPr>
          </a:p>
        </p:txBody>
      </p:sp>
      <p:sp>
        <p:nvSpPr>
          <p:cNvPr id="5" name="Content Placeholder 4"/>
          <p:cNvSpPr>
            <a:spLocks noGrp="1"/>
          </p:cNvSpPr>
          <p:nvPr>
            <p:ph idx="1"/>
          </p:nvPr>
        </p:nvSpPr>
        <p:spPr>
          <a:xfrm>
            <a:off x="1976015" y="2630547"/>
            <a:ext cx="6252670" cy="2689893"/>
          </a:xfrm>
        </p:spPr>
        <p:txBody>
          <a:bodyPr>
            <a:noAutofit/>
          </a:bodyPr>
          <a:lstStyle/>
          <a:p>
            <a:pPr marL="0" indent="0" algn="ctr">
              <a:buNone/>
            </a:pPr>
            <a:r>
              <a:rPr lang="en-US" sz="1400" dirty="0">
                <a:latin typeface="Times New Roman" pitchFamily="18" charset="0"/>
                <a:ea typeface="Tahoma" pitchFamily="34" charset="0"/>
                <a:cs typeface="Times New Roman" pitchFamily="18" charset="0"/>
              </a:rPr>
              <a:t>A DISSERTATION REPORT </a:t>
            </a:r>
            <a:r>
              <a:rPr lang="en-US" sz="1400" dirty="0" smtClean="0">
                <a:latin typeface="Times New Roman" pitchFamily="18" charset="0"/>
                <a:ea typeface="Tahoma" pitchFamily="34" charset="0"/>
                <a:cs typeface="Times New Roman" pitchFamily="18" charset="0"/>
              </a:rPr>
              <a:t>ON</a:t>
            </a:r>
            <a:endParaRPr lang="en-US" sz="1400" dirty="0">
              <a:latin typeface="Times New Roman" pitchFamily="18" charset="0"/>
              <a:ea typeface="Tahoma" pitchFamily="34" charset="0"/>
              <a:cs typeface="Times New Roman" pitchFamily="18" charset="0"/>
            </a:endParaRPr>
          </a:p>
          <a:p>
            <a:pPr marL="0" indent="0" algn="ctr">
              <a:buNone/>
            </a:pPr>
            <a:r>
              <a:rPr lang="en-US" sz="1400" b="1" dirty="0">
                <a:latin typeface="Times New Roman" pitchFamily="18" charset="0"/>
                <a:ea typeface="Tahoma" pitchFamily="34" charset="0"/>
                <a:cs typeface="Times New Roman" pitchFamily="18" charset="0"/>
              </a:rPr>
              <a:t>“Encryption and Decryption Using AES Algorithm”</a:t>
            </a:r>
            <a:endParaRPr lang="en-IN" sz="1400" b="1" dirty="0">
              <a:latin typeface="Times New Roman" pitchFamily="18" charset="0"/>
              <a:ea typeface="Tahoma" pitchFamily="34" charset="0"/>
              <a:cs typeface="Times New Roman" pitchFamily="18" charset="0"/>
            </a:endParaRPr>
          </a:p>
          <a:p>
            <a:pPr marL="0" marR="240665" indent="0" algn="ctr">
              <a:spcBef>
                <a:spcPts val="975"/>
              </a:spcBef>
              <a:spcAft>
                <a:spcPts val="0"/>
              </a:spcAft>
              <a:buNone/>
            </a:pPr>
            <a:r>
              <a:rPr lang="en-US" sz="1400" b="1" dirty="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GROUP</a:t>
            </a:r>
            <a:r>
              <a:rPr lang="en-US" sz="1400" b="1" spc="-20" dirty="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 </a:t>
            </a:r>
            <a:r>
              <a:rPr lang="en-US" sz="1400" b="1" dirty="0">
                <a:effectLst>
                  <a:outerShdw blurRad="38100" dist="38100" dir="2700000" algn="tl">
                    <a:srgbClr val="000000">
                      <a:alpha val="43137"/>
                    </a:srgbClr>
                  </a:outerShdw>
                </a:effectLst>
                <a:latin typeface="Times New Roman" pitchFamily="18" charset="0"/>
                <a:ea typeface="Tahoma" pitchFamily="34" charset="0"/>
                <a:cs typeface="Times New Roman" pitchFamily="18" charset="0"/>
              </a:rPr>
              <a:t>MEMEBERS</a:t>
            </a:r>
            <a:endParaRPr lang="en-IN" sz="1400" b="1" dirty="0">
              <a:effectLst>
                <a:outerShdw blurRad="38100" dist="38100" dir="2700000" algn="tl">
                  <a:srgbClr val="000000">
                    <a:alpha val="43137"/>
                  </a:srgbClr>
                </a:outerShdw>
              </a:effectLst>
              <a:latin typeface="Times New Roman" pitchFamily="18" charset="0"/>
              <a:ea typeface="Tahoma" pitchFamily="34" charset="0"/>
              <a:cs typeface="Times New Roman" pitchFamily="18" charset="0"/>
            </a:endParaRPr>
          </a:p>
          <a:p>
            <a:pPr marL="0" marR="240665" indent="0" algn="ctr">
              <a:spcBef>
                <a:spcPts val="1035"/>
              </a:spcBef>
              <a:spcAft>
                <a:spcPts val="0"/>
              </a:spcAft>
              <a:buNone/>
            </a:pPr>
            <a:r>
              <a:rPr lang="en-US" sz="1400" dirty="0">
                <a:latin typeface="Times New Roman" pitchFamily="18" charset="0"/>
                <a:ea typeface="Tahoma" pitchFamily="34" charset="0"/>
                <a:cs typeface="Times New Roman" pitchFamily="18" charset="0"/>
              </a:rPr>
              <a:t>Rajshree Borkar</a:t>
            </a:r>
            <a:r>
              <a:rPr lang="en-US" sz="1400" spc="-25" dirty="0">
                <a:latin typeface="Times New Roman" pitchFamily="18" charset="0"/>
                <a:ea typeface="Tahoma" pitchFamily="34" charset="0"/>
                <a:cs typeface="Times New Roman" pitchFamily="18" charset="0"/>
              </a:rPr>
              <a:t> </a:t>
            </a:r>
            <a:r>
              <a:rPr lang="en-US" sz="1400" dirty="0">
                <a:latin typeface="Times New Roman" pitchFamily="18" charset="0"/>
                <a:ea typeface="Tahoma" pitchFamily="34" charset="0"/>
                <a:cs typeface="Times New Roman" pitchFamily="18" charset="0"/>
              </a:rPr>
              <a:t>(03)</a:t>
            </a:r>
            <a:endParaRPr lang="en-IN" sz="1400" dirty="0">
              <a:latin typeface="Times New Roman" pitchFamily="18" charset="0"/>
              <a:ea typeface="Tahoma" pitchFamily="34" charset="0"/>
              <a:cs typeface="Times New Roman" pitchFamily="18" charset="0"/>
            </a:endParaRPr>
          </a:p>
          <a:p>
            <a:pPr marL="0" marR="240665" indent="0" algn="ctr">
              <a:spcBef>
                <a:spcPts val="995"/>
              </a:spcBef>
              <a:spcAft>
                <a:spcPts val="0"/>
              </a:spcAft>
              <a:buNone/>
            </a:pPr>
            <a:r>
              <a:rPr lang="en-US" sz="1400" dirty="0">
                <a:latin typeface="Times New Roman" pitchFamily="18" charset="0"/>
                <a:ea typeface="Tahoma" pitchFamily="34" charset="0"/>
                <a:cs typeface="Times New Roman" pitchFamily="18" charset="0"/>
              </a:rPr>
              <a:t>Ashish Gavade (08)</a:t>
            </a:r>
            <a:endParaRPr lang="en-IN" sz="1200" dirty="0">
              <a:latin typeface="Times New Roman" pitchFamily="18" charset="0"/>
              <a:ea typeface="Tahoma" pitchFamily="34" charset="0"/>
              <a:cs typeface="Times New Roman" pitchFamily="18" charset="0"/>
            </a:endParaRPr>
          </a:p>
          <a:p>
            <a:pPr marL="0" marR="240665" indent="0" algn="ctr">
              <a:spcBef>
                <a:spcPts val="995"/>
              </a:spcBef>
              <a:spcAft>
                <a:spcPts val="0"/>
              </a:spcAft>
              <a:buNone/>
            </a:pPr>
            <a:r>
              <a:rPr lang="en-US" sz="1400" dirty="0">
                <a:latin typeface="Times New Roman" pitchFamily="18" charset="0"/>
                <a:ea typeface="Tahoma" pitchFamily="34" charset="0"/>
                <a:cs typeface="Times New Roman" pitchFamily="18" charset="0"/>
              </a:rPr>
              <a:t>Shubham Khedeker (21) </a:t>
            </a:r>
          </a:p>
          <a:p>
            <a:pPr marL="0" marR="240665" indent="0" algn="ctr">
              <a:spcBef>
                <a:spcPts val="995"/>
              </a:spcBef>
              <a:spcAft>
                <a:spcPts val="0"/>
              </a:spcAft>
              <a:buNone/>
            </a:pPr>
            <a:r>
              <a:rPr lang="en-US" sz="1400" dirty="0">
                <a:latin typeface="Times New Roman" pitchFamily="18" charset="0"/>
                <a:ea typeface="Tahoma" pitchFamily="34" charset="0"/>
                <a:cs typeface="Times New Roman" pitchFamily="18" charset="0"/>
              </a:rPr>
              <a:t>SK Mohd Amjad Raza (49)</a:t>
            </a:r>
            <a:endParaRPr lang="en-IN" sz="1200" dirty="0">
              <a:latin typeface="Times New Roman" pitchFamily="18" charset="0"/>
              <a:ea typeface="Tahoma" pitchFamily="34" charset="0"/>
              <a:cs typeface="Times New Roman" pitchFamily="18" charset="0"/>
            </a:endParaRPr>
          </a:p>
          <a:p>
            <a:pPr marL="0" indent="0" algn="ctr">
              <a:buNone/>
            </a:pPr>
            <a:endParaRPr lang="en-IN" sz="1400" dirty="0">
              <a:latin typeface="Times New Roman" pitchFamily="18" charset="0"/>
              <a:ea typeface="Tahoma" pitchFamily="34" charset="0"/>
              <a:cs typeface="Times New Roman" pitchFamily="18" charset="0"/>
            </a:endParaRPr>
          </a:p>
        </p:txBody>
      </p:sp>
      <p:pic>
        <p:nvPicPr>
          <p:cNvPr id="6" name="image2.jpeg">
            <a:extLst>
              <a:ext uri="{FF2B5EF4-FFF2-40B4-BE49-F238E27FC236}">
                <a16:creationId xmlns:a16="http://schemas.microsoft.com/office/drawing/2014/main" xmlns="" id="{DF4D2344-9CC4-4A9A-83EB-1979C0F95F5A}"/>
              </a:ext>
            </a:extLst>
          </p:cNvPr>
          <p:cNvPicPr/>
          <p:nvPr/>
        </p:nvPicPr>
        <p:blipFill>
          <a:blip r:embed="rId2" cstate="print"/>
          <a:stretch>
            <a:fillRect/>
          </a:stretch>
        </p:blipFill>
        <p:spPr>
          <a:xfrm>
            <a:off x="4572000" y="1502814"/>
            <a:ext cx="1035315" cy="1068935"/>
          </a:xfrm>
          <a:prstGeom prst="rect">
            <a:avLst/>
          </a:prstGeom>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US" sz="3200" i="1" dirty="0"/>
              <a:t>What is Encryption And Decryption ?</a:t>
            </a:r>
            <a:endParaRPr lang="en-US" sz="3200" dirty="0"/>
          </a:p>
        </p:txBody>
      </p:sp>
      <p:sp>
        <p:nvSpPr>
          <p:cNvPr id="3" name="Content Placeholder 2"/>
          <p:cNvSpPr>
            <a:spLocks noGrp="1"/>
          </p:cNvSpPr>
          <p:nvPr>
            <p:ph idx="1"/>
          </p:nvPr>
        </p:nvSpPr>
        <p:spPr>
          <a:xfrm>
            <a:off x="4419294" y="1655520"/>
            <a:ext cx="4275741" cy="2901396"/>
          </a:xfrm>
        </p:spPr>
        <p:txBody>
          <a:bodyPr>
            <a:noAutofit/>
          </a:bodyPr>
          <a:lstStyle/>
          <a:p>
            <a:pPr marL="0" indent="0" algn="just">
              <a:buNone/>
            </a:pPr>
            <a:r>
              <a:rPr lang="en-US" sz="2000" b="1" dirty="0">
                <a:latin typeface="Times New Roman" pitchFamily="18" charset="0"/>
                <a:cs typeface="Times New Roman" pitchFamily="18" charset="0"/>
              </a:rPr>
              <a:t>Encryption</a:t>
            </a:r>
            <a:r>
              <a:rPr lang="en-US" sz="2000" dirty="0">
                <a:latin typeface="Times New Roman" pitchFamily="18" charset="0"/>
                <a:cs typeface="Times New Roman" pitchFamily="18" charset="0"/>
              </a:rPr>
              <a:t> is the process of</a:t>
            </a:r>
          </a:p>
          <a:p>
            <a:pPr marL="0" indent="0" algn="just">
              <a:buNone/>
            </a:pPr>
            <a:r>
              <a:rPr lang="en-US" sz="2000" dirty="0">
                <a:latin typeface="Times New Roman" pitchFamily="18" charset="0"/>
                <a:cs typeface="Times New Roman" pitchFamily="18" charset="0"/>
              </a:rPr>
              <a:t>translating plain text data (plaintext)</a:t>
            </a:r>
          </a:p>
          <a:p>
            <a:pPr marL="0" indent="0" algn="just">
              <a:buNone/>
            </a:pPr>
            <a:r>
              <a:rPr lang="en-US" sz="2000" dirty="0">
                <a:latin typeface="Times New Roman" pitchFamily="18" charset="0"/>
                <a:cs typeface="Times New Roman" pitchFamily="18" charset="0"/>
              </a:rPr>
              <a:t>into something that appears to be</a:t>
            </a:r>
          </a:p>
          <a:p>
            <a:pPr marL="0" indent="0" algn="just">
              <a:buNone/>
            </a:pPr>
            <a:r>
              <a:rPr lang="en-US" sz="2000" dirty="0">
                <a:latin typeface="Times New Roman" pitchFamily="18" charset="0"/>
                <a:cs typeface="Times New Roman" pitchFamily="18" charset="0"/>
              </a:rPr>
              <a:t>random and meaningless (ciphertext).</a:t>
            </a:r>
          </a:p>
          <a:p>
            <a:pPr marL="0" indent="0" algn="just">
              <a:buNone/>
            </a:pPr>
            <a:endParaRPr lang="en-US" sz="2000" b="1"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Decryption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the process </a:t>
            </a:r>
            <a:r>
              <a:rPr lang="en-US" sz="2000" dirty="0" smtClean="0">
                <a:latin typeface="Times New Roman" pitchFamily="18" charset="0"/>
                <a:cs typeface="Times New Roman" pitchFamily="18" charset="0"/>
              </a:rPr>
              <a:t>of</a:t>
            </a:r>
          </a:p>
          <a:p>
            <a:pPr marL="0" indent="0" algn="just">
              <a:buNone/>
            </a:pPr>
            <a:r>
              <a:rPr lang="en-US" sz="2000" dirty="0" smtClean="0">
                <a:latin typeface="Times New Roman" pitchFamily="18" charset="0"/>
                <a:cs typeface="Times New Roman" pitchFamily="18" charset="0"/>
              </a:rPr>
              <a:t>converting ciphertext back to</a:t>
            </a:r>
          </a:p>
          <a:p>
            <a:pPr marL="0" indent="0" algn="just">
              <a:buNone/>
            </a:pPr>
            <a:r>
              <a:rPr lang="en-US" sz="2000" dirty="0" smtClean="0">
                <a:latin typeface="Times New Roman" pitchFamily="18" charset="0"/>
                <a:cs typeface="Times New Roman" pitchFamily="18" charset="0"/>
              </a:rPr>
              <a:t>plaintext</a:t>
            </a:r>
            <a:r>
              <a:rPr lang="en-US" sz="2000" dirty="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29" t="8630"/>
          <a:stretch/>
        </p:blipFill>
        <p:spPr bwMode="auto">
          <a:xfrm>
            <a:off x="907080" y="1655520"/>
            <a:ext cx="3034800" cy="290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ctr"/>
            <a:r>
              <a:rPr lang="en-US" i="1" dirty="0"/>
              <a:t>Why Use Encryption ?</a:t>
            </a:r>
            <a:endParaRPr lang="en-US" dirty="0"/>
          </a:p>
        </p:txBody>
      </p:sp>
      <p:sp>
        <p:nvSpPr>
          <p:cNvPr id="3" name="Content Placeholder 2"/>
          <p:cNvSpPr>
            <a:spLocks noGrp="1"/>
          </p:cNvSpPr>
          <p:nvPr>
            <p:ph idx="1"/>
          </p:nvPr>
        </p:nvSpPr>
        <p:spPr>
          <a:xfrm>
            <a:off x="1059785" y="1960930"/>
            <a:ext cx="7177135" cy="1527050"/>
          </a:xfrm>
        </p:spPr>
        <p:txBody>
          <a:bodyPr>
            <a:noAutofit/>
          </a:bodyPr>
          <a:lstStyle/>
          <a:p>
            <a:pPr marL="0" indent="0" algn="ctr">
              <a:buNone/>
            </a:pPr>
            <a:r>
              <a:rPr lang="en-US" sz="2400" dirty="0">
                <a:latin typeface="Times New Roman" pitchFamily="18" charset="0"/>
                <a:cs typeface="Times New Roman" pitchFamily="18" charset="0"/>
              </a:rPr>
              <a:t>Encryption is important because it allows you to</a:t>
            </a:r>
          </a:p>
          <a:p>
            <a:pPr marL="0" indent="0" algn="ctr">
              <a:buNone/>
            </a:pPr>
            <a:r>
              <a:rPr lang="en-US" sz="2400" dirty="0">
                <a:latin typeface="Times New Roman" pitchFamily="18" charset="0"/>
                <a:cs typeface="Times New Roman" pitchFamily="18" charset="0"/>
              </a:rPr>
              <a:t>securely protect data that you don't want anyone else to</a:t>
            </a:r>
          </a:p>
          <a:p>
            <a:pPr marL="0" indent="0" algn="ctr">
              <a:buNone/>
            </a:pPr>
            <a:r>
              <a:rPr lang="en-US" sz="2400" dirty="0">
                <a:latin typeface="Times New Roman" pitchFamily="18" charset="0"/>
                <a:cs typeface="Times New Roman" pitchFamily="18" charset="0"/>
              </a:rPr>
              <a:t>have access to.</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22494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US" sz="2800" i="1" dirty="0"/>
              <a:t>What is AES (Advanced Encryption Standard) ?</a:t>
            </a:r>
            <a:endParaRPr lang="en-US" sz="2800" dirty="0"/>
          </a:p>
        </p:txBody>
      </p:sp>
      <p:sp>
        <p:nvSpPr>
          <p:cNvPr id="3" name="Content Placeholder 2"/>
          <p:cNvSpPr>
            <a:spLocks noGrp="1"/>
          </p:cNvSpPr>
          <p:nvPr>
            <p:ph idx="1"/>
          </p:nvPr>
        </p:nvSpPr>
        <p:spPr>
          <a:xfrm>
            <a:off x="907080" y="1655520"/>
            <a:ext cx="7787955" cy="2901396"/>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It is a symmetric block cipher chosen by the </a:t>
            </a:r>
            <a:r>
              <a:rPr lang="en-US" sz="2000" dirty="0" smtClean="0">
                <a:latin typeface="Times New Roman" pitchFamily="18" charset="0"/>
                <a:cs typeface="Times New Roman" pitchFamily="18" charset="0"/>
              </a:rPr>
              <a:t>U.S. government </a:t>
            </a:r>
            <a:r>
              <a:rPr lang="en-US" sz="2000" dirty="0">
                <a:latin typeface="Times New Roman" pitchFamily="18" charset="0"/>
                <a:cs typeface="Times New Roman" pitchFamily="18" charset="0"/>
              </a:rPr>
              <a:t>to protect classified information and </a:t>
            </a:r>
            <a:r>
              <a:rPr lang="en-US" sz="2000" dirty="0" smtClean="0">
                <a:latin typeface="Times New Roman" pitchFamily="18" charset="0"/>
                <a:cs typeface="Times New Roman" pitchFamily="18" charset="0"/>
              </a:rPr>
              <a:t>is implemented </a:t>
            </a:r>
            <a:r>
              <a:rPr lang="en-US" sz="2000" dirty="0">
                <a:latin typeface="Times New Roman" pitchFamily="18" charset="0"/>
                <a:cs typeface="Times New Roman" pitchFamily="18" charset="0"/>
              </a:rPr>
              <a:t>in software and hardware throughout </a:t>
            </a:r>
            <a:r>
              <a:rPr lang="en-US" sz="2000" dirty="0" smtClean="0">
                <a:latin typeface="Times New Roman" pitchFamily="18" charset="0"/>
                <a:cs typeface="Times New Roman" pitchFamily="18" charset="0"/>
              </a:rPr>
              <a:t>the world </a:t>
            </a:r>
            <a:r>
              <a:rPr lang="en-US" sz="2000" dirty="0">
                <a:latin typeface="Times New Roman" pitchFamily="18" charset="0"/>
                <a:cs typeface="Times New Roman" pitchFamily="18" charset="0"/>
              </a:rPr>
              <a:t>to encrypt sensitive data</a:t>
            </a:r>
            <a:r>
              <a:rPr lang="en-US" sz="2000" dirty="0" smtClean="0">
                <a:latin typeface="Times New Roman" pitchFamily="18" charset="0"/>
                <a:cs typeface="Times New Roman" pitchFamily="18" charset="0"/>
              </a:rPr>
              <a:t>.</a:t>
            </a:r>
          </a:p>
          <a:p>
            <a:pPr marL="0" indent="0"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was intended to be easy to implement in hardware </a:t>
            </a:r>
            <a:r>
              <a:rPr lang="en-US" sz="2000" dirty="0" smtClean="0">
                <a:latin typeface="Times New Roman" pitchFamily="18" charset="0"/>
                <a:cs typeface="Times New Roman" pitchFamily="18" charset="0"/>
              </a:rPr>
              <a:t>and software</a:t>
            </a:r>
            <a:r>
              <a:rPr lang="en-US" sz="2000" dirty="0">
                <a:latin typeface="Times New Roman" pitchFamily="18" charset="0"/>
                <a:cs typeface="Times New Roman" pitchFamily="18" charset="0"/>
              </a:rPr>
              <a:t>, as well as in restricted environments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256101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1" y="-24235"/>
            <a:ext cx="5344674" cy="1374345"/>
          </a:xfrm>
        </p:spPr>
        <p:txBody>
          <a:bodyPr>
            <a:normAutofit/>
          </a:bodyPr>
          <a:lstStyle/>
          <a:p>
            <a:pPr algn="l"/>
            <a:r>
              <a:rPr lang="en-US" sz="3200" i="1" dirty="0" smtClean="0"/>
              <a:t>Using AES For Encrypting And Decrypting Text</a:t>
            </a:r>
            <a:endParaRPr lang="en-US" sz="3200" dirty="0"/>
          </a:p>
        </p:txBody>
      </p:sp>
      <p:sp>
        <p:nvSpPr>
          <p:cNvPr id="3" name="Content Placeholder 2"/>
          <p:cNvSpPr>
            <a:spLocks noGrp="1"/>
          </p:cNvSpPr>
          <p:nvPr>
            <p:ph idx="1"/>
          </p:nvPr>
        </p:nvSpPr>
        <p:spPr>
          <a:xfrm>
            <a:off x="4724704" y="1808225"/>
            <a:ext cx="4275741" cy="2901396"/>
          </a:xfrm>
        </p:spPr>
        <p:txBody>
          <a:bodyPr>
            <a:noAutofit/>
          </a:bodyPr>
          <a:lstStyle/>
          <a:p>
            <a:pPr marL="0" indent="0" algn="just">
              <a:buNone/>
            </a:pPr>
            <a:r>
              <a:rPr lang="en-US" sz="2000" dirty="0">
                <a:solidFill>
                  <a:srgbClr val="FF0000"/>
                </a:solidFill>
                <a:latin typeface="Times New Roman" pitchFamily="18" charset="0"/>
                <a:cs typeface="Times New Roman" pitchFamily="18" charset="0"/>
              </a:rPr>
              <a:t>Decryption</a:t>
            </a:r>
          </a:p>
          <a:p>
            <a:pPr marL="0" indent="0" algn="just">
              <a:buNone/>
            </a:pPr>
            <a:r>
              <a:rPr lang="en-US" sz="2000" dirty="0">
                <a:latin typeface="Times New Roman" pitchFamily="18" charset="0"/>
                <a:cs typeface="Times New Roman" pitchFamily="18" charset="0"/>
              </a:rPr>
              <a:t>Later, That Encrypted File Can be</a:t>
            </a:r>
          </a:p>
          <a:p>
            <a:pPr marL="0" indent="0" algn="just">
              <a:buNone/>
            </a:pPr>
            <a:r>
              <a:rPr lang="en-US" sz="2000" dirty="0">
                <a:latin typeface="Times New Roman" pitchFamily="18" charset="0"/>
                <a:cs typeface="Times New Roman" pitchFamily="18" charset="0"/>
              </a:rPr>
              <a:t>Taken To Any Receiving System</a:t>
            </a:r>
          </a:p>
          <a:p>
            <a:pPr marL="0" indent="0" algn="just">
              <a:buNone/>
            </a:pPr>
            <a:r>
              <a:rPr lang="en-US" sz="2000" dirty="0">
                <a:latin typeface="Times New Roman" pitchFamily="18" charset="0"/>
                <a:cs typeface="Times New Roman" pitchFamily="18" charset="0"/>
              </a:rPr>
              <a:t>And Decrypted To View The</a:t>
            </a:r>
          </a:p>
          <a:p>
            <a:pPr marL="0" indent="0" algn="just">
              <a:buNone/>
            </a:pPr>
            <a:r>
              <a:rPr lang="en-US" sz="2000" dirty="0">
                <a:latin typeface="Times New Roman" pitchFamily="18" charset="0"/>
                <a:cs typeface="Times New Roman" pitchFamily="18" charset="0"/>
              </a:rPr>
              <a:t>Original Intended Text Using The</a:t>
            </a:r>
          </a:p>
          <a:p>
            <a:pPr marL="0" indent="0" algn="just">
              <a:buNone/>
            </a:pPr>
            <a:r>
              <a:rPr lang="en-US" sz="2000" dirty="0">
                <a:latin typeface="Times New Roman" pitchFamily="18" charset="0"/>
                <a:cs typeface="Times New Roman" pitchFamily="18" charset="0"/>
              </a:rPr>
              <a:t>Java Code.</a:t>
            </a:r>
            <a:endParaRPr lang="en-US" sz="2000" dirty="0">
              <a:latin typeface="Times New Roman" pitchFamily="18" charset="0"/>
              <a:cs typeface="Times New Roman" pitchFamily="18" charset="0"/>
            </a:endParaRPr>
          </a:p>
        </p:txBody>
      </p:sp>
      <p:sp>
        <p:nvSpPr>
          <p:cNvPr id="4" name="Content Placeholder 2"/>
          <p:cNvSpPr txBox="1">
            <a:spLocks/>
          </p:cNvSpPr>
          <p:nvPr/>
        </p:nvSpPr>
        <p:spPr>
          <a:xfrm>
            <a:off x="143555" y="1808225"/>
            <a:ext cx="4275741" cy="29013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5">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lgn="just">
              <a:buNone/>
            </a:pPr>
            <a:r>
              <a:rPr lang="en-US" sz="2000" dirty="0">
                <a:solidFill>
                  <a:srgbClr val="FF0000"/>
                </a:solidFill>
                <a:latin typeface="Times New Roman" pitchFamily="18" charset="0"/>
                <a:cs typeface="Times New Roman" pitchFamily="18" charset="0"/>
              </a:rPr>
              <a:t>Encryption</a:t>
            </a:r>
          </a:p>
          <a:p>
            <a:pPr marL="400050" lvl="1" indent="0" algn="just">
              <a:buNone/>
            </a:pPr>
            <a:r>
              <a:rPr lang="en-US" sz="2000" dirty="0">
                <a:latin typeface="Times New Roman" pitchFamily="18" charset="0"/>
                <a:cs typeface="Times New Roman" pitchFamily="18" charset="0"/>
              </a:rPr>
              <a:t>The Code In Our Project,</a:t>
            </a:r>
          </a:p>
          <a:p>
            <a:pPr marL="400050" lvl="1" indent="0" algn="just">
              <a:buNone/>
            </a:pPr>
            <a:r>
              <a:rPr lang="en-US" sz="2000" dirty="0">
                <a:latin typeface="Times New Roman" pitchFamily="18" charset="0"/>
                <a:cs typeface="Times New Roman" pitchFamily="18" charset="0"/>
              </a:rPr>
              <a:t>Converts A Text File Into An</a:t>
            </a:r>
          </a:p>
          <a:p>
            <a:pPr marL="400050" lvl="1" indent="0" algn="just">
              <a:buNone/>
            </a:pPr>
            <a:r>
              <a:rPr lang="en-US" sz="2000" dirty="0">
                <a:latin typeface="Times New Roman" pitchFamily="18" charset="0"/>
                <a:cs typeface="Times New Roman" pitchFamily="18" charset="0"/>
              </a:rPr>
              <a:t>Encrypted File Using Java Code</a:t>
            </a:r>
          </a:p>
          <a:p>
            <a:pPr marL="400050" lvl="1" indent="0" algn="just">
              <a:buNone/>
            </a:pPr>
            <a:r>
              <a:rPr lang="en-US" sz="2000" dirty="0">
                <a:latin typeface="Times New Roman" pitchFamily="18" charset="0"/>
                <a:cs typeface="Times New Roman" pitchFamily="18" charset="0"/>
              </a:rPr>
              <a:t>And AES Algorithm</a:t>
            </a:r>
          </a:p>
        </p:txBody>
      </p:sp>
    </p:spTree>
    <p:extLst>
      <p:ext uri="{BB962C8B-B14F-4D97-AF65-F5344CB8AC3E}">
        <p14:creationId xmlns:p14="http://schemas.microsoft.com/office/powerpoint/2010/main" val="4256101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24235"/>
            <a:ext cx="5650085" cy="1374345"/>
          </a:xfrm>
        </p:spPr>
        <p:txBody>
          <a:bodyPr>
            <a:normAutofit/>
          </a:bodyPr>
          <a:lstStyle/>
          <a:p>
            <a:pPr algn="l"/>
            <a:r>
              <a:rPr lang="en-US" sz="2800" i="1" dirty="0"/>
              <a:t>ADVANTAGES </a:t>
            </a:r>
            <a:r>
              <a:rPr lang="en-US" sz="2800" i="1" dirty="0" smtClean="0"/>
              <a:t>or Benefits of AES</a:t>
            </a:r>
            <a:endParaRPr lang="en-US" sz="2800" dirty="0"/>
          </a:p>
        </p:txBody>
      </p:sp>
      <p:sp>
        <p:nvSpPr>
          <p:cNvPr id="4" name="Content Placeholder 2"/>
          <p:cNvSpPr txBox="1">
            <a:spLocks/>
          </p:cNvSpPr>
          <p:nvPr/>
        </p:nvSpPr>
        <p:spPr>
          <a:xfrm>
            <a:off x="143555" y="1502815"/>
            <a:ext cx="8704185" cy="35122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5">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smtClean="0">
                <a:solidFill>
                  <a:srgbClr val="FF0000"/>
                </a:solidFill>
                <a:cs typeface="Times New Roman" pitchFamily="18" charset="0"/>
              </a:rPr>
              <a:t>Following </a:t>
            </a:r>
            <a:r>
              <a:rPr lang="en-US" sz="2000" b="1" dirty="0">
                <a:solidFill>
                  <a:srgbClr val="FF0000"/>
                </a:solidFill>
                <a:cs typeface="Times New Roman" pitchFamily="18" charset="0"/>
              </a:rPr>
              <a:t>are the benefits or advantages of AES:</a:t>
            </a:r>
            <a:endParaRPr lang="en-US" sz="1800" b="1" dirty="0">
              <a:solidFill>
                <a:srgbClr val="FF0000"/>
              </a:solidFill>
              <a:cs typeface="Times New Roman" pitchFamily="18" charset="0"/>
            </a:endParaRPr>
          </a:p>
          <a:p>
            <a:r>
              <a:rPr lang="en-US" sz="1800" dirty="0" smtClean="0">
                <a:cs typeface="Times New Roman" pitchFamily="18" charset="0"/>
              </a:rPr>
              <a:t>As </a:t>
            </a:r>
            <a:r>
              <a:rPr lang="en-US" sz="1800" dirty="0">
                <a:cs typeface="Times New Roman" pitchFamily="18" charset="0"/>
              </a:rPr>
              <a:t>it is implemented in both hardware and software, it is most robust security protocol.</a:t>
            </a:r>
          </a:p>
          <a:p>
            <a:r>
              <a:rPr lang="en-US" sz="1800" dirty="0" smtClean="0">
                <a:cs typeface="Times New Roman" pitchFamily="18" charset="0"/>
              </a:rPr>
              <a:t>It </a:t>
            </a:r>
            <a:r>
              <a:rPr lang="en-US" sz="1800" dirty="0">
                <a:cs typeface="Times New Roman" pitchFamily="18" charset="0"/>
              </a:rPr>
              <a:t>uses higher length key sizes such as 128, 192 and 256 bits for encryption. Hence it makes AES algorithm more robust against hacking.</a:t>
            </a:r>
          </a:p>
          <a:p>
            <a:r>
              <a:rPr lang="en-US" sz="1800" dirty="0" smtClean="0">
                <a:cs typeface="Times New Roman" pitchFamily="18" charset="0"/>
              </a:rPr>
              <a:t>It </a:t>
            </a:r>
            <a:r>
              <a:rPr lang="en-US" sz="1800" dirty="0">
                <a:cs typeface="Times New Roman" pitchFamily="18" charset="0"/>
              </a:rPr>
              <a:t>is most common security protocol used for wide various of applications such as wireless communication, financial transactions, e-business, encrypted data storage etc.</a:t>
            </a:r>
          </a:p>
          <a:p>
            <a:r>
              <a:rPr lang="en-US" sz="1800" dirty="0" smtClean="0">
                <a:cs typeface="Times New Roman" pitchFamily="18" charset="0"/>
              </a:rPr>
              <a:t>It </a:t>
            </a:r>
            <a:r>
              <a:rPr lang="en-US" sz="1800" dirty="0">
                <a:cs typeface="Times New Roman" pitchFamily="18" charset="0"/>
              </a:rPr>
              <a:t>is one of the most spread commercial and open source solutions used all over the world.</a:t>
            </a:r>
          </a:p>
          <a:p>
            <a:r>
              <a:rPr lang="en-US" sz="1800" dirty="0" smtClean="0">
                <a:cs typeface="Times New Roman" pitchFamily="18" charset="0"/>
              </a:rPr>
              <a:t>No </a:t>
            </a:r>
            <a:r>
              <a:rPr lang="en-US" sz="1800" dirty="0">
                <a:cs typeface="Times New Roman" pitchFamily="18" charset="0"/>
              </a:rPr>
              <a:t>one can hack your personal information.</a:t>
            </a:r>
          </a:p>
          <a:p>
            <a:r>
              <a:rPr lang="en-US" sz="1800" dirty="0" smtClean="0">
                <a:cs typeface="Times New Roman" pitchFamily="18" charset="0"/>
              </a:rPr>
              <a:t>For </a:t>
            </a:r>
            <a:r>
              <a:rPr lang="en-US" sz="1800" dirty="0">
                <a:cs typeface="Times New Roman" pitchFamily="18" charset="0"/>
              </a:rPr>
              <a:t>128 bit, about 2128 attempts are needed to break. This makes it very difficult to hack it as a result it is very safe protocol.</a:t>
            </a:r>
          </a:p>
          <a:p>
            <a:pPr marL="400050" lvl="1" indent="0" algn="just">
              <a:buNone/>
            </a:pPr>
            <a:endParaRPr lang="en-US" sz="1800" dirty="0">
              <a:solidFill>
                <a:srgbClr val="FF0000"/>
              </a:solidFill>
              <a:cs typeface="Times New Roman" pitchFamily="18" charset="0"/>
            </a:endParaRPr>
          </a:p>
        </p:txBody>
      </p:sp>
    </p:spTree>
    <p:extLst>
      <p:ext uri="{BB962C8B-B14F-4D97-AF65-F5344CB8AC3E}">
        <p14:creationId xmlns:p14="http://schemas.microsoft.com/office/powerpoint/2010/main" val="2354644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180" y="-24235"/>
            <a:ext cx="5650085" cy="1374345"/>
          </a:xfrm>
        </p:spPr>
        <p:txBody>
          <a:bodyPr>
            <a:normAutofit/>
          </a:bodyPr>
          <a:lstStyle/>
          <a:p>
            <a:pPr algn="l"/>
            <a:r>
              <a:rPr lang="en-US" sz="2700" i="1" dirty="0"/>
              <a:t>Drawbacks or disadvantages of AES</a:t>
            </a:r>
          </a:p>
        </p:txBody>
      </p:sp>
      <p:sp>
        <p:nvSpPr>
          <p:cNvPr id="4" name="Content Placeholder 2"/>
          <p:cNvSpPr txBox="1">
            <a:spLocks/>
          </p:cNvSpPr>
          <p:nvPr/>
        </p:nvSpPr>
        <p:spPr>
          <a:xfrm>
            <a:off x="143555" y="1655520"/>
            <a:ext cx="8704185" cy="229057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5">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5">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5">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FF0000"/>
                </a:solidFill>
              </a:rPr>
              <a:t>Following are the disadvantages of AES:</a:t>
            </a:r>
          </a:p>
          <a:p>
            <a:r>
              <a:rPr lang="en-US" sz="2000" dirty="0" smtClean="0"/>
              <a:t>It </a:t>
            </a:r>
            <a:r>
              <a:rPr lang="en-US" sz="2000" dirty="0"/>
              <a:t>uses too simple algebraic structure.</a:t>
            </a:r>
          </a:p>
          <a:p>
            <a:r>
              <a:rPr lang="en-US" sz="2000" dirty="0" smtClean="0"/>
              <a:t>Every </a:t>
            </a:r>
            <a:r>
              <a:rPr lang="en-US" sz="2000" dirty="0"/>
              <a:t>block is always encrypted in the same way.</a:t>
            </a:r>
          </a:p>
          <a:p>
            <a:r>
              <a:rPr lang="en-US" sz="2000" dirty="0" smtClean="0"/>
              <a:t>Hard </a:t>
            </a:r>
            <a:r>
              <a:rPr lang="en-US" sz="2000" dirty="0"/>
              <a:t>to implement with </a:t>
            </a:r>
            <a:r>
              <a:rPr lang="en-US" sz="2000" dirty="0" smtClean="0"/>
              <a:t>software.</a:t>
            </a:r>
          </a:p>
          <a:p>
            <a:r>
              <a:rPr lang="en-US" sz="2000" dirty="0" smtClean="0"/>
              <a:t>AES </a:t>
            </a:r>
            <a:r>
              <a:rPr lang="en-US" sz="2000" dirty="0"/>
              <a:t>in counter mode is complex to implement in software taking both performance and security into considerations.</a:t>
            </a:r>
          </a:p>
        </p:txBody>
      </p:sp>
    </p:spTree>
    <p:extLst>
      <p:ext uri="{BB962C8B-B14F-4D97-AF65-F5344CB8AC3E}">
        <p14:creationId xmlns:p14="http://schemas.microsoft.com/office/powerpoint/2010/main" val="250157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296" y="-24235"/>
            <a:ext cx="5344674" cy="1374345"/>
          </a:xfrm>
        </p:spPr>
        <p:txBody>
          <a:bodyPr>
            <a:normAutofit/>
          </a:bodyPr>
          <a:lstStyle/>
          <a:p>
            <a:pPr algn="l"/>
            <a:r>
              <a:rPr lang="en-US" sz="3200" i="1" dirty="0"/>
              <a:t>Proposed System</a:t>
            </a:r>
            <a:endParaRPr lang="en-US" sz="3200" dirty="0"/>
          </a:p>
        </p:txBody>
      </p:sp>
      <p:sp>
        <p:nvSpPr>
          <p:cNvPr id="3" name="Content Placeholder 2"/>
          <p:cNvSpPr>
            <a:spLocks noGrp="1"/>
          </p:cNvSpPr>
          <p:nvPr>
            <p:ph idx="1"/>
          </p:nvPr>
        </p:nvSpPr>
        <p:spPr>
          <a:xfrm>
            <a:off x="4724705" y="1655519"/>
            <a:ext cx="4419295" cy="2901396"/>
          </a:xfrm>
        </p:spPr>
        <p:txBody>
          <a:bodyPr>
            <a:noAutofit/>
          </a:bodyPr>
          <a:lstStyle/>
          <a:p>
            <a:pPr marL="0" indent="0" algn="just">
              <a:buNone/>
            </a:pPr>
            <a:r>
              <a:rPr lang="en-US" sz="2000" dirty="0">
                <a:latin typeface="Times New Roman" pitchFamily="18" charset="0"/>
                <a:cs typeface="Times New Roman" pitchFamily="18" charset="0"/>
              </a:rPr>
              <a:t>In our </a:t>
            </a:r>
            <a:r>
              <a:rPr lang="en-US" sz="2000" dirty="0" smtClean="0">
                <a:latin typeface="Times New Roman" pitchFamily="18" charset="0"/>
                <a:cs typeface="Times New Roman" pitchFamily="18" charset="0"/>
              </a:rPr>
              <a:t>system, </a:t>
            </a:r>
            <a:r>
              <a:rPr lang="en-US" sz="2000" dirty="0">
                <a:latin typeface="Times New Roman" pitchFamily="18" charset="0"/>
                <a:cs typeface="Times New Roman" pitchFamily="18" charset="0"/>
              </a:rPr>
              <a:t>sender send the plain text, the text which we have to encrypt and we have to set an encryption key for encrypted method. After encryption the cipher text is used for decryption of message in which we have to copy the encrypted message and then enter the key set while encryption and the encrypted message will be decrypted</a:t>
            </a: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019"/>
          <a:stretch/>
        </p:blipFill>
        <p:spPr bwMode="auto">
          <a:xfrm>
            <a:off x="-9150" y="1502815"/>
            <a:ext cx="4733856" cy="3123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61018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Words>
  <Application>Microsoft Office PowerPoint</Application>
  <PresentationFormat>On-screen Show (16:9)</PresentationFormat>
  <Paragraphs>90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“Encryption and Decryption Using AES Algorithm”</vt:lpstr>
      <vt:lpstr>DEPARTMENT OF COMPUTER ENGINEERING G.V. ACHARYA INSTITUTE OF ENGINEERING AND TECHNOLOGY  UNIVERSITY OF MUMBAI 2020-2021</vt:lpstr>
      <vt:lpstr>What is Encryption And Decryption ?</vt:lpstr>
      <vt:lpstr>Why Use Encryption ?</vt:lpstr>
      <vt:lpstr>What is AES (Advanced Encryption Standard) ?</vt:lpstr>
      <vt:lpstr>Using AES For Encrypting And Decrypting Text</vt:lpstr>
      <vt:lpstr>ADVANTAGES or Benefits of AES</vt:lpstr>
      <vt:lpstr>Drawbacks or disadvantages of AES</vt:lpstr>
      <vt:lpstr>Proposed System</vt:lpstr>
      <vt:lpstr>USE-CASE Diagram</vt:lpstr>
      <vt:lpstr>Flow Charts</vt:lpstr>
      <vt:lpstr>Implementation Snapshot's</vt:lpstr>
      <vt:lpstr>Implementation Snapshot's</vt:lpstr>
      <vt:lpstr>Implementation Snapshot's</vt:lpstr>
      <vt:lpstr>Implementation Snapshot's</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2021-04-07T20:53:57Z</dcterms:modified>
</cp:coreProperties>
</file>