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07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0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48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4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37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7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1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5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CC40D-4E8F-4E65-AB1E-E96BA816F9B0}" type="datetimeFigureOut">
              <a:rPr lang="en-IN" smtClean="0"/>
              <a:t>27-10-2021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E38B-F851-4501-A6BC-D0043200E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15541720-AA77-4BEE-8550-BE8FA861A869}"/>
              </a:ext>
            </a:extLst>
          </p:cNvPr>
          <p:cNvGrpSpPr/>
          <p:nvPr/>
        </p:nvGrpSpPr>
        <p:grpSpPr>
          <a:xfrm>
            <a:off x="168926" y="65654"/>
            <a:ext cx="5057111" cy="7495117"/>
            <a:chOff x="168926" y="65654"/>
            <a:chExt cx="5057111" cy="749511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F93A8FD-7829-4398-8162-D450B69DD625}"/>
                </a:ext>
              </a:extLst>
            </p:cNvPr>
            <p:cNvGrpSpPr/>
            <p:nvPr/>
          </p:nvGrpSpPr>
          <p:grpSpPr>
            <a:xfrm>
              <a:off x="168926" y="65654"/>
              <a:ext cx="5057111" cy="7172252"/>
              <a:chOff x="168926" y="65654"/>
              <a:chExt cx="5057111" cy="7172252"/>
            </a:xfrm>
          </p:grpSpPr>
          <p:sp>
            <p:nvSpPr>
              <p:cNvPr id="6" name="Oval 3">
                <a:extLst>
                  <a:ext uri="{FF2B5EF4-FFF2-40B4-BE49-F238E27FC236}">
                    <a16:creationId xmlns:a16="http://schemas.microsoft.com/office/drawing/2014/main" id="{41000E0F-6332-4484-9B3C-45D5742D4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467" y="65654"/>
                <a:ext cx="914400" cy="3952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Start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C99B995F-7880-4432-A38E-4576E074F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467" y="6842618"/>
                <a:ext cx="914400" cy="39528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End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: Rounded Corners 5">
                <a:extLst>
                  <a:ext uri="{FF2B5EF4-FFF2-40B4-BE49-F238E27FC236}">
                    <a16:creationId xmlns:a16="http://schemas.microsoft.com/office/drawing/2014/main" id="{96E5ED62-D431-49A6-B5AB-D6F33B7DA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467" y="768193"/>
                <a:ext cx="914400" cy="2984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Homepage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Diamond 6">
                <a:extLst>
                  <a:ext uri="{FF2B5EF4-FFF2-40B4-BE49-F238E27FC236}">
                    <a16:creationId xmlns:a16="http://schemas.microsoft.com/office/drawing/2014/main" id="{CE1B915D-7499-4AFD-B0C5-B26DE509C0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355" y="1365093"/>
                <a:ext cx="1651000" cy="54292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Homepage</a:t>
                </a:r>
                <a:endParaRPr kumimoji="0" lang="en-GB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: Rounded Corners 7">
                <a:extLst>
                  <a:ext uri="{FF2B5EF4-FFF2-40B4-BE49-F238E27FC236}">
                    <a16:creationId xmlns:a16="http://schemas.microsoft.com/office/drawing/2014/main" id="{CC0B3E95-0A13-49AB-AB1E-26E4C320B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2826" y="2179480"/>
                <a:ext cx="914400" cy="544513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Book A Ticket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: Rounded Corners 8">
                <a:extLst>
                  <a:ext uri="{FF2B5EF4-FFF2-40B4-BE49-F238E27FC236}">
                    <a16:creationId xmlns:a16="http://schemas.microsoft.com/office/drawing/2014/main" id="{D36A7708-6304-4C54-AE78-952C896EB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3733" y="2183857"/>
                <a:ext cx="1142304" cy="501650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Admin Login</a:t>
                </a:r>
                <a:endParaRPr kumimoji="0" lang="en-GB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: Rounded Corners 9">
                <a:extLst>
                  <a:ext uri="{FF2B5EF4-FFF2-40B4-BE49-F238E27FC236}">
                    <a16:creationId xmlns:a16="http://schemas.microsoft.com/office/drawing/2014/main" id="{64972C18-50AD-4360-9237-E9B3E12EC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750" y="3005298"/>
                <a:ext cx="974725" cy="5270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Reservation Details</a:t>
                </a:r>
                <a:endParaRPr kumimoji="0" lang="en-GB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: Rounded Corners 11">
                <a:extLst>
                  <a:ext uri="{FF2B5EF4-FFF2-40B4-BE49-F238E27FC236}">
                    <a16:creationId xmlns:a16="http://schemas.microsoft.com/office/drawing/2014/main" id="{26351AB4-5E0E-4DAA-AF85-DAFE1190B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749" y="3821273"/>
                <a:ext cx="974725" cy="5270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Passenger Info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Diamond 12">
                <a:extLst>
                  <a:ext uri="{FF2B5EF4-FFF2-40B4-BE49-F238E27FC236}">
                    <a16:creationId xmlns:a16="http://schemas.microsoft.com/office/drawing/2014/main" id="{C1D03C58-43D2-4308-896F-1B7AFE198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472" y="5252810"/>
                <a:ext cx="1565275" cy="561975"/>
              </a:xfrm>
              <a:prstGeom prst="diamond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Payment 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: Rounded Corners 13">
                <a:extLst>
                  <a:ext uri="{FF2B5EF4-FFF2-40B4-BE49-F238E27FC236}">
                    <a16:creationId xmlns:a16="http://schemas.microsoft.com/office/drawing/2014/main" id="{ACC9B684-C61A-4F64-9069-AB8A9CE1C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749" y="6120220"/>
                <a:ext cx="974725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Online Pay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: Rounded Corners 14">
                <a:extLst>
                  <a:ext uri="{FF2B5EF4-FFF2-40B4-BE49-F238E27FC236}">
                    <a16:creationId xmlns:a16="http://schemas.microsoft.com/office/drawing/2014/main" id="{9A8880AF-DA93-47C5-84BB-274E7DD7A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926" y="5367108"/>
                <a:ext cx="1063625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Pay at station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: Rounded Corners 15">
                <a:extLst>
                  <a:ext uri="{FF2B5EF4-FFF2-40B4-BE49-F238E27FC236}">
                    <a16:creationId xmlns:a16="http://schemas.microsoft.com/office/drawing/2014/main" id="{1ADAA8D6-8F4C-4662-B132-25ABD5723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298" y="4619398"/>
                <a:ext cx="1063625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Calculate Bills</a:t>
                </a:r>
                <a:endParaRPr kumimoji="0" lang="en-GB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C44A021-5343-468D-A44C-D3FA17990F0C}"/>
                  </a:ext>
                </a:extLst>
              </p:cNvPr>
              <p:cNvCxnSpPr/>
              <p:nvPr/>
            </p:nvCxnSpPr>
            <p:spPr>
              <a:xfrm>
                <a:off x="2299113" y="486888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E465C96-E64A-45FB-B46E-A8140FD4F45B}"/>
                  </a:ext>
                </a:extLst>
              </p:cNvPr>
              <p:cNvCxnSpPr/>
              <p:nvPr/>
            </p:nvCxnSpPr>
            <p:spPr>
              <a:xfrm>
                <a:off x="2289855" y="1066643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D9D451E-69F8-4DC2-9000-611B4686BB49}"/>
                  </a:ext>
                </a:extLst>
              </p:cNvPr>
              <p:cNvCxnSpPr/>
              <p:nvPr/>
            </p:nvCxnSpPr>
            <p:spPr>
              <a:xfrm>
                <a:off x="2289855" y="1908018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48B17D5-91A2-4159-B87F-43E829D9D1A3}"/>
                  </a:ext>
                </a:extLst>
              </p:cNvPr>
              <p:cNvCxnSpPr/>
              <p:nvPr/>
            </p:nvCxnSpPr>
            <p:spPr>
              <a:xfrm>
                <a:off x="2299113" y="2723993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6E2369-58B1-4194-B2CB-6DB1C6373CF4}"/>
                  </a:ext>
                </a:extLst>
              </p:cNvPr>
              <p:cNvCxnSpPr/>
              <p:nvPr/>
            </p:nvCxnSpPr>
            <p:spPr>
              <a:xfrm>
                <a:off x="2289855" y="3546601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5E5492B-6E38-4AA3-883A-48C637BE73FF}"/>
                  </a:ext>
                </a:extLst>
              </p:cNvPr>
              <p:cNvCxnSpPr/>
              <p:nvPr/>
            </p:nvCxnSpPr>
            <p:spPr>
              <a:xfrm>
                <a:off x="2289855" y="4348323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EEDFA12-FD89-4AC4-8503-1421779E1EB5}"/>
                  </a:ext>
                </a:extLst>
              </p:cNvPr>
              <p:cNvCxnSpPr/>
              <p:nvPr/>
            </p:nvCxnSpPr>
            <p:spPr>
              <a:xfrm>
                <a:off x="2289855" y="4952773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5B86FE0-DF99-40D9-9DF9-F717A783D4D7}"/>
                  </a:ext>
                </a:extLst>
              </p:cNvPr>
              <p:cNvCxnSpPr/>
              <p:nvPr/>
            </p:nvCxnSpPr>
            <p:spPr>
              <a:xfrm>
                <a:off x="2299109" y="5814785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8EB1E480-AE1F-4610-A4D5-9A34CEE85455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115355" y="1636556"/>
                <a:ext cx="1535215" cy="537110"/>
              </a:xfrm>
              <a:prstGeom prst="bentConnector3">
                <a:avLst>
                  <a:gd name="adj1" fmla="val 1003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9D98F1-46B8-4C6E-9DE0-C61C0ACD0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13668" y="6464072"/>
                <a:ext cx="1" cy="3939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4660D3A-F0EF-4005-BAF8-85D3E736D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8757" y="2975690"/>
                <a:ext cx="1063625" cy="50165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Reservation Status</a:t>
                </a:r>
                <a:endParaRPr kumimoji="0" lang="en-GB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DF0F206-4E4E-45A6-A38A-FA82F1484D1B}"/>
                  </a:ext>
                </a:extLst>
              </p:cNvPr>
              <p:cNvCxnSpPr/>
              <p:nvPr/>
            </p:nvCxnSpPr>
            <p:spPr>
              <a:xfrm>
                <a:off x="4650570" y="2694385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8288F85-6A1C-446B-9135-A462D8A348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375819" y="5387272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83E0F30F-8088-42FA-8D74-CBF5FE6AEC11}"/>
                  </a:ext>
                </a:extLst>
              </p:cNvPr>
              <p:cNvCxnSpPr>
                <a:cxnSpLocks/>
                <a:stCxn id="11" idx="3"/>
                <a:endCxn id="8" idx="3"/>
              </p:cNvCxnSpPr>
              <p:nvPr/>
            </p:nvCxnSpPr>
            <p:spPr>
              <a:xfrm flipH="1" flipV="1">
                <a:off x="2770867" y="917418"/>
                <a:ext cx="2455170" cy="1517264"/>
              </a:xfrm>
              <a:prstGeom prst="bentConnector3">
                <a:avLst>
                  <a:gd name="adj1" fmla="val -9311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BAE04B1-CA3B-4588-8426-08B25CC18317}"/>
                  </a:ext>
                </a:extLst>
              </p:cNvPr>
              <p:cNvCxnSpPr/>
              <p:nvPr/>
            </p:nvCxnSpPr>
            <p:spPr>
              <a:xfrm>
                <a:off x="4659597" y="3477340"/>
                <a:ext cx="0" cy="2813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: Rounded Corners 15">
                <a:extLst>
                  <a:ext uri="{FF2B5EF4-FFF2-40B4-BE49-F238E27FC236}">
                    <a16:creationId xmlns:a16="http://schemas.microsoft.com/office/drawing/2014/main" id="{D2B99151-2F5A-40A8-8F18-8CE31911D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7784" y="3767523"/>
                <a:ext cx="1063625" cy="333375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en-US" sz="11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Confirm Transaction</a:t>
                </a:r>
                <a:endParaRPr kumimoji="0" lang="en-GB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D4ACC7C2-DECD-4596-9C5F-E30BAA84C884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rot="16200000" flipH="1">
                <a:off x="1022604" y="5378617"/>
                <a:ext cx="969578" cy="1613309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4D3E71CC-DCCC-4BEA-A4EE-F7FE344E30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06859" y="4214542"/>
                <a:ext cx="2548476" cy="2338944"/>
              </a:xfrm>
              <a:prstGeom prst="bentConnector3">
                <a:avLst>
                  <a:gd name="adj1" fmla="val 99814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DF40B6C8-B780-4E57-A981-35A5E361480D}"/>
                  </a:ext>
                </a:extLst>
              </p:cNvPr>
              <p:cNvCxnSpPr>
                <a:cxnSpLocks/>
                <a:stCxn id="11" idx="1"/>
                <a:endCxn id="44" idx="1"/>
              </p:cNvCxnSpPr>
              <p:nvPr/>
            </p:nvCxnSpPr>
            <p:spPr>
              <a:xfrm rot="10800000" flipH="1" flipV="1">
                <a:off x="4083732" y="2434681"/>
                <a:ext cx="44051" cy="1499529"/>
              </a:xfrm>
              <a:prstGeom prst="bentConnector3">
                <a:avLst>
                  <a:gd name="adj1" fmla="val -1103385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CB772E-4335-4AA9-98C5-F99FAA642013}"/>
                </a:ext>
              </a:extLst>
            </p:cNvPr>
            <p:cNvSpPr txBox="1"/>
            <p:nvPr/>
          </p:nvSpPr>
          <p:spPr>
            <a:xfrm>
              <a:off x="1312234" y="7283772"/>
              <a:ext cx="195524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0" lang="en-GB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Fig. </a:t>
              </a:r>
              <a:r>
                <a:rPr lang="en-GB" altLang="en-US" sz="1200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RTM System </a:t>
              </a:r>
              <a:r>
                <a:rPr kumimoji="0" lang="en-GB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rPr>
                <a:t>Flow Chart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433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D6EFBA14-EC13-44C0-A77C-6DA4213A620A}"/>
              </a:ext>
            </a:extLst>
          </p:cNvPr>
          <p:cNvGrpSpPr/>
          <p:nvPr/>
        </p:nvGrpSpPr>
        <p:grpSpPr>
          <a:xfrm>
            <a:off x="948426" y="271139"/>
            <a:ext cx="7247146" cy="5194487"/>
            <a:chOff x="948426" y="271139"/>
            <a:chExt cx="7247146" cy="519448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1A7387B-5909-42F7-ACBC-E06B5B0060FF}"/>
                </a:ext>
              </a:extLst>
            </p:cNvPr>
            <p:cNvGrpSpPr/>
            <p:nvPr/>
          </p:nvGrpSpPr>
          <p:grpSpPr>
            <a:xfrm>
              <a:off x="948427" y="2177248"/>
              <a:ext cx="825623" cy="1811044"/>
              <a:chOff x="841899" y="2177248"/>
              <a:chExt cx="825623" cy="181104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D755C5-8DC4-4281-8604-A434731E9E3C}"/>
                  </a:ext>
                </a:extLst>
              </p:cNvPr>
              <p:cNvSpPr/>
              <p:nvPr/>
            </p:nvSpPr>
            <p:spPr>
              <a:xfrm>
                <a:off x="1037208" y="2177248"/>
                <a:ext cx="435006" cy="42612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41257D7-D13B-4328-BC93-908F4A571D03}"/>
                  </a:ext>
                </a:extLst>
              </p:cNvPr>
              <p:cNvCxnSpPr>
                <a:cxnSpLocks/>
                <a:stCxn id="4" idx="4"/>
              </p:cNvCxnSpPr>
              <p:nvPr/>
            </p:nvCxnSpPr>
            <p:spPr>
              <a:xfrm>
                <a:off x="1254711" y="2603377"/>
                <a:ext cx="0" cy="8256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612A6D0-A103-4176-A862-F1DDF8BB85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54711" y="2329649"/>
                <a:ext cx="0" cy="8256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A46AAC-58BB-466C-ACBC-F4A0EC3DE4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4711" y="3429000"/>
                <a:ext cx="306282" cy="559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BB2F7F1-39DB-4B87-9D82-C447BD96C1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8428" y="3429000"/>
                <a:ext cx="306282" cy="559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2D4404-7B3B-41E4-82A2-E07C0232A68E}"/>
                </a:ext>
              </a:extLst>
            </p:cNvPr>
            <p:cNvGrpSpPr/>
            <p:nvPr/>
          </p:nvGrpSpPr>
          <p:grpSpPr>
            <a:xfrm>
              <a:off x="7369949" y="2177248"/>
              <a:ext cx="825623" cy="1811044"/>
              <a:chOff x="6846162" y="2177248"/>
              <a:chExt cx="825623" cy="181104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2534041-E631-4DC3-A063-7EA9C9B2EC81}"/>
                  </a:ext>
                </a:extLst>
              </p:cNvPr>
              <p:cNvSpPr/>
              <p:nvPr/>
            </p:nvSpPr>
            <p:spPr>
              <a:xfrm>
                <a:off x="7041471" y="2177248"/>
                <a:ext cx="435006" cy="42612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E2EA1EB-E3E0-4D79-9D26-1A320B360C2C}"/>
                  </a:ext>
                </a:extLst>
              </p:cNvPr>
              <p:cNvCxnSpPr>
                <a:cxnSpLocks/>
                <a:stCxn id="19" idx="4"/>
              </p:cNvCxnSpPr>
              <p:nvPr/>
            </p:nvCxnSpPr>
            <p:spPr>
              <a:xfrm>
                <a:off x="7258974" y="2603377"/>
                <a:ext cx="0" cy="8256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5ADB2ED-1DFD-4F69-B53F-848740E931A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258974" y="2329649"/>
                <a:ext cx="0" cy="8256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1977D3F-902D-4C97-9C83-9A7DA2113B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8974" y="3429000"/>
                <a:ext cx="306282" cy="559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418B84E-B6C0-425C-85C9-FD19AA96FD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2691" y="3429000"/>
                <a:ext cx="306282" cy="55929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5F6FE5-B4F7-4D34-B62F-BC5D3B9F44A1}"/>
                </a:ext>
              </a:extLst>
            </p:cNvPr>
            <p:cNvGrpSpPr/>
            <p:nvPr/>
          </p:nvGrpSpPr>
          <p:grpSpPr>
            <a:xfrm>
              <a:off x="3763019" y="271139"/>
              <a:ext cx="1428561" cy="4761390"/>
              <a:chOff x="3908391" y="424650"/>
              <a:chExt cx="1428561" cy="476139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6CAD06-75C3-49A0-AA6E-3A79C98A7835}"/>
                  </a:ext>
                </a:extLst>
              </p:cNvPr>
              <p:cNvSpPr/>
              <p:nvPr/>
            </p:nvSpPr>
            <p:spPr>
              <a:xfrm>
                <a:off x="3908391" y="424650"/>
                <a:ext cx="1327213" cy="46163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Initiate App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BA924C8-B8B3-42C9-8D7B-069BCA1EB355}"/>
                  </a:ext>
                </a:extLst>
              </p:cNvPr>
              <p:cNvSpPr/>
              <p:nvPr/>
            </p:nvSpPr>
            <p:spPr>
              <a:xfrm>
                <a:off x="3908391" y="1153358"/>
                <a:ext cx="1327213" cy="46163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Display Homepage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4B2965B-0CAC-4402-A135-1499415AFFD1}"/>
                  </a:ext>
                </a:extLst>
              </p:cNvPr>
              <p:cNvSpPr/>
              <p:nvPr/>
            </p:nvSpPr>
            <p:spPr>
              <a:xfrm>
                <a:off x="3918742" y="1882066"/>
                <a:ext cx="1327213" cy="46163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User Registration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DE49418-2994-46FC-88B7-17CB5E5C05B5}"/>
                  </a:ext>
                </a:extLst>
              </p:cNvPr>
              <p:cNvSpPr/>
              <p:nvPr/>
            </p:nvSpPr>
            <p:spPr>
              <a:xfrm>
                <a:off x="3918741" y="2610774"/>
                <a:ext cx="1418211" cy="4083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Search Train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B4EBF0E-5671-493C-A901-C0531CFE048F}"/>
                  </a:ext>
                </a:extLst>
              </p:cNvPr>
              <p:cNvSpPr/>
              <p:nvPr/>
            </p:nvSpPr>
            <p:spPr>
              <a:xfrm>
                <a:off x="3918741" y="3281779"/>
                <a:ext cx="1418211" cy="408373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Book Train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7C8163-B081-493F-8975-FC212BCE210F}"/>
                  </a:ext>
                </a:extLst>
              </p:cNvPr>
              <p:cNvSpPr/>
              <p:nvPr/>
            </p:nvSpPr>
            <p:spPr>
              <a:xfrm>
                <a:off x="3918741" y="3952784"/>
                <a:ext cx="1418211" cy="4853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Generate Receipt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7FECD63-3ADA-4922-96EF-6D025D5DDF97}"/>
                  </a:ext>
                </a:extLst>
              </p:cNvPr>
              <p:cNvSpPr/>
              <p:nvPr/>
            </p:nvSpPr>
            <p:spPr>
              <a:xfrm>
                <a:off x="3918741" y="4700728"/>
                <a:ext cx="1418211" cy="48531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See Receipt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AAD3EE8-38EB-4B5C-9FDC-861BBFE8C6C4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 flipV="1">
              <a:off x="1916048" y="501959"/>
              <a:ext cx="1846971" cy="2312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E9D26D-B188-409B-98E8-CF59E8D2B720}"/>
                </a:ext>
              </a:extLst>
            </p:cNvPr>
            <p:cNvSpPr txBox="1"/>
            <p:nvPr/>
          </p:nvSpPr>
          <p:spPr>
            <a:xfrm>
              <a:off x="948426" y="3988292"/>
              <a:ext cx="8256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r>
                <a:rPr lang="en-GB" sz="1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sz="14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A08DA9-1A81-4237-AED3-ECEC6552D48B}"/>
                </a:ext>
              </a:extLst>
            </p:cNvPr>
            <p:cNvSpPr txBox="1"/>
            <p:nvPr/>
          </p:nvSpPr>
          <p:spPr>
            <a:xfrm>
              <a:off x="7368468" y="4115539"/>
              <a:ext cx="82562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</a:t>
              </a:r>
            </a:p>
            <a:p>
              <a:pPr algn="ctr"/>
              <a:r>
                <a:rPr lang="en-GB" sz="1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(User)</a:t>
              </a:r>
              <a:r>
                <a:rPr lang="en-GB" sz="1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IN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39E1B7-04BB-4836-813B-B7E55121D55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2004041" y="1230667"/>
              <a:ext cx="1758978" cy="16693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D9AE849-B1B7-4563-ABEA-ABF82BE9BD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550" y="1959375"/>
              <a:ext cx="1629470" cy="1090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F8D4C93-090D-49F5-9790-28C52D87AA37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2197214" y="2661450"/>
              <a:ext cx="1576155" cy="641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3F6F4B9-87D4-499A-B753-9971198AC948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2197214" y="3565491"/>
              <a:ext cx="1576155" cy="1224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0AEDACC-5DB8-4E3A-B25C-2BD5B17A4C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91837" y="1230667"/>
              <a:ext cx="1758978" cy="16693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A04BEDC-09D5-46A5-A003-894F84EE0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0933" y="1957522"/>
              <a:ext cx="1629470" cy="1090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8988202-7BFC-43D2-9889-B227F8C8C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345" y="2661451"/>
              <a:ext cx="1398526" cy="5689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675AAFA-7826-40F3-A7FD-79AA32579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83345" y="3310260"/>
              <a:ext cx="1299708" cy="87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10245B5-62EB-4D10-A2EE-F47817FFB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1580" y="3603963"/>
              <a:ext cx="1291473" cy="423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F06B52C-6F2B-4B1A-8FC0-E91C630635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3346" y="3815920"/>
              <a:ext cx="1299707" cy="965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40C963B-9968-4744-AA8E-99A995E586E1}"/>
                </a:ext>
              </a:extLst>
            </p:cNvPr>
            <p:cNvSpPr txBox="1"/>
            <p:nvPr/>
          </p:nvSpPr>
          <p:spPr>
            <a:xfrm>
              <a:off x="2286000" y="5188627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Use Case </a:t>
              </a:r>
              <a:endParaRPr lang="en-IN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888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0E3223-23F7-42EC-A5A0-8E8A25467943}"/>
              </a:ext>
            </a:extLst>
          </p:cNvPr>
          <p:cNvSpPr txBox="1"/>
          <p:nvPr/>
        </p:nvSpPr>
        <p:spPr>
          <a:xfrm>
            <a:off x="403933" y="183757"/>
            <a:ext cx="7905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Level or 0 Level DFD of Railway Management System</a:t>
            </a:r>
            <a:endParaRPr lang="en-IN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C919B5F-67C4-486D-971B-CB252E6503A6}"/>
              </a:ext>
            </a:extLst>
          </p:cNvPr>
          <p:cNvGrpSpPr/>
          <p:nvPr/>
        </p:nvGrpSpPr>
        <p:grpSpPr>
          <a:xfrm>
            <a:off x="782387" y="673074"/>
            <a:ext cx="6615443" cy="1308541"/>
            <a:chOff x="1758933" y="4401695"/>
            <a:chExt cx="6615443" cy="13085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961DE4-07DF-4882-B073-890E47801492}"/>
                </a:ext>
              </a:extLst>
            </p:cNvPr>
            <p:cNvSpPr/>
            <p:nvPr/>
          </p:nvSpPr>
          <p:spPr>
            <a:xfrm>
              <a:off x="1758933" y="4668058"/>
              <a:ext cx="1033185" cy="930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Passenger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7CB95DE-ACC8-45DB-9E80-A86F911460AC}"/>
                </a:ext>
              </a:extLst>
            </p:cNvPr>
            <p:cNvSpPr/>
            <p:nvPr/>
          </p:nvSpPr>
          <p:spPr>
            <a:xfrm>
              <a:off x="4194788" y="4556140"/>
              <a:ext cx="1329431" cy="11540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Railway Reservation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14A873-701D-414F-83AD-0A34D7DBA608}"/>
                </a:ext>
              </a:extLst>
            </p:cNvPr>
            <p:cNvSpPr/>
            <p:nvPr/>
          </p:nvSpPr>
          <p:spPr>
            <a:xfrm>
              <a:off x="7341191" y="4664861"/>
              <a:ext cx="1033185" cy="9302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0765109-6164-4631-BE8D-7FD4F0B09B0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117" y="4804782"/>
              <a:ext cx="15135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7CF8CB-8A10-4C4E-9085-AD450608E7EB}"/>
                </a:ext>
              </a:extLst>
            </p:cNvPr>
            <p:cNvCxnSpPr>
              <a:cxnSpLocks/>
            </p:cNvCxnSpPr>
            <p:nvPr/>
          </p:nvCxnSpPr>
          <p:spPr>
            <a:xfrm>
              <a:off x="2792117" y="5117327"/>
              <a:ext cx="14026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AB06C74-488A-4C7A-9761-9DD2C74138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2117" y="5441778"/>
              <a:ext cx="15135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34CF9A-2E8F-47E0-AFAF-157A8A34A536}"/>
                </a:ext>
              </a:extLst>
            </p:cNvPr>
            <p:cNvSpPr txBox="1"/>
            <p:nvPr/>
          </p:nvSpPr>
          <p:spPr>
            <a:xfrm>
              <a:off x="2725622" y="4545534"/>
              <a:ext cx="1668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 Reservation Details</a:t>
              </a:r>
              <a:endParaRPr lang="en-IN" sz="12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1BBA2-D7F5-40F2-852E-3A49CA8982EF}"/>
                </a:ext>
              </a:extLst>
            </p:cNvPr>
            <p:cNvSpPr txBox="1"/>
            <p:nvPr/>
          </p:nvSpPr>
          <p:spPr>
            <a:xfrm>
              <a:off x="2671113" y="4902372"/>
              <a:ext cx="1668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 Train</a:t>
              </a:r>
              <a:endParaRPr lang="en-IN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F3EFB1-1FF9-4FDA-B5F3-4E2DDC70D07D}"/>
                </a:ext>
              </a:extLst>
            </p:cNvPr>
            <p:cNvSpPr txBox="1"/>
            <p:nvPr/>
          </p:nvSpPr>
          <p:spPr>
            <a:xfrm>
              <a:off x="2703336" y="5211539"/>
              <a:ext cx="1668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Ticket Info</a:t>
              </a:r>
              <a:endParaRPr lang="en-IN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AA2546-2629-48B9-BE61-0D409FA86903}"/>
                </a:ext>
              </a:extLst>
            </p:cNvPr>
            <p:cNvSpPr txBox="1"/>
            <p:nvPr/>
          </p:nvSpPr>
          <p:spPr>
            <a:xfrm>
              <a:off x="2823513" y="5054772"/>
              <a:ext cx="166882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 Train</a:t>
              </a:r>
              <a:endParaRPr lang="en-IN" sz="12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955EDE2-9F49-4B4E-A6CD-1A5C93A6E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573" y="4823212"/>
              <a:ext cx="1903618" cy="81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A3907A5-0283-490F-917F-8ED6BC3531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30551" y="5115828"/>
              <a:ext cx="1806606" cy="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B32875C-6A97-48B0-92FF-9876B4D8914E}"/>
                </a:ext>
              </a:extLst>
            </p:cNvPr>
            <p:cNvCxnSpPr>
              <a:cxnSpLocks/>
            </p:cNvCxnSpPr>
            <p:nvPr/>
          </p:nvCxnSpPr>
          <p:spPr>
            <a:xfrm>
              <a:off x="5503834" y="5294426"/>
              <a:ext cx="185265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474F02-4785-401A-B0E7-5C184EE924C7}"/>
                </a:ext>
              </a:extLst>
            </p:cNvPr>
            <p:cNvSpPr txBox="1"/>
            <p:nvPr/>
          </p:nvSpPr>
          <p:spPr>
            <a:xfrm>
              <a:off x="5404737" y="4401695"/>
              <a:ext cx="16688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Take Action on Reservation Details</a:t>
              </a:r>
              <a:endParaRPr lang="en-IN" sz="12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207BFE-6B80-4478-AC85-ADE3E05D0D7A}"/>
                </a:ext>
              </a:extLst>
            </p:cNvPr>
            <p:cNvSpPr txBox="1"/>
            <p:nvPr/>
          </p:nvSpPr>
          <p:spPr>
            <a:xfrm>
              <a:off x="5404737" y="4872950"/>
              <a:ext cx="18752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Discount On Paid amount</a:t>
              </a:r>
              <a:endParaRPr lang="en-IN" sz="12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E6F9E7F-EE7A-49D4-B9CE-A06C1AB91698}"/>
                </a:ext>
              </a:extLst>
            </p:cNvPr>
            <p:cNvSpPr txBox="1"/>
            <p:nvPr/>
          </p:nvSpPr>
          <p:spPr>
            <a:xfrm>
              <a:off x="5495064" y="5247185"/>
              <a:ext cx="1875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Booking /Online Transaction Information</a:t>
              </a:r>
              <a:endParaRPr lang="en-IN" sz="12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AC0075DC-0A6E-4406-80E9-E62BC214159E}"/>
              </a:ext>
            </a:extLst>
          </p:cNvPr>
          <p:cNvSpPr txBox="1"/>
          <p:nvPr/>
        </p:nvSpPr>
        <p:spPr>
          <a:xfrm>
            <a:off x="370627" y="2740526"/>
            <a:ext cx="62628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Level DFD of Railway Management System</a:t>
            </a:r>
            <a:endParaRPr lang="en-IN" dirty="0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DE3D907-A772-48D6-865A-42F0B920BD31}"/>
              </a:ext>
            </a:extLst>
          </p:cNvPr>
          <p:cNvGrpSpPr/>
          <p:nvPr/>
        </p:nvGrpSpPr>
        <p:grpSpPr>
          <a:xfrm>
            <a:off x="2971565" y="3322176"/>
            <a:ext cx="5598070" cy="3373648"/>
            <a:chOff x="2971565" y="3322176"/>
            <a:chExt cx="5598070" cy="3373648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99C8ACF-6CEE-453A-9F4C-525F6C1905E4}"/>
                </a:ext>
              </a:extLst>
            </p:cNvPr>
            <p:cNvCxnSpPr>
              <a:cxnSpLocks/>
              <a:stCxn id="56" idx="7"/>
              <a:endCxn id="59" idx="2"/>
            </p:cNvCxnSpPr>
            <p:nvPr/>
          </p:nvCxnSpPr>
          <p:spPr>
            <a:xfrm flipV="1">
              <a:off x="5880197" y="3899224"/>
              <a:ext cx="970822" cy="37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02BC7101-6BCC-4918-9A17-78EFC9DD42BF}"/>
                </a:ext>
              </a:extLst>
            </p:cNvPr>
            <p:cNvGrpSpPr/>
            <p:nvPr/>
          </p:nvGrpSpPr>
          <p:grpSpPr>
            <a:xfrm>
              <a:off x="2971565" y="3322176"/>
              <a:ext cx="5598070" cy="3373648"/>
              <a:chOff x="1533382" y="3121962"/>
              <a:chExt cx="5598070" cy="3373648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B022CE1-8194-41A7-B9C5-B4DDC46AAAD9}"/>
                  </a:ext>
                </a:extLst>
              </p:cNvPr>
              <p:cNvSpPr/>
              <p:nvPr/>
            </p:nvSpPr>
            <p:spPr>
              <a:xfrm>
                <a:off x="3307274" y="3900595"/>
                <a:ext cx="1329431" cy="11540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Railway Reservation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7D3D8B-0BA6-4494-9230-36E33C45BD8C}"/>
                  </a:ext>
                </a:extLst>
              </p:cNvPr>
              <p:cNvSpPr/>
              <p:nvPr/>
            </p:nvSpPr>
            <p:spPr>
              <a:xfrm>
                <a:off x="2973843" y="3172438"/>
                <a:ext cx="1996292" cy="3442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Reservation Database Entries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56F701A-D3EF-477E-BC21-BA8D00825760}"/>
                  </a:ext>
                </a:extLst>
              </p:cNvPr>
              <p:cNvSpPr/>
              <p:nvPr/>
            </p:nvSpPr>
            <p:spPr>
              <a:xfrm>
                <a:off x="5412836" y="3121962"/>
                <a:ext cx="1329431" cy="11540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Ticket Generation Process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CD2E68F-8737-4678-B602-A505D3B0BC15}"/>
                  </a:ext>
                </a:extLst>
              </p:cNvPr>
              <p:cNvSpPr/>
              <p:nvPr/>
            </p:nvSpPr>
            <p:spPr>
              <a:xfrm>
                <a:off x="5691278" y="5020407"/>
                <a:ext cx="1440174" cy="115409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 Confirmation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B489288-6731-40FF-98AD-F859D4315A0F}"/>
                  </a:ext>
                </a:extLst>
              </p:cNvPr>
              <p:cNvSpPr/>
              <p:nvPr/>
            </p:nvSpPr>
            <p:spPr>
              <a:xfrm>
                <a:off x="1797129" y="5341515"/>
                <a:ext cx="1329431" cy="115409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Reservation  Info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0DD166-9835-4F08-AA41-4386AED676B8}"/>
                  </a:ext>
                </a:extLst>
              </p:cNvPr>
              <p:cNvSpPr/>
              <p:nvPr/>
            </p:nvSpPr>
            <p:spPr>
              <a:xfrm>
                <a:off x="1533382" y="3556331"/>
                <a:ext cx="888921" cy="34426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Passenger</a:t>
                </a:r>
                <a:endParaRPr lang="en-IN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C6586FAC-CE2C-4933-BD64-04721328871E}"/>
                  </a:ext>
                </a:extLst>
              </p:cNvPr>
              <p:cNvCxnSpPr>
                <a:cxnSpLocks/>
                <a:stCxn id="56" idx="1"/>
                <a:endCxn id="62" idx="3"/>
              </p:cNvCxnSpPr>
              <p:nvPr/>
            </p:nvCxnSpPr>
            <p:spPr>
              <a:xfrm flipH="1" flipV="1">
                <a:off x="2422303" y="3728463"/>
                <a:ext cx="1079662" cy="341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7051E1-BF86-4A5D-AFDA-BA6C007F8F8A}"/>
                  </a:ext>
                </a:extLst>
              </p:cNvPr>
              <p:cNvCxnSpPr>
                <a:cxnSpLocks/>
                <a:stCxn id="56" idx="0"/>
                <a:endCxn id="57" idx="2"/>
              </p:cNvCxnSpPr>
              <p:nvPr/>
            </p:nvCxnSpPr>
            <p:spPr>
              <a:xfrm flipH="1" flipV="1">
                <a:off x="3971989" y="3516702"/>
                <a:ext cx="1" cy="3838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BB53901A-7351-42D2-B8DE-1268B44FB4C8}"/>
                  </a:ext>
                </a:extLst>
              </p:cNvPr>
              <p:cNvCxnSpPr>
                <a:cxnSpLocks/>
                <a:stCxn id="56" idx="5"/>
                <a:endCxn id="60" idx="2"/>
              </p:cNvCxnSpPr>
              <p:nvPr/>
            </p:nvCxnSpPr>
            <p:spPr>
              <a:xfrm>
                <a:off x="4442014" y="4885678"/>
                <a:ext cx="1249264" cy="71177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24E5771-61BF-4A04-838A-2C195A0E9543}"/>
                  </a:ext>
                </a:extLst>
              </p:cNvPr>
              <p:cNvCxnSpPr>
                <a:cxnSpLocks/>
                <a:stCxn id="56" idx="3"/>
                <a:endCxn id="61" idx="7"/>
              </p:cNvCxnSpPr>
              <p:nvPr/>
            </p:nvCxnSpPr>
            <p:spPr>
              <a:xfrm flipH="1">
                <a:off x="2931869" y="4885678"/>
                <a:ext cx="570096" cy="6248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40B7F8AF-64AC-4F09-8CA4-16A0E47A04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27397" y="4767310"/>
                <a:ext cx="1187830" cy="671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F6F25D4-910F-40DD-B76D-4E9F7193C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13241" y="4954171"/>
                <a:ext cx="579806" cy="64328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BA8BA0D4-055B-4885-8D6E-E4CC7FF1EBCA}"/>
                  </a:ext>
                </a:extLst>
              </p:cNvPr>
              <p:cNvCxnSpPr>
                <a:cxnSpLocks/>
                <a:stCxn id="62" idx="2"/>
                <a:endCxn id="61" idx="1"/>
              </p:cNvCxnSpPr>
              <p:nvPr/>
            </p:nvCxnSpPr>
            <p:spPr>
              <a:xfrm>
                <a:off x="1977843" y="3900595"/>
                <a:ext cx="13977" cy="16099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353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806FF2B5-B54E-4AEA-9357-0628D9A31380}"/>
              </a:ext>
            </a:extLst>
          </p:cNvPr>
          <p:cNvGrpSpPr/>
          <p:nvPr/>
        </p:nvGrpSpPr>
        <p:grpSpPr>
          <a:xfrm>
            <a:off x="306280" y="675572"/>
            <a:ext cx="7825666" cy="4694639"/>
            <a:chOff x="306280" y="675572"/>
            <a:chExt cx="7825666" cy="46946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53F50B-EC62-4892-BF79-B96806AE96F6}"/>
                </a:ext>
              </a:extLst>
            </p:cNvPr>
            <p:cNvSpPr txBox="1"/>
            <p:nvPr/>
          </p:nvSpPr>
          <p:spPr>
            <a:xfrm>
              <a:off x="306280" y="675572"/>
              <a:ext cx="5091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Second Level DFD of Railway Management System</a:t>
              </a:r>
              <a:endParaRPr lang="en-IN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C87BA7-BD2A-46CC-A0F6-96EFC8E268AF}"/>
                </a:ext>
              </a:extLst>
            </p:cNvPr>
            <p:cNvSpPr/>
            <p:nvPr/>
          </p:nvSpPr>
          <p:spPr>
            <a:xfrm>
              <a:off x="663372" y="1803456"/>
              <a:ext cx="916854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Admin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DE0E1B-8973-419F-97BF-56AB895B9313}"/>
                </a:ext>
              </a:extLst>
            </p:cNvPr>
            <p:cNvSpPr/>
            <p:nvPr/>
          </p:nvSpPr>
          <p:spPr>
            <a:xfrm>
              <a:off x="6026964" y="2039549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Train Details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7BED1A-2BF7-46AA-8732-DC9E2BC3244A}"/>
                </a:ext>
              </a:extLst>
            </p:cNvPr>
            <p:cNvSpPr/>
            <p:nvPr/>
          </p:nvSpPr>
          <p:spPr>
            <a:xfrm>
              <a:off x="6026964" y="2553626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Fare Details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7126BD-F809-4B2E-B9E7-F96E1BB70519}"/>
                </a:ext>
              </a:extLst>
            </p:cNvPr>
            <p:cNvSpPr/>
            <p:nvPr/>
          </p:nvSpPr>
          <p:spPr>
            <a:xfrm>
              <a:off x="6020786" y="3065877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Station Details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8ADC46-46C5-4E68-AB37-E2F05BB57F6E}"/>
                </a:ext>
              </a:extLst>
            </p:cNvPr>
            <p:cNvSpPr/>
            <p:nvPr/>
          </p:nvSpPr>
          <p:spPr>
            <a:xfrm>
              <a:off x="6020786" y="3578128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Booking Details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51592E-1F2A-452D-A2ED-1CD7B711DDC2}"/>
                </a:ext>
              </a:extLst>
            </p:cNvPr>
            <p:cNvSpPr/>
            <p:nvPr/>
          </p:nvSpPr>
          <p:spPr>
            <a:xfrm>
              <a:off x="6020786" y="4090379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Customer’s Details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6C6DDD-2EA8-4B12-AF4B-B1A54D8949F5}"/>
                </a:ext>
              </a:extLst>
            </p:cNvPr>
            <p:cNvSpPr/>
            <p:nvPr/>
          </p:nvSpPr>
          <p:spPr>
            <a:xfrm>
              <a:off x="6020786" y="4599491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Ticket Information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53C8D3-3100-485C-AD36-9FBC45BC8C7D}"/>
                </a:ext>
              </a:extLst>
            </p:cNvPr>
            <p:cNvSpPr/>
            <p:nvPr/>
          </p:nvSpPr>
          <p:spPr>
            <a:xfrm>
              <a:off x="3519508" y="4599490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User Permission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A93F14D-6830-419A-9FA5-AD43FAC84867}"/>
                </a:ext>
              </a:extLst>
            </p:cNvPr>
            <p:cNvSpPr/>
            <p:nvPr/>
          </p:nvSpPr>
          <p:spPr>
            <a:xfrm>
              <a:off x="1018230" y="4599489"/>
              <a:ext cx="2104982" cy="3094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Admins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ED12066-F9C0-4AF1-8C6B-3CE9D984F9DF}"/>
                </a:ext>
              </a:extLst>
            </p:cNvPr>
            <p:cNvSpPr/>
            <p:nvPr/>
          </p:nvSpPr>
          <p:spPr>
            <a:xfrm>
              <a:off x="4058731" y="3065877"/>
              <a:ext cx="1026537" cy="9272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Manage Modules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25C0AF-9932-4642-9C66-283483D9CFE3}"/>
                </a:ext>
              </a:extLst>
            </p:cNvPr>
            <p:cNvSpPr/>
            <p:nvPr/>
          </p:nvSpPr>
          <p:spPr>
            <a:xfrm>
              <a:off x="4058731" y="1494530"/>
              <a:ext cx="1026536" cy="9272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Check Roles of Access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07E6373-C412-4EE5-A938-BCE982FDD974}"/>
                </a:ext>
              </a:extLst>
            </p:cNvPr>
            <p:cNvSpPr/>
            <p:nvPr/>
          </p:nvSpPr>
          <p:spPr>
            <a:xfrm>
              <a:off x="2338684" y="1494531"/>
              <a:ext cx="1026536" cy="9272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 To system</a:t>
              </a:r>
              <a:endParaRPr lang="en-IN" sz="1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AE42227-C6E1-4B03-96D3-B9846C757F03}"/>
                </a:ext>
              </a:extLst>
            </p:cNvPr>
            <p:cNvCxnSpPr>
              <a:cxnSpLocks/>
              <a:stCxn id="8" idx="3"/>
              <a:endCxn id="19" idx="2"/>
            </p:cNvCxnSpPr>
            <p:nvPr/>
          </p:nvCxnSpPr>
          <p:spPr>
            <a:xfrm flipV="1">
              <a:off x="1580226" y="1958169"/>
              <a:ext cx="758458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0FCF308-32B4-4166-811B-B4889EF5B313}"/>
                </a:ext>
              </a:extLst>
            </p:cNvPr>
            <p:cNvCxnSpPr>
              <a:cxnSpLocks/>
              <a:stCxn id="19" idx="6"/>
              <a:endCxn id="18" idx="2"/>
            </p:cNvCxnSpPr>
            <p:nvPr/>
          </p:nvCxnSpPr>
          <p:spPr>
            <a:xfrm flipV="1">
              <a:off x="3365220" y="1958168"/>
              <a:ext cx="693511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BB5BFDF-1E8B-45C9-997C-41EB8CAA8E58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>
              <a:off x="4571999" y="2421805"/>
              <a:ext cx="1" cy="644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FD06C80-F9B9-4F56-8985-94CD6D5586B6}"/>
                </a:ext>
              </a:extLst>
            </p:cNvPr>
            <p:cNvCxnSpPr>
              <a:cxnSpLocks/>
              <a:stCxn id="17" idx="7"/>
              <a:endCxn id="9" idx="1"/>
            </p:cNvCxnSpPr>
            <p:nvPr/>
          </p:nvCxnSpPr>
          <p:spPr>
            <a:xfrm flipV="1">
              <a:off x="4934935" y="2194263"/>
              <a:ext cx="1092029" cy="10074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2C46F18-3793-4276-9144-EB9C49465B72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5042517" y="2708340"/>
              <a:ext cx="984447" cy="629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C952A73-6BEE-417C-B996-B6E97053C03F}"/>
                </a:ext>
              </a:extLst>
            </p:cNvPr>
            <p:cNvCxnSpPr>
              <a:cxnSpLocks/>
              <a:stCxn id="17" idx="6"/>
              <a:endCxn id="11" idx="1"/>
            </p:cNvCxnSpPr>
            <p:nvPr/>
          </p:nvCxnSpPr>
          <p:spPr>
            <a:xfrm flipV="1">
              <a:off x="5085268" y="3220591"/>
              <a:ext cx="935518" cy="3089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5D3ACFB-3050-49A9-83BE-0B0A8FD00CF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5085267" y="3654532"/>
              <a:ext cx="935519" cy="783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7C526D8-0B66-4DED-8C74-1B0925D98DA4}"/>
                </a:ext>
              </a:extLst>
            </p:cNvPr>
            <p:cNvCxnSpPr>
              <a:cxnSpLocks/>
              <a:stCxn id="17" idx="5"/>
              <a:endCxn id="14" idx="1"/>
            </p:cNvCxnSpPr>
            <p:nvPr/>
          </p:nvCxnSpPr>
          <p:spPr>
            <a:xfrm>
              <a:off x="4934935" y="3857356"/>
              <a:ext cx="1085851" cy="8968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126032-2C57-489D-BBF0-F91C4A2189A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5042517" y="3748055"/>
              <a:ext cx="978269" cy="4970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F26C717-E02F-4542-88DF-653E73952834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4571999" y="3993152"/>
              <a:ext cx="1" cy="606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C281647-3B00-4EFA-A424-514DACA14CEA}"/>
                </a:ext>
              </a:extLst>
            </p:cNvPr>
            <p:cNvCxnSpPr>
              <a:cxnSpLocks/>
              <a:stCxn id="17" idx="3"/>
              <a:endCxn id="16" idx="0"/>
            </p:cNvCxnSpPr>
            <p:nvPr/>
          </p:nvCxnSpPr>
          <p:spPr>
            <a:xfrm flipH="1">
              <a:off x="2070721" y="3857356"/>
              <a:ext cx="2138343" cy="7421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66E85A7-E693-4FCC-AEBC-6F56185669B8}"/>
                </a:ext>
              </a:extLst>
            </p:cNvPr>
            <p:cNvSpPr txBox="1"/>
            <p:nvPr/>
          </p:nvSpPr>
          <p:spPr>
            <a:xfrm>
              <a:off x="2624832" y="5108601"/>
              <a:ext cx="355402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100" b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Fig. Second Level DFD of Railway Management System</a:t>
              </a:r>
              <a:endParaRPr lang="en-IN" sz="1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5613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</TotalTime>
  <Words>161</Words>
  <Application>Microsoft Office PowerPoint</Application>
  <PresentationFormat>On-screen Show (4:3)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37</cp:revision>
  <dcterms:created xsi:type="dcterms:W3CDTF">2021-10-27T07:04:35Z</dcterms:created>
  <dcterms:modified xsi:type="dcterms:W3CDTF">2021-10-27T11:27:49Z</dcterms:modified>
</cp:coreProperties>
</file>