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88BD7-6DB5-4503-95DF-B6FC7517C60B}" type="datetimeFigureOut">
              <a:rPr lang="en-IN" smtClean="0"/>
              <a:t>27-10-2021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412F042-8C19-4B78-9B20-FD9E5AD710F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0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88BD7-6DB5-4503-95DF-B6FC7517C60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2F042-8C19-4B78-9B20-FD9E5AD710F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88BD7-6DB5-4503-95DF-B6FC7517C60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2F042-8C19-4B78-9B20-FD9E5AD710F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15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88BD7-6DB5-4503-95DF-B6FC7517C60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2F042-8C19-4B78-9B20-FD9E5AD710F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85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88BD7-6DB5-4503-95DF-B6FC7517C60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12F042-8C19-4B78-9B20-FD9E5AD710F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402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88BD7-6DB5-4503-95DF-B6FC7517C60B}"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2F042-8C19-4B78-9B20-FD9E5AD710F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35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88BD7-6DB5-4503-95DF-B6FC7517C60B}"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12F042-8C19-4B78-9B20-FD9E5AD710F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59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88BD7-6DB5-4503-95DF-B6FC7517C60B}"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12F042-8C19-4B78-9B20-FD9E5AD710F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40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88BD7-6DB5-4503-95DF-B6FC7517C60B}"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12F042-8C19-4B78-9B20-FD9E5AD710F5}" type="slidenum">
              <a:rPr lang="en-IN" smtClean="0"/>
              <a:t>‹#›</a:t>
            </a:fld>
            <a:endParaRPr lang="en-IN"/>
          </a:p>
        </p:txBody>
      </p:sp>
    </p:spTree>
    <p:extLst>
      <p:ext uri="{BB962C8B-B14F-4D97-AF65-F5344CB8AC3E}">
        <p14:creationId xmlns:p14="http://schemas.microsoft.com/office/powerpoint/2010/main" val="90429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C88BD7-6DB5-4503-95DF-B6FC7517C60B}"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12F042-8C19-4B78-9B20-FD9E5AD710F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38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C88BD7-6DB5-4503-95DF-B6FC7517C60B}" type="datetimeFigureOut">
              <a:rPr lang="en-IN" smtClean="0"/>
              <a:t>27-10-2021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412F042-8C19-4B78-9B20-FD9E5AD710F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94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C88BD7-6DB5-4503-95DF-B6FC7517C60B}" type="datetimeFigureOut">
              <a:rPr lang="en-IN" smtClean="0"/>
              <a:t>27-10-2021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12F042-8C19-4B78-9B20-FD9E5AD710F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09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48575-A81A-489C-A39E-4D83B3C9FA38}"/>
              </a:ext>
            </a:extLst>
          </p:cNvPr>
          <p:cNvSpPr txBox="1"/>
          <p:nvPr/>
        </p:nvSpPr>
        <p:spPr>
          <a:xfrm>
            <a:off x="766762" y="574888"/>
            <a:ext cx="1065847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G.V.A.I.E.T</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B7EBC7-3C62-427F-9C69-B1174BB9358D}"/>
              </a:ext>
            </a:extLst>
          </p:cNvPr>
          <p:cNvSpPr txBox="1"/>
          <p:nvPr/>
        </p:nvSpPr>
        <p:spPr>
          <a:xfrm>
            <a:off x="5224463" y="3038780"/>
            <a:ext cx="6422231" cy="461665"/>
          </a:xfrm>
          <a:prstGeom prst="rect">
            <a:avLst/>
          </a:prstGeom>
          <a:noFill/>
        </p:spPr>
        <p:txBody>
          <a:bodyPr wrap="square" rtlCol="0">
            <a:spAutoFit/>
          </a:bodyPr>
          <a:lstStyle/>
          <a:p>
            <a:pPr algn="r"/>
            <a:r>
              <a:rPr lang="en-US" sz="2400" dirty="0">
                <a:latin typeface="Times New Roman" panose="02020603050405020304" pitchFamily="18" charset="0"/>
                <a:cs typeface="Times New Roman" panose="02020603050405020304" pitchFamily="18" charset="0"/>
              </a:rPr>
              <a:t>Guided by :- RAJASHRI CHAUDHARI MAM</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BA8BD01-3772-4B0A-BB80-DAC345B30934}"/>
              </a:ext>
            </a:extLst>
          </p:cNvPr>
          <p:cNvSpPr txBox="1"/>
          <p:nvPr/>
        </p:nvSpPr>
        <p:spPr>
          <a:xfrm>
            <a:off x="7391400" y="3578964"/>
            <a:ext cx="4622800" cy="1938992"/>
          </a:xfrm>
          <a:prstGeom prst="rect">
            <a:avLst/>
          </a:prstGeom>
          <a:noFill/>
        </p:spPr>
        <p:txBody>
          <a:bodyPr wrap="square" rtlCol="0">
            <a:spAutoFit/>
          </a:bodyPr>
          <a:lstStyle/>
          <a:p>
            <a:pPr marL="457200" indent="-457200">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MEMBERS</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(11)  ASHISH GAVADE </a:t>
            </a:r>
          </a:p>
          <a:p>
            <a:r>
              <a:rPr lang="en-US" sz="2400" dirty="0">
                <a:latin typeface="Times New Roman" panose="02020603050405020304" pitchFamily="18" charset="0"/>
                <a:cs typeface="Times New Roman" panose="02020603050405020304" pitchFamily="18" charset="0"/>
              </a:rPr>
              <a:t>	(10)  YASH GAIKWAD </a:t>
            </a:r>
          </a:p>
          <a:p>
            <a:r>
              <a:rPr lang="en-US" sz="2400" dirty="0">
                <a:latin typeface="Times New Roman" panose="02020603050405020304" pitchFamily="18" charset="0"/>
                <a:cs typeface="Times New Roman" panose="02020603050405020304" pitchFamily="18" charset="0"/>
              </a:rPr>
              <a:t>	(09)  HIMANSHU DUMBRE </a:t>
            </a:r>
          </a:p>
          <a:p>
            <a:r>
              <a:rPr lang="en-US" sz="2400" dirty="0">
                <a:latin typeface="Times New Roman" panose="02020603050405020304" pitchFamily="18" charset="0"/>
                <a:cs typeface="Times New Roman" panose="02020603050405020304" pitchFamily="18" charset="0"/>
              </a:rPr>
              <a:t>	(12)  GAZI SALMA</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535ECBE-D445-4F6B-B63F-1A1E323BC615}"/>
              </a:ext>
            </a:extLst>
          </p:cNvPr>
          <p:cNvSpPr txBox="1"/>
          <p:nvPr/>
        </p:nvSpPr>
        <p:spPr>
          <a:xfrm>
            <a:off x="916780" y="1118555"/>
            <a:ext cx="10358438" cy="1508105"/>
          </a:xfrm>
          <a:prstGeom prst="rect">
            <a:avLst/>
          </a:prstGeom>
          <a:noFill/>
        </p:spPr>
        <p:txBody>
          <a:bodyPr wrap="square" rtlCol="0">
            <a:spAutoFit/>
          </a:bodyPr>
          <a:lstStyle/>
          <a:p>
            <a:pPr algn="ctr">
              <a:lnSpc>
                <a:spcPct val="250000"/>
              </a:lnSpc>
            </a:pPr>
            <a:r>
              <a:rPr lang="en-US" sz="2400" u="sng" dirty="0">
                <a:latin typeface="Times New Roman" panose="02020603050405020304" pitchFamily="18" charset="0"/>
                <a:cs typeface="Times New Roman" panose="02020603050405020304" pitchFamily="18" charset="0"/>
              </a:rPr>
              <a:t>PROJECT ON</a:t>
            </a:r>
            <a:endParaRPr lang="en-US" sz="2400" b="1" u="sng"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 RAILWAY TICKET MANAGEMENT ”</a:t>
            </a:r>
            <a:endParaRPr lang="en-IN" sz="2000" dirty="0"/>
          </a:p>
        </p:txBody>
      </p:sp>
    </p:spTree>
    <p:extLst>
      <p:ext uri="{BB962C8B-B14F-4D97-AF65-F5344CB8AC3E}">
        <p14:creationId xmlns:p14="http://schemas.microsoft.com/office/powerpoint/2010/main" val="408856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2F7C-A728-4251-838E-F8B9CA5BC08F}"/>
              </a:ext>
            </a:extLst>
          </p:cNvPr>
          <p:cNvSpPr>
            <a:spLocks noGrp="1"/>
          </p:cNvSpPr>
          <p:nvPr>
            <p:ph type="title"/>
          </p:nvPr>
        </p:nvSpPr>
        <p:spPr/>
        <p:txBody>
          <a:bodyPr/>
          <a:lstStyle/>
          <a:p>
            <a:pPr algn="ctr"/>
            <a:r>
              <a:rPr lang="en-GB" dirty="0"/>
              <a:t>Use Case Diagram</a:t>
            </a:r>
            <a:endParaRPr lang="en-IN" dirty="0"/>
          </a:p>
        </p:txBody>
      </p:sp>
      <p:grpSp>
        <p:nvGrpSpPr>
          <p:cNvPr id="4" name="Group 3">
            <a:extLst>
              <a:ext uri="{FF2B5EF4-FFF2-40B4-BE49-F238E27FC236}">
                <a16:creationId xmlns:a16="http://schemas.microsoft.com/office/drawing/2014/main" id="{85DFFFE3-FDE0-48D9-BCD8-DD70611CE0BF}"/>
              </a:ext>
            </a:extLst>
          </p:cNvPr>
          <p:cNvGrpSpPr/>
          <p:nvPr/>
        </p:nvGrpSpPr>
        <p:grpSpPr>
          <a:xfrm>
            <a:off x="3057130" y="1816122"/>
            <a:ext cx="6468372" cy="4960596"/>
            <a:chOff x="3057130" y="1816122"/>
            <a:chExt cx="6468372" cy="4960596"/>
          </a:xfrm>
        </p:grpSpPr>
        <p:grpSp>
          <p:nvGrpSpPr>
            <p:cNvPr id="8" name="Group 7">
              <a:extLst>
                <a:ext uri="{FF2B5EF4-FFF2-40B4-BE49-F238E27FC236}">
                  <a16:creationId xmlns:a16="http://schemas.microsoft.com/office/drawing/2014/main" id="{0BCCE6EA-D218-4891-9F25-55A8730FA3F6}"/>
                </a:ext>
              </a:extLst>
            </p:cNvPr>
            <p:cNvGrpSpPr/>
            <p:nvPr/>
          </p:nvGrpSpPr>
          <p:grpSpPr>
            <a:xfrm>
              <a:off x="3057130" y="1905000"/>
              <a:ext cx="6468372" cy="4871718"/>
              <a:chOff x="948426" y="271139"/>
              <a:chExt cx="7247146" cy="5176029"/>
            </a:xfrm>
          </p:grpSpPr>
          <p:grpSp>
            <p:nvGrpSpPr>
              <p:cNvPr id="9" name="Group 8">
                <a:extLst>
                  <a:ext uri="{FF2B5EF4-FFF2-40B4-BE49-F238E27FC236}">
                    <a16:creationId xmlns:a16="http://schemas.microsoft.com/office/drawing/2014/main" id="{B0DE7FB9-5170-4B1B-AA47-65B713BAB783}"/>
                  </a:ext>
                </a:extLst>
              </p:cNvPr>
              <p:cNvGrpSpPr/>
              <p:nvPr/>
            </p:nvGrpSpPr>
            <p:grpSpPr>
              <a:xfrm>
                <a:off x="948427" y="2177248"/>
                <a:ext cx="825623" cy="1811044"/>
                <a:chOff x="841899" y="2177248"/>
                <a:chExt cx="825623" cy="1811044"/>
              </a:xfrm>
            </p:grpSpPr>
            <p:sp>
              <p:nvSpPr>
                <p:cNvPr id="38" name="Oval 37">
                  <a:extLst>
                    <a:ext uri="{FF2B5EF4-FFF2-40B4-BE49-F238E27FC236}">
                      <a16:creationId xmlns:a16="http://schemas.microsoft.com/office/drawing/2014/main" id="{398D861D-3D84-41F0-AB97-C23644015D3E}"/>
                    </a:ext>
                  </a:extLst>
                </p:cNvPr>
                <p:cNvSpPr/>
                <p:nvPr/>
              </p:nvSpPr>
              <p:spPr>
                <a:xfrm>
                  <a:off x="1037208" y="2177248"/>
                  <a:ext cx="435006" cy="4261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a:extLst>
                    <a:ext uri="{FF2B5EF4-FFF2-40B4-BE49-F238E27FC236}">
                      <a16:creationId xmlns:a16="http://schemas.microsoft.com/office/drawing/2014/main" id="{1E7AA598-0BC1-4895-A1B1-E1AD3888B110}"/>
                    </a:ext>
                  </a:extLst>
                </p:cNvPr>
                <p:cNvCxnSpPr>
                  <a:cxnSpLocks/>
                  <a:stCxn id="38" idx="4"/>
                </p:cNvCxnSpPr>
                <p:nvPr/>
              </p:nvCxnSpPr>
              <p:spPr>
                <a:xfrm>
                  <a:off x="1254711" y="2603377"/>
                  <a:ext cx="0" cy="82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F5BE42-D259-428B-A440-0C44EF1D61D0}"/>
                    </a:ext>
                  </a:extLst>
                </p:cNvPr>
                <p:cNvCxnSpPr>
                  <a:cxnSpLocks/>
                </p:cNvCxnSpPr>
                <p:nvPr/>
              </p:nvCxnSpPr>
              <p:spPr>
                <a:xfrm rot="16200000">
                  <a:off x="1254711" y="2329649"/>
                  <a:ext cx="0" cy="82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7888CD0-26AB-458B-A16B-7AE5A9C4ACF3}"/>
                    </a:ext>
                  </a:extLst>
                </p:cNvPr>
                <p:cNvCxnSpPr>
                  <a:cxnSpLocks/>
                </p:cNvCxnSpPr>
                <p:nvPr/>
              </p:nvCxnSpPr>
              <p:spPr>
                <a:xfrm>
                  <a:off x="1254711" y="3429000"/>
                  <a:ext cx="306282" cy="55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7D9468-C552-4222-8E2E-971017CEF270}"/>
                    </a:ext>
                  </a:extLst>
                </p:cNvPr>
                <p:cNvCxnSpPr>
                  <a:cxnSpLocks/>
                </p:cNvCxnSpPr>
                <p:nvPr/>
              </p:nvCxnSpPr>
              <p:spPr>
                <a:xfrm flipV="1">
                  <a:off x="948428" y="3429000"/>
                  <a:ext cx="306282" cy="55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4DFB114-88A4-42D9-B945-307F28E4FF82}"/>
                  </a:ext>
                </a:extLst>
              </p:cNvPr>
              <p:cNvGrpSpPr/>
              <p:nvPr/>
            </p:nvGrpSpPr>
            <p:grpSpPr>
              <a:xfrm>
                <a:off x="7369949" y="2177248"/>
                <a:ext cx="825623" cy="1811044"/>
                <a:chOff x="6846162" y="2177248"/>
                <a:chExt cx="825623" cy="1811044"/>
              </a:xfrm>
            </p:grpSpPr>
            <p:sp>
              <p:nvSpPr>
                <p:cNvPr id="33" name="Oval 32">
                  <a:extLst>
                    <a:ext uri="{FF2B5EF4-FFF2-40B4-BE49-F238E27FC236}">
                      <a16:creationId xmlns:a16="http://schemas.microsoft.com/office/drawing/2014/main" id="{75C1D5A6-DE30-4A67-8AFA-BDAA624A8D6C}"/>
                    </a:ext>
                  </a:extLst>
                </p:cNvPr>
                <p:cNvSpPr/>
                <p:nvPr/>
              </p:nvSpPr>
              <p:spPr>
                <a:xfrm>
                  <a:off x="7041471" y="2177248"/>
                  <a:ext cx="435006" cy="4261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9BE40173-F9DB-4636-BD3F-F31284DC2092}"/>
                    </a:ext>
                  </a:extLst>
                </p:cNvPr>
                <p:cNvCxnSpPr>
                  <a:cxnSpLocks/>
                  <a:stCxn id="33" idx="4"/>
                </p:cNvCxnSpPr>
                <p:nvPr/>
              </p:nvCxnSpPr>
              <p:spPr>
                <a:xfrm>
                  <a:off x="7258974" y="2603377"/>
                  <a:ext cx="0" cy="82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0C5B4BD-CCDE-4765-9FD2-CE77DFAC3C50}"/>
                    </a:ext>
                  </a:extLst>
                </p:cNvPr>
                <p:cNvCxnSpPr>
                  <a:cxnSpLocks/>
                </p:cNvCxnSpPr>
                <p:nvPr/>
              </p:nvCxnSpPr>
              <p:spPr>
                <a:xfrm rot="16200000">
                  <a:off x="7258974" y="2329649"/>
                  <a:ext cx="0" cy="82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63079D8-34B8-400A-BDB4-7A6ECE0AAD40}"/>
                    </a:ext>
                  </a:extLst>
                </p:cNvPr>
                <p:cNvCxnSpPr>
                  <a:cxnSpLocks/>
                </p:cNvCxnSpPr>
                <p:nvPr/>
              </p:nvCxnSpPr>
              <p:spPr>
                <a:xfrm>
                  <a:off x="7258974" y="3429000"/>
                  <a:ext cx="306282" cy="55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C6FA44-98CB-45BC-8D46-03937578CDDE}"/>
                    </a:ext>
                  </a:extLst>
                </p:cNvPr>
                <p:cNvCxnSpPr>
                  <a:cxnSpLocks/>
                </p:cNvCxnSpPr>
                <p:nvPr/>
              </p:nvCxnSpPr>
              <p:spPr>
                <a:xfrm flipV="1">
                  <a:off x="6952691" y="3429000"/>
                  <a:ext cx="306282" cy="55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714A050-3ABC-4A9C-9665-AE8E06C8F6BE}"/>
                  </a:ext>
                </a:extLst>
              </p:cNvPr>
              <p:cNvGrpSpPr/>
              <p:nvPr/>
            </p:nvGrpSpPr>
            <p:grpSpPr>
              <a:xfrm>
                <a:off x="3763019" y="271139"/>
                <a:ext cx="1428561" cy="4761390"/>
                <a:chOff x="3908391" y="424650"/>
                <a:chExt cx="1428561" cy="4761390"/>
              </a:xfrm>
            </p:grpSpPr>
            <p:sp>
              <p:nvSpPr>
                <p:cNvPr id="26" name="Oval 25">
                  <a:extLst>
                    <a:ext uri="{FF2B5EF4-FFF2-40B4-BE49-F238E27FC236}">
                      <a16:creationId xmlns:a16="http://schemas.microsoft.com/office/drawing/2014/main" id="{C8962866-9A11-49F2-8A2B-FAB5ED57CB2B}"/>
                    </a:ext>
                  </a:extLst>
                </p:cNvPr>
                <p:cNvSpPr/>
                <p:nvPr/>
              </p:nvSpPr>
              <p:spPr>
                <a:xfrm>
                  <a:off x="3908391" y="424650"/>
                  <a:ext cx="1327213" cy="46163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Initiate App</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AA080880-7F86-4C26-864E-A3EBC60BD9D9}"/>
                    </a:ext>
                  </a:extLst>
                </p:cNvPr>
                <p:cNvSpPr/>
                <p:nvPr/>
              </p:nvSpPr>
              <p:spPr>
                <a:xfrm>
                  <a:off x="3908391" y="1153358"/>
                  <a:ext cx="1327213" cy="46163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Display Homepage</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BED2C628-77E1-443E-94AA-1BA1B9BFF2B2}"/>
                    </a:ext>
                  </a:extLst>
                </p:cNvPr>
                <p:cNvSpPr/>
                <p:nvPr/>
              </p:nvSpPr>
              <p:spPr>
                <a:xfrm>
                  <a:off x="3918742" y="1882066"/>
                  <a:ext cx="1327213" cy="46163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New User Registration</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47B9697E-684F-4F35-9775-F49629EF3E7D}"/>
                    </a:ext>
                  </a:extLst>
                </p:cNvPr>
                <p:cNvSpPr/>
                <p:nvPr/>
              </p:nvSpPr>
              <p:spPr>
                <a:xfrm>
                  <a:off x="3918741" y="2610774"/>
                  <a:ext cx="1418211" cy="40837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Search Train</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94E60F64-5079-4988-836F-C748EC2C5162}"/>
                    </a:ext>
                  </a:extLst>
                </p:cNvPr>
                <p:cNvSpPr/>
                <p:nvPr/>
              </p:nvSpPr>
              <p:spPr>
                <a:xfrm>
                  <a:off x="3918741" y="3281779"/>
                  <a:ext cx="1418211" cy="40837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Book Train</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208A6426-26A7-4B78-8457-D210C0242352}"/>
                    </a:ext>
                  </a:extLst>
                </p:cNvPr>
                <p:cNvSpPr/>
                <p:nvPr/>
              </p:nvSpPr>
              <p:spPr>
                <a:xfrm>
                  <a:off x="3918741" y="3952784"/>
                  <a:ext cx="1418211" cy="4853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Generate Receipt</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42EB1458-CDDA-43E5-BBB1-9016C0366CEB}"/>
                    </a:ext>
                  </a:extLst>
                </p:cNvPr>
                <p:cNvSpPr/>
                <p:nvPr/>
              </p:nvSpPr>
              <p:spPr>
                <a:xfrm>
                  <a:off x="3918741" y="4700728"/>
                  <a:ext cx="1418211" cy="4853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latin typeface="Times New Roman" panose="02020603050405020304" pitchFamily="18" charset="0"/>
                      <a:cs typeface="Times New Roman" panose="02020603050405020304" pitchFamily="18" charset="0"/>
                    </a:rPr>
                    <a:t>See Receipt</a:t>
                  </a:r>
                  <a:endParaRPr lang="en-IN" sz="1050" dirty="0">
                    <a:solidFill>
                      <a:sysClr val="windowText" lastClr="000000"/>
                    </a:solidFill>
                    <a:latin typeface="Times New Roman" panose="02020603050405020304" pitchFamily="18" charset="0"/>
                    <a:cs typeface="Times New Roman" panose="02020603050405020304" pitchFamily="18" charset="0"/>
                  </a:endParaRPr>
                </a:p>
              </p:txBody>
            </p:sp>
          </p:grpSp>
          <p:cxnSp>
            <p:nvCxnSpPr>
              <p:cNvPr id="12" name="Straight Arrow Connector 11">
                <a:extLst>
                  <a:ext uri="{FF2B5EF4-FFF2-40B4-BE49-F238E27FC236}">
                    <a16:creationId xmlns:a16="http://schemas.microsoft.com/office/drawing/2014/main" id="{A08F5236-F906-415A-8DBD-3E4610E73B24}"/>
                  </a:ext>
                </a:extLst>
              </p:cNvPr>
              <p:cNvCxnSpPr>
                <a:cxnSpLocks/>
                <a:endCxn id="26" idx="2"/>
              </p:cNvCxnSpPr>
              <p:nvPr/>
            </p:nvCxnSpPr>
            <p:spPr>
              <a:xfrm flipV="1">
                <a:off x="1916048" y="501959"/>
                <a:ext cx="1846971" cy="2312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44DC3C-3E06-4E83-997D-7D35B4743E8F}"/>
                  </a:ext>
                </a:extLst>
              </p:cNvPr>
              <p:cNvSpPr txBox="1"/>
              <p:nvPr/>
            </p:nvSpPr>
            <p:spPr>
              <a:xfrm>
                <a:off x="948426" y="3988292"/>
                <a:ext cx="825623" cy="369332"/>
              </a:xfrm>
              <a:prstGeom prst="rect">
                <a:avLst/>
              </a:prstGeom>
              <a:noFill/>
            </p:spPr>
            <p:txBody>
              <a:bodyPr wrap="square">
                <a:spAutoFit/>
              </a:bodyPr>
              <a:lstStyle/>
              <a:p>
                <a:pPr algn="ctr"/>
                <a:r>
                  <a:rPr lang="en-GB" sz="1400" dirty="0">
                    <a:solidFill>
                      <a:sysClr val="windowText" lastClr="000000"/>
                    </a:solidFill>
                    <a:latin typeface="Times New Roman" panose="02020603050405020304" pitchFamily="18" charset="0"/>
                    <a:cs typeface="Times New Roman" panose="02020603050405020304" pitchFamily="18" charset="0"/>
                  </a:rPr>
                  <a:t>Admin</a:t>
                </a:r>
                <a:r>
                  <a:rPr lang="en-GB" sz="1800" dirty="0">
                    <a:solidFill>
                      <a:sysClr val="windowText" lastClr="000000"/>
                    </a:solidFill>
                    <a:latin typeface="Times New Roman" panose="02020603050405020304" pitchFamily="18" charset="0"/>
                    <a:cs typeface="Times New Roman" panose="02020603050405020304" pitchFamily="18" charset="0"/>
                  </a:rPr>
                  <a:t> </a:t>
                </a:r>
                <a:endParaRPr lang="en-IN" sz="1400" dirty="0"/>
              </a:p>
            </p:txBody>
          </p:sp>
          <p:sp>
            <p:nvSpPr>
              <p:cNvPr id="14" name="TextBox 13">
                <a:extLst>
                  <a:ext uri="{FF2B5EF4-FFF2-40B4-BE49-F238E27FC236}">
                    <a16:creationId xmlns:a16="http://schemas.microsoft.com/office/drawing/2014/main" id="{4F9071F0-CC90-4E1F-9FED-B174B9780792}"/>
                  </a:ext>
                </a:extLst>
              </p:cNvPr>
              <p:cNvSpPr txBox="1"/>
              <p:nvPr/>
            </p:nvSpPr>
            <p:spPr>
              <a:xfrm>
                <a:off x="7368468" y="4115539"/>
                <a:ext cx="825623" cy="584775"/>
              </a:xfrm>
              <a:prstGeom prst="rect">
                <a:avLst/>
              </a:prstGeom>
              <a:noFill/>
            </p:spPr>
            <p:txBody>
              <a:bodyPr wrap="square">
                <a:spAutoFit/>
              </a:bodyPr>
              <a:lstStyle/>
              <a:p>
                <a:pPr algn="ctr"/>
                <a:r>
                  <a:rPr lang="en-GB" sz="1400" dirty="0">
                    <a:solidFill>
                      <a:sysClr val="windowText" lastClr="000000"/>
                    </a:solidFill>
                    <a:latin typeface="Times New Roman" panose="02020603050405020304" pitchFamily="18" charset="0"/>
                    <a:cs typeface="Times New Roman" panose="02020603050405020304" pitchFamily="18" charset="0"/>
                  </a:rPr>
                  <a:t>Client</a:t>
                </a:r>
              </a:p>
              <a:p>
                <a:pPr algn="ctr"/>
                <a:r>
                  <a:rPr lang="en-GB" sz="1400" dirty="0">
                    <a:solidFill>
                      <a:sysClr val="windowText" lastClr="000000"/>
                    </a:solidFill>
                    <a:latin typeface="Times New Roman" panose="02020603050405020304" pitchFamily="18" charset="0"/>
                    <a:cs typeface="Times New Roman" panose="02020603050405020304" pitchFamily="18" charset="0"/>
                  </a:rPr>
                  <a:t>(User)</a:t>
                </a:r>
                <a:r>
                  <a:rPr lang="en-GB" sz="1800" dirty="0">
                    <a:solidFill>
                      <a:sysClr val="windowText" lastClr="000000"/>
                    </a:solidFill>
                    <a:latin typeface="Times New Roman" panose="02020603050405020304" pitchFamily="18" charset="0"/>
                    <a:cs typeface="Times New Roman" panose="02020603050405020304" pitchFamily="18" charset="0"/>
                  </a:rPr>
                  <a:t> </a:t>
                </a:r>
                <a:endParaRPr lang="en-IN" dirty="0"/>
              </a:p>
            </p:txBody>
          </p:sp>
          <p:cxnSp>
            <p:nvCxnSpPr>
              <p:cNvPr id="15" name="Straight Arrow Connector 14">
                <a:extLst>
                  <a:ext uri="{FF2B5EF4-FFF2-40B4-BE49-F238E27FC236}">
                    <a16:creationId xmlns:a16="http://schemas.microsoft.com/office/drawing/2014/main" id="{B8B152C1-86E9-42C4-8924-0DC16B74DE7C}"/>
                  </a:ext>
                </a:extLst>
              </p:cNvPr>
              <p:cNvCxnSpPr>
                <a:cxnSpLocks/>
                <a:endCxn id="27" idx="2"/>
              </p:cNvCxnSpPr>
              <p:nvPr/>
            </p:nvCxnSpPr>
            <p:spPr>
              <a:xfrm flipV="1">
                <a:off x="2004041" y="1230667"/>
                <a:ext cx="1758978" cy="1669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AA023D0-5377-40ED-9CE5-F458C597CC4F}"/>
                  </a:ext>
                </a:extLst>
              </p:cNvPr>
              <p:cNvCxnSpPr>
                <a:cxnSpLocks/>
              </p:cNvCxnSpPr>
              <p:nvPr/>
            </p:nvCxnSpPr>
            <p:spPr>
              <a:xfrm flipV="1">
                <a:off x="2133550" y="1959375"/>
                <a:ext cx="1629470" cy="1090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ED2D9A-E184-4F5A-AE11-4D41A2A78C9C}"/>
                  </a:ext>
                </a:extLst>
              </p:cNvPr>
              <p:cNvCxnSpPr>
                <a:cxnSpLocks/>
                <a:endCxn id="29" idx="2"/>
              </p:cNvCxnSpPr>
              <p:nvPr/>
            </p:nvCxnSpPr>
            <p:spPr>
              <a:xfrm flipV="1">
                <a:off x="2197214" y="2661450"/>
                <a:ext cx="1576155" cy="641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177FC5-52A8-4D07-B618-CD611B07189E}"/>
                  </a:ext>
                </a:extLst>
              </p:cNvPr>
              <p:cNvCxnSpPr>
                <a:cxnSpLocks/>
                <a:endCxn id="32" idx="2"/>
              </p:cNvCxnSpPr>
              <p:nvPr/>
            </p:nvCxnSpPr>
            <p:spPr>
              <a:xfrm>
                <a:off x="2197214" y="3565491"/>
                <a:ext cx="1576155" cy="12243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05235EE-BA47-4D19-A477-233D3530A855}"/>
                  </a:ext>
                </a:extLst>
              </p:cNvPr>
              <p:cNvCxnSpPr>
                <a:cxnSpLocks/>
              </p:cNvCxnSpPr>
              <p:nvPr/>
            </p:nvCxnSpPr>
            <p:spPr>
              <a:xfrm flipH="1" flipV="1">
                <a:off x="5091837" y="1230667"/>
                <a:ext cx="1758978" cy="1669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BD5D3B-1858-434F-82D6-CC31B31AB99B}"/>
                  </a:ext>
                </a:extLst>
              </p:cNvPr>
              <p:cNvCxnSpPr>
                <a:cxnSpLocks/>
              </p:cNvCxnSpPr>
              <p:nvPr/>
            </p:nvCxnSpPr>
            <p:spPr>
              <a:xfrm flipH="1" flipV="1">
                <a:off x="5110933" y="1957522"/>
                <a:ext cx="1629470" cy="1090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B5B0D7-CEA4-43CF-A539-936C36DA9863}"/>
                  </a:ext>
                </a:extLst>
              </p:cNvPr>
              <p:cNvCxnSpPr>
                <a:cxnSpLocks/>
              </p:cNvCxnSpPr>
              <p:nvPr/>
            </p:nvCxnSpPr>
            <p:spPr>
              <a:xfrm flipH="1" flipV="1">
                <a:off x="5183345" y="2661451"/>
                <a:ext cx="1398526" cy="5689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102DCB-6386-4A05-9FC1-EFEFE1F2B9E3}"/>
                  </a:ext>
                </a:extLst>
              </p:cNvPr>
              <p:cNvCxnSpPr>
                <a:cxnSpLocks/>
              </p:cNvCxnSpPr>
              <p:nvPr/>
            </p:nvCxnSpPr>
            <p:spPr>
              <a:xfrm flipH="1" flipV="1">
                <a:off x="5183345" y="3310260"/>
                <a:ext cx="1299708" cy="876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BAC0CC2-9932-4553-9D41-A259FD3C57E2}"/>
                  </a:ext>
                </a:extLst>
              </p:cNvPr>
              <p:cNvCxnSpPr>
                <a:cxnSpLocks/>
              </p:cNvCxnSpPr>
              <p:nvPr/>
            </p:nvCxnSpPr>
            <p:spPr>
              <a:xfrm flipH="1">
                <a:off x="5191580" y="3603963"/>
                <a:ext cx="1291473" cy="4239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B6B3DB-AB95-44E1-8D03-D8AF0FED1D06}"/>
                  </a:ext>
                </a:extLst>
              </p:cNvPr>
              <p:cNvCxnSpPr>
                <a:cxnSpLocks/>
              </p:cNvCxnSpPr>
              <p:nvPr/>
            </p:nvCxnSpPr>
            <p:spPr>
              <a:xfrm flipH="1">
                <a:off x="5183346" y="3815920"/>
                <a:ext cx="1299707" cy="9656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FC99CB-B44A-4683-AB5C-878CE1D98712}"/>
                  </a:ext>
                </a:extLst>
              </p:cNvPr>
              <p:cNvSpPr txBox="1"/>
              <p:nvPr/>
            </p:nvSpPr>
            <p:spPr>
              <a:xfrm>
                <a:off x="3694397" y="5159639"/>
                <a:ext cx="1576155" cy="287529"/>
              </a:xfrm>
              <a:prstGeom prst="rect">
                <a:avLst/>
              </a:prstGeom>
              <a:solidFill>
                <a:schemeClr val="bg1"/>
              </a:solid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Fig. Use Case </a:t>
                </a:r>
                <a:endParaRPr lang="en-IN" sz="1200" dirty="0"/>
              </a:p>
            </p:txBody>
          </p:sp>
        </p:grpSp>
        <p:sp>
          <p:nvSpPr>
            <p:cNvPr id="3" name="Rectangle 2">
              <a:extLst>
                <a:ext uri="{FF2B5EF4-FFF2-40B4-BE49-F238E27FC236}">
                  <a16:creationId xmlns:a16="http://schemas.microsoft.com/office/drawing/2014/main" id="{D1E8C4BA-2BBA-43C4-8100-027ACE2D750A}"/>
                </a:ext>
              </a:extLst>
            </p:cNvPr>
            <p:cNvSpPr/>
            <p:nvPr/>
          </p:nvSpPr>
          <p:spPr>
            <a:xfrm>
              <a:off x="5159228" y="1816122"/>
              <a:ext cx="2223083" cy="46074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1935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7643-912C-472E-AFEE-E4E224FC61DC}"/>
              </a:ext>
            </a:extLst>
          </p:cNvPr>
          <p:cNvSpPr>
            <a:spLocks noGrp="1"/>
          </p:cNvSpPr>
          <p:nvPr>
            <p:ph type="title"/>
          </p:nvPr>
        </p:nvSpPr>
        <p:spPr>
          <a:xfrm>
            <a:off x="838200" y="226579"/>
            <a:ext cx="10515600" cy="1325563"/>
          </a:xfrm>
        </p:spPr>
        <p:txBody>
          <a:bodyPr/>
          <a:lstStyle/>
          <a:p>
            <a:pPr algn="ctr"/>
            <a:r>
              <a:rPr lang="en-US" b="1" dirty="0">
                <a:latin typeface="Times New Roman" panose="02020603050405020304" pitchFamily="18" charset="0"/>
                <a:cs typeface="Times New Roman" panose="02020603050405020304" pitchFamily="18" charset="0"/>
              </a:rPr>
              <a:t>Conclusion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C7DB9-8212-4A5A-BF53-A53FD0A92B5D}"/>
              </a:ext>
            </a:extLst>
          </p:cNvPr>
          <p:cNvSpPr>
            <a:spLocks noGrp="1"/>
          </p:cNvSpPr>
          <p:nvPr>
            <p:ph idx="1"/>
          </p:nvPr>
        </p:nvSpPr>
        <p:spPr>
          <a:xfrm>
            <a:off x="1089870" y="2114205"/>
            <a:ext cx="10515600" cy="3154081"/>
          </a:xfrm>
        </p:spPr>
        <p:txBody>
          <a:bodyPr>
            <a:normAutofit/>
          </a:bodyPr>
          <a:lstStyle/>
          <a:p>
            <a:r>
              <a:rPr lang="en-US" dirty="0"/>
              <a:t>This system was developed after detailed study and research on existing systems and applications. We feel very glad to conclude this report.</a:t>
            </a:r>
            <a:endParaRPr lang="en-IN" dirty="0"/>
          </a:p>
          <a:p>
            <a:r>
              <a:rPr lang="en-US" dirty="0"/>
              <a:t>This was our first experience to perform such professional and large project work. Objective of this project was to satisfy user’s requirement, successful implementation of system, design a user friendly and easy to operate system while providing privacy and security at user end.</a:t>
            </a:r>
            <a:endParaRPr lang="en-IN" dirty="0"/>
          </a:p>
          <a:p>
            <a:r>
              <a:rPr lang="en-US" dirty="0"/>
              <a:t>We have got the opportunity to learn conceptual and practical knowledge of software engineering, software analysis and real time experience of project implementation.</a:t>
            </a:r>
            <a:endParaRPr lang="en-IN" dirty="0"/>
          </a:p>
          <a:p>
            <a:endParaRPr lang="en-IN" dirty="0"/>
          </a:p>
        </p:txBody>
      </p:sp>
    </p:spTree>
    <p:extLst>
      <p:ext uri="{BB962C8B-B14F-4D97-AF65-F5344CB8AC3E}">
        <p14:creationId xmlns:p14="http://schemas.microsoft.com/office/powerpoint/2010/main" val="373489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D300-B6C1-4C77-9CC5-C88CE48B92D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10F573-254C-4DC3-94BD-D8F4E35F84C6}"/>
              </a:ext>
            </a:extLst>
          </p:cNvPr>
          <p:cNvSpPr>
            <a:spLocks noGrp="1"/>
          </p:cNvSpPr>
          <p:nvPr>
            <p:ph idx="1"/>
          </p:nvPr>
        </p:nvSpPr>
        <p:spPr>
          <a:xfrm>
            <a:off x="1761972" y="1898286"/>
            <a:ext cx="8707489" cy="4037749"/>
          </a:xfrm>
        </p:spPr>
        <p:txBody>
          <a:bodyPr>
            <a:noAutofit/>
          </a:bodyPr>
          <a:lstStyle/>
          <a:p>
            <a:pPr algn="just"/>
            <a:r>
              <a:rPr lang="en-IN" sz="1200" dirty="0" err="1"/>
              <a:t>Shivesh</a:t>
            </a:r>
            <a:r>
              <a:rPr lang="en-IN" sz="1200" dirty="0"/>
              <a:t> Tripathi and V. S. Tripathi, "An Intelligent Transportation System Using Wireless Technologies for Indian Railways", Journal of </a:t>
            </a:r>
            <a:r>
              <a:rPr lang="en-IN" sz="1200" dirty="0" err="1"/>
              <a:t>Mechanics&amp;Industry</a:t>
            </a:r>
            <a:r>
              <a:rPr lang="en-IN" sz="1200" dirty="0"/>
              <a:t> Research, 2013.</a:t>
            </a:r>
          </a:p>
          <a:p>
            <a:pPr algn="just"/>
            <a:r>
              <a:rPr lang="en-IN" sz="1200" dirty="0"/>
              <a:t>Ganesh K and Joy </a:t>
            </a:r>
            <a:r>
              <a:rPr lang="en-IN" sz="1200" dirty="0" err="1"/>
              <a:t>Kuri</a:t>
            </a:r>
            <a:r>
              <a:rPr lang="en-IN" sz="1200" dirty="0"/>
              <a:t>, "Implementation Of A Real Time Passenger Information System", International journal on Engineering science and management, vol. II, no. II, 2012.</a:t>
            </a:r>
          </a:p>
          <a:p>
            <a:pPr algn="just"/>
            <a:r>
              <a:rPr lang="en-IN" sz="1200" dirty="0"/>
              <a:t>Saurabh Chatterjee and Balram </a:t>
            </a:r>
            <a:r>
              <a:rPr lang="en-IN" sz="1200" dirty="0" err="1"/>
              <a:t>Timande</a:t>
            </a:r>
            <a:r>
              <a:rPr lang="en-IN" sz="1200" dirty="0"/>
              <a:t>, "Public Transport System Ticketing System Using RFID And ARM Processor Perspective Mumbai Bus Facility", International Journal of Electronics And Computer Science Engineering, 2012.</a:t>
            </a:r>
          </a:p>
          <a:p>
            <a:pPr algn="just"/>
            <a:r>
              <a:rPr lang="en-IN" sz="1200" dirty="0" err="1"/>
              <a:t>Potapovs</a:t>
            </a:r>
            <a:r>
              <a:rPr lang="en-IN" sz="1200" dirty="0"/>
              <a:t>, M. </a:t>
            </a:r>
            <a:r>
              <a:rPr lang="en-IN" sz="1200" dirty="0" err="1"/>
              <a:t>Gorobetz</a:t>
            </a:r>
            <a:r>
              <a:rPr lang="en-IN" sz="1200" dirty="0"/>
              <a:t> and A. </a:t>
            </a:r>
            <a:r>
              <a:rPr lang="en-IN" sz="1200" dirty="0" err="1"/>
              <a:t>Levchenkovb</a:t>
            </a:r>
            <a:r>
              <a:rPr lang="en-IN" sz="1200" dirty="0"/>
              <a:t>, "Intelligent Electronic Embedded Systems for The Protection of Railway Transport from Accidents", vol. 4, no. 3, September 2011.</a:t>
            </a:r>
          </a:p>
          <a:p>
            <a:pPr algn="just"/>
            <a:r>
              <a:rPr lang="en-IN" sz="1200" dirty="0" err="1"/>
              <a:t>Hassanein</a:t>
            </a:r>
            <a:r>
              <a:rPr lang="en-IN" sz="1200" dirty="0"/>
              <a:t> H. Amer and M. </a:t>
            </a:r>
            <a:r>
              <a:rPr lang="en-IN" sz="1200" dirty="0" err="1"/>
              <a:t>Ramèz</a:t>
            </a:r>
            <a:r>
              <a:rPr lang="en-IN" sz="1200" dirty="0"/>
              <a:t> Daoud, "Fault-Secure Multidetector Fire Protection System for Trains", IEEE Transactions on Instrumentation and Measurement, vol. 56, no. 3, JUNE 2007.</a:t>
            </a:r>
          </a:p>
          <a:p>
            <a:pPr algn="just"/>
            <a:r>
              <a:rPr lang="en-IN" sz="1200" dirty="0"/>
              <a:t>Umar Farooq, Tanveer Ul </a:t>
            </a:r>
            <a:r>
              <a:rPr lang="en-IN" sz="1200" dirty="0" err="1"/>
              <a:t>Haq</a:t>
            </a:r>
            <a:r>
              <a:rPr lang="en-IN" sz="1200" dirty="0"/>
              <a:t> and Muhammad Amar, "GPS-GSM Integration for Enhancing Public Transportation Management Services", 2010 Second International Conference on Computer Engineering and Applications, 2013.</a:t>
            </a:r>
          </a:p>
          <a:p>
            <a:pPr algn="just"/>
            <a:r>
              <a:rPr lang="en-IN" sz="1200" dirty="0"/>
              <a:t>S. </a:t>
            </a:r>
            <a:r>
              <a:rPr lang="en-IN" sz="1200" dirty="0" err="1"/>
              <a:t>Vishnuvarthani</a:t>
            </a:r>
            <a:r>
              <a:rPr lang="en-IN" sz="1200" dirty="0"/>
              <a:t> and A. Selvaraj, "Factors Influencing the Passengers to Select Train Travel: A Study in Salem Division of Southern Railway", International Journal of Scientific and Research Publications, vol. 2, no. 10, October 2012.</a:t>
            </a:r>
          </a:p>
          <a:p>
            <a:pPr algn="just"/>
            <a:endParaRPr lang="en-IN" sz="1200" dirty="0"/>
          </a:p>
        </p:txBody>
      </p:sp>
    </p:spTree>
    <p:extLst>
      <p:ext uri="{BB962C8B-B14F-4D97-AF65-F5344CB8AC3E}">
        <p14:creationId xmlns:p14="http://schemas.microsoft.com/office/powerpoint/2010/main" val="400457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B4A4-79D7-4EF5-B6BB-D8DCEE74213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D5B9E7-B225-4FA0-B364-C720697FE91E}"/>
              </a:ext>
            </a:extLst>
          </p:cNvPr>
          <p:cNvSpPr>
            <a:spLocks noGrp="1"/>
          </p:cNvSpPr>
          <p:nvPr>
            <p:ph idx="1"/>
          </p:nvPr>
        </p:nvSpPr>
        <p:spPr>
          <a:xfrm>
            <a:off x="1451579" y="2108921"/>
            <a:ext cx="9603275" cy="2640158"/>
          </a:xfrm>
        </p:spPr>
        <p:txBody>
          <a:bodyPr>
            <a:normAutofit/>
          </a:bodyPr>
          <a:lstStyle/>
          <a:p>
            <a:r>
              <a:rPr lang="en-US" sz="2400" dirty="0"/>
              <a:t>Designing a web application for local Railway Ticket Management system.</a:t>
            </a:r>
          </a:p>
          <a:p>
            <a:r>
              <a:rPr lang="en-US" sz="2400" dirty="0"/>
              <a:t>This project deals with reserving tickets for the local trains which is pretty hectic these days. So in order to make it convenient to travel we can book tickets priorly. This makes the travel smooth and convenient. This also helps in checking the details afterwards.</a:t>
            </a:r>
            <a:endParaRPr lang="en-IN" sz="2400" dirty="0"/>
          </a:p>
        </p:txBody>
      </p:sp>
    </p:spTree>
    <p:extLst>
      <p:ext uri="{BB962C8B-B14F-4D97-AF65-F5344CB8AC3E}">
        <p14:creationId xmlns:p14="http://schemas.microsoft.com/office/powerpoint/2010/main" val="263923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93EA-E8BA-4A1C-86C3-D33D5A330F8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45F39E-F99A-4B24-9015-3506C7EE3E49}"/>
              </a:ext>
            </a:extLst>
          </p:cNvPr>
          <p:cNvSpPr>
            <a:spLocks noGrp="1"/>
          </p:cNvSpPr>
          <p:nvPr>
            <p:ph idx="1"/>
          </p:nvPr>
        </p:nvSpPr>
        <p:spPr>
          <a:xfrm>
            <a:off x="1303361" y="2282315"/>
            <a:ext cx="9899709" cy="2058478"/>
          </a:xfrm>
        </p:spPr>
        <p:txBody>
          <a:bodyPr/>
          <a:lstStyle/>
          <a:p>
            <a:r>
              <a:rPr lang="en-US" dirty="0"/>
              <a:t>This system is basically concerned with the reservation of railway tickets to the passengers.</a:t>
            </a:r>
          </a:p>
          <a:p>
            <a:r>
              <a:rPr lang="en-US" dirty="0"/>
              <a:t>In this we are discussing that how the reservation is going to be done.</a:t>
            </a:r>
          </a:p>
          <a:p>
            <a:r>
              <a:rPr lang="en-US" dirty="0"/>
              <a:t>Users will be able to search the train availability, the exact fare, the arrival and departure time and the name of the train if needed.</a:t>
            </a:r>
            <a:endParaRPr lang="en-IN" dirty="0"/>
          </a:p>
        </p:txBody>
      </p:sp>
    </p:spTree>
    <p:extLst>
      <p:ext uri="{BB962C8B-B14F-4D97-AF65-F5344CB8AC3E}">
        <p14:creationId xmlns:p14="http://schemas.microsoft.com/office/powerpoint/2010/main" val="32141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3FB3-CB41-4C06-A1D3-B65E2719C9E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SURVEY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040419-2597-4AA5-AD21-E94356E20ADA}"/>
              </a:ext>
            </a:extLst>
          </p:cNvPr>
          <p:cNvSpPr>
            <a:spLocks noGrp="1"/>
          </p:cNvSpPr>
          <p:nvPr>
            <p:ph idx="1"/>
          </p:nvPr>
        </p:nvSpPr>
        <p:spPr/>
        <p:txBody>
          <a:bodyPr/>
          <a:lstStyle/>
          <a:p>
            <a:r>
              <a:rPr lang="en-US" dirty="0"/>
              <a:t>Railway passengers frequently need to know about their ticket reservation status, ticket availability on a particular train or a place, train arrival or train departure.</a:t>
            </a:r>
          </a:p>
          <a:p>
            <a:r>
              <a:rPr lang="en-US" dirty="0"/>
              <a:t>Customer information centers at the railway stations are unable to serve such queries at peak periods.</a:t>
            </a:r>
          </a:p>
          <a:p>
            <a:r>
              <a:rPr lang="en-US" dirty="0"/>
              <a:t>The number of reservation counters compared to the passengers wanting make a reservation is low thus its time consuming.</a:t>
            </a:r>
          </a:p>
          <a:p>
            <a:r>
              <a:rPr lang="en-US" dirty="0"/>
              <a:t>The Railway ticket Management aims to develop a web application which helps providing train details, trains availability as well as facility to book ticket in online for customers.</a:t>
            </a:r>
          </a:p>
        </p:txBody>
      </p:sp>
    </p:spTree>
    <p:extLst>
      <p:ext uri="{BB962C8B-B14F-4D97-AF65-F5344CB8AC3E}">
        <p14:creationId xmlns:p14="http://schemas.microsoft.com/office/powerpoint/2010/main" val="300694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51F8-C4D4-4E70-933B-E383800800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D384D-B639-4E96-96AA-1FCC6FD33EC1}"/>
              </a:ext>
            </a:extLst>
          </p:cNvPr>
          <p:cNvSpPr>
            <a:spLocks noGrp="1"/>
          </p:cNvSpPr>
          <p:nvPr>
            <p:ph idx="1"/>
          </p:nvPr>
        </p:nvSpPr>
        <p:spPr/>
        <p:txBody>
          <a:bodyPr/>
          <a:lstStyle/>
          <a:p>
            <a:r>
              <a:rPr lang="en-US" dirty="0"/>
              <a:t>The current methods include physical presence and thus during the peak period a queue is formed and the whole process is elongated.</a:t>
            </a:r>
          </a:p>
          <a:p>
            <a:endParaRPr lang="en-US" dirty="0"/>
          </a:p>
          <a:p>
            <a:r>
              <a:rPr lang="en-US" dirty="0"/>
              <a:t>The information gathering is done on paper and if there is need to find a specific information it becomes more time consuming.</a:t>
            </a:r>
          </a:p>
          <a:p>
            <a:endParaRPr lang="en-IN" dirty="0"/>
          </a:p>
        </p:txBody>
      </p:sp>
    </p:spTree>
    <p:extLst>
      <p:ext uri="{BB962C8B-B14F-4D97-AF65-F5344CB8AC3E}">
        <p14:creationId xmlns:p14="http://schemas.microsoft.com/office/powerpoint/2010/main" val="196020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7FBB-7D65-4748-B9AE-046A1E03FD8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CF32B-B4FA-455D-92EF-117B74E1EC19}"/>
              </a:ext>
            </a:extLst>
          </p:cNvPr>
          <p:cNvSpPr>
            <a:spLocks noGrp="1"/>
          </p:cNvSpPr>
          <p:nvPr>
            <p:ph idx="1"/>
          </p:nvPr>
        </p:nvSpPr>
        <p:spPr>
          <a:xfrm>
            <a:off x="838200" y="2019589"/>
            <a:ext cx="10515600" cy="4351338"/>
          </a:xfrm>
        </p:spPr>
        <p:txBody>
          <a:bodyPr/>
          <a:lstStyle/>
          <a:p>
            <a:pPr marL="457200" marR="375920" indent="0">
              <a:lnSpc>
                <a:spcPct val="102000"/>
              </a:lnSpc>
              <a:spcBef>
                <a:spcPts val="975"/>
              </a:spcBef>
              <a:spcAft>
                <a:spcPts val="0"/>
              </a:spcAft>
              <a:buNone/>
            </a:pPr>
            <a:r>
              <a:rPr lang="en-US" sz="3200" dirty="0">
                <a:effectLst/>
                <a:ea typeface="Times New Roman" panose="02020603050405020304" pitchFamily="18" charset="0"/>
              </a:rPr>
              <a:t>	Many people or organizations today are facing difficulties or sometimes it can be time consuming to book tickets via physical means especially due to the </a:t>
            </a:r>
            <a:r>
              <a:rPr lang="en-US" sz="3200">
                <a:effectLst/>
                <a:ea typeface="Times New Roman" panose="02020603050405020304" pitchFamily="18" charset="0"/>
              </a:rPr>
              <a:t>current situation</a:t>
            </a:r>
            <a:r>
              <a:rPr lang="en-US" sz="3200" dirty="0">
                <a:effectLst/>
                <a:ea typeface="Times New Roman" panose="02020603050405020304" pitchFamily="18" charset="0"/>
              </a:rPr>
              <a:t>.  </a:t>
            </a:r>
            <a:endParaRPr lang="en-IN" sz="3200" dirty="0">
              <a:effectLst/>
              <a:ea typeface="Times New Roman" panose="02020603050405020304" pitchFamily="18" charset="0"/>
            </a:endParaRPr>
          </a:p>
          <a:p>
            <a:pPr marL="0" marR="375920" indent="0">
              <a:lnSpc>
                <a:spcPct val="102000"/>
              </a:lnSpc>
              <a:spcBef>
                <a:spcPts val="975"/>
              </a:spcBef>
              <a:spcAft>
                <a:spcPts val="0"/>
              </a:spcAft>
              <a:buNone/>
            </a:pPr>
            <a:endParaRPr lang="en-IN" sz="32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06129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26C6-B8DE-4C6B-8997-CB341390955F}"/>
              </a:ext>
            </a:extLst>
          </p:cNvPr>
          <p:cNvSpPr>
            <a:spLocks noGrp="1"/>
          </p:cNvSpPr>
          <p:nvPr>
            <p:ph type="title"/>
          </p:nvPr>
        </p:nvSpPr>
        <p:spPr>
          <a:xfrm>
            <a:off x="1451579" y="1173635"/>
            <a:ext cx="9603275" cy="1049235"/>
          </a:xfrm>
        </p:spPr>
        <p:txBody>
          <a:bodyPr/>
          <a:lstStyle/>
          <a:p>
            <a:pPr algn="ctr"/>
            <a:r>
              <a:rPr lang="en-GB" dirty="0"/>
              <a:t>System Flow Diagram</a:t>
            </a:r>
            <a:endParaRPr lang="en-IN" dirty="0"/>
          </a:p>
        </p:txBody>
      </p:sp>
      <p:sp>
        <p:nvSpPr>
          <p:cNvPr id="4" name="TextBox 3">
            <a:extLst>
              <a:ext uri="{FF2B5EF4-FFF2-40B4-BE49-F238E27FC236}">
                <a16:creationId xmlns:a16="http://schemas.microsoft.com/office/drawing/2014/main" id="{F551252D-D888-4E42-B248-467989C21097}"/>
              </a:ext>
            </a:extLst>
          </p:cNvPr>
          <p:cNvSpPr txBox="1"/>
          <p:nvPr/>
        </p:nvSpPr>
        <p:spPr>
          <a:xfrm>
            <a:off x="101929" y="1982571"/>
            <a:ext cx="6147869" cy="369332"/>
          </a:xfrm>
          <a:prstGeom prst="rect">
            <a:avLst/>
          </a:prstGeom>
          <a:noFill/>
        </p:spPr>
        <p:txBody>
          <a:bodyPr wrap="square">
            <a:spAutoFit/>
          </a:bodyPr>
          <a:lstStyle/>
          <a:p>
            <a:r>
              <a:rPr lang="en-GB" sz="1800" dirty="0">
                <a:solidFill>
                  <a:sysClr val="windowText" lastClr="000000"/>
                </a:solidFill>
                <a:latin typeface="Times New Roman" panose="02020603050405020304" pitchFamily="18" charset="0"/>
                <a:cs typeface="Times New Roman" panose="02020603050405020304" pitchFamily="18" charset="0"/>
              </a:rPr>
              <a:t>Context Level or 0 Level DFD of Railway Management System</a:t>
            </a:r>
            <a:endParaRPr lang="en-IN" dirty="0"/>
          </a:p>
        </p:txBody>
      </p:sp>
      <p:cxnSp>
        <p:nvCxnSpPr>
          <p:cNvPr id="43" name="Straight Connector 42">
            <a:extLst>
              <a:ext uri="{FF2B5EF4-FFF2-40B4-BE49-F238E27FC236}">
                <a16:creationId xmlns:a16="http://schemas.microsoft.com/office/drawing/2014/main" id="{CFC16B86-AAA3-4F04-843D-7550DDA074EA}"/>
              </a:ext>
            </a:extLst>
          </p:cNvPr>
          <p:cNvCxnSpPr>
            <a:cxnSpLocks/>
          </p:cNvCxnSpPr>
          <p:nvPr/>
        </p:nvCxnSpPr>
        <p:spPr>
          <a:xfrm flipH="1" flipV="1">
            <a:off x="6530758" y="1853754"/>
            <a:ext cx="51271" cy="42618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1D4B455-0CAC-48CD-8589-DE7C01E18C54}"/>
              </a:ext>
            </a:extLst>
          </p:cNvPr>
          <p:cNvSpPr txBox="1"/>
          <p:nvPr/>
        </p:nvSpPr>
        <p:spPr>
          <a:xfrm>
            <a:off x="6582029" y="1982571"/>
            <a:ext cx="6102990" cy="369332"/>
          </a:xfrm>
          <a:prstGeom prst="rect">
            <a:avLst/>
          </a:prstGeom>
          <a:noFill/>
        </p:spPr>
        <p:txBody>
          <a:bodyPr wrap="square">
            <a:spAutoFit/>
          </a:bodyPr>
          <a:lstStyle/>
          <a:p>
            <a:r>
              <a:rPr lang="en-GB" sz="1800" dirty="0">
                <a:solidFill>
                  <a:sysClr val="windowText" lastClr="000000"/>
                </a:solidFill>
                <a:latin typeface="Times New Roman" panose="02020603050405020304" pitchFamily="18" charset="0"/>
                <a:cs typeface="Times New Roman" panose="02020603050405020304" pitchFamily="18" charset="0"/>
              </a:rPr>
              <a:t>First Level DFD of Railway Management System</a:t>
            </a:r>
            <a:endParaRPr lang="en-IN" dirty="0"/>
          </a:p>
        </p:txBody>
      </p:sp>
      <p:grpSp>
        <p:nvGrpSpPr>
          <p:cNvPr id="49" name="Group 48">
            <a:extLst>
              <a:ext uri="{FF2B5EF4-FFF2-40B4-BE49-F238E27FC236}">
                <a16:creationId xmlns:a16="http://schemas.microsoft.com/office/drawing/2014/main" id="{9A87C082-64CA-41F5-977A-3F903EEB5BA0}"/>
              </a:ext>
            </a:extLst>
          </p:cNvPr>
          <p:cNvGrpSpPr/>
          <p:nvPr/>
        </p:nvGrpSpPr>
        <p:grpSpPr>
          <a:xfrm>
            <a:off x="34817" y="2870989"/>
            <a:ext cx="6433095" cy="1639740"/>
            <a:chOff x="34817" y="2870989"/>
            <a:chExt cx="6433095" cy="1639740"/>
          </a:xfrm>
        </p:grpSpPr>
        <p:grpSp>
          <p:nvGrpSpPr>
            <p:cNvPr id="5" name="Group 4">
              <a:extLst>
                <a:ext uri="{FF2B5EF4-FFF2-40B4-BE49-F238E27FC236}">
                  <a16:creationId xmlns:a16="http://schemas.microsoft.com/office/drawing/2014/main" id="{14175A07-65B6-4C9C-9E45-E787E6B4D672}"/>
                </a:ext>
              </a:extLst>
            </p:cNvPr>
            <p:cNvGrpSpPr/>
            <p:nvPr/>
          </p:nvGrpSpPr>
          <p:grpSpPr>
            <a:xfrm>
              <a:off x="34817" y="2870989"/>
              <a:ext cx="6433095" cy="1308541"/>
              <a:chOff x="1758933" y="4401695"/>
              <a:chExt cx="6615443" cy="1308541"/>
            </a:xfrm>
          </p:grpSpPr>
          <p:sp>
            <p:nvSpPr>
              <p:cNvPr id="6" name="Rectangle 5">
                <a:extLst>
                  <a:ext uri="{FF2B5EF4-FFF2-40B4-BE49-F238E27FC236}">
                    <a16:creationId xmlns:a16="http://schemas.microsoft.com/office/drawing/2014/main" id="{EF1F142F-B271-45AD-B511-C4CAB6061B27}"/>
                  </a:ext>
                </a:extLst>
              </p:cNvPr>
              <p:cNvSpPr/>
              <p:nvPr/>
            </p:nvSpPr>
            <p:spPr>
              <a:xfrm>
                <a:off x="1758933" y="4668058"/>
                <a:ext cx="1033185" cy="930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Passenger</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02F2EEB6-C995-473B-AFFD-4D709F5CC48E}"/>
                  </a:ext>
                </a:extLst>
              </p:cNvPr>
              <p:cNvSpPr/>
              <p:nvPr/>
            </p:nvSpPr>
            <p:spPr>
              <a:xfrm>
                <a:off x="4194788" y="4556140"/>
                <a:ext cx="1329431" cy="115409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Railway Reservation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E8D3DA5-FF69-4D8A-85CC-95652F8E4327}"/>
                  </a:ext>
                </a:extLst>
              </p:cNvPr>
              <p:cNvSpPr/>
              <p:nvPr/>
            </p:nvSpPr>
            <p:spPr>
              <a:xfrm>
                <a:off x="7341191" y="4664861"/>
                <a:ext cx="1033185" cy="9302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Admin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7346CEE3-624A-4EFA-97BE-F4042CC6E8C2}"/>
                  </a:ext>
                </a:extLst>
              </p:cNvPr>
              <p:cNvCxnSpPr>
                <a:cxnSpLocks/>
              </p:cNvCxnSpPr>
              <p:nvPr/>
            </p:nvCxnSpPr>
            <p:spPr>
              <a:xfrm>
                <a:off x="2792117" y="4804782"/>
                <a:ext cx="15135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8B5D30F-122B-4CBA-9C92-8CBF9D79E73B}"/>
                  </a:ext>
                </a:extLst>
              </p:cNvPr>
              <p:cNvCxnSpPr>
                <a:cxnSpLocks/>
              </p:cNvCxnSpPr>
              <p:nvPr/>
            </p:nvCxnSpPr>
            <p:spPr>
              <a:xfrm>
                <a:off x="2792117" y="5117327"/>
                <a:ext cx="14026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A0BF23-117F-4769-BE44-1944FBFA463B}"/>
                  </a:ext>
                </a:extLst>
              </p:cNvPr>
              <p:cNvCxnSpPr>
                <a:cxnSpLocks/>
              </p:cNvCxnSpPr>
              <p:nvPr/>
            </p:nvCxnSpPr>
            <p:spPr>
              <a:xfrm flipH="1">
                <a:off x="2792117" y="5441778"/>
                <a:ext cx="15135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0B4F29-9FF0-4801-96A6-1F59C47F8624}"/>
                  </a:ext>
                </a:extLst>
              </p:cNvPr>
              <p:cNvSpPr txBox="1"/>
              <p:nvPr/>
            </p:nvSpPr>
            <p:spPr>
              <a:xfrm>
                <a:off x="2619213" y="4577875"/>
                <a:ext cx="1803725" cy="261610"/>
              </a:xfrm>
              <a:prstGeom prst="rect">
                <a:avLst/>
              </a:prstGeom>
              <a:noFill/>
            </p:spPr>
            <p:txBody>
              <a:bodyPr wrap="square">
                <a:spAutoFit/>
              </a:bodyPr>
              <a:lstStyle/>
              <a:p>
                <a:pPr algn="ctr"/>
                <a:r>
                  <a:rPr lang="en-GB" sz="1100" dirty="0">
                    <a:solidFill>
                      <a:sysClr val="windowText" lastClr="000000"/>
                    </a:solidFill>
                    <a:latin typeface="Times New Roman" panose="02020603050405020304" pitchFamily="18" charset="0"/>
                    <a:cs typeface="Times New Roman" panose="02020603050405020304" pitchFamily="18" charset="0"/>
                  </a:rPr>
                  <a:t>Fill Reservation Details</a:t>
                </a:r>
                <a:endParaRPr lang="en-IN" sz="1100" dirty="0"/>
              </a:p>
            </p:txBody>
          </p:sp>
          <p:sp>
            <p:nvSpPr>
              <p:cNvPr id="13" name="TextBox 12">
                <a:extLst>
                  <a:ext uri="{FF2B5EF4-FFF2-40B4-BE49-F238E27FC236}">
                    <a16:creationId xmlns:a16="http://schemas.microsoft.com/office/drawing/2014/main" id="{86AFD2B5-0597-4C3E-8BF8-56D47046C5F7}"/>
                  </a:ext>
                </a:extLst>
              </p:cNvPr>
              <p:cNvSpPr txBox="1"/>
              <p:nvPr/>
            </p:nvSpPr>
            <p:spPr>
              <a:xfrm>
                <a:off x="2659041" y="5079295"/>
                <a:ext cx="1668822" cy="276999"/>
              </a:xfrm>
              <a:prstGeom prst="rect">
                <a:avLst/>
              </a:prstGeom>
              <a:no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Schedule Train</a:t>
                </a:r>
                <a:endParaRPr lang="en-IN" sz="1200" dirty="0"/>
              </a:p>
            </p:txBody>
          </p:sp>
          <p:sp>
            <p:nvSpPr>
              <p:cNvPr id="14" name="TextBox 13">
                <a:extLst>
                  <a:ext uri="{FF2B5EF4-FFF2-40B4-BE49-F238E27FC236}">
                    <a16:creationId xmlns:a16="http://schemas.microsoft.com/office/drawing/2014/main" id="{CD8306E4-2664-4C91-B342-9D3F4495A1D9}"/>
                  </a:ext>
                </a:extLst>
              </p:cNvPr>
              <p:cNvSpPr txBox="1"/>
              <p:nvPr/>
            </p:nvSpPr>
            <p:spPr>
              <a:xfrm>
                <a:off x="2686665" y="5413796"/>
                <a:ext cx="1668822" cy="276999"/>
              </a:xfrm>
              <a:prstGeom prst="rect">
                <a:avLst/>
              </a:prstGeom>
              <a:no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Ticket Info</a:t>
                </a:r>
                <a:endParaRPr lang="en-IN" sz="1200" dirty="0"/>
              </a:p>
            </p:txBody>
          </p:sp>
          <p:cxnSp>
            <p:nvCxnSpPr>
              <p:cNvPr id="16" name="Straight Arrow Connector 15">
                <a:extLst>
                  <a:ext uri="{FF2B5EF4-FFF2-40B4-BE49-F238E27FC236}">
                    <a16:creationId xmlns:a16="http://schemas.microsoft.com/office/drawing/2014/main" id="{2F553BB4-9631-4549-8337-F87AC59DB12D}"/>
                  </a:ext>
                </a:extLst>
              </p:cNvPr>
              <p:cNvCxnSpPr>
                <a:cxnSpLocks/>
              </p:cNvCxnSpPr>
              <p:nvPr/>
            </p:nvCxnSpPr>
            <p:spPr>
              <a:xfrm flipH="1">
                <a:off x="5437573" y="4823212"/>
                <a:ext cx="1903618" cy="8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323ACE-82AA-4B7D-B951-7618584B03F8}"/>
                  </a:ext>
                </a:extLst>
              </p:cNvPr>
              <p:cNvCxnSpPr>
                <a:cxnSpLocks/>
              </p:cNvCxnSpPr>
              <p:nvPr/>
            </p:nvCxnSpPr>
            <p:spPr>
              <a:xfrm flipH="1" flipV="1">
                <a:off x="5530551" y="5115828"/>
                <a:ext cx="1806606" cy="6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807703-111E-4318-8E35-723FA95DC65F}"/>
                  </a:ext>
                </a:extLst>
              </p:cNvPr>
              <p:cNvCxnSpPr>
                <a:cxnSpLocks/>
              </p:cNvCxnSpPr>
              <p:nvPr/>
            </p:nvCxnSpPr>
            <p:spPr>
              <a:xfrm>
                <a:off x="5503834" y="5294426"/>
                <a:ext cx="18526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5E4CC0-28B9-4F82-AACB-19CD85EB7310}"/>
                  </a:ext>
                </a:extLst>
              </p:cNvPr>
              <p:cNvSpPr txBox="1"/>
              <p:nvPr/>
            </p:nvSpPr>
            <p:spPr>
              <a:xfrm>
                <a:off x="5534139" y="4401695"/>
                <a:ext cx="1668822" cy="461665"/>
              </a:xfrm>
              <a:prstGeom prst="rect">
                <a:avLst/>
              </a:prstGeom>
              <a:no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Take Action on Reservation Details</a:t>
                </a:r>
                <a:endParaRPr lang="en-IN" sz="1200" dirty="0"/>
              </a:p>
            </p:txBody>
          </p:sp>
          <p:sp>
            <p:nvSpPr>
              <p:cNvPr id="20" name="TextBox 19">
                <a:extLst>
                  <a:ext uri="{FF2B5EF4-FFF2-40B4-BE49-F238E27FC236}">
                    <a16:creationId xmlns:a16="http://schemas.microsoft.com/office/drawing/2014/main" id="{FFB15F0D-B118-4D02-B6B6-A424124CEA2F}"/>
                  </a:ext>
                </a:extLst>
              </p:cNvPr>
              <p:cNvSpPr txBox="1"/>
              <p:nvPr/>
            </p:nvSpPr>
            <p:spPr>
              <a:xfrm>
                <a:off x="5516885" y="4872950"/>
                <a:ext cx="1875283" cy="276999"/>
              </a:xfrm>
              <a:prstGeom prst="rect">
                <a:avLst/>
              </a:prstGeom>
              <a:no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Discount On Paid amount</a:t>
                </a:r>
                <a:endParaRPr lang="en-IN" sz="1200" dirty="0"/>
              </a:p>
            </p:txBody>
          </p:sp>
          <p:sp>
            <p:nvSpPr>
              <p:cNvPr id="21" name="TextBox 20">
                <a:extLst>
                  <a:ext uri="{FF2B5EF4-FFF2-40B4-BE49-F238E27FC236}">
                    <a16:creationId xmlns:a16="http://schemas.microsoft.com/office/drawing/2014/main" id="{E3D756F3-7F59-4D8A-B250-5BC4F501BE63}"/>
                  </a:ext>
                </a:extLst>
              </p:cNvPr>
              <p:cNvSpPr txBox="1"/>
              <p:nvPr/>
            </p:nvSpPr>
            <p:spPr>
              <a:xfrm>
                <a:off x="5451930" y="5247185"/>
                <a:ext cx="1875283" cy="461665"/>
              </a:xfrm>
              <a:prstGeom prst="rect">
                <a:avLst/>
              </a:prstGeom>
              <a:noFill/>
            </p:spPr>
            <p:txBody>
              <a:bodyPr wrap="square">
                <a:spAutoFit/>
              </a:bodyP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Booking /Online Transaction Information</a:t>
                </a:r>
                <a:endParaRPr lang="en-IN" sz="1200" dirty="0"/>
              </a:p>
            </p:txBody>
          </p:sp>
        </p:grpSp>
        <p:sp>
          <p:nvSpPr>
            <p:cNvPr id="48" name="TextBox 47">
              <a:extLst>
                <a:ext uri="{FF2B5EF4-FFF2-40B4-BE49-F238E27FC236}">
                  <a16:creationId xmlns:a16="http://schemas.microsoft.com/office/drawing/2014/main" id="{F2F69E5B-C9D9-4CE1-8248-F249D23DED5D}"/>
                </a:ext>
              </a:extLst>
            </p:cNvPr>
            <p:cNvSpPr txBox="1"/>
            <p:nvPr/>
          </p:nvSpPr>
          <p:spPr>
            <a:xfrm>
              <a:off x="1099667" y="4249119"/>
              <a:ext cx="4437357" cy="261610"/>
            </a:xfrm>
            <a:prstGeom prst="rect">
              <a:avLst/>
            </a:prstGeom>
            <a:noFill/>
          </p:spPr>
          <p:txBody>
            <a:bodyPr wrap="square">
              <a:spAutoFit/>
            </a:bodyPr>
            <a:lstStyle/>
            <a:p>
              <a:pPr algn="ctr"/>
              <a:r>
                <a:rPr lang="en-GB" sz="1100" b="1" dirty="0">
                  <a:solidFill>
                    <a:sysClr val="windowText" lastClr="000000"/>
                  </a:solidFill>
                  <a:latin typeface="Times New Roman" panose="02020603050405020304" pitchFamily="18" charset="0"/>
                  <a:cs typeface="Times New Roman" panose="02020603050405020304" pitchFamily="18" charset="0"/>
                </a:rPr>
                <a:t>Fig. Context Level or 0 Level DFD of Railway Management System</a:t>
              </a:r>
              <a:endParaRPr lang="en-IN" sz="1100" b="1" dirty="0"/>
            </a:p>
          </p:txBody>
        </p:sp>
      </p:grpSp>
      <p:grpSp>
        <p:nvGrpSpPr>
          <p:cNvPr id="51" name="Group 50">
            <a:extLst>
              <a:ext uri="{FF2B5EF4-FFF2-40B4-BE49-F238E27FC236}">
                <a16:creationId xmlns:a16="http://schemas.microsoft.com/office/drawing/2014/main" id="{098B6C4F-E171-4005-AEBA-9E15565A1AAF}"/>
              </a:ext>
            </a:extLst>
          </p:cNvPr>
          <p:cNvGrpSpPr/>
          <p:nvPr/>
        </p:nvGrpSpPr>
        <p:grpSpPr>
          <a:xfrm>
            <a:off x="6754159" y="2520840"/>
            <a:ext cx="5404714" cy="3474233"/>
            <a:chOff x="6754159" y="2520840"/>
            <a:chExt cx="5404714" cy="3474233"/>
          </a:xfrm>
        </p:grpSpPr>
        <p:grpSp>
          <p:nvGrpSpPr>
            <p:cNvPr id="41" name="Group 40">
              <a:extLst>
                <a:ext uri="{FF2B5EF4-FFF2-40B4-BE49-F238E27FC236}">
                  <a16:creationId xmlns:a16="http://schemas.microsoft.com/office/drawing/2014/main" id="{98543A5C-2F25-4EDF-A6DE-F2435A018918}"/>
                </a:ext>
              </a:extLst>
            </p:cNvPr>
            <p:cNvGrpSpPr/>
            <p:nvPr/>
          </p:nvGrpSpPr>
          <p:grpSpPr>
            <a:xfrm>
              <a:off x="6754159" y="2520840"/>
              <a:ext cx="5404714" cy="3225619"/>
              <a:chOff x="6770937" y="2629897"/>
              <a:chExt cx="5404714" cy="3225619"/>
            </a:xfrm>
          </p:grpSpPr>
          <p:grpSp>
            <p:nvGrpSpPr>
              <p:cNvPr id="22" name="Group 21">
                <a:extLst>
                  <a:ext uri="{FF2B5EF4-FFF2-40B4-BE49-F238E27FC236}">
                    <a16:creationId xmlns:a16="http://schemas.microsoft.com/office/drawing/2014/main" id="{E2C20346-7865-4BD1-8F5B-0FD00C8EF0A1}"/>
                  </a:ext>
                </a:extLst>
              </p:cNvPr>
              <p:cNvGrpSpPr/>
              <p:nvPr/>
            </p:nvGrpSpPr>
            <p:grpSpPr>
              <a:xfrm>
                <a:off x="6770937" y="2629897"/>
                <a:ext cx="5404714" cy="3225619"/>
                <a:chOff x="1533382" y="3121962"/>
                <a:chExt cx="5598070" cy="3373648"/>
              </a:xfrm>
            </p:grpSpPr>
            <p:sp>
              <p:nvSpPr>
                <p:cNvPr id="23" name="Oval 22">
                  <a:extLst>
                    <a:ext uri="{FF2B5EF4-FFF2-40B4-BE49-F238E27FC236}">
                      <a16:creationId xmlns:a16="http://schemas.microsoft.com/office/drawing/2014/main" id="{60B41AC8-582C-4576-9E53-ADB411DD0DD0}"/>
                    </a:ext>
                  </a:extLst>
                </p:cNvPr>
                <p:cNvSpPr/>
                <p:nvPr/>
              </p:nvSpPr>
              <p:spPr>
                <a:xfrm>
                  <a:off x="3307274" y="3900595"/>
                  <a:ext cx="1329431" cy="115409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Railway Reservation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7962DD98-E4A2-4171-A3F0-DC38AACDF467}"/>
                    </a:ext>
                  </a:extLst>
                </p:cNvPr>
                <p:cNvSpPr/>
                <p:nvPr/>
              </p:nvSpPr>
              <p:spPr>
                <a:xfrm>
                  <a:off x="2973843" y="3172438"/>
                  <a:ext cx="1996292" cy="3442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Reservation Database Entries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9F158529-E75C-4DDA-8053-7D30A9274606}"/>
                    </a:ext>
                  </a:extLst>
                </p:cNvPr>
                <p:cNvSpPr/>
                <p:nvPr/>
              </p:nvSpPr>
              <p:spPr>
                <a:xfrm>
                  <a:off x="5412836" y="3121962"/>
                  <a:ext cx="1329431" cy="115409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Ticket Generation Process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84C883E9-8FB0-4A86-A505-024A397D2E83}"/>
                    </a:ext>
                  </a:extLst>
                </p:cNvPr>
                <p:cNvSpPr/>
                <p:nvPr/>
              </p:nvSpPr>
              <p:spPr>
                <a:xfrm>
                  <a:off x="5691278" y="5020407"/>
                  <a:ext cx="1440174" cy="115409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Admin Confirmation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ADFECBD8-CEA9-4968-8076-D9874AA9ED3C}"/>
                    </a:ext>
                  </a:extLst>
                </p:cNvPr>
                <p:cNvSpPr/>
                <p:nvPr/>
              </p:nvSpPr>
              <p:spPr>
                <a:xfrm>
                  <a:off x="1749551" y="5341515"/>
                  <a:ext cx="1377009" cy="115409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Reservation  Info</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2BA1050-CDB9-42C6-82F5-E73DA93F925D}"/>
                    </a:ext>
                  </a:extLst>
                </p:cNvPr>
                <p:cNvSpPr/>
                <p:nvPr/>
              </p:nvSpPr>
              <p:spPr>
                <a:xfrm>
                  <a:off x="1533382" y="3556331"/>
                  <a:ext cx="888921" cy="3442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Passenger</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09DA7F30-EF61-4EFF-9073-61D4FDAE4FC9}"/>
                    </a:ext>
                  </a:extLst>
                </p:cNvPr>
                <p:cNvCxnSpPr>
                  <a:cxnSpLocks/>
                  <a:stCxn id="23" idx="1"/>
                  <a:endCxn id="28" idx="3"/>
                </p:cNvCxnSpPr>
                <p:nvPr/>
              </p:nvCxnSpPr>
              <p:spPr>
                <a:xfrm flipH="1" flipV="1">
                  <a:off x="2422303" y="3728463"/>
                  <a:ext cx="1079662" cy="3411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A052EC-0243-4220-9ABB-2AB4EE96C821}"/>
                    </a:ext>
                  </a:extLst>
                </p:cNvPr>
                <p:cNvCxnSpPr>
                  <a:cxnSpLocks/>
                  <a:stCxn id="23" idx="0"/>
                  <a:endCxn id="24" idx="2"/>
                </p:cNvCxnSpPr>
                <p:nvPr/>
              </p:nvCxnSpPr>
              <p:spPr>
                <a:xfrm flipH="1" flipV="1">
                  <a:off x="3971989" y="3516702"/>
                  <a:ext cx="1" cy="3838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CB31A2-313C-4D2D-ADE5-A600D1159B9C}"/>
                    </a:ext>
                  </a:extLst>
                </p:cNvPr>
                <p:cNvCxnSpPr>
                  <a:cxnSpLocks/>
                  <a:stCxn id="23" idx="5"/>
                  <a:endCxn id="26" idx="2"/>
                </p:cNvCxnSpPr>
                <p:nvPr/>
              </p:nvCxnSpPr>
              <p:spPr>
                <a:xfrm>
                  <a:off x="4442014" y="4885678"/>
                  <a:ext cx="1249264" cy="7117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107C98-3647-4155-A240-BB7BF5E6DABD}"/>
                    </a:ext>
                  </a:extLst>
                </p:cNvPr>
                <p:cNvCxnSpPr>
                  <a:cxnSpLocks/>
                  <a:stCxn id="23" idx="3"/>
                  <a:endCxn id="27" idx="7"/>
                </p:cNvCxnSpPr>
                <p:nvPr/>
              </p:nvCxnSpPr>
              <p:spPr>
                <a:xfrm flipH="1">
                  <a:off x="2924902" y="4885677"/>
                  <a:ext cx="577063" cy="6248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AF19CB-958F-4B0A-B8AE-8EBF93DD4845}"/>
                    </a:ext>
                  </a:extLst>
                </p:cNvPr>
                <p:cNvCxnSpPr>
                  <a:cxnSpLocks/>
                </p:cNvCxnSpPr>
                <p:nvPr/>
              </p:nvCxnSpPr>
              <p:spPr>
                <a:xfrm flipH="1" flipV="1">
                  <a:off x="4527397" y="4767310"/>
                  <a:ext cx="1187830" cy="6712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FC8F15-C6C6-4045-B9DF-9C7459353BF7}"/>
                    </a:ext>
                  </a:extLst>
                </p:cNvPr>
                <p:cNvCxnSpPr>
                  <a:cxnSpLocks/>
                </p:cNvCxnSpPr>
                <p:nvPr/>
              </p:nvCxnSpPr>
              <p:spPr>
                <a:xfrm flipV="1">
                  <a:off x="3013241" y="4954171"/>
                  <a:ext cx="579806" cy="6432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F32CCE-F631-49A2-B0AF-3D31557972CB}"/>
                    </a:ext>
                  </a:extLst>
                </p:cNvPr>
                <p:cNvCxnSpPr>
                  <a:cxnSpLocks/>
                  <a:stCxn id="28" idx="2"/>
                  <a:endCxn id="27" idx="1"/>
                </p:cNvCxnSpPr>
                <p:nvPr/>
              </p:nvCxnSpPr>
              <p:spPr>
                <a:xfrm flipH="1">
                  <a:off x="1951210" y="3900595"/>
                  <a:ext cx="26633" cy="16099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41AEF790-3D47-497C-BFDC-7AF5046D7C9F}"/>
                  </a:ext>
                </a:extLst>
              </p:cNvPr>
              <p:cNvCxnSpPr>
                <a:cxnSpLocks/>
                <a:stCxn id="23" idx="7"/>
                <a:endCxn id="25" idx="2"/>
              </p:cNvCxnSpPr>
              <p:nvPr/>
            </p:nvCxnSpPr>
            <p:spPr>
              <a:xfrm flipV="1">
                <a:off x="9579106" y="3181626"/>
                <a:ext cx="937290" cy="3543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D2B98DD0-30E0-4FEE-8878-47519A093E16}"/>
                </a:ext>
              </a:extLst>
            </p:cNvPr>
            <p:cNvSpPr txBox="1"/>
            <p:nvPr/>
          </p:nvSpPr>
          <p:spPr>
            <a:xfrm>
              <a:off x="7784001" y="5733463"/>
              <a:ext cx="3481169" cy="261610"/>
            </a:xfrm>
            <a:prstGeom prst="rect">
              <a:avLst/>
            </a:prstGeom>
            <a:noFill/>
          </p:spPr>
          <p:txBody>
            <a:bodyPr wrap="square">
              <a:spAutoFit/>
            </a:bodyPr>
            <a:lstStyle/>
            <a:p>
              <a:pPr algn="ctr"/>
              <a:r>
                <a:rPr lang="en-GB" sz="1100" b="1" dirty="0">
                  <a:solidFill>
                    <a:sysClr val="windowText" lastClr="000000"/>
                  </a:solidFill>
                  <a:latin typeface="Times New Roman" panose="02020603050405020304" pitchFamily="18" charset="0"/>
                  <a:cs typeface="Times New Roman" panose="02020603050405020304" pitchFamily="18" charset="0"/>
                </a:rPr>
                <a:t>Fig. First Level DFD of Railway Management System</a:t>
              </a:r>
              <a:endParaRPr lang="en-IN" sz="1100" b="1" dirty="0"/>
            </a:p>
          </p:txBody>
        </p:sp>
      </p:grpSp>
    </p:spTree>
    <p:extLst>
      <p:ext uri="{BB962C8B-B14F-4D97-AF65-F5344CB8AC3E}">
        <p14:creationId xmlns:p14="http://schemas.microsoft.com/office/powerpoint/2010/main" val="61238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5E9F106-0241-4EDA-A99C-B744F6ED8251}"/>
              </a:ext>
            </a:extLst>
          </p:cNvPr>
          <p:cNvGrpSpPr/>
          <p:nvPr/>
        </p:nvGrpSpPr>
        <p:grpSpPr>
          <a:xfrm>
            <a:off x="2163060" y="1437547"/>
            <a:ext cx="7554406" cy="4602395"/>
            <a:chOff x="577540" y="783205"/>
            <a:chExt cx="7554406" cy="4602395"/>
          </a:xfrm>
        </p:grpSpPr>
        <p:sp>
          <p:nvSpPr>
            <p:cNvPr id="5" name="TextBox 4">
              <a:extLst>
                <a:ext uri="{FF2B5EF4-FFF2-40B4-BE49-F238E27FC236}">
                  <a16:creationId xmlns:a16="http://schemas.microsoft.com/office/drawing/2014/main" id="{B3039F22-541E-46CB-838F-ED2CDAC56490}"/>
                </a:ext>
              </a:extLst>
            </p:cNvPr>
            <p:cNvSpPr txBox="1"/>
            <p:nvPr/>
          </p:nvSpPr>
          <p:spPr>
            <a:xfrm>
              <a:off x="577540" y="783205"/>
              <a:ext cx="5091344" cy="369332"/>
            </a:xfrm>
            <a:prstGeom prst="rect">
              <a:avLst/>
            </a:prstGeom>
            <a:noFill/>
          </p:spPr>
          <p:txBody>
            <a:bodyPr wrap="square">
              <a:spAutoFit/>
            </a:bodyPr>
            <a:lstStyle/>
            <a:p>
              <a:r>
                <a:rPr lang="en-GB" sz="1800" dirty="0">
                  <a:solidFill>
                    <a:sysClr val="windowText" lastClr="000000"/>
                  </a:solidFill>
                  <a:latin typeface="Times New Roman" panose="02020603050405020304" pitchFamily="18" charset="0"/>
                  <a:cs typeface="Times New Roman" panose="02020603050405020304" pitchFamily="18" charset="0"/>
                </a:rPr>
                <a:t>Second Level DFD of Railway Management System</a:t>
              </a:r>
              <a:endParaRPr lang="en-IN" dirty="0"/>
            </a:p>
          </p:txBody>
        </p:sp>
        <p:sp>
          <p:nvSpPr>
            <p:cNvPr id="6" name="Rectangle 5">
              <a:extLst>
                <a:ext uri="{FF2B5EF4-FFF2-40B4-BE49-F238E27FC236}">
                  <a16:creationId xmlns:a16="http://schemas.microsoft.com/office/drawing/2014/main" id="{4274F7B7-7966-46CD-A6A4-C08BC65FE87A}"/>
                </a:ext>
              </a:extLst>
            </p:cNvPr>
            <p:cNvSpPr/>
            <p:nvPr/>
          </p:nvSpPr>
          <p:spPr>
            <a:xfrm>
              <a:off x="663372" y="1803456"/>
              <a:ext cx="916854"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Admin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08E5BD8-E664-4454-AD0F-109E91DF8EC8}"/>
                </a:ext>
              </a:extLst>
            </p:cNvPr>
            <p:cNvSpPr/>
            <p:nvPr/>
          </p:nvSpPr>
          <p:spPr>
            <a:xfrm>
              <a:off x="6026964" y="2039549"/>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Train Details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6E53A0D-F994-4DE8-B25C-2E851B4E0017}"/>
                </a:ext>
              </a:extLst>
            </p:cNvPr>
            <p:cNvSpPr/>
            <p:nvPr/>
          </p:nvSpPr>
          <p:spPr>
            <a:xfrm>
              <a:off x="6026964" y="2553626"/>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Fare Details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0706CC3-9F1F-45C0-A2BF-007D7599185E}"/>
                </a:ext>
              </a:extLst>
            </p:cNvPr>
            <p:cNvSpPr/>
            <p:nvPr/>
          </p:nvSpPr>
          <p:spPr>
            <a:xfrm>
              <a:off x="6020786" y="3065877"/>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Station Details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6259CA-5D3D-45B3-8A72-827A9F15B88C}"/>
                </a:ext>
              </a:extLst>
            </p:cNvPr>
            <p:cNvSpPr/>
            <p:nvPr/>
          </p:nvSpPr>
          <p:spPr>
            <a:xfrm>
              <a:off x="6020786" y="3578128"/>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Booking Details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4A0AA9C-0114-408D-80C0-FA210D2E52FC}"/>
                </a:ext>
              </a:extLst>
            </p:cNvPr>
            <p:cNvSpPr/>
            <p:nvPr/>
          </p:nvSpPr>
          <p:spPr>
            <a:xfrm>
              <a:off x="6020786" y="4090379"/>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Customer’s Details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B5E602C-A1CD-4B8F-9EB7-4F63D5810163}"/>
                </a:ext>
              </a:extLst>
            </p:cNvPr>
            <p:cNvSpPr/>
            <p:nvPr/>
          </p:nvSpPr>
          <p:spPr>
            <a:xfrm>
              <a:off x="6020786" y="4599491"/>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Ticket Information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EA9EE6A-A0C1-47C9-A999-A84C1CA21C5B}"/>
                </a:ext>
              </a:extLst>
            </p:cNvPr>
            <p:cNvSpPr/>
            <p:nvPr/>
          </p:nvSpPr>
          <p:spPr>
            <a:xfrm>
              <a:off x="3519508" y="4599490"/>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User Permission</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E95EAC8-9496-4B7C-8DFC-5971EE693D67}"/>
                </a:ext>
              </a:extLst>
            </p:cNvPr>
            <p:cNvSpPr/>
            <p:nvPr/>
          </p:nvSpPr>
          <p:spPr>
            <a:xfrm>
              <a:off x="1018230" y="4599489"/>
              <a:ext cx="2104982" cy="30942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Admins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AD60BE80-272D-4BDF-B5F9-9AD905301826}"/>
                </a:ext>
              </a:extLst>
            </p:cNvPr>
            <p:cNvSpPr/>
            <p:nvPr/>
          </p:nvSpPr>
          <p:spPr>
            <a:xfrm>
              <a:off x="4058731" y="3065877"/>
              <a:ext cx="1026537" cy="9272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Manage Modules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2C098367-A1F1-4225-BDA0-3C6FF75FEE36}"/>
                </a:ext>
              </a:extLst>
            </p:cNvPr>
            <p:cNvSpPr/>
            <p:nvPr/>
          </p:nvSpPr>
          <p:spPr>
            <a:xfrm>
              <a:off x="4058731" y="1494530"/>
              <a:ext cx="1026536" cy="9272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Check Roles of Access</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FAB0E440-59E3-43CB-BB74-8476190A2312}"/>
                </a:ext>
              </a:extLst>
            </p:cNvPr>
            <p:cNvSpPr/>
            <p:nvPr/>
          </p:nvSpPr>
          <p:spPr>
            <a:xfrm>
              <a:off x="2338684" y="1494531"/>
              <a:ext cx="1026536" cy="92727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latin typeface="Times New Roman" panose="02020603050405020304" pitchFamily="18" charset="0"/>
                  <a:cs typeface="Times New Roman" panose="02020603050405020304" pitchFamily="18" charset="0"/>
                </a:rPr>
                <a:t>Login To system</a:t>
              </a:r>
              <a:endParaRPr lang="en-IN" sz="12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5D8EC8C2-BE0A-4FE1-87E1-6CC64D585285}"/>
                </a:ext>
              </a:extLst>
            </p:cNvPr>
            <p:cNvCxnSpPr>
              <a:cxnSpLocks/>
              <a:stCxn id="6" idx="3"/>
              <a:endCxn id="17" idx="2"/>
            </p:cNvCxnSpPr>
            <p:nvPr/>
          </p:nvCxnSpPr>
          <p:spPr>
            <a:xfrm flipV="1">
              <a:off x="1580226" y="1958169"/>
              <a:ext cx="7584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09AEDD-3FAA-426D-83C2-5E65C8BA6911}"/>
                </a:ext>
              </a:extLst>
            </p:cNvPr>
            <p:cNvCxnSpPr>
              <a:cxnSpLocks/>
              <a:stCxn id="17" idx="6"/>
              <a:endCxn id="16" idx="2"/>
            </p:cNvCxnSpPr>
            <p:nvPr/>
          </p:nvCxnSpPr>
          <p:spPr>
            <a:xfrm flipV="1">
              <a:off x="3365220" y="1958168"/>
              <a:ext cx="69351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4AE726-E412-424A-ACD0-C955F8F5674C}"/>
                </a:ext>
              </a:extLst>
            </p:cNvPr>
            <p:cNvCxnSpPr>
              <a:cxnSpLocks/>
              <a:stCxn id="16" idx="4"/>
              <a:endCxn id="15" idx="0"/>
            </p:cNvCxnSpPr>
            <p:nvPr/>
          </p:nvCxnSpPr>
          <p:spPr>
            <a:xfrm>
              <a:off x="4571999" y="2421805"/>
              <a:ext cx="1" cy="644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F096979-0B7E-4550-A77A-56A973CD266F}"/>
                </a:ext>
              </a:extLst>
            </p:cNvPr>
            <p:cNvCxnSpPr>
              <a:cxnSpLocks/>
              <a:stCxn id="15" idx="7"/>
              <a:endCxn id="7" idx="1"/>
            </p:cNvCxnSpPr>
            <p:nvPr/>
          </p:nvCxnSpPr>
          <p:spPr>
            <a:xfrm flipV="1">
              <a:off x="4934935" y="2194263"/>
              <a:ext cx="1092029" cy="10074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D960E8D-822F-4959-9587-891502CFF501}"/>
                </a:ext>
              </a:extLst>
            </p:cNvPr>
            <p:cNvCxnSpPr>
              <a:cxnSpLocks/>
              <a:endCxn id="8" idx="1"/>
            </p:cNvCxnSpPr>
            <p:nvPr/>
          </p:nvCxnSpPr>
          <p:spPr>
            <a:xfrm flipV="1">
              <a:off x="5042517" y="2708340"/>
              <a:ext cx="984447" cy="6296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F6EF770-A17D-4723-85D0-55480388C697}"/>
                </a:ext>
              </a:extLst>
            </p:cNvPr>
            <p:cNvCxnSpPr>
              <a:cxnSpLocks/>
              <a:stCxn id="15" idx="6"/>
              <a:endCxn id="9" idx="1"/>
            </p:cNvCxnSpPr>
            <p:nvPr/>
          </p:nvCxnSpPr>
          <p:spPr>
            <a:xfrm flipV="1">
              <a:off x="5085268" y="3220591"/>
              <a:ext cx="935518" cy="3089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4037FB7-A727-4C1F-A6D6-1C760CC6F0F6}"/>
                </a:ext>
              </a:extLst>
            </p:cNvPr>
            <p:cNvCxnSpPr>
              <a:cxnSpLocks/>
              <a:endCxn id="10" idx="1"/>
            </p:cNvCxnSpPr>
            <p:nvPr/>
          </p:nvCxnSpPr>
          <p:spPr>
            <a:xfrm>
              <a:off x="5085267" y="3654532"/>
              <a:ext cx="935519" cy="783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6FA9BE-853B-4E22-9649-BA1890DC9444}"/>
                </a:ext>
              </a:extLst>
            </p:cNvPr>
            <p:cNvCxnSpPr>
              <a:cxnSpLocks/>
              <a:stCxn id="15" idx="5"/>
              <a:endCxn id="12" idx="1"/>
            </p:cNvCxnSpPr>
            <p:nvPr/>
          </p:nvCxnSpPr>
          <p:spPr>
            <a:xfrm>
              <a:off x="4934935" y="3857356"/>
              <a:ext cx="1085851" cy="896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3FA3D0-8900-4704-9F09-F59FE30700A9}"/>
                </a:ext>
              </a:extLst>
            </p:cNvPr>
            <p:cNvCxnSpPr>
              <a:cxnSpLocks/>
              <a:endCxn id="11" idx="1"/>
            </p:cNvCxnSpPr>
            <p:nvPr/>
          </p:nvCxnSpPr>
          <p:spPr>
            <a:xfrm>
              <a:off x="5042517" y="3748055"/>
              <a:ext cx="978269" cy="4970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7670BA4-1995-4F66-8723-25C2CECBA51F}"/>
                </a:ext>
              </a:extLst>
            </p:cNvPr>
            <p:cNvCxnSpPr>
              <a:cxnSpLocks/>
              <a:stCxn id="15" idx="4"/>
              <a:endCxn id="13" idx="0"/>
            </p:cNvCxnSpPr>
            <p:nvPr/>
          </p:nvCxnSpPr>
          <p:spPr>
            <a:xfrm flipH="1">
              <a:off x="4571999" y="3993152"/>
              <a:ext cx="1" cy="606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6F6F62D-55B6-42FC-88B3-C47649DD55CA}"/>
                </a:ext>
              </a:extLst>
            </p:cNvPr>
            <p:cNvCxnSpPr>
              <a:cxnSpLocks/>
              <a:stCxn id="15" idx="3"/>
              <a:endCxn id="14" idx="0"/>
            </p:cNvCxnSpPr>
            <p:nvPr/>
          </p:nvCxnSpPr>
          <p:spPr>
            <a:xfrm flipH="1">
              <a:off x="2070721" y="3857356"/>
              <a:ext cx="2138343" cy="7421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C62E5E-1509-4EF0-87C1-59EC9F7B03E3}"/>
                </a:ext>
              </a:extLst>
            </p:cNvPr>
            <p:cNvSpPr txBox="1"/>
            <p:nvPr/>
          </p:nvSpPr>
          <p:spPr>
            <a:xfrm>
              <a:off x="2533474" y="5108601"/>
              <a:ext cx="3842158" cy="276999"/>
            </a:xfrm>
            <a:prstGeom prst="rect">
              <a:avLst/>
            </a:prstGeom>
            <a:noFill/>
          </p:spPr>
          <p:txBody>
            <a:bodyPr wrap="square">
              <a:spAutoFit/>
            </a:bodyPr>
            <a:lstStyle/>
            <a:p>
              <a:pPr algn="ctr"/>
              <a:r>
                <a:rPr lang="en-GB" sz="1200" b="1" dirty="0">
                  <a:solidFill>
                    <a:sysClr val="windowText" lastClr="000000"/>
                  </a:solidFill>
                  <a:latin typeface="Times New Roman" panose="02020603050405020304" pitchFamily="18" charset="0"/>
                  <a:cs typeface="Times New Roman" panose="02020603050405020304" pitchFamily="18" charset="0"/>
                </a:rPr>
                <a:t>Fig. Second Level DFD of Railway Management System</a:t>
              </a:r>
              <a:endParaRPr lang="en-IN" sz="1200" b="1" dirty="0"/>
            </a:p>
          </p:txBody>
        </p:sp>
      </p:grpSp>
    </p:spTree>
    <p:extLst>
      <p:ext uri="{BB962C8B-B14F-4D97-AF65-F5344CB8AC3E}">
        <p14:creationId xmlns:p14="http://schemas.microsoft.com/office/powerpoint/2010/main" val="332515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74B-281F-40B0-8238-9D47101BE5D7}"/>
              </a:ext>
            </a:extLst>
          </p:cNvPr>
          <p:cNvSpPr>
            <a:spLocks noGrp="1"/>
          </p:cNvSpPr>
          <p:nvPr>
            <p:ph type="title"/>
          </p:nvPr>
        </p:nvSpPr>
        <p:spPr>
          <a:xfrm>
            <a:off x="1518691" y="515568"/>
            <a:ext cx="9603275" cy="1049235"/>
          </a:xfrm>
        </p:spPr>
        <p:txBody>
          <a:bodyPr/>
          <a:lstStyle/>
          <a:p>
            <a:pPr algn="ctr"/>
            <a:r>
              <a:rPr lang="en-US" b="1" dirty="0">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40E5EE4-DBD1-4186-B679-BEDDA1C0396B}"/>
              </a:ext>
            </a:extLst>
          </p:cNvPr>
          <p:cNvGrpSpPr/>
          <p:nvPr/>
        </p:nvGrpSpPr>
        <p:grpSpPr>
          <a:xfrm>
            <a:off x="3975100" y="1216054"/>
            <a:ext cx="4724401" cy="5511464"/>
            <a:chOff x="168926" y="65654"/>
            <a:chExt cx="5057111" cy="7555665"/>
          </a:xfrm>
        </p:grpSpPr>
        <p:grpSp>
          <p:nvGrpSpPr>
            <p:cNvPr id="6" name="Group 5">
              <a:extLst>
                <a:ext uri="{FF2B5EF4-FFF2-40B4-BE49-F238E27FC236}">
                  <a16:creationId xmlns:a16="http://schemas.microsoft.com/office/drawing/2014/main" id="{DE62A215-A012-4A95-870E-E4242B4C08C9}"/>
                </a:ext>
              </a:extLst>
            </p:cNvPr>
            <p:cNvGrpSpPr/>
            <p:nvPr/>
          </p:nvGrpSpPr>
          <p:grpSpPr>
            <a:xfrm>
              <a:off x="168926" y="65654"/>
              <a:ext cx="5057111" cy="7172252"/>
              <a:chOff x="168926" y="65654"/>
              <a:chExt cx="5057111" cy="7172252"/>
            </a:xfrm>
          </p:grpSpPr>
          <p:sp>
            <p:nvSpPr>
              <p:cNvPr id="8" name="Oval 3">
                <a:extLst>
                  <a:ext uri="{FF2B5EF4-FFF2-40B4-BE49-F238E27FC236}">
                    <a16:creationId xmlns:a16="http://schemas.microsoft.com/office/drawing/2014/main" id="{BBA89F30-3B13-43E3-AA27-04AA3FD50272}"/>
                  </a:ext>
                </a:extLst>
              </p:cNvPr>
              <p:cNvSpPr>
                <a:spLocks noChangeArrowheads="1"/>
              </p:cNvSpPr>
              <p:nvPr/>
            </p:nvSpPr>
            <p:spPr bwMode="auto">
              <a:xfrm>
                <a:off x="1856467" y="65654"/>
                <a:ext cx="914400" cy="395288"/>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Start</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9" name="Oval 4">
                <a:extLst>
                  <a:ext uri="{FF2B5EF4-FFF2-40B4-BE49-F238E27FC236}">
                    <a16:creationId xmlns:a16="http://schemas.microsoft.com/office/drawing/2014/main" id="{F6ECCE3B-DE8E-4B0E-82BB-04ECB6FB9AD8}"/>
                  </a:ext>
                </a:extLst>
              </p:cNvPr>
              <p:cNvSpPr>
                <a:spLocks noChangeArrowheads="1"/>
              </p:cNvSpPr>
              <p:nvPr/>
            </p:nvSpPr>
            <p:spPr bwMode="auto">
              <a:xfrm>
                <a:off x="1856467" y="6842618"/>
                <a:ext cx="914400" cy="395288"/>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End</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0" name="Rectangle: Rounded Corners 5">
                <a:extLst>
                  <a:ext uri="{FF2B5EF4-FFF2-40B4-BE49-F238E27FC236}">
                    <a16:creationId xmlns:a16="http://schemas.microsoft.com/office/drawing/2014/main" id="{FA295CEC-E016-4B19-88B2-E783573DE672}"/>
                  </a:ext>
                </a:extLst>
              </p:cNvPr>
              <p:cNvSpPr>
                <a:spLocks noChangeArrowheads="1"/>
              </p:cNvSpPr>
              <p:nvPr/>
            </p:nvSpPr>
            <p:spPr bwMode="auto">
              <a:xfrm>
                <a:off x="1856467" y="768193"/>
                <a:ext cx="914400" cy="2984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Homepage</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1" name="Diamond 6">
                <a:extLst>
                  <a:ext uri="{FF2B5EF4-FFF2-40B4-BE49-F238E27FC236}">
                    <a16:creationId xmlns:a16="http://schemas.microsoft.com/office/drawing/2014/main" id="{5300D9F1-45CC-40E1-B7E9-A5D6313C3271}"/>
                  </a:ext>
                </a:extLst>
              </p:cNvPr>
              <p:cNvSpPr>
                <a:spLocks noChangeArrowheads="1"/>
              </p:cNvSpPr>
              <p:nvPr/>
            </p:nvSpPr>
            <p:spPr bwMode="auto">
              <a:xfrm>
                <a:off x="1464355" y="1365093"/>
                <a:ext cx="1651000" cy="542925"/>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Homepage</a:t>
                </a:r>
                <a:endParaRPr kumimoji="0" lang="en-GB"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Rounded Corners 7">
                <a:extLst>
                  <a:ext uri="{FF2B5EF4-FFF2-40B4-BE49-F238E27FC236}">
                    <a16:creationId xmlns:a16="http://schemas.microsoft.com/office/drawing/2014/main" id="{D952FB23-4011-4BC0-AF7A-7B61E165F4CE}"/>
                  </a:ext>
                </a:extLst>
              </p:cNvPr>
              <p:cNvSpPr>
                <a:spLocks noChangeArrowheads="1"/>
              </p:cNvSpPr>
              <p:nvPr/>
            </p:nvSpPr>
            <p:spPr bwMode="auto">
              <a:xfrm>
                <a:off x="1842826" y="2179480"/>
                <a:ext cx="914400" cy="544513"/>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Book A Ticket</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3" name="Rectangle: Rounded Corners 8">
                <a:extLst>
                  <a:ext uri="{FF2B5EF4-FFF2-40B4-BE49-F238E27FC236}">
                    <a16:creationId xmlns:a16="http://schemas.microsoft.com/office/drawing/2014/main" id="{40D6E1BD-D1ED-4397-AE68-D0E949CE6C4C}"/>
                  </a:ext>
                </a:extLst>
              </p:cNvPr>
              <p:cNvSpPr>
                <a:spLocks noChangeArrowheads="1"/>
              </p:cNvSpPr>
              <p:nvPr/>
            </p:nvSpPr>
            <p:spPr bwMode="auto">
              <a:xfrm>
                <a:off x="4083733" y="2183857"/>
                <a:ext cx="1142304" cy="501650"/>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Admin Login</a:t>
                </a:r>
                <a:endParaRPr kumimoji="0" lang="en-GB"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9">
                <a:extLst>
                  <a:ext uri="{FF2B5EF4-FFF2-40B4-BE49-F238E27FC236}">
                    <a16:creationId xmlns:a16="http://schemas.microsoft.com/office/drawing/2014/main" id="{A4AD6A72-D2DF-40F8-B719-0E8A1D0F11C4}"/>
                  </a:ext>
                </a:extLst>
              </p:cNvPr>
              <p:cNvSpPr>
                <a:spLocks noChangeArrowheads="1"/>
              </p:cNvSpPr>
              <p:nvPr/>
            </p:nvSpPr>
            <p:spPr bwMode="auto">
              <a:xfrm>
                <a:off x="1811750" y="3005298"/>
                <a:ext cx="974725" cy="5270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Reservation Details</a:t>
                </a:r>
                <a:endParaRPr kumimoji="0" lang="en-GB"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Rounded Corners 11">
                <a:extLst>
                  <a:ext uri="{FF2B5EF4-FFF2-40B4-BE49-F238E27FC236}">
                    <a16:creationId xmlns:a16="http://schemas.microsoft.com/office/drawing/2014/main" id="{2F5ED195-42D0-414D-A8B9-F89FEA38CC17}"/>
                  </a:ext>
                </a:extLst>
              </p:cNvPr>
              <p:cNvSpPr>
                <a:spLocks noChangeArrowheads="1"/>
              </p:cNvSpPr>
              <p:nvPr/>
            </p:nvSpPr>
            <p:spPr bwMode="auto">
              <a:xfrm>
                <a:off x="1811749" y="3821273"/>
                <a:ext cx="974725" cy="5270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Passenger Info</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6" name="Diamond 12">
                <a:extLst>
                  <a:ext uri="{FF2B5EF4-FFF2-40B4-BE49-F238E27FC236}">
                    <a16:creationId xmlns:a16="http://schemas.microsoft.com/office/drawing/2014/main" id="{68364D06-AB8A-4175-BB48-C969A8F20AC8}"/>
                  </a:ext>
                </a:extLst>
              </p:cNvPr>
              <p:cNvSpPr>
                <a:spLocks noChangeArrowheads="1"/>
              </p:cNvSpPr>
              <p:nvPr/>
            </p:nvSpPr>
            <p:spPr bwMode="auto">
              <a:xfrm>
                <a:off x="1516472" y="5252810"/>
                <a:ext cx="1565275" cy="561975"/>
              </a:xfrm>
              <a:prstGeom prst="diamond">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Payment </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7" name="Rectangle: Rounded Corners 13">
                <a:extLst>
                  <a:ext uri="{FF2B5EF4-FFF2-40B4-BE49-F238E27FC236}">
                    <a16:creationId xmlns:a16="http://schemas.microsoft.com/office/drawing/2014/main" id="{8CE8135B-8AE2-40BD-B4F5-50405B640C57}"/>
                  </a:ext>
                </a:extLst>
              </p:cNvPr>
              <p:cNvSpPr>
                <a:spLocks noChangeArrowheads="1"/>
              </p:cNvSpPr>
              <p:nvPr/>
            </p:nvSpPr>
            <p:spPr bwMode="auto">
              <a:xfrm>
                <a:off x="1811749" y="6120220"/>
                <a:ext cx="974725" cy="33337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Online Pay</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8" name="Rectangle: Rounded Corners 14">
                <a:extLst>
                  <a:ext uri="{FF2B5EF4-FFF2-40B4-BE49-F238E27FC236}">
                    <a16:creationId xmlns:a16="http://schemas.microsoft.com/office/drawing/2014/main" id="{B7EB3A47-3BE5-4A05-8F1A-393C40B672D3}"/>
                  </a:ext>
                </a:extLst>
              </p:cNvPr>
              <p:cNvSpPr>
                <a:spLocks noChangeArrowheads="1"/>
              </p:cNvSpPr>
              <p:nvPr/>
            </p:nvSpPr>
            <p:spPr bwMode="auto">
              <a:xfrm>
                <a:off x="168926" y="5367108"/>
                <a:ext cx="1063625" cy="33337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Pay at station</a:t>
                </a:r>
                <a:endParaRPr kumimoji="0" lang="en-GB" altLang="en-US" sz="1200" b="0" i="0" u="none" strike="noStrike" cap="none" normalizeH="0" baseline="0">
                  <a:ln>
                    <a:noFill/>
                  </a:ln>
                  <a:solidFill>
                    <a:schemeClr val="tx1"/>
                  </a:solidFill>
                  <a:effectLst/>
                  <a:latin typeface="Arial" panose="020B0604020202020204" pitchFamily="34" charset="0"/>
                </a:endParaRPr>
              </a:p>
            </p:txBody>
          </p:sp>
          <p:sp>
            <p:nvSpPr>
              <p:cNvPr id="19" name="Rectangle: Rounded Corners 15">
                <a:extLst>
                  <a:ext uri="{FF2B5EF4-FFF2-40B4-BE49-F238E27FC236}">
                    <a16:creationId xmlns:a16="http://schemas.microsoft.com/office/drawing/2014/main" id="{248F5ACA-D34F-4382-A8D8-3213331C0453}"/>
                  </a:ext>
                </a:extLst>
              </p:cNvPr>
              <p:cNvSpPr>
                <a:spLocks noChangeArrowheads="1"/>
              </p:cNvSpPr>
              <p:nvPr/>
            </p:nvSpPr>
            <p:spPr bwMode="auto">
              <a:xfrm>
                <a:off x="1767298" y="4619398"/>
                <a:ext cx="1063625" cy="33337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Calculate Bills</a:t>
                </a:r>
                <a:endParaRPr kumimoji="0" lang="en-GB" altLang="en-US" sz="12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4BF7DB63-19A0-4CA1-B860-5F6789F6FA85}"/>
                  </a:ext>
                </a:extLst>
              </p:cNvPr>
              <p:cNvCxnSpPr/>
              <p:nvPr/>
            </p:nvCxnSpPr>
            <p:spPr>
              <a:xfrm>
                <a:off x="2299113" y="486888"/>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E53A4AF-53CB-44D5-8CF8-751C421A1E87}"/>
                  </a:ext>
                </a:extLst>
              </p:cNvPr>
              <p:cNvCxnSpPr/>
              <p:nvPr/>
            </p:nvCxnSpPr>
            <p:spPr>
              <a:xfrm>
                <a:off x="2289855" y="1066643"/>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5F1E79-27EB-40A9-8767-DCAFD30D8CF4}"/>
                  </a:ext>
                </a:extLst>
              </p:cNvPr>
              <p:cNvCxnSpPr/>
              <p:nvPr/>
            </p:nvCxnSpPr>
            <p:spPr>
              <a:xfrm>
                <a:off x="2289855" y="1908018"/>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013FC1E-D571-4B55-BE61-04E672FF39D0}"/>
                  </a:ext>
                </a:extLst>
              </p:cNvPr>
              <p:cNvCxnSpPr/>
              <p:nvPr/>
            </p:nvCxnSpPr>
            <p:spPr>
              <a:xfrm>
                <a:off x="2299113" y="2723993"/>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7FDBDC-20A9-40E5-9997-30C5F92BB060}"/>
                  </a:ext>
                </a:extLst>
              </p:cNvPr>
              <p:cNvCxnSpPr/>
              <p:nvPr/>
            </p:nvCxnSpPr>
            <p:spPr>
              <a:xfrm>
                <a:off x="2289855" y="3546601"/>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A9F3A2-C60D-4818-9328-E7EF4DEB9822}"/>
                  </a:ext>
                </a:extLst>
              </p:cNvPr>
              <p:cNvCxnSpPr/>
              <p:nvPr/>
            </p:nvCxnSpPr>
            <p:spPr>
              <a:xfrm>
                <a:off x="2289855" y="4348323"/>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DD2CD9A-E4AE-44D9-A2E7-7A61917AA315}"/>
                  </a:ext>
                </a:extLst>
              </p:cNvPr>
              <p:cNvCxnSpPr/>
              <p:nvPr/>
            </p:nvCxnSpPr>
            <p:spPr>
              <a:xfrm>
                <a:off x="2289855" y="4952773"/>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0277EC8-3216-457E-A5A1-6F29153AFA4D}"/>
                  </a:ext>
                </a:extLst>
              </p:cNvPr>
              <p:cNvCxnSpPr/>
              <p:nvPr/>
            </p:nvCxnSpPr>
            <p:spPr>
              <a:xfrm>
                <a:off x="2299109" y="5814785"/>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910E85-B785-41F8-B4F7-24B5FA26D730}"/>
                  </a:ext>
                </a:extLst>
              </p:cNvPr>
              <p:cNvCxnSpPr>
                <a:cxnSpLocks/>
                <a:stCxn id="11" idx="3"/>
              </p:cNvCxnSpPr>
              <p:nvPr/>
            </p:nvCxnSpPr>
            <p:spPr>
              <a:xfrm>
                <a:off x="3115355" y="1636556"/>
                <a:ext cx="1535215" cy="537110"/>
              </a:xfrm>
              <a:prstGeom prst="bentConnector3">
                <a:avLst>
                  <a:gd name="adj1" fmla="val 1003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73CB9D-6E4F-4FCF-835E-628616109692}"/>
                  </a:ext>
                </a:extLst>
              </p:cNvPr>
              <p:cNvCxnSpPr>
                <a:cxnSpLocks/>
              </p:cNvCxnSpPr>
              <p:nvPr/>
            </p:nvCxnSpPr>
            <p:spPr>
              <a:xfrm flipH="1">
                <a:off x="2313668" y="6464072"/>
                <a:ext cx="1" cy="393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003E4356-9DB8-4A01-B1A3-638AF8646BFC}"/>
                  </a:ext>
                </a:extLst>
              </p:cNvPr>
              <p:cNvSpPr>
                <a:spLocks noChangeArrowheads="1"/>
              </p:cNvSpPr>
              <p:nvPr/>
            </p:nvSpPr>
            <p:spPr bwMode="auto">
              <a:xfrm>
                <a:off x="4118757" y="2975690"/>
                <a:ext cx="1063625" cy="5016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Reservation Status</a:t>
                </a:r>
                <a:endParaRPr kumimoji="0" lang="en-GB" altLang="en-US" sz="1200" b="0" i="0" u="none" strike="noStrike" cap="none" normalizeH="0" baseline="0">
                  <a:ln>
                    <a:noFill/>
                  </a:ln>
                  <a:solidFill>
                    <a:schemeClr val="tx1"/>
                  </a:solidFill>
                  <a:effectLst/>
                  <a:latin typeface="Arial" panose="020B0604020202020204" pitchFamily="34" charset="0"/>
                </a:endParaRPr>
              </a:p>
            </p:txBody>
          </p:sp>
          <p:cxnSp>
            <p:nvCxnSpPr>
              <p:cNvPr id="31" name="Straight Arrow Connector 30">
                <a:extLst>
                  <a:ext uri="{FF2B5EF4-FFF2-40B4-BE49-F238E27FC236}">
                    <a16:creationId xmlns:a16="http://schemas.microsoft.com/office/drawing/2014/main" id="{82D44BF4-CE68-4D22-968A-06DFD71B30D0}"/>
                  </a:ext>
                </a:extLst>
              </p:cNvPr>
              <p:cNvCxnSpPr/>
              <p:nvPr/>
            </p:nvCxnSpPr>
            <p:spPr>
              <a:xfrm>
                <a:off x="4650570" y="2694385"/>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0AEC1E-196E-4416-9781-86B037E7B848}"/>
                  </a:ext>
                </a:extLst>
              </p:cNvPr>
              <p:cNvCxnSpPr>
                <a:cxnSpLocks/>
              </p:cNvCxnSpPr>
              <p:nvPr/>
            </p:nvCxnSpPr>
            <p:spPr>
              <a:xfrm rot="5400000" flipH="1">
                <a:off x="1375819" y="5387272"/>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1B24A4A-4D79-46E1-A7B1-3B2DC62A590E}"/>
                  </a:ext>
                </a:extLst>
              </p:cNvPr>
              <p:cNvCxnSpPr>
                <a:cxnSpLocks/>
                <a:stCxn id="13" idx="3"/>
                <a:endCxn id="10" idx="3"/>
              </p:cNvCxnSpPr>
              <p:nvPr/>
            </p:nvCxnSpPr>
            <p:spPr>
              <a:xfrm flipH="1" flipV="1">
                <a:off x="2770867" y="917418"/>
                <a:ext cx="2455170" cy="1517264"/>
              </a:xfrm>
              <a:prstGeom prst="bentConnector3">
                <a:avLst>
                  <a:gd name="adj1" fmla="val -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FE4A6E9-C1DE-4342-8EA3-43B5A1C8B7C2}"/>
                  </a:ext>
                </a:extLst>
              </p:cNvPr>
              <p:cNvCxnSpPr/>
              <p:nvPr/>
            </p:nvCxnSpPr>
            <p:spPr>
              <a:xfrm>
                <a:off x="4659597" y="3477340"/>
                <a:ext cx="0" cy="28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15">
                <a:extLst>
                  <a:ext uri="{FF2B5EF4-FFF2-40B4-BE49-F238E27FC236}">
                    <a16:creationId xmlns:a16="http://schemas.microsoft.com/office/drawing/2014/main" id="{5B25DEF7-0E47-4CAC-B46A-BC6A04685640}"/>
                  </a:ext>
                </a:extLst>
              </p:cNvPr>
              <p:cNvSpPr>
                <a:spLocks noChangeArrowheads="1"/>
              </p:cNvSpPr>
              <p:nvPr/>
            </p:nvSpPr>
            <p:spPr bwMode="auto">
              <a:xfrm>
                <a:off x="4127784" y="3767523"/>
                <a:ext cx="1063625" cy="33337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Confirm Transaction</a:t>
                </a:r>
                <a:endParaRPr kumimoji="0" lang="en-GB" altLang="en-US" sz="1200" b="0" i="0" u="none" strike="noStrike" cap="none" normalizeH="0" baseline="0" dirty="0">
                  <a:ln>
                    <a:noFill/>
                  </a:ln>
                  <a:solidFill>
                    <a:schemeClr val="tx1"/>
                  </a:solidFill>
                  <a:effectLst/>
                  <a:latin typeface="Arial" panose="020B0604020202020204" pitchFamily="34" charset="0"/>
                </a:endParaRPr>
              </a:p>
            </p:txBody>
          </p:sp>
          <p:cxnSp>
            <p:nvCxnSpPr>
              <p:cNvPr id="36" name="Connector: Elbow 35">
                <a:extLst>
                  <a:ext uri="{FF2B5EF4-FFF2-40B4-BE49-F238E27FC236}">
                    <a16:creationId xmlns:a16="http://schemas.microsoft.com/office/drawing/2014/main" id="{578F5EB4-1762-48D4-99C0-B7F3AC5D2731}"/>
                  </a:ext>
                </a:extLst>
              </p:cNvPr>
              <p:cNvCxnSpPr>
                <a:cxnSpLocks/>
                <a:stCxn id="18" idx="2"/>
              </p:cNvCxnSpPr>
              <p:nvPr/>
            </p:nvCxnSpPr>
            <p:spPr>
              <a:xfrm rot="16200000" flipH="1">
                <a:off x="1022604" y="5378617"/>
                <a:ext cx="969578" cy="16133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EE3FE21-1600-4962-9C1B-ADB33D96E298}"/>
                  </a:ext>
                </a:extLst>
              </p:cNvPr>
              <p:cNvCxnSpPr>
                <a:cxnSpLocks/>
              </p:cNvCxnSpPr>
              <p:nvPr/>
            </p:nvCxnSpPr>
            <p:spPr>
              <a:xfrm rot="5400000">
                <a:off x="2206859" y="4214542"/>
                <a:ext cx="2548476" cy="2338944"/>
              </a:xfrm>
              <a:prstGeom prst="bentConnector3">
                <a:avLst>
                  <a:gd name="adj1" fmla="val 998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407AD1E-2140-4D56-89E7-6D3E3DF69A74}"/>
                  </a:ext>
                </a:extLst>
              </p:cNvPr>
              <p:cNvCxnSpPr>
                <a:cxnSpLocks/>
                <a:stCxn id="13" idx="1"/>
                <a:endCxn id="35" idx="1"/>
              </p:cNvCxnSpPr>
              <p:nvPr/>
            </p:nvCxnSpPr>
            <p:spPr>
              <a:xfrm rot="10800000" flipH="1" flipV="1">
                <a:off x="4083732" y="2434681"/>
                <a:ext cx="44051" cy="1499529"/>
              </a:xfrm>
              <a:prstGeom prst="bentConnector3">
                <a:avLst>
                  <a:gd name="adj1" fmla="val -11033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06CFA7BE-A0DE-49BE-AD73-9B6B2719680E}"/>
                </a:ext>
              </a:extLst>
            </p:cNvPr>
            <p:cNvSpPr txBox="1"/>
            <p:nvPr/>
          </p:nvSpPr>
          <p:spPr>
            <a:xfrm>
              <a:off x="1312233" y="7283775"/>
              <a:ext cx="1955240" cy="337544"/>
            </a:xfrm>
            <a:prstGeom prst="rect">
              <a:avLst/>
            </a:prstGeom>
            <a:solidFill>
              <a:schemeClr val="bg1"/>
            </a:solidFill>
          </p:spPr>
          <p:txBody>
            <a:bodyPr wrap="square">
              <a:spAutoFit/>
            </a:bodyPr>
            <a:lstStyle/>
            <a:p>
              <a:pPr algn="ctr"/>
              <a:r>
                <a:rPr kumimoji="0" lang="en-GB" altLang="en-US" sz="1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Fig. </a:t>
              </a:r>
              <a:r>
                <a:rPr lang="en-GB" altLang="en-US" sz="1000" dirty="0">
                  <a:solidFill>
                    <a:srgbClr val="000000"/>
                  </a:solidFill>
                  <a:latin typeface="Calibri" panose="020F0502020204030204" pitchFamily="34" charset="0"/>
                  <a:ea typeface="Calibri" panose="020F0502020204030204" pitchFamily="34" charset="0"/>
                  <a:cs typeface="Mangal" panose="02040503050203030202" pitchFamily="18" charset="0"/>
                </a:rPr>
                <a:t>RTM System </a:t>
              </a:r>
              <a:r>
                <a:rPr kumimoji="0" lang="en-GB" altLang="en-US" sz="1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Flow Chart</a:t>
              </a:r>
              <a:endParaRPr lang="en-IN" sz="1000" dirty="0"/>
            </a:p>
          </p:txBody>
        </p:sp>
      </p:grpSp>
    </p:spTree>
    <p:extLst>
      <p:ext uri="{BB962C8B-B14F-4D97-AF65-F5344CB8AC3E}">
        <p14:creationId xmlns:p14="http://schemas.microsoft.com/office/powerpoint/2010/main" val="38011861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221</TotalTime>
  <Words>879</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vt:lpstr>
      <vt:lpstr>Gallery</vt:lpstr>
      <vt:lpstr>PowerPoint Presentation</vt:lpstr>
      <vt:lpstr>ABSTRACT</vt:lpstr>
      <vt:lpstr>INTRODUCTION</vt:lpstr>
      <vt:lpstr>LITERATURE SURVEY </vt:lpstr>
      <vt:lpstr>EXISTING SYSTEM</vt:lpstr>
      <vt:lpstr>PROBLEM STATEMENT</vt:lpstr>
      <vt:lpstr>System Flow Diagram</vt:lpstr>
      <vt:lpstr>PowerPoint Presentation</vt:lpstr>
      <vt:lpstr>FLOW Chart</vt:lpstr>
      <vt:lpstr>Use Case Diagram</vt:lpstr>
      <vt:lpstr>Conclusion </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Gaikwad</dc:creator>
  <cp:lastModifiedBy>User</cp:lastModifiedBy>
  <cp:revision>27</cp:revision>
  <dcterms:created xsi:type="dcterms:W3CDTF">2021-10-26T19:26:04Z</dcterms:created>
  <dcterms:modified xsi:type="dcterms:W3CDTF">2021-10-27T12:15:10Z</dcterms:modified>
</cp:coreProperties>
</file>