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1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23.png" ContentType="image/png"/>
  <Override PartName="/ppt/media/image22.png" ContentType="image/png"/>
  <Override PartName="/ppt/media/image25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1.png" ContentType="image/png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_rels/.rels" ContentType="application/vnd.openxmlformats-package.relationships+xml"/>
  <Override PartName="/customXml/itemProps3.xml" ContentType="application/vnd.openxmlformats-officedocument.customXmlPropertie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50C3E6-0882-4285-B078-519354D93C4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There were earlier versions before Feb 2011.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hyperlink" Target="http://creativecommons.org/licenses/by-nc/4.0/" TargetMode="External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1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" name="Google Shape;12;p1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4" name="Google Shape;13;p1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4;p1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" name="Google Shape;58;p12" descr="Android-Developer-Cover.jpg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59;p12" descr="footer.png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" name="Google Shape;60;p12"/>
          <p:cNvSpPr/>
          <p:nvPr/>
        </p:nvSpPr>
        <p:spPr>
          <a:xfrm>
            <a:off x="2381760" y="4761360"/>
            <a:ext cx="22186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AF3E3F-6FFF-49AD-A7A6-9F7D219A8E8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13253C-C9BB-4298-B53E-A68020F8269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1BB0E5-7DF9-423E-8C2B-5E4A92CBC2F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13" name="Google Shape;67;p12" descr=""/>
          <p:cNvPicPr/>
          <p:nvPr/>
        </p:nvPicPr>
        <p:blipFill>
          <a:blip r:embed="rId7"/>
          <a:stretch/>
        </p:blipFill>
        <p:spPr>
          <a:xfrm>
            <a:off x="783360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4" name="Google Shape;68;p12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8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5" name="Google Shape;69;p12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11;p1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6" name="Google Shape;12;p1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57" name="Google Shape;13;p1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8" name="Google Shape;14;p1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5912FB-FD12-4AEC-BEFF-DFD07B80327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;p1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1" name="Google Shape;12;p1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02" name="Google Shape;13;p1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14;p1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4" name="Google Shape;23;p4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E3DD43-1C0B-4647-A314-C2EF6628311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0;p27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44;p27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45;p27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7" name="Google Shape;146;p27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48" name="Google Shape;147;p27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49" name="Google Shape;148;p27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0" name="Google Shape;157;p30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207A4C5-ED17-4E20-BEC3-C7502D91899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73;p14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77;p14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78;p14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3" name="Google Shape;79;p14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94" name="Google Shape;80;p14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95" name="Google Shape;81;p14"/>
          <p:cNvSpPr/>
          <p:nvPr/>
        </p:nvSpPr>
        <p:spPr>
          <a:xfrm>
            <a:off x="4421160" y="468288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6" name="Google Shape;112;p22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F9B92C-9BBE-4445-8CBF-B8308157873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developer.android.com/studio/intro/index.html" TargetMode="External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play.google.com/store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google.com/document/d/1BNYeuBmIzRBIqiL_vTdhiNz3FRbpqWmUR2CFuJjut_8/edit#heading=h.rdgzkj9yf421" TargetMode="External"/><Relationship Id="rId2" Type="http://schemas.openxmlformats.org/officeDocument/2006/relationships/hyperlink" Target="https://docs.google.com/document/d/1BNYeuBmIzRBIqiL_vTdhiNz3FRbpqWmUR2CFuJjut_8/edit#heading=h.pjlpkwsnx48t" TargetMode="External"/><Relationship Id="rId3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5t7525n92ri" TargetMode="External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android.com/history/#/marshmallow" TargetMode="External"/><Relationship Id="rId2" Type="http://schemas.openxmlformats.org/officeDocument/2006/relationships/hyperlink" Target="http://developer.android.com/about/dashboards/index.html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en.wikipedia.org/wiki/XML" TargetMode="External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://goo.gl/0G8ySm" TargetMode="External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20;p4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8676D7-D14B-45D9-A7FD-DD3249D9836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43" name="Google Shape;221;p41"/>
          <p:cNvSpPr/>
          <p:nvPr/>
        </p:nvSpPr>
        <p:spPr>
          <a:xfrm>
            <a:off x="311760" y="778320"/>
            <a:ext cx="8520120" cy="183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1.0 Introduction to Android</a:t>
            </a:r>
            <a:endParaRPr b="0" lang="en-IN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9;p48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app examples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270;p4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FF3E9B2-2A4F-4FEE-9BB8-BB90648EC32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270" name="Google Shape;271;p48"/>
          <p:cNvGrpSpPr/>
          <p:nvPr/>
        </p:nvGrpSpPr>
        <p:grpSpPr>
          <a:xfrm>
            <a:off x="557640" y="1163520"/>
            <a:ext cx="1616760" cy="2890080"/>
            <a:chOff x="557640" y="1163520"/>
            <a:chExt cx="1616760" cy="2890080"/>
          </a:xfrm>
        </p:grpSpPr>
        <p:pic>
          <p:nvPicPr>
            <p:cNvPr id="271" name="Google Shape;272;p48" descr=""/>
            <p:cNvPicPr/>
            <p:nvPr/>
          </p:nvPicPr>
          <p:blipFill>
            <a:blip r:embed="rId1"/>
            <a:stretch/>
          </p:blipFill>
          <p:spPr>
            <a:xfrm>
              <a:off x="648720" y="1163520"/>
              <a:ext cx="1434240" cy="252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2" name="Google Shape;273;p48"/>
            <p:cNvSpPr/>
            <p:nvPr/>
          </p:nvSpPr>
          <p:spPr>
            <a:xfrm>
              <a:off x="557640" y="3611880"/>
              <a:ext cx="1616760" cy="44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Pandora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273" name="Google Shape;274;p48"/>
          <p:cNvGrpSpPr/>
          <p:nvPr/>
        </p:nvGrpSpPr>
        <p:grpSpPr>
          <a:xfrm>
            <a:off x="3564000" y="1163520"/>
            <a:ext cx="2044800" cy="2929680"/>
            <a:chOff x="3564000" y="1163520"/>
            <a:chExt cx="2044800" cy="2929680"/>
          </a:xfrm>
        </p:grpSpPr>
        <p:pic>
          <p:nvPicPr>
            <p:cNvPr id="274" name="Google Shape;275;p48" descr=""/>
            <p:cNvPicPr/>
            <p:nvPr/>
          </p:nvPicPr>
          <p:blipFill>
            <a:blip r:embed="rId2"/>
            <a:stretch/>
          </p:blipFill>
          <p:spPr>
            <a:xfrm>
              <a:off x="3770280" y="1163520"/>
              <a:ext cx="1530720" cy="2567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5" name="Google Shape;276;p48"/>
            <p:cNvSpPr/>
            <p:nvPr/>
          </p:nvSpPr>
          <p:spPr>
            <a:xfrm>
              <a:off x="3564000" y="3651480"/>
              <a:ext cx="2044800" cy="44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Pokemon GO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276" name="Google Shape;277;p48"/>
          <p:cNvGrpSpPr/>
          <p:nvPr/>
        </p:nvGrpSpPr>
        <p:grpSpPr>
          <a:xfrm>
            <a:off x="6998760" y="1163520"/>
            <a:ext cx="1979280" cy="3128400"/>
            <a:chOff x="6998760" y="1163520"/>
            <a:chExt cx="1979280" cy="3128400"/>
          </a:xfrm>
        </p:grpSpPr>
        <p:pic>
          <p:nvPicPr>
            <p:cNvPr id="277" name="Google Shape;278;p48" descr=""/>
            <p:cNvPicPr/>
            <p:nvPr/>
          </p:nvPicPr>
          <p:blipFill>
            <a:blip r:embed="rId3"/>
            <a:stretch/>
          </p:blipFill>
          <p:spPr>
            <a:xfrm>
              <a:off x="7271640" y="1163520"/>
              <a:ext cx="1301040" cy="263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8" name="Google Shape;279;p48"/>
            <p:cNvSpPr/>
            <p:nvPr/>
          </p:nvSpPr>
          <p:spPr>
            <a:xfrm>
              <a:off x="6998760" y="3719520"/>
              <a:ext cx="197928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Facebook</a:t>
              </a:r>
              <a:br/>
              <a:r>
                <a:rPr b="0" lang="en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Messenger</a:t>
              </a:r>
              <a:endParaRPr b="0" lang="en-IN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84;p4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Software Developer Kit (SDK)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Google Shape;285;p49"/>
          <p:cNvSpPr txBox="1"/>
          <p:nvPr/>
        </p:nvSpPr>
        <p:spPr>
          <a:xfrm>
            <a:off x="311760" y="10000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Development tools (debugger, monitors, editors)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Libraries (maps, wearables)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Virtual devices (emulators)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Documentation (developers.android.com)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Sample code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286;p4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687438-24A2-4506-BFB6-4E5E699D13B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91;p5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Studio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Google Shape;292;p5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DC726D-7C7C-48ED-84FC-B17C76C502B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84" name="Google Shape;293;p50" descr=""/>
          <p:cNvPicPr/>
          <p:nvPr/>
        </p:nvPicPr>
        <p:blipFill>
          <a:blip r:embed="rId1"/>
          <a:stretch/>
        </p:blipFill>
        <p:spPr>
          <a:xfrm>
            <a:off x="60120" y="1042920"/>
            <a:ext cx="4618080" cy="3509640"/>
          </a:xfrm>
          <a:prstGeom prst="rect">
            <a:avLst/>
          </a:prstGeom>
          <a:ln w="0">
            <a:noFill/>
          </a:ln>
        </p:spPr>
      </p:pic>
      <p:sp>
        <p:nvSpPr>
          <p:cNvPr id="285" name="Google Shape;294;p50"/>
          <p:cNvSpPr/>
          <p:nvPr/>
        </p:nvSpPr>
        <p:spPr>
          <a:xfrm>
            <a:off x="4947840" y="1175040"/>
            <a:ext cx="3998520" cy="32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Official Android IDE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Develop, run, debug, test, and package apps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Monitors and performance tools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Virtual devices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Project views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Visual layout editor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99;p5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Google Play store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300;p51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Publish apps through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Google Play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store: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Official app store for Android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Digital distribution service operated by Google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301;p5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D9A6E18-16AF-49C2-9E84-C3E1C09492A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89" name="Google Shape;302;p51" descr=""/>
          <p:cNvPicPr/>
          <p:nvPr/>
        </p:nvPicPr>
        <p:blipFill>
          <a:blip r:embed="rId2"/>
          <a:stretch/>
        </p:blipFill>
        <p:spPr>
          <a:xfrm>
            <a:off x="7462800" y="3212280"/>
            <a:ext cx="1168920" cy="11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307;p52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Android Platform Architecture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308;p5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FD6200-E6A8-4B41-9F6F-4CF4DBFB08E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92" name="Google Shape;309;p52"/>
          <p:cNvSpPr/>
          <p:nvPr/>
        </p:nvSpPr>
        <p:spPr>
          <a:xfrm>
            <a:off x="5603040" y="461808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14;p5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stack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315;p5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2D20C7-42CE-421A-ADDD-B9110AD437D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95" name="Google Shape;316;p53" descr=""/>
          <p:cNvPicPr/>
          <p:nvPr/>
        </p:nvPicPr>
        <p:blipFill>
          <a:blip r:embed="rId1"/>
          <a:stretch/>
        </p:blipFill>
        <p:spPr>
          <a:xfrm>
            <a:off x="3957120" y="1061280"/>
            <a:ext cx="4669200" cy="3498480"/>
          </a:xfrm>
          <a:prstGeom prst="rect">
            <a:avLst/>
          </a:prstGeom>
          <a:ln w="0">
            <a:noFill/>
          </a:ln>
        </p:spPr>
      </p:pic>
      <p:sp>
        <p:nvSpPr>
          <p:cNvPr id="296" name="Google Shape;317;p53"/>
          <p:cNvSpPr/>
          <p:nvPr/>
        </p:nvSpPr>
        <p:spPr>
          <a:xfrm>
            <a:off x="40320" y="1241640"/>
            <a:ext cx="3771720" cy="29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System and user apps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Android OS API in Java framework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Expose native APIs; run apps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Expose device hardware capabilities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Linux Kernel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stack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 Placeholder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Slide Number Placeholder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2A97EE9-9F91-429C-B3DA-4CA1FFF7E87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00" name="Picture 4" descr=""/>
          <p:cNvPicPr/>
          <p:nvPr/>
        </p:nvPicPr>
        <p:blipFill>
          <a:blip r:embed="rId1"/>
          <a:stretch/>
        </p:blipFill>
        <p:spPr>
          <a:xfrm>
            <a:off x="2289960" y="995400"/>
            <a:ext cx="4749840" cy="357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22;p54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System and user apps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323;p54"/>
          <p:cNvSpPr txBox="1"/>
          <p:nvPr/>
        </p:nvSpPr>
        <p:spPr>
          <a:xfrm>
            <a:off x="374040" y="6019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System apps have no special status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System apps provide key capabilities to app developers </a:t>
            </a:r>
            <a:br/>
            <a:r>
              <a:rPr b="0" lang="en" sz="2400" spc="-1" strike="noStrike">
                <a:solidFill>
                  <a:srgbClr val="424242"/>
                </a:solidFill>
                <a:latin typeface="Roboto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Example: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Your app can use a system app to deliver a SMS message.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324;p5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FF37914-0DEB-4D5C-ABF6-EB8F7D58BEF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04" name="Google Shape;325;p54" descr=""/>
          <p:cNvPicPr/>
          <p:nvPr/>
        </p:nvPicPr>
        <p:blipFill>
          <a:blip r:embed="rId1"/>
          <a:stretch/>
        </p:blipFill>
        <p:spPr>
          <a:xfrm>
            <a:off x="6750000" y="217800"/>
            <a:ext cx="1996920" cy="14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30;p55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Java API Framework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Google Shape;331;p5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The entire feature-set of the Android OS is available to you through APIs written in the Java language.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View class hierarchy to create UI screens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Notification manager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Activity manager for life cycles and navigation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Content providers to access data from other apps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332;p5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8EC9C8-6275-4227-8787-B71BDC16FA5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37;p56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runtime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Google Shape;338;p56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Each app runs in its own process with its own instance of the Android Runtime.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In android runtime, there are core libraries and DVM (Dalvik Virtual Machine) which is responsible to run android application.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DVM is like JVM but it is optimized for mobile devices. It consumes less memory and provides fast performance.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339;p5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47B2E6E-623C-4D5B-A0B0-662EF8F1F0B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26;p42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Contents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227;p42"/>
          <p:cNvSpPr txBox="1"/>
          <p:nvPr/>
        </p:nvSpPr>
        <p:spPr>
          <a:xfrm>
            <a:off x="311760" y="1380960"/>
            <a:ext cx="8398440" cy="3026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Android is an ecosystem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Android platform architecture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Android V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ersions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hallenges of Android app development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5"/>
              </a:rPr>
              <a:t>App fundamentals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228;p4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F4F958-F84B-470B-BC2D-C655D51E9AC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47" name="Google Shape;229;p42" descr=""/>
          <p:cNvPicPr/>
          <p:nvPr/>
        </p:nvPicPr>
        <p:blipFill>
          <a:blip r:embed="rId6"/>
          <a:stretch/>
        </p:blipFill>
        <p:spPr>
          <a:xfrm>
            <a:off x="3826080" y="239760"/>
            <a:ext cx="4815000" cy="15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4;p57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Na</a:t>
            </a:r>
            <a:r>
              <a:rPr b="1" lang="en-GB" sz="3600" spc="-1" strike="noStrike">
                <a:solidFill>
                  <a:srgbClr val="fafafa"/>
                </a:solidFill>
                <a:latin typeface="Roboto"/>
                <a:ea typeface="Roboto"/>
              </a:rPr>
              <a:t>tive</a:t>
            </a: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 libraries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345;p57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Core C/C++ Libraries give access to core native Android system components and services.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Other </a:t>
            </a:r>
            <a:r>
              <a:rPr b="1" lang="en-GB" sz="2400" spc="-1" strike="noStrike">
                <a:solidFill>
                  <a:srgbClr val="424242"/>
                </a:solidFill>
                <a:latin typeface="Roboto"/>
                <a:ea typeface="Roboto"/>
              </a:rPr>
              <a:t>Native libraries</a:t>
            </a:r>
            <a:r>
              <a:rPr b="0" lang="en-GB" sz="2400" spc="-1" strike="noStrike">
                <a:solidFill>
                  <a:srgbClr val="424242"/>
                </a:solidFill>
                <a:latin typeface="Roboto"/>
                <a:ea typeface="Roboto"/>
              </a:rPr>
              <a:t> are WebKit, FreeType, SQLite, Media, C runtime library (libc)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-GB" sz="2400" spc="-1" strike="noStrike">
                <a:solidFill>
                  <a:srgbClr val="424242"/>
                </a:solidFill>
                <a:latin typeface="Roboto"/>
                <a:ea typeface="Roboto"/>
              </a:rPr>
              <a:t>The WebKit library is responsible for browser support, SQLite is for database, FreeType for font support, Media for playing and recording audio and video formats.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346;p5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CEE9231-58FE-4610-80F0-E948D478C9F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51;p58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Hardware Abstraction Layer (HAL)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Google Shape;352;p58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Standard interfaces that expose device hardware capabilities as libraries</a:t>
            </a:r>
            <a:br/>
            <a:br/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Examples: Camera, bluetooth module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Google Shape;353;p5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6D4B16-FE59-449D-91B3-630111C2F47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58;p59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Linux Kernel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359;p59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It is the heart of android architecture that exists at the root of android architecture.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Linux kernel</a:t>
            </a: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 is responsible for device drivers, power management, memory management, device management and resource access.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Threading and low-level memory management,Security features </a:t>
            </a:r>
            <a:r>
              <a:rPr b="0" lang="en-GB" sz="2400" spc="-1" strike="noStrike">
                <a:solidFill>
                  <a:srgbClr val="424242"/>
                </a:solidFill>
                <a:latin typeface="Roboto"/>
                <a:ea typeface="Roboto"/>
              </a:rPr>
              <a:t>and 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Drivers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360;p5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7EB3EC4-4AFE-4301-BD4B-A2739B27245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Versions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 Placeholder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Slide Number Placeholder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704DE5-1C81-4DE3-9F39-A452081CC92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23" name="Picture 4" descr=""/>
          <p:cNvPicPr/>
          <p:nvPr/>
        </p:nvPicPr>
        <p:blipFill>
          <a:blip r:embed="rId1"/>
          <a:stretch/>
        </p:blipFill>
        <p:spPr>
          <a:xfrm>
            <a:off x="428400" y="914400"/>
            <a:ext cx="8286840" cy="422892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5" descr=""/>
          <p:cNvPicPr/>
          <p:nvPr/>
        </p:nvPicPr>
        <p:blipFill>
          <a:blip r:embed="rId2"/>
          <a:stretch/>
        </p:blipFill>
        <p:spPr>
          <a:xfrm>
            <a:off x="7585920" y="3975480"/>
            <a:ext cx="1017000" cy="104436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6" descr=""/>
          <p:cNvPicPr/>
          <p:nvPr/>
        </p:nvPicPr>
        <p:blipFill>
          <a:blip r:embed="rId3"/>
          <a:stretch/>
        </p:blipFill>
        <p:spPr>
          <a:xfrm>
            <a:off x="7585920" y="1765080"/>
            <a:ext cx="826200" cy="104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65;p6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versions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366;p6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2C34A7A-566A-4B87-B3D0-D188D2972C9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328" name="Google Shape;367;p60"/>
          <p:cNvGraphicFramePr/>
          <p:nvPr/>
        </p:nvGraphicFramePr>
        <p:xfrm>
          <a:off x="96120" y="1024200"/>
          <a:ext cx="6276240" cy="3574440"/>
        </p:xfrm>
        <a:graphic>
          <a:graphicData uri="http://schemas.openxmlformats.org/drawingml/2006/table">
            <a:tbl>
              <a:tblPr/>
              <a:tblGrid>
                <a:gridCol w="2428560"/>
                <a:gridCol w="1317600"/>
                <a:gridCol w="1274400"/>
                <a:gridCol w="1255680"/>
              </a:tblGrid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Codename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Released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API Level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Honeycomb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3.0 - 3.2.6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Feb 2011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11 - 13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Ice Cream Sandwich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4.0 - 4.0.4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Oct 2011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14 - 15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Jelly Bean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4.1 - 4.3.1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July 2012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16 - 18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KitKat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4.4 - 4.4.4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Oct 2013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19 - 20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Lollipop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5.0 - 5.1.1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Nov 2014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21 - 22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Marshmallow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6.0 - 6.0.1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Oct 2015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7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Nougat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Sept 2016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Google Shape;368;p60"/>
          <p:cNvSpPr/>
          <p:nvPr/>
        </p:nvSpPr>
        <p:spPr>
          <a:xfrm>
            <a:off x="6471720" y="3154680"/>
            <a:ext cx="2463120" cy="14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Android History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and 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Platform Versions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for more and earlier versions before 2011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30" name="Google Shape;369;p60" descr=""/>
          <p:cNvPicPr/>
          <p:nvPr/>
        </p:nvPicPr>
        <p:blipFill>
          <a:blip r:embed="rId3"/>
          <a:stretch/>
        </p:blipFill>
        <p:spPr>
          <a:xfrm>
            <a:off x="4466520" y="35280"/>
            <a:ext cx="4400280" cy="1037880"/>
          </a:xfrm>
          <a:prstGeom prst="rect">
            <a:avLst/>
          </a:prstGeom>
          <a:ln w="9525">
            <a:solidFill>
              <a:srgbClr val="b6d7a8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74;p61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App Development 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375;p6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2E00C8-1318-415D-8E36-68713EB462B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3" name="Google Shape;376;p61"/>
          <p:cNvSpPr/>
          <p:nvPr/>
        </p:nvSpPr>
        <p:spPr>
          <a:xfrm>
            <a:off x="5603040" y="461808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81;p6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What is an Android app?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Google Shape;382;p6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One or more interactive screens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Written using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Java Programming Language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and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XML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Uses the Android Software Development Kit (SDK)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Uses Android libraries and Android Application Framework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Executed by Android Runtime Virtual machine (ART)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Google Shape;383;p6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F3AAC5-A888-4E92-94A8-BF54E90BD8E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88;p6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Challenges of Android development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Google Shape;389;p63"/>
          <p:cNvSpPr txBox="1"/>
          <p:nvPr/>
        </p:nvSpPr>
        <p:spPr>
          <a:xfrm>
            <a:off x="311760" y="122904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Multiple screen sizes and resolutions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Performance: make your apps responsive and smooth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Security: keep source code and user data safe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Compatibility: run well on older platform versions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Marketing: understand the market and your users </a:t>
            </a:r>
            <a:br/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(Hint: It doesn't have to be expensive, but it can be.)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390;p6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6A17A29-8300-4128-8550-F9C5C3BDCF8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95;p6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App building blocks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Google Shape;396;p64"/>
          <p:cNvSpPr txBox="1"/>
          <p:nvPr/>
        </p:nvSpPr>
        <p:spPr>
          <a:xfrm>
            <a:off x="311760" y="12531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Resources: layouts, images, strings, colors as XML and media files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Components: activities, services, …, and helper classes as Java code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Manifest: information about app for the runtime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Build configuration: APK versions in Gradle config files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Google Shape;397;p6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CAF52D-B5F2-4C85-9B09-744D80766B2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402;p6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Component types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403;p65"/>
          <p:cNvSpPr txBox="1"/>
          <p:nvPr/>
        </p:nvSpPr>
        <p:spPr>
          <a:xfrm>
            <a:off x="311760" y="12531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Activity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 single screen with a user interface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Service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performs long-running tasks in background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Content provider 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manages shared set of data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Broadcast receiver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responds to system-wide announcements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Google Shape;404;p6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6F5E2C-7D8A-4A0F-ACDD-C1F209BF902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34;p43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Android Ecosystem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235;p4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DA1F0F-BEF4-4777-9B05-C2F0111B517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40;p4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What is </a:t>
            </a:r>
            <a:r>
              <a:rPr b="1" lang="en-IN" sz="3600" spc="-1" strike="noStrike">
                <a:solidFill>
                  <a:srgbClr val="fafafa"/>
                </a:solidFill>
                <a:latin typeface="Roboto"/>
                <a:ea typeface="Roboto"/>
              </a:rPr>
              <a:t>Mobile Ecosystem </a:t>
            </a: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241;p44"/>
          <p:cNvSpPr txBox="1"/>
          <p:nvPr/>
        </p:nvSpPr>
        <p:spPr>
          <a:xfrm>
            <a:off x="311760" y="1076400"/>
            <a:ext cx="8520120" cy="3518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1" lang="en-IN" sz="2400" spc="-1" strike="noStrike">
                <a:solidFill>
                  <a:srgbClr val="424242"/>
                </a:solidFill>
                <a:latin typeface="Roboto"/>
                <a:ea typeface="Roboto"/>
              </a:rPr>
              <a:t>Mobile Ecosystem</a:t>
            </a:r>
            <a:r>
              <a:rPr b="0" lang="en-IN" sz="2400" spc="-1" strike="noStrike">
                <a:solidFill>
                  <a:srgbClr val="424242"/>
                </a:solidFill>
                <a:latin typeface="Roboto"/>
                <a:ea typeface="Roboto"/>
              </a:rPr>
              <a:t> is collection of multiple devices (mobile phones, Tablet etc), software (operating system, development tools, testing tools etc.), companies (device manufacturers, carrier, apps stores, development/testing companies, etc.)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242;p4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6E2FB2-4890-42DF-91CB-4A1169503F4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42;p4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F44926-B34B-4938-91E0-D160390491B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54" name="Picture 4" descr=""/>
          <p:cNvPicPr/>
          <p:nvPr/>
        </p:nvPicPr>
        <p:blipFill>
          <a:blip r:embed="rId1"/>
          <a:stretch/>
        </p:blipFill>
        <p:spPr>
          <a:xfrm>
            <a:off x="-297360" y="0"/>
            <a:ext cx="9441000" cy="531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40;p4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What is Android?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241;p44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Mobile operating system based on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Linux kernel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User Interface for touch screens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Used on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over 80%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of all smartphones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Powers devices such as watches, TVs, and cars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Over 3 Million Android apps in Google Play store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Highly customizable for devices / by vendors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Open source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242;p4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C91A28-8CB5-4F4F-8592-EA5B1955296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47;p4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user interaction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248;p45"/>
          <p:cNvSpPr txBox="1"/>
          <p:nvPr/>
        </p:nvSpPr>
        <p:spPr>
          <a:xfrm>
            <a:off x="311760" y="923760"/>
            <a:ext cx="8520120" cy="3862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Touch gestures: swiping, tapping, pinching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Virtual keyboard for characters, numbers, and emoji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Support for Bluetooth, USB controllers and peripherals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249;p4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328DF5-3FC6-4608-9ACF-DD648F63495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54;p46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and sensors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255;p46"/>
          <p:cNvSpPr txBox="1"/>
          <p:nvPr/>
        </p:nvSpPr>
        <p:spPr>
          <a:xfrm>
            <a:off x="311760" y="923760"/>
            <a:ext cx="8520120" cy="3862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Sensors can discover user action and respond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Device contents rotate as needed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Walking adjusts position on map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Tilting steers a virtual car or controls a physical toy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Moving too fast disables game interactions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256;p4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69B58FF-70E3-4647-9D09-59DA017F8C9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1;p4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Android home screen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262;p47"/>
          <p:cNvSpPr txBox="1"/>
          <p:nvPr/>
        </p:nvSpPr>
        <p:spPr>
          <a:xfrm>
            <a:off x="674280" y="1086480"/>
            <a:ext cx="8157960" cy="3073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Launcher icons for apps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Self-updating widgets for live content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 be multiple pages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Folders to organize apps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"OK Google"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263;p4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16F94A-8573-468F-9942-3FF98AB42CE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67" name="Google Shape;264;p47" descr=""/>
          <p:cNvPicPr/>
          <p:nvPr/>
        </p:nvPicPr>
        <p:blipFill>
          <a:blip r:embed="rId1"/>
          <a:stretch/>
        </p:blipFill>
        <p:spPr>
          <a:xfrm>
            <a:off x="6576480" y="1147680"/>
            <a:ext cx="1593000" cy="32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0" ma:contentTypeDescription="Create a new document." ma:contentTypeScope="" ma:versionID="50b8949ecff1c8eaaf6dcb7034f899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0377DB-CA9E-4263-9AB8-81525552D206}"/>
</file>

<file path=customXml/itemProps2.xml><?xml version="1.0" encoding="utf-8"?>
<ds:datastoreItem xmlns:ds="http://schemas.openxmlformats.org/officeDocument/2006/customXml" ds:itemID="{71E2331E-C74B-4C0D-B678-FF462106E35E}"/>
</file>

<file path=customXml/itemProps3.xml><?xml version="1.0" encoding="utf-8"?>
<ds:datastoreItem xmlns:ds="http://schemas.openxmlformats.org/officeDocument/2006/customXml" ds:itemID="{A8ADD082-1D12-4F69-A311-1682E788CE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LibreOffice/7.1.1.2$Linux_X86_64 LibreOffice_project/fe0b08f4af1bacafe4c7ecc87ce55bb426164676</Application>
  <AppVersion>15.0000</AppVersion>
  <Words>1001</Words>
  <Paragraphs>213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</dc:creator>
  <dc:description/>
  <dc:language>en-IN</dc:language>
  <cp:lastModifiedBy/>
  <dcterms:modified xsi:type="dcterms:W3CDTF">2021-03-17T19:46:29Z</dcterms:modified>
  <cp:revision>10</cp:revision>
  <dc:subject/>
  <dc:title>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  <property fmtid="{D5CDD505-2E9C-101B-9397-08002B2CF9AE}" pid="3" name="Notes">
    <vt:i4>32</vt:i4>
  </property>
  <property fmtid="{D5CDD505-2E9C-101B-9397-08002B2CF9AE}" pid="4" name="PresentationFormat">
    <vt:lpwstr>On-screen Show (16:9)</vt:lpwstr>
  </property>
  <property fmtid="{D5CDD505-2E9C-101B-9397-08002B2CF9AE}" pid="5" name="Slides">
    <vt:i4>34</vt:i4>
  </property>
</Properties>
</file>