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0.xml" ContentType="application/vnd.openxmlformats-officedocument.presentationml.slideLayout+xml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1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3.png" ContentType="image/png"/>
  <Override PartName="/ppt/media/image22.png" ContentType="image/png"/>
  <Override PartName="/ppt/media/image25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1.png" ContentType="image/png"/>
  <Override PartName="/ppt/media/image20.png" ContentType="image/png"/>
  <Override PartName="/ppt/notesSlides/_rels/notesSlide39.xml.rels" ContentType="application/vnd.openxmlformats-package.relationships+xml"/>
  <Override PartName="/ppt/notesSlides/_rels/notesSlide25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23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3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_rels/.rels" ContentType="application/vnd.openxmlformats-package.relationships+xml"/>
  <Override PartName="/customXml/itemProps3.xml" ContentType="application/vnd.openxmlformats-officedocument.customXmlPropertie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AE2FC2D-8E69-487E-BC4C-10E91860010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On measurements that you should use for your dimensions.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Device independent pixels are independent of screen resolution.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For example, 10px will look a lot smaller on a higher resolution screen, but Android will scale 10dp to look right on different resolution screens.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SP does the same for text size. 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hyperlink" Target="http://creativecommons.org/licenses/by-nc/4.0/" TargetMode="External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" name="Google Shape;12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4" name="Google Shape;13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4;p1"/>
          <p:cNvSpPr/>
          <p:nvPr/>
        </p:nvSpPr>
        <p:spPr>
          <a:xfrm>
            <a:off x="4407120" y="4658400"/>
            <a:ext cx="115056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View, Layouts, and Resources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6" name="Google Shape;58;p12" descr="Android-Developer-Cover.jpg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" name="Google Shape;59;p12" descr="footer.png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8" name="Google Shape;60;p12"/>
          <p:cNvSpPr/>
          <p:nvPr/>
        </p:nvSpPr>
        <p:spPr>
          <a:xfrm>
            <a:off x="2381760" y="4761360"/>
            <a:ext cx="224784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r>
              <a:rPr b="0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B39DCD6-53DC-46D7-863B-E263AC941A0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0ADF61-68B0-4D11-B135-8D3C8F6972B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21E838E-8061-4DFF-9A7A-A4682BAF086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3" name="Google Shape;67;p12"/>
          <p:cNvSpPr/>
          <p:nvPr/>
        </p:nvSpPr>
        <p:spPr>
          <a:xfrm>
            <a:off x="577080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7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4" name="Google Shape;68;p12" descr=""/>
          <p:cNvPicPr/>
          <p:nvPr/>
        </p:nvPicPr>
        <p:blipFill>
          <a:blip r:embed="rId8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a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Google Shape;11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5" name="Google Shape;12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56" name="Google Shape;13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14;p1"/>
          <p:cNvSpPr/>
          <p:nvPr/>
        </p:nvSpPr>
        <p:spPr>
          <a:xfrm>
            <a:off x="4407120" y="4658400"/>
            <a:ext cx="115056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View, Layouts, and Resources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2E8B7F-968A-4279-AEE0-D75256E8865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200;p40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204;p40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205;p40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0" name="Google Shape;206;p40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01" name="Google Shape;207;p40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02" name="Google Shape;208;p40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View, Layouts, and Resources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03" name="Google Shape;217;p43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5C801C4-403F-4017-BD61-30485B1FF9A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72;p14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76;p14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77;p14"/>
          <p:cNvSpPr/>
          <p:nvPr/>
        </p:nvSpPr>
        <p:spPr>
          <a:xfrm>
            <a:off x="2381760" y="4761360"/>
            <a:ext cx="52963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6" name="Google Shape;108;p22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9D5607-1025-4EBD-B450-6BCF40511D2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7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11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89" name="Google Shape;12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90" name="Google Shape;13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14;p1"/>
          <p:cNvSpPr/>
          <p:nvPr/>
        </p:nvSpPr>
        <p:spPr>
          <a:xfrm>
            <a:off x="4407120" y="4658400"/>
            <a:ext cx="115056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View, Layouts, and Resources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2" name="Google Shape;23;p4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CAADC8-D65A-4B3E-899A-BE1E598C2E1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67;p53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271;p53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272;p53"/>
          <p:cNvSpPr/>
          <p:nvPr/>
        </p:nvSpPr>
        <p:spPr>
          <a:xfrm>
            <a:off x="584712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35" name="Google Shape;273;p53" descr=""/>
          <p:cNvPicPr/>
          <p:nvPr/>
        </p:nvPicPr>
        <p:blipFill>
          <a:blip r:embed="rId4"/>
          <a:stretch/>
        </p:blipFill>
        <p:spPr>
          <a:xfrm>
            <a:off x="7890840" y="470124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236" name="Google Shape;274;p53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7" name="Google Shape;275;p53"/>
          <p:cNvSpPr/>
          <p:nvPr/>
        </p:nvSpPr>
        <p:spPr>
          <a:xfrm>
            <a:off x="4481280" y="4668840"/>
            <a:ext cx="1338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Text and 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Scrolling Views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8" name="Google Shape;284;p56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C84D89-EEF0-43AA-9702-7E21D0E9301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133;p27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9" name="Google Shape;137;p27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138;p27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1" name="Google Shape;139;p27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82" name="Google Shape;140;p27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283" name="Google Shape;141;p27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View, Layouts, and Resources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84" name="Google Shape;150;p30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72DFA7-07CD-4D2C-BE55-5D7E3055F0D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/4.0/" TargetMode="External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content/Context.html" TargetMode="External"/><Relationship Id="rId2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hyperlink" Target="https://developer.android.com/training/custom-views/create-view.html" TargetMode="External"/><Relationship Id="rId3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slideLayout" Target="../slideLayouts/slideLayout5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5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evelopers.google.com/android/reference/com/google/android/gms/location/DetectedActivity" TargetMode="External"/><Relationship Id="rId2" Type="http://schemas.openxmlformats.org/officeDocument/2006/relationships/slideLayout" Target="../slideLayouts/slideLayout5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developer.android.com/reference/android/view/View.html" TargetMode="External"/><Relationship Id="rId2" Type="http://schemas.openxmlformats.org/officeDocument/2006/relationships/hyperlink" Target="http://developer.android.com/reference/android/widget/TextView.html" TargetMode="Externa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Button.html" TargetMode="External"/><Relationship Id="rId5" Type="http://schemas.openxmlformats.org/officeDocument/2006/relationships/hyperlink" Target="https://developer.android.com/guide/topics/ui/menus.html" TargetMode="External"/><Relationship Id="rId6" Type="http://schemas.openxmlformats.org/officeDocument/2006/relationships/hyperlink" Target="https://developer.android.com/reference/android/widget/ScrollView.html" TargetMode="External"/><Relationship Id="rId7" Type="http://schemas.openxmlformats.org/officeDocument/2006/relationships/hyperlink" Target="https://developer.android.com/reference/android/widget/RecyclerView.html" TargetMode="External"/><Relationship Id="rId8" Type="http://schemas.openxmlformats.org/officeDocument/2006/relationships/hyperlink" Target="https://developer.android.com/reference/android/widget/ImageView.html" TargetMode="External"/><Relationship Id="rId9" Type="http://schemas.openxmlformats.org/officeDocument/2006/relationships/hyperlink" Target="https://developer.android.com/reference/android/view/package-summary.html" TargetMode="External"/><Relationship Id="rId10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48;p67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1.2 Views, Layouts, and Resources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349;p6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5513F1-C54D-4100-AC5A-B334434BA8C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2" name="Google Shape;350;p67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430;p76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Using the Layout Editor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Google Shape;431;p7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591D1E8-E0A5-4FBA-AA84-FDB3CA55810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78" name="Google Shape;432;p76" descr=""/>
          <p:cNvPicPr/>
          <p:nvPr/>
        </p:nvPicPr>
        <p:blipFill>
          <a:blip r:embed="rId1"/>
          <a:stretch/>
        </p:blipFill>
        <p:spPr>
          <a:xfrm>
            <a:off x="4353840" y="919440"/>
            <a:ext cx="4667040" cy="3438000"/>
          </a:xfrm>
          <a:prstGeom prst="rect">
            <a:avLst/>
          </a:prstGeom>
          <a:ln w="0">
            <a:noFill/>
          </a:ln>
        </p:spPr>
      </p:pic>
      <p:sp>
        <p:nvSpPr>
          <p:cNvPr id="379" name="Google Shape;433;p76"/>
          <p:cNvSpPr/>
          <p:nvPr/>
        </p:nvSpPr>
        <p:spPr>
          <a:xfrm>
            <a:off x="97560" y="1020600"/>
            <a:ext cx="4196520" cy="34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Resizing handle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Constraint line and handle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Baseline handle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Constraint handle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438;p77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Views defined in XML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Google Shape;439;p77"/>
          <p:cNvSpPr txBox="1"/>
          <p:nvPr/>
        </p:nvSpPr>
        <p:spPr>
          <a:xfrm>
            <a:off x="311760" y="1076400"/>
            <a:ext cx="8520120" cy="3533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&lt;TextView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android:id="@+id/show_count"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android:layout_width="match_parent"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android:layout_height="wrap_content"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android:background="@color/myBackgroundColor"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android:text="@string/count_initial_value"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android:textColor="@color/colorPrimary"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android:textSize="@dimen/count_text_size"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android:textStyle="bold"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/&gt;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Google Shape;440;p7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776A3D-7F18-4F9A-8BFF-736E7ABA1BB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445;p78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View properties in XML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Google Shape;446;p7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5F29BAF-D32E-4C05-9223-2840374D212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85" name="Google Shape;447;p78"/>
          <p:cNvSpPr txBox="1"/>
          <p:nvPr/>
        </p:nvSpPr>
        <p:spPr>
          <a:xfrm>
            <a:off x="311760" y="1076400"/>
            <a:ext cx="8520120" cy="3533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android:&lt;property_name&gt;="&lt;property_value&gt;"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Example: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android:layout_width="match_parent"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android:&lt;property_name&gt;="@&lt;resource_type&gt;/resource_id"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Example: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android:text="@string/button_label_next"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android:&lt;property_name&gt;="@+id/view_id"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Example: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android:id="@+id/show_count"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452;p79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Create View in Java code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Google Shape;453;p79"/>
          <p:cNvSpPr txBox="1"/>
          <p:nvPr/>
        </p:nvSpPr>
        <p:spPr>
          <a:xfrm>
            <a:off x="311760" y="1457280"/>
            <a:ext cx="8422920" cy="2602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In an Activity: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TextView myText = new TextView(</a:t>
            </a:r>
            <a:r>
              <a:rPr b="1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this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myText.setText("Display this text!");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Google Shape;454;p7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63DC8D-F526-416B-9211-180235B34EB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89" name="Google Shape;455;p79"/>
          <p:cNvSpPr/>
          <p:nvPr/>
        </p:nvSpPr>
        <p:spPr>
          <a:xfrm>
            <a:off x="5287680" y="1097280"/>
            <a:ext cx="128556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2400" spc="-1" strike="noStrike">
                <a:solidFill>
                  <a:srgbClr val="999999"/>
                </a:solidFill>
                <a:latin typeface="Arial"/>
                <a:ea typeface="Arial"/>
              </a:rPr>
              <a:t>context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0" name="Google Shape;456;p79"/>
          <p:cNvSpPr/>
          <p:nvPr/>
        </p:nvSpPr>
        <p:spPr>
          <a:xfrm flipH="1">
            <a:off x="5919480" y="1651680"/>
            <a:ext cx="10800" cy="4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461;p80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What is the context?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Google Shape;462;p80"/>
          <p:cNvSpPr txBox="1"/>
          <p:nvPr/>
        </p:nvSpPr>
        <p:spPr>
          <a:xfrm>
            <a:off x="249120" y="1068480"/>
            <a:ext cx="8520120" cy="3533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Context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an interface to global information about an application environment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Get the context: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Context context = getApplicationContext();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An activity is its own context:</a:t>
            </a:r>
            <a:br/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TextView myText = new TextView(</a:t>
            </a:r>
            <a:r>
              <a:rPr b="1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this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Google Shape;463;p8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7F8C13-5210-4DF0-8362-80FB61BF2A1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468;p8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Custom views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469;p81"/>
          <p:cNvSpPr txBox="1"/>
          <p:nvPr/>
        </p:nvSpPr>
        <p:spPr>
          <a:xfrm>
            <a:off x="311760" y="1076400"/>
            <a:ext cx="8520120" cy="3533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Over 100 (!) different types of views available from the Android system, all children of the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If necessary,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create custom views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by subclassing existing views or the View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470;p8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372C64-06A2-425D-919A-E6F5C34110C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475;p82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ViewGroup &amp; View Hierarchy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Google Shape;476;p8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A6CD286-1B0C-4426-B0F3-59343E64D4E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481;p83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ViewGroup views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Google Shape;482;p8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ViewGroup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(parent) is a type of view that can contain other views (children)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ViewGroup is the base class for layouts and view containers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ScrollView—scrollable view that contains one child 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LinearLayout—arrange views in horizontal/vertical row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RecyclerView—scrollable "list" of views or view groups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483;p8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238FEE-168F-469F-9761-297C90C35A2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88;p8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Hierarchy of view groups and views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Google Shape;489;p8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7FCBD9-E1E7-4841-8224-5D9F3C097A9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04" name="Google Shape;490;p84"/>
          <p:cNvSpPr/>
          <p:nvPr/>
        </p:nvSpPr>
        <p:spPr>
          <a:xfrm>
            <a:off x="3577680" y="1294200"/>
            <a:ext cx="1565640" cy="57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ViewGroup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5" name="Google Shape;491;p84"/>
          <p:cNvSpPr/>
          <p:nvPr/>
        </p:nvSpPr>
        <p:spPr>
          <a:xfrm>
            <a:off x="1914120" y="2251440"/>
            <a:ext cx="1565640" cy="57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ViewGroup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6" name="Google Shape;492;p84"/>
          <p:cNvSpPr/>
          <p:nvPr/>
        </p:nvSpPr>
        <p:spPr>
          <a:xfrm>
            <a:off x="3839040" y="2251440"/>
            <a:ext cx="1043280" cy="572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7" name="Google Shape;493;p84"/>
          <p:cNvSpPr/>
          <p:nvPr/>
        </p:nvSpPr>
        <p:spPr>
          <a:xfrm>
            <a:off x="5187600" y="2251440"/>
            <a:ext cx="1043280" cy="572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8" name="Google Shape;494;p84"/>
          <p:cNvSpPr/>
          <p:nvPr/>
        </p:nvSpPr>
        <p:spPr>
          <a:xfrm>
            <a:off x="718200" y="3285000"/>
            <a:ext cx="1043280" cy="572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9" name="Google Shape;495;p84"/>
          <p:cNvSpPr/>
          <p:nvPr/>
        </p:nvSpPr>
        <p:spPr>
          <a:xfrm>
            <a:off x="1914120" y="3285000"/>
            <a:ext cx="1043280" cy="572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0" name="Google Shape;496;p84"/>
          <p:cNvSpPr/>
          <p:nvPr/>
        </p:nvSpPr>
        <p:spPr>
          <a:xfrm>
            <a:off x="3109680" y="3285000"/>
            <a:ext cx="1043280" cy="572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1" name="Google Shape;497;p84"/>
          <p:cNvSpPr/>
          <p:nvPr/>
        </p:nvSpPr>
        <p:spPr>
          <a:xfrm flipH="1">
            <a:off x="2696400" y="1866960"/>
            <a:ext cx="166356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Google Shape;498;p84"/>
          <p:cNvSpPr/>
          <p:nvPr/>
        </p:nvSpPr>
        <p:spPr>
          <a:xfrm>
            <a:off x="4360680" y="1866960"/>
            <a:ext cx="36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Google Shape;499;p84"/>
          <p:cNvSpPr/>
          <p:nvPr/>
        </p:nvSpPr>
        <p:spPr>
          <a:xfrm>
            <a:off x="4360680" y="1866960"/>
            <a:ext cx="13482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Google Shape;500;p84"/>
          <p:cNvSpPr/>
          <p:nvPr/>
        </p:nvSpPr>
        <p:spPr>
          <a:xfrm flipH="1">
            <a:off x="1240200" y="2824200"/>
            <a:ext cx="1456560" cy="4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Google Shape;501;p84"/>
          <p:cNvSpPr/>
          <p:nvPr/>
        </p:nvSpPr>
        <p:spPr>
          <a:xfrm flipH="1">
            <a:off x="2436120" y="2824200"/>
            <a:ext cx="260640" cy="4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Google Shape;502;p84"/>
          <p:cNvSpPr/>
          <p:nvPr/>
        </p:nvSpPr>
        <p:spPr>
          <a:xfrm>
            <a:off x="2697120" y="2824200"/>
            <a:ext cx="934200" cy="4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Google Shape;503;p84"/>
          <p:cNvSpPr/>
          <p:nvPr/>
        </p:nvSpPr>
        <p:spPr>
          <a:xfrm>
            <a:off x="5505840" y="1343160"/>
            <a:ext cx="363744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Root view is always a view group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508;p8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View hierarchy and screen layout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Google Shape;509;p8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92DF90-B9B7-4B0B-AA38-406AA1D59A7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20" name="Google Shape;510;p85" descr=""/>
          <p:cNvPicPr/>
          <p:nvPr/>
        </p:nvPicPr>
        <p:blipFill>
          <a:blip r:embed="rId1"/>
          <a:stretch/>
        </p:blipFill>
        <p:spPr>
          <a:xfrm>
            <a:off x="1549800" y="987840"/>
            <a:ext cx="6086160" cy="366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55;p68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Contents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Google Shape;356;p68"/>
          <p:cNvSpPr txBox="1"/>
          <p:nvPr/>
        </p:nvSpPr>
        <p:spPr>
          <a:xfrm>
            <a:off x="311760" y="1152360"/>
            <a:ext cx="8398440" cy="3127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Views, view groups, and view hierarchy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Layouts in XML and Java code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Event Handling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Resources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Screen Measurements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001"/>
              </a:spcAft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Google Shape;357;p6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4AF7AC-1EF8-4BB8-B8B5-20526426A8A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515;p86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View hierarchy in the component tree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Google Shape;516;p8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8E04A5-5247-4D9A-8EAC-03F02138E04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23" name="Google Shape;517;p86" descr=""/>
          <p:cNvPicPr/>
          <p:nvPr/>
        </p:nvPicPr>
        <p:blipFill>
          <a:blip r:embed="rId1"/>
          <a:srcRect l="25715" t="21285" r="21411" b="36046"/>
          <a:stretch/>
        </p:blipFill>
        <p:spPr>
          <a:xfrm>
            <a:off x="1702080" y="1011960"/>
            <a:ext cx="6047640" cy="3531600"/>
          </a:xfrm>
          <a:prstGeom prst="rect">
            <a:avLst/>
          </a:prstGeom>
          <a:ln w="0">
            <a:noFill/>
          </a:ln>
        </p:spPr>
      </p:pic>
      <p:sp>
        <p:nvSpPr>
          <p:cNvPr id="424" name="Google Shape;518;p86"/>
          <p:cNvSpPr/>
          <p:nvPr/>
        </p:nvSpPr>
        <p:spPr>
          <a:xfrm>
            <a:off x="1702080" y="1011960"/>
            <a:ext cx="2628720" cy="1149120"/>
          </a:xfrm>
          <a:prstGeom prst="rect">
            <a:avLst/>
          </a:prstGeom>
          <a:noFill/>
          <a:ln w="381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523;p8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Best practices for view hierarchies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Google Shape;524;p8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79EAC4-960B-4D1A-B981-F49F135B4E0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27" name="Google Shape;525;p87"/>
          <p:cNvSpPr/>
          <p:nvPr/>
        </p:nvSpPr>
        <p:spPr>
          <a:xfrm>
            <a:off x="87120" y="1088280"/>
            <a:ext cx="8868240" cy="33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Arrangement of view hierarchy affects app performance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 smallest number of simplest views possible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Keep the hierarchy flat—limit nesting of views and view groups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530;p88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Layouts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531;p8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C4AF00-9641-46DE-A5B4-9198BF50F34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536;p89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Layout Views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Google Shape;537;p89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Layouts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are specific types of view groups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are subclasses of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ViewGroup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contain child views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can be in a row, column, grid, table, absolute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Google Shape;538;p8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89AA376-EE66-4734-AFAC-97DC9429342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543;p9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Common Layout Classes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Google Shape;544;p9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360784-50A2-4AA9-92FD-B32778E8A5E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35" name="Google Shape;545;p90" descr=""/>
          <p:cNvPicPr/>
          <p:nvPr/>
        </p:nvPicPr>
        <p:blipFill>
          <a:blip r:embed="rId1"/>
          <a:stretch/>
        </p:blipFill>
        <p:spPr>
          <a:xfrm>
            <a:off x="172800" y="1620000"/>
            <a:ext cx="1951920" cy="143928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546;p90" descr=""/>
          <p:cNvPicPr/>
          <p:nvPr/>
        </p:nvPicPr>
        <p:blipFill>
          <a:blip r:embed="rId2"/>
          <a:stretch/>
        </p:blipFill>
        <p:spPr>
          <a:xfrm>
            <a:off x="2334600" y="1620000"/>
            <a:ext cx="1951920" cy="1439280"/>
          </a:xfrm>
          <a:prstGeom prst="rect">
            <a:avLst/>
          </a:prstGeom>
          <a:ln w="0">
            <a:noFill/>
          </a:ln>
        </p:spPr>
      </p:pic>
      <p:sp>
        <p:nvSpPr>
          <p:cNvPr id="437" name="Google Shape;547;p90"/>
          <p:cNvSpPr/>
          <p:nvPr/>
        </p:nvSpPr>
        <p:spPr>
          <a:xfrm>
            <a:off x="172800" y="3265920"/>
            <a:ext cx="227952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LinearLayout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8" name="Google Shape;548;p90"/>
          <p:cNvSpPr/>
          <p:nvPr/>
        </p:nvSpPr>
        <p:spPr>
          <a:xfrm>
            <a:off x="2170800" y="3265920"/>
            <a:ext cx="227952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RelativeLayout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439" name="Google Shape;549;p90" descr=""/>
          <p:cNvPicPr/>
          <p:nvPr/>
        </p:nvPicPr>
        <p:blipFill>
          <a:blip r:embed="rId3"/>
          <a:stretch/>
        </p:blipFill>
        <p:spPr>
          <a:xfrm>
            <a:off x="4496400" y="1620000"/>
            <a:ext cx="1951920" cy="1439280"/>
          </a:xfrm>
          <a:prstGeom prst="rect">
            <a:avLst/>
          </a:prstGeom>
          <a:ln w="0">
            <a:noFill/>
          </a:ln>
        </p:spPr>
      </p:pic>
      <p:sp>
        <p:nvSpPr>
          <p:cNvPr id="440" name="Google Shape;550;p90"/>
          <p:cNvSpPr/>
          <p:nvPr/>
        </p:nvSpPr>
        <p:spPr>
          <a:xfrm>
            <a:off x="4631760" y="3265920"/>
            <a:ext cx="168084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GridLayout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441" name="Google Shape;551;p90" descr=""/>
          <p:cNvPicPr/>
          <p:nvPr/>
        </p:nvPicPr>
        <p:blipFill>
          <a:blip r:embed="rId4"/>
          <a:stretch/>
        </p:blipFill>
        <p:spPr>
          <a:xfrm>
            <a:off x="6658200" y="1620000"/>
            <a:ext cx="1951920" cy="1439280"/>
          </a:xfrm>
          <a:prstGeom prst="rect">
            <a:avLst/>
          </a:prstGeom>
          <a:ln w="0">
            <a:noFill/>
          </a:ln>
        </p:spPr>
      </p:pic>
      <p:sp>
        <p:nvSpPr>
          <p:cNvPr id="442" name="Google Shape;552;p90"/>
          <p:cNvSpPr/>
          <p:nvPr/>
        </p:nvSpPr>
        <p:spPr>
          <a:xfrm>
            <a:off x="6658200" y="3265920"/>
            <a:ext cx="195192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TableLayout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557;p9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Common Layout Classes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Google Shape;558;p91"/>
          <p:cNvSpPr txBox="1"/>
          <p:nvPr/>
        </p:nvSpPr>
        <p:spPr>
          <a:xfrm>
            <a:off x="311760" y="1021680"/>
            <a:ext cx="8709120" cy="34707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ConstraintLayout - 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connect views with constraints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LinearLayout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- horizontal or vertical row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RelativeLayout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- child views relative to each other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TableLayout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- rows and columns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FrameLayout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- shows one child of a stack of children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GridView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- 2D scrollable grid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Google Shape;559;p9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14B711A-2692-4F1D-93CA-8192B5B1F31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564;p9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Class Hierarchy vs. Layout Hierarchy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565;p9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View class-hierarchy is standard object-oriented class inheritance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For example, Button is-a TextView is-a View is-a Object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Superclass-subclass relationship</a:t>
            </a:r>
            <a:br/>
            <a:r>
              <a:rPr b="0" lang="en" sz="2000" spc="-1" strike="noStrike">
                <a:solidFill>
                  <a:srgbClr val="000000"/>
                </a:solidFill>
                <a:latin typeface="Roboto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Layout hierarchy is how Views are visually arranged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For example, LinearLayout can contain Buttons arranged in a row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Parent-child relationship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566;p9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53CCDCD-EE4C-4C8A-8C2A-8924938668E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571;p93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Layout created in XML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Google Shape;572;p93"/>
          <p:cNvSpPr txBox="1"/>
          <p:nvPr/>
        </p:nvSpPr>
        <p:spPr>
          <a:xfrm>
            <a:off x="311760" y="1076400"/>
            <a:ext cx="8520120" cy="3623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1" lang="en" sz="2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LinearLayout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 </a:t>
            </a:r>
            <a:r>
              <a:rPr b="1" lang="en" sz="24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24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:orientation=</a:t>
            </a: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"vertical"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 </a:t>
            </a:r>
            <a:r>
              <a:rPr b="1" lang="en" sz="24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24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:layout_width=</a:t>
            </a: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"match_parent"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 </a:t>
            </a:r>
            <a:r>
              <a:rPr b="1" lang="en" sz="24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android</a:t>
            </a:r>
            <a:r>
              <a:rPr b="1" lang="en" sz="2400" spc="-1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</a:rPr>
              <a:t>:layout_height=</a:t>
            </a: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"match_parent"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1" lang="en" sz="2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EditText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       </a:t>
            </a:r>
            <a:r>
              <a:rPr b="1" lang="en" sz="24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...</a:t>
            </a: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/&gt;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1" lang="en" sz="2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Button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</a:rPr>
              <a:t>       </a:t>
            </a:r>
            <a:r>
              <a:rPr b="1" lang="en" sz="2400" spc="-1" strike="noStrike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</a:rPr>
              <a:t>...</a:t>
            </a:r>
            <a:r>
              <a:rPr b="1" lang="en" sz="2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/&gt;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&lt;/LinearLayout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Google Shape;573;p9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EE652D-21DF-42F2-8CDE-20B38BCD5A4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578;p94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Layout created in Java Activity code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Google Shape;579;p94"/>
          <p:cNvSpPr txBox="1"/>
          <p:nvPr/>
        </p:nvSpPr>
        <p:spPr>
          <a:xfrm>
            <a:off x="311760" y="1076400"/>
            <a:ext cx="8831880" cy="3533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LinearLayout linearL = new LinearLayout(this);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linearL.setOrientation(LinearLayout.VERTICAL);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TextView myText = new TextView(this);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myText.setText("Display this text!");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linearL.addView(myText);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setContentView(linearL);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Google Shape;580;p9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ADBDC9-66CE-48E5-8773-E1C6AC31E99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585;p9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Setting width and height in Java code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Google Shape;586;p95"/>
          <p:cNvSpPr txBox="1"/>
          <p:nvPr/>
        </p:nvSpPr>
        <p:spPr>
          <a:xfrm>
            <a:off x="23544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Set the width and height of a view: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LinearLayout.LayoutParams layoutParams =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new Linear.LayoutParams(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    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LayoutParams.MATCH_PARENT,  </a:t>
            </a:r>
            <a:br/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     LayoutParams.WRAP_CONTENT);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myView.setLayoutParams(layoutParams);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Google Shape;587;p9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E64906-96DB-41DF-8225-6FA1E30668A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62;p69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Views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Google Shape;363;p69_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818708A-4166-418C-97AE-4FCEBF3EA77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592;p96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Event Handling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Google Shape;593;p9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3E928B6-FD56-4C79-950D-02AB0D54A90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598;p9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Events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Google Shape;599;p9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CC3C09-23FB-43BF-8CE0-78CE2435768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62" name="Google Shape;600;p97"/>
          <p:cNvSpPr txBox="1"/>
          <p:nvPr/>
        </p:nvSpPr>
        <p:spPr>
          <a:xfrm>
            <a:off x="311760" y="1152360"/>
            <a:ext cx="8520120" cy="3187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Something that happens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In UI: Click, tap, drag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Device: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DetectedActivity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such as walking, driving, tilting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Events are "noticed" by the Android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605;p98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Event Handlers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Google Shape;606;p9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8667A45-EFC1-4C4F-8952-3ECDE3619F2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65" name="Google Shape;607;p98"/>
          <p:cNvSpPr txBox="1"/>
          <p:nvPr/>
        </p:nvSpPr>
        <p:spPr>
          <a:xfrm>
            <a:off x="311760" y="1152360"/>
            <a:ext cx="8520120" cy="3187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Methods that do something in response to a click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 method, called an </a:t>
            </a: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event handler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, is triggered by a specific event and does something in response to the event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612;p99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Handling clicks in XML &amp; Java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Google Shape;613;p9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385C32-A9B4-4B76-AAA7-8276F5EACF7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68" name="Google Shape;614;p99"/>
          <p:cNvSpPr txBox="1"/>
          <p:nvPr/>
        </p:nvSpPr>
        <p:spPr>
          <a:xfrm>
            <a:off x="311760" y="1152360"/>
            <a:ext cx="3593520" cy="3187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Attach handler to view in layout: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android:onClick="showToast"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Google Shape;615;p99"/>
          <p:cNvSpPr txBox="1"/>
          <p:nvPr/>
        </p:nvSpPr>
        <p:spPr>
          <a:xfrm>
            <a:off x="4210560" y="1111320"/>
            <a:ext cx="4690440" cy="3187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Implement handler in activity: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public void showToast(View view) 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String msg = "Hello Toast!";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Toast toast = Toast.makeText(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    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this, msg, duration);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toast.show();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Google Shape;616;p99"/>
          <p:cNvSpPr/>
          <p:nvPr/>
        </p:nvSpPr>
        <p:spPr>
          <a:xfrm flipH="1">
            <a:off x="4055040" y="1099800"/>
            <a:ext cx="10440" cy="32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621;p10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Setting click handlers in Java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Google Shape;622;p10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CD2DF48-7E3A-4F5F-9C68-508B5580196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73" name="Google Shape;623;p100"/>
          <p:cNvSpPr txBox="1"/>
          <p:nvPr/>
        </p:nvSpPr>
        <p:spPr>
          <a:xfrm>
            <a:off x="311760" y="1086480"/>
            <a:ext cx="8831880" cy="3406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final Button button = (Button) findViewById(R.id.button_id);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button.setOnClickListener(new View.OnClickListener() 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   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public void onClick(View v) {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       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String msg = "Hello Toast!";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       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Toast toast = Toast.makeText(this, msg, duration);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       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toast.show();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       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     </a:t>
            </a:r>
            <a:r>
              <a:rPr b="0" lang="en" sz="2000" spc="-1" strike="noStrike">
                <a:solidFill>
                  <a:srgbClr val="424242"/>
                </a:solidFill>
                <a:latin typeface="Consolas"/>
                <a:ea typeface="Consolas"/>
              </a:rPr>
              <a:t>});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628;p10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Resources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Google Shape;629;p10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06B80F8-6F51-4188-A607-198D777322C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634;p10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Resources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Google Shape;635;p102"/>
          <p:cNvSpPr txBox="1"/>
          <p:nvPr/>
        </p:nvSpPr>
        <p:spPr>
          <a:xfrm>
            <a:off x="311760" y="12286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Separate static data from code in your layouts.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Strings, dimensions, images, menu text, colors, styles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Useful for localization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Google Shape;636;p10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25C3D8-BCD5-412C-B549-10AA5ABAB30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641;p103" descr=""/>
          <p:cNvPicPr/>
          <p:nvPr/>
        </p:nvPicPr>
        <p:blipFill>
          <a:blip r:embed="rId1"/>
          <a:stretch/>
        </p:blipFill>
        <p:spPr>
          <a:xfrm>
            <a:off x="311760" y="1047240"/>
            <a:ext cx="2902680" cy="3634560"/>
          </a:xfrm>
          <a:prstGeom prst="rect">
            <a:avLst/>
          </a:prstGeom>
          <a:ln w="0">
            <a:noFill/>
          </a:ln>
        </p:spPr>
      </p:pic>
      <p:sp>
        <p:nvSpPr>
          <p:cNvPr id="480" name="Google Shape;642;p103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Where are the resources in your project?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Google Shape;643;p10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AD14EA-F542-4D17-9F33-A3860B03B5C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82" name="Google Shape;644;p103"/>
          <p:cNvSpPr/>
          <p:nvPr/>
        </p:nvSpPr>
        <p:spPr>
          <a:xfrm flipH="1" rot="10800000">
            <a:off x="3325320" y="1878480"/>
            <a:ext cx="11005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59595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Google Shape;645;p103"/>
          <p:cNvSpPr/>
          <p:nvPr/>
        </p:nvSpPr>
        <p:spPr>
          <a:xfrm>
            <a:off x="4426560" y="1580760"/>
            <a:ext cx="428544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resources and resource files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stored in </a:t>
            </a:r>
            <a:r>
              <a:rPr b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res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 folder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4" name="Google Shape;646;p103"/>
          <p:cNvSpPr/>
          <p:nvPr/>
        </p:nvSpPr>
        <p:spPr>
          <a:xfrm>
            <a:off x="332640" y="1762560"/>
            <a:ext cx="2881800" cy="2582280"/>
          </a:xfrm>
          <a:prstGeom prst="rect">
            <a:avLst/>
          </a:prstGeom>
          <a:noFill/>
          <a:ln w="9525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651;p10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Refer to resources in code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Google Shape;652;p10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BA4BBA-BCFA-4F45-908B-9CF0F8DBFD0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87" name="Google Shape;653;p104"/>
          <p:cNvSpPr txBox="1"/>
          <p:nvPr/>
        </p:nvSpPr>
        <p:spPr>
          <a:xfrm>
            <a:off x="311760" y="1019880"/>
            <a:ext cx="8709120" cy="36468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Layout: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R.layout.activity_main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setContentView(R.layout.activity_main);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View: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R.id.recyclerview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rv = (RecyclerView) findViewById(R.id.recyclerview);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String: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In Java: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R.string.title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In XML:</a:t>
            </a:r>
            <a:r>
              <a:rPr b="0" lang="en" sz="1800" spc="-1" strike="noStrike">
                <a:solidFill>
                  <a:srgbClr val="424242"/>
                </a:solidFill>
                <a:latin typeface="Consolas"/>
                <a:ea typeface="Consolas"/>
              </a:rPr>
              <a:t> android:text="@string/title"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658;p10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Measurements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Google Shape;659;p105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Device Independent Pixels (dp) - for Views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Scale Independent Pixels (sp) - for text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Don't use device-dependent units: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Actual Pixels (px)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Actual Measurement (in, mm)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Points - typography 1/72 inch (pt)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Google Shape;660;p10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0E2F01-4EE2-4759-9EFE-10936E294A2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91" name="Google Shape;661;p105"/>
          <p:cNvSpPr/>
          <p:nvPr/>
        </p:nvSpPr>
        <p:spPr>
          <a:xfrm>
            <a:off x="311760" y="2784600"/>
            <a:ext cx="4259880" cy="17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Google Shape;662;p105"/>
          <p:cNvSpPr/>
          <p:nvPr/>
        </p:nvSpPr>
        <p:spPr>
          <a:xfrm flipH="1" rot="10800000">
            <a:off x="454680" y="2760480"/>
            <a:ext cx="4245120" cy="170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68;p7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Everything you see is a view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Google Shape;369;p70"/>
          <p:cNvSpPr txBox="1"/>
          <p:nvPr/>
        </p:nvSpPr>
        <p:spPr>
          <a:xfrm>
            <a:off x="311760" y="1076400"/>
            <a:ext cx="4721040" cy="3450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If you look at your mobile device,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every user interface element that you see is a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View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Google Shape;370;p7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1F6C8A-4FF2-44D6-A934-D96320E79D1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41" name="Google Shape;371;p70" descr=""/>
          <p:cNvPicPr/>
          <p:nvPr/>
        </p:nvPicPr>
        <p:blipFill>
          <a:blip r:embed="rId1"/>
          <a:stretch/>
        </p:blipFill>
        <p:spPr>
          <a:xfrm>
            <a:off x="5529240" y="977760"/>
            <a:ext cx="2037960" cy="3647880"/>
          </a:xfrm>
          <a:prstGeom prst="rect">
            <a:avLst/>
          </a:prstGeom>
          <a:ln w="9525">
            <a:solidFill>
              <a:srgbClr val="0000ff"/>
            </a:solidFill>
            <a:round/>
          </a:ln>
        </p:spPr>
      </p:pic>
      <p:sp>
        <p:nvSpPr>
          <p:cNvPr id="342" name="Google Shape;372;p70"/>
          <p:cNvSpPr/>
          <p:nvPr/>
        </p:nvSpPr>
        <p:spPr>
          <a:xfrm>
            <a:off x="7830360" y="2320200"/>
            <a:ext cx="119052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Views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3" name="Google Shape;373;p70"/>
          <p:cNvSpPr/>
          <p:nvPr/>
        </p:nvSpPr>
        <p:spPr>
          <a:xfrm flipH="1">
            <a:off x="5940360" y="2970720"/>
            <a:ext cx="2484360" cy="35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Google Shape;374;p70"/>
          <p:cNvSpPr/>
          <p:nvPr/>
        </p:nvSpPr>
        <p:spPr>
          <a:xfrm flipH="1">
            <a:off x="7451280" y="2970720"/>
            <a:ext cx="9741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Google Shape;375;p70"/>
          <p:cNvSpPr/>
          <p:nvPr/>
        </p:nvSpPr>
        <p:spPr>
          <a:xfrm flipH="1">
            <a:off x="6506280" y="2970720"/>
            <a:ext cx="1919520" cy="12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Google Shape;376;p70"/>
          <p:cNvSpPr/>
          <p:nvPr/>
        </p:nvSpPr>
        <p:spPr>
          <a:xfrm rot="10800000">
            <a:off x="5794560" y="1694160"/>
            <a:ext cx="2631240" cy="62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Google Shape;377;p70"/>
          <p:cNvSpPr/>
          <p:nvPr/>
        </p:nvSpPr>
        <p:spPr>
          <a:xfrm rot="10800000">
            <a:off x="6837840" y="1657080"/>
            <a:ext cx="1587960" cy="66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Google Shape;378;p70"/>
          <p:cNvSpPr/>
          <p:nvPr/>
        </p:nvSpPr>
        <p:spPr>
          <a:xfrm flipH="1">
            <a:off x="7402320" y="2970720"/>
            <a:ext cx="1023120" cy="9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379;p70"/>
          <p:cNvSpPr/>
          <p:nvPr/>
        </p:nvSpPr>
        <p:spPr>
          <a:xfrm rot="10800000">
            <a:off x="5917320" y="1988640"/>
            <a:ext cx="2508480" cy="33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Google Shape;380;p70"/>
          <p:cNvSpPr/>
          <p:nvPr/>
        </p:nvSpPr>
        <p:spPr>
          <a:xfrm flipH="1">
            <a:off x="5891760" y="2320200"/>
            <a:ext cx="2533320" cy="3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Google Shape;381;p70"/>
          <p:cNvSpPr/>
          <p:nvPr/>
        </p:nvSpPr>
        <p:spPr>
          <a:xfrm rot="10800000">
            <a:off x="6641280" y="2172960"/>
            <a:ext cx="1784520" cy="14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Google Shape;382;p70"/>
          <p:cNvSpPr/>
          <p:nvPr/>
        </p:nvSpPr>
        <p:spPr>
          <a:xfrm rot="10800000">
            <a:off x="7267680" y="1964160"/>
            <a:ext cx="1158120" cy="35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Google Shape;383;p70"/>
          <p:cNvSpPr/>
          <p:nvPr/>
        </p:nvSpPr>
        <p:spPr>
          <a:xfrm flipH="1">
            <a:off x="6579000" y="2645280"/>
            <a:ext cx="1250280" cy="14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Google Shape;384;p70"/>
          <p:cNvSpPr/>
          <p:nvPr/>
        </p:nvSpPr>
        <p:spPr>
          <a:xfrm rot="10800000">
            <a:off x="7156800" y="2638800"/>
            <a:ext cx="67356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385;p70"/>
          <p:cNvSpPr/>
          <p:nvPr/>
        </p:nvSpPr>
        <p:spPr>
          <a:xfrm flipH="1">
            <a:off x="6456960" y="2970720"/>
            <a:ext cx="196848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386;p70"/>
          <p:cNvSpPr/>
          <p:nvPr/>
        </p:nvSpPr>
        <p:spPr>
          <a:xfrm flipH="1">
            <a:off x="5866920" y="2970720"/>
            <a:ext cx="2557800" cy="10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387;p70"/>
          <p:cNvSpPr/>
          <p:nvPr/>
        </p:nvSpPr>
        <p:spPr>
          <a:xfrm flipH="1">
            <a:off x="7021080" y="2970720"/>
            <a:ext cx="1403640" cy="106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3434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92;p7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What is a view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Google Shape;393;p71"/>
          <p:cNvSpPr txBox="1"/>
          <p:nvPr/>
        </p:nvSpPr>
        <p:spPr>
          <a:xfrm>
            <a:off x="311760" y="1076400"/>
            <a:ext cx="8520120" cy="3450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Views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are Android's basic user interface building blocks.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display text 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TextView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class), edit text 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EditText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class)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buttons 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Button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class),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5"/>
              </a:rPr>
              <a:t>menus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, other controls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scrollable 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6"/>
              </a:rPr>
              <a:t>ScrollView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,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7"/>
              </a:rPr>
              <a:t>RecyclerView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show images 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8"/>
              </a:rPr>
              <a:t>ImageView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subclass of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9"/>
              </a:rPr>
              <a:t>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394;p7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65AFB5-19E0-4946-8495-6EC60BF7466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99;p72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Views have properties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Google Shape;400;p7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Have properties (e.g., color, dimensions, positioning)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May have focus (e.g., selected to receive user input)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May be interactive (respond to user clicks)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May be visible or not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Have relationships to other views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Google Shape;401;p7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444AF4-D3A1-4343-B1E8-E4AE4986073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406;p73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Examples of views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Google Shape;407;p7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B1D308-36B8-4B58-AE07-4679BF1EE10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66" name="Google Shape;408;p73" descr=""/>
          <p:cNvPicPr/>
          <p:nvPr/>
        </p:nvPicPr>
        <p:blipFill>
          <a:blip r:embed="rId1"/>
          <a:stretch/>
        </p:blipFill>
        <p:spPr>
          <a:xfrm>
            <a:off x="2424240" y="1530360"/>
            <a:ext cx="4052880" cy="2262240"/>
          </a:xfrm>
          <a:prstGeom prst="rect">
            <a:avLst/>
          </a:prstGeom>
          <a:ln w="0">
            <a:noFill/>
          </a:ln>
        </p:spPr>
      </p:pic>
      <p:sp>
        <p:nvSpPr>
          <p:cNvPr id="367" name="Google Shape;409;p73"/>
          <p:cNvSpPr/>
          <p:nvPr/>
        </p:nvSpPr>
        <p:spPr>
          <a:xfrm>
            <a:off x="328680" y="1567080"/>
            <a:ext cx="1827000" cy="22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Button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EditText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SeekBar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8" name="Google Shape;410;p73"/>
          <p:cNvSpPr/>
          <p:nvPr/>
        </p:nvSpPr>
        <p:spPr>
          <a:xfrm>
            <a:off x="6745680" y="1485360"/>
            <a:ext cx="2223360" cy="23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CheckBox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RadioButton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Switch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415;p7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Creating and laying out views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Google Shape;416;p74"/>
          <p:cNvSpPr txBox="1"/>
          <p:nvPr/>
        </p:nvSpPr>
        <p:spPr>
          <a:xfrm>
            <a:off x="311760" y="11008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Graphically within Android Studio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XML Files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Programmatically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417;p7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D81D35-D9E2-4F75-B47B-904FA430040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422;p75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Views defined in Layout Editor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423;p7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6A701B-B40C-4888-BA71-13B3B942054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374" name="Google Shape;424;p75" descr=""/>
          <p:cNvPicPr/>
          <p:nvPr/>
        </p:nvPicPr>
        <p:blipFill>
          <a:blip r:embed="rId1"/>
          <a:stretch/>
        </p:blipFill>
        <p:spPr>
          <a:xfrm>
            <a:off x="68040" y="887760"/>
            <a:ext cx="7421760" cy="3753720"/>
          </a:xfrm>
          <a:prstGeom prst="rect">
            <a:avLst/>
          </a:prstGeom>
          <a:ln w="0">
            <a:noFill/>
          </a:ln>
        </p:spPr>
      </p:pic>
      <p:sp>
        <p:nvSpPr>
          <p:cNvPr id="375" name="Google Shape;425;p75"/>
          <p:cNvSpPr/>
          <p:nvPr/>
        </p:nvSpPr>
        <p:spPr>
          <a:xfrm>
            <a:off x="5154480" y="3236760"/>
            <a:ext cx="3814560" cy="1404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Visual representation of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what's in XML file.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4" ma:contentTypeDescription="Create a new document." ma:contentTypeScope="" ma:versionID="6f95f2e2b4064c8e42a399ddcc34e4ff">
  <xsd:schema xmlns:xsd="http://www.w3.org/2001/XMLSchema" xmlns:xs="http://www.w3.org/2001/XMLSchema" xmlns:p="http://schemas.microsoft.com/office/2006/metadata/properties" xmlns:ns2="f599ed77-fc69-429f-abe5-dd88600d2959" targetNamespace="http://schemas.microsoft.com/office/2006/metadata/properties" ma:root="true" ma:fieldsID="729e0068155283dcbbb3c346e85fed64" ns2:_="">
    <xsd:import namespace="f599ed77-fc69-429f-abe5-dd88600d29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9ed77-fc69-429f-abe5-dd88600d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9F9C3B-A6EA-4053-BC4B-8B660A00785E}"/>
</file>

<file path=customXml/itemProps2.xml><?xml version="1.0" encoding="utf-8"?>
<ds:datastoreItem xmlns:ds="http://schemas.openxmlformats.org/officeDocument/2006/customXml" ds:itemID="{CAEF656A-F0BB-4938-95C7-DFAE88447E8A}"/>
</file>

<file path=customXml/itemProps3.xml><?xml version="1.0" encoding="utf-8"?>
<ds:datastoreItem xmlns:ds="http://schemas.openxmlformats.org/officeDocument/2006/customXml" ds:itemID="{9FA7A859-8F90-44E9-BAA6-18B60B73EC2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LibreOffice/7.1.1.2$Linux_X86_64 LibreOffice_project/fe0b08f4af1bacafe4c7ecc87ce55bb426164676</Application>
  <AppVersion>15.0000</AppVersion>
  <Words>1462</Words>
  <Paragraphs>299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</dc:creator>
  <dc:description/>
  <dc:language>en-IN</dc:language>
  <cp:lastModifiedBy/>
  <dcterms:modified xsi:type="dcterms:W3CDTF">2021-03-17T19:47:06Z</dcterms:modified>
  <cp:revision>2</cp:revision>
  <dc:subject/>
  <dc:title>Hello World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  <property fmtid="{D5CDD505-2E9C-101B-9397-08002B2CF9AE}" pid="3" name="Notes">
    <vt:i4>45</vt:i4>
  </property>
  <property fmtid="{D5CDD505-2E9C-101B-9397-08002B2CF9AE}" pid="4" name="PresentationFormat">
    <vt:lpwstr>On-screen Show (16:9)</vt:lpwstr>
  </property>
  <property fmtid="{D5CDD505-2E9C-101B-9397-08002B2CF9AE}" pid="5" name="Slides">
    <vt:i4>45</vt:i4>
  </property>
</Properties>
</file>