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1.png" ContentType="image/png"/>
  <Override PartName="/ppt/media/image3.jpeg" ContentType="image/jpeg"/>
  <Override PartName="/ppt/media/image17.png" ContentType="image/png"/>
  <Override PartName="/ppt/media/image23.png" ContentType="image/png"/>
  <Override PartName="/ppt/media/image22.png" ContentType="image/png"/>
  <Override PartName="/ppt/media/image25.png" ContentType="image/png"/>
  <Override PartName="/ppt/media/image18.png" ContentType="image/png"/>
  <Override PartName="/ppt/media/image19.png" ContentType="image/png"/>
  <Override PartName="/ppt/media/image24.png" ContentType="image/png"/>
  <Override PartName="/ppt/media/image21.png" ContentType="image/png"/>
  <Override PartName="/ppt/media/image20.png" ContentType="image/png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42.xml.rels" ContentType="application/vnd.openxmlformats-package.relationships+xml"/>
  <Override PartName="/ppt/slides/_rels/slide36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3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0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42.xml" ContentType="application/vnd.openxmlformats-officedocument.presentationml.slide+xml"/>
  <Override PartName="/ppt/slides/slide26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  <Override PartName="/customXml/itemProps3.xml" ContentType="application/vnd.openxmlformats-officedocument.customXmlPropertie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5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DD6C7D7-B2DE-44E1-B671-121F1AC3A14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Up is left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Up is left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hyperlink" Target="http://creativecommons.org/licenses/by-nc/4.0/" TargetMode="External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1;p1"/>
          <p:cNvSpPr/>
          <p:nvPr/>
        </p:nvSpPr>
        <p:spPr>
          <a:xfrm>
            <a:off x="2381760" y="4761360"/>
            <a:ext cx="2411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" name="Google Shape;12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" name="Google Shape;13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5" name="Google Shape;14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6" name="Google Shape;15;p1"/>
          <p:cNvSpPr/>
          <p:nvPr/>
        </p:nvSpPr>
        <p:spPr>
          <a:xfrm>
            <a:off x="4421160" y="47451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Activities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7" name="Google Shape;59;p12" descr="Android-Developer-Cover.jpg"/>
          <p:cNvPicPr/>
          <p:nvPr/>
        </p:nvPicPr>
        <p:blipFill>
          <a:blip r:embed="rId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60;p12" descr="footer.png"/>
          <p:cNvPicPr/>
          <p:nvPr/>
        </p:nvPicPr>
        <p:blipFill>
          <a:blip r:embed="rId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B6CF1A-FF62-4436-B8BD-3E3ACA0AFA8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D80AF6C-DE60-4112-B4F3-017DB5A70C0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265680" y="192816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F5542A5-C7A6-4EEA-92A4-4D614A9771B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3" name="Google Shape;67;p12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" name="Google Shape;68;p12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7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5" name="Google Shape;69;p12" descr=""/>
          <p:cNvPicPr/>
          <p:nvPr/>
        </p:nvPicPr>
        <p:blipFill>
          <a:blip r:embed="rId8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6" name="Google Shape;70;p12"/>
          <p:cNvSpPr/>
          <p:nvPr/>
        </p:nvSpPr>
        <p:spPr>
          <a:xfrm>
            <a:off x="4421160" y="475920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Activities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ca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11;p1"/>
          <p:cNvSpPr/>
          <p:nvPr/>
        </p:nvSpPr>
        <p:spPr>
          <a:xfrm>
            <a:off x="2381760" y="4761360"/>
            <a:ext cx="2411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7" name="Google Shape;12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8" name="Google Shape;13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59" name="Google Shape;14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15;p1"/>
          <p:cNvSpPr/>
          <p:nvPr/>
        </p:nvSpPr>
        <p:spPr>
          <a:xfrm>
            <a:off x="4421160" y="47451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Activities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00692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7BDBAFD-CC80-4679-A098-2F29C496A6C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11;p1"/>
          <p:cNvSpPr/>
          <p:nvPr/>
        </p:nvSpPr>
        <p:spPr>
          <a:xfrm>
            <a:off x="2381760" y="4761360"/>
            <a:ext cx="2411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3" name="Google Shape;12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4" name="Google Shape;13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05" name="Google Shape;14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06" name="Google Shape;15;p1"/>
          <p:cNvSpPr/>
          <p:nvPr/>
        </p:nvSpPr>
        <p:spPr>
          <a:xfrm>
            <a:off x="4421160" y="47451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Activities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7" name="Google Shape;24;p4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C00D63-A9B4-42DE-B3D0-E68BEB3FCB3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1;p27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8" name="Google Shape;145;p27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46;p27"/>
          <p:cNvSpPr/>
          <p:nvPr/>
        </p:nvSpPr>
        <p:spPr>
          <a:xfrm>
            <a:off x="2381760" y="4761360"/>
            <a:ext cx="52963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0" name="Google Shape;177;p35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D789751-3883-4E9D-9F82-D6DFB173354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202;p40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91" name="Google Shape;206;p40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207;p40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3" name="Google Shape;208;p40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94" name="Google Shape;209;p40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95" name="Google Shape;210;p40"/>
          <p:cNvSpPr/>
          <p:nvPr/>
        </p:nvSpPr>
        <p:spPr>
          <a:xfrm>
            <a:off x="4421160" y="47451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Activities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6" name="Google Shape;219;p43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11B251C-B4A6-4609-B111-2438900B9A9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74;p14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7" name="Google Shape;78;p14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79;p14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9" name="Google Shape;80;p14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240" name="Google Shape;81;p14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241" name="Google Shape;82;p14"/>
          <p:cNvSpPr/>
          <p:nvPr/>
        </p:nvSpPr>
        <p:spPr>
          <a:xfrm>
            <a:off x="4421160" y="47451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Activities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42" name="Google Shape;91;p17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F44B1C8-2E7C-4D28-B71B-0EA0175EE2E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/4.0/" TargetMode="External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hyperlink" Target="https://developer.android.com/guide/components/fundamentals.html#Components" TargetMode="External"/><Relationship Id="rId3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os/Bundle.html" TargetMode="External"/><Relationship Id="rId2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app/Activity.html#startActivityForResult(android.content.Intent,%20int)" TargetMode="External"/><Relationship Id="rId2" Type="http://schemas.openxmlformats.org/officeDocument/2006/relationships/slideLayout" Target="../slideLayouts/slideLayout2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1;p54"/>
          <p:cNvSpPr txBox="1"/>
          <p:nvPr/>
        </p:nvSpPr>
        <p:spPr>
          <a:xfrm>
            <a:off x="311760" y="1874880"/>
            <a:ext cx="8520120" cy="803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afafa"/>
                </a:solidFill>
                <a:latin typeface="Roboto"/>
                <a:ea typeface="Roboto"/>
              </a:rPr>
              <a:t>2.1 Activities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282;p5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928C10C-09A6-498A-8DDC-1082F69F9B9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90" name="Google Shape;283;p54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46;p63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Implement new activities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347;p6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AB81742-8284-4CF8-9716-6A07D501FAF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19" name="Google Shape;348;p6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Define layout in XML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Define Activity Java class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extends AppCompatActivity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Connect Activity with Layout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Set content view in onCreate()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Declare Activity in the Android manifest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53;p6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456840">
              <a:lnSpc>
                <a:spcPct val="100000"/>
              </a:lnSpc>
              <a:buClr>
                <a:srgbClr val="fafafa"/>
              </a:buClr>
              <a:buFont typeface="Roboto"/>
              <a:buAutoNum type="arabicPeriod"/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Define layout in XML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Google Shape;354;p64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&lt;?</a:t>
            </a: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xml version=</a:t>
            </a: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"1.0" </a:t>
            </a: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encoding=</a:t>
            </a: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"utf-8"</a:t>
            </a:r>
            <a:r>
              <a:rPr b="0" i="1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?&gt;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1" lang="en" sz="1800" spc="-1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</a:rPr>
              <a:t>RelativeLayout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   </a:t>
            </a: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xmlns:</a:t>
            </a:r>
            <a:r>
              <a:rPr b="1" lang="en" sz="18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android</a:t>
            </a: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=</a:t>
            </a: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"http://schemas.android.com/apk/res/android"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   </a:t>
            </a:r>
            <a:r>
              <a:rPr b="1" lang="en" sz="18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android</a:t>
            </a: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:layout_width=</a:t>
            </a: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"match_parent"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   </a:t>
            </a:r>
            <a:r>
              <a:rPr b="1" lang="en" sz="18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android</a:t>
            </a: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:layout_height=</a:t>
            </a: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"match_parent"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1" lang="en" sz="1800" spc="-1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</a:rPr>
              <a:t>TextView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</a:rPr>
              <a:t>       </a:t>
            </a:r>
            <a:r>
              <a:rPr b="1" lang="en" sz="18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android</a:t>
            </a: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:layout_width=</a:t>
            </a: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"wrap_content"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       </a:t>
            </a:r>
            <a:r>
              <a:rPr b="1" lang="en" sz="18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android</a:t>
            </a: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:layout_height=</a:t>
            </a: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"wrap_content"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       </a:t>
            </a:r>
            <a:r>
              <a:rPr b="1" lang="en" sz="18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android</a:t>
            </a:r>
            <a:r>
              <a:rPr b="1" lang="en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:text=</a:t>
            </a:r>
            <a:r>
              <a:rPr b="1" lang="en" sz="18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"Let's Shop for Food!" 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/&gt;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&lt;/</a:t>
            </a:r>
            <a:r>
              <a:rPr b="1" lang="en" sz="1800" spc="-1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</a:rPr>
              <a:t>RelativeLayout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Google Shape;355;p6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319026-CDD4-4482-A8A8-F569762F18C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60;p6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2. Define Activity Java class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Google Shape;361;p65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public class MainActivity </a:t>
            </a: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extends AppCompatActivity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@Override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protected void onCreate(Bundle savedInstanceState) 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super.onCreate(savedInstanceState);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Google Shape;362;p6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9A6362-0F22-4F5E-9027-336E447F522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67;p66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3. Connect activity with layout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368;p66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public class MainActivity extends AppCompatActivity 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@Override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protected void onCreate(Bundle savedInstanceState) 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super.onCreate(savedInstanceState);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1" lang="en" sz="2400" spc="-1" strike="noStrike">
                <a:solidFill>
                  <a:srgbClr val="990000"/>
                </a:solidFill>
                <a:latin typeface="Consolas"/>
                <a:ea typeface="Consolas"/>
              </a:rPr>
              <a:t>setContentView(R.layout.activity_main);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Google Shape;369;p6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2A3868A-3DEF-4D47-AEFF-0D013361797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29" name="Google Shape;370;p66"/>
          <p:cNvSpPr/>
          <p:nvPr/>
        </p:nvSpPr>
        <p:spPr>
          <a:xfrm>
            <a:off x="5115240" y="3781080"/>
            <a:ext cx="206748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 this XML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0" name="Google Shape;371;p66"/>
          <p:cNvSpPr/>
          <p:nvPr/>
        </p:nvSpPr>
        <p:spPr>
          <a:xfrm>
            <a:off x="4132440" y="3781080"/>
            <a:ext cx="120744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is layout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Google Shape;372;p66"/>
          <p:cNvSpPr/>
          <p:nvPr/>
        </p:nvSpPr>
        <p:spPr>
          <a:xfrm>
            <a:off x="2984760" y="3781080"/>
            <a:ext cx="13417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Resource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Google Shape;373;p66"/>
          <p:cNvSpPr/>
          <p:nvPr/>
        </p:nvSpPr>
        <p:spPr>
          <a:xfrm>
            <a:off x="3776760" y="3613680"/>
            <a:ext cx="97560" cy="293400"/>
          </a:xfrm>
          <a:custGeom>
            <a:avLst/>
            <a:gdLst/>
            <a:ahLst/>
            <a:rect l="l" t="t" r="r" b="b"/>
            <a:pathLst>
              <a:path w="3915" h="11746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w="2857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Google Shape;374;p66"/>
          <p:cNvSpPr/>
          <p:nvPr/>
        </p:nvSpPr>
        <p:spPr>
          <a:xfrm>
            <a:off x="4673880" y="3605400"/>
            <a:ext cx="15840" cy="268920"/>
          </a:xfrm>
          <a:custGeom>
            <a:avLst/>
            <a:gdLst/>
            <a:ahLst/>
            <a:rect l="l" t="t" r="r" b="b"/>
            <a:pathLst>
              <a:path w="652" h="10767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w="2857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375;p66"/>
          <p:cNvSpPr/>
          <p:nvPr/>
        </p:nvSpPr>
        <p:spPr>
          <a:xfrm>
            <a:off x="5807880" y="3572640"/>
            <a:ext cx="325800" cy="285120"/>
          </a:xfrm>
          <a:custGeom>
            <a:avLst/>
            <a:gdLst/>
            <a:ahLst/>
            <a:rect l="l" t="t" r="r" b="b"/>
            <a:pathLst>
              <a:path w="13052" h="11419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w="2857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80;p67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4. Declare activity in Android manifest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Google Shape;381;p67"/>
          <p:cNvSpPr txBox="1"/>
          <p:nvPr/>
        </p:nvSpPr>
        <p:spPr>
          <a:xfrm>
            <a:off x="311760" y="1380960"/>
            <a:ext cx="8520120" cy="20584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highlight>
                  <a:srgbClr val="ffffff"/>
                </a:highlight>
                <a:latin typeface="Consolas"/>
                <a:ea typeface="Consolas"/>
              </a:rPr>
              <a:t>&lt;activity android:name=".MainActivity"&gt;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Google Shape;382;p6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706C89E-986E-4221-BE50-672140D862B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87;p68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4. Declare main activity in manifest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Google Shape;388;p68"/>
          <p:cNvSpPr txBox="1"/>
          <p:nvPr/>
        </p:nvSpPr>
        <p:spPr>
          <a:xfrm>
            <a:off x="311760" y="1076400"/>
            <a:ext cx="8791200" cy="3491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Main Activity needs to include intent to start from launcher icon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&lt;activity android:name=".MainActivity"&gt;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&lt;intent-filter&gt;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&lt;action android:name="android.intent.action.MAIN" /&gt;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&lt;category android:name="android.intent.category.LAUNCHER" /&gt;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&lt;/intent-filter&gt;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&lt;/activity&gt;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Google Shape;389;p6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901B23-45DC-4FDB-8CA6-6E7B9EF4302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94;p69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Intents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Google Shape;395;p6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ADF3F2B-7EC1-4B07-8FED-FF970C6F2D9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400;p70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What is an intent?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Google Shape;401;p7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0524D9D-7CEF-4732-806C-A56869921B0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45" name="Google Shape;402;p70"/>
          <p:cNvSpPr txBox="1"/>
          <p:nvPr/>
        </p:nvSpPr>
        <p:spPr>
          <a:xfrm>
            <a:off x="278280" y="1065960"/>
            <a:ext cx="8724240" cy="1644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An intent is a description of an operation to be performed.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An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Intent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an object used to request an action from another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app component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via the Android system.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Google Shape;403;p70"/>
          <p:cNvSpPr/>
          <p:nvPr/>
        </p:nvSpPr>
        <p:spPr>
          <a:xfrm>
            <a:off x="2322000" y="314388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App component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Google Shape;404;p70"/>
          <p:cNvSpPr/>
          <p:nvPr/>
        </p:nvSpPr>
        <p:spPr>
          <a:xfrm>
            <a:off x="339120" y="3143880"/>
            <a:ext cx="138852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Originator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8" name="Google Shape;405;p70"/>
          <p:cNvSpPr/>
          <p:nvPr/>
        </p:nvSpPr>
        <p:spPr>
          <a:xfrm>
            <a:off x="935640" y="3575880"/>
            <a:ext cx="378360" cy="646560"/>
          </a:xfrm>
          <a:custGeom>
            <a:avLst/>
            <a:gdLst/>
            <a:ahLst/>
            <a:rect l="l" t="t" r="r" b="b"/>
            <a:pathLst>
              <a:path w="15149" h="25877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Google Shape;406;p70"/>
          <p:cNvSpPr/>
          <p:nvPr/>
        </p:nvSpPr>
        <p:spPr>
          <a:xfrm>
            <a:off x="588240" y="3591720"/>
            <a:ext cx="103320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Intent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Google Shape;407;p70"/>
          <p:cNvSpPr/>
          <p:nvPr/>
        </p:nvSpPr>
        <p:spPr>
          <a:xfrm>
            <a:off x="2028600" y="3583800"/>
            <a:ext cx="717480" cy="635760"/>
          </a:xfrm>
          <a:custGeom>
            <a:avLst/>
            <a:gdLst/>
            <a:ahLst/>
            <a:rect l="l" t="t" r="r" b="b"/>
            <a:pathLst>
              <a:path w="28713" h="25449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Google Shape;408;p70"/>
          <p:cNvSpPr/>
          <p:nvPr/>
        </p:nvSpPr>
        <p:spPr>
          <a:xfrm>
            <a:off x="2288160" y="3591720"/>
            <a:ext cx="111600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2" name="Google Shape;409;p70"/>
          <p:cNvSpPr/>
          <p:nvPr/>
        </p:nvSpPr>
        <p:spPr>
          <a:xfrm>
            <a:off x="1307160" y="4003920"/>
            <a:ext cx="1014480" cy="532440"/>
          </a:xfrm>
          <a:prstGeom prst="rect">
            <a:avLst/>
          </a:prstGeom>
          <a:solidFill>
            <a:srgbClr val="d9ead3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Android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414;p7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What can intents do?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Google Shape;415;p7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3C86EA9-7701-41AE-9DAA-F51AB60192C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55" name="Google Shape;416;p71"/>
          <p:cNvSpPr txBox="1"/>
          <p:nvPr/>
        </p:nvSpPr>
        <p:spPr>
          <a:xfrm>
            <a:off x="278280" y="913680"/>
            <a:ext cx="8724240" cy="3677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 activities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A button click starts a new activity for text entry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Clicking Share opens an app that allows you to post a photo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 services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Initiate downloading a file in the background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Deliver broadcasts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The system informs everybody that the phone is now charging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421;p72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Explicit and implicit intents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422;p7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203B36-0481-4707-B3B8-B349FACCCBF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58" name="Google Shape;423;p72"/>
          <p:cNvSpPr txBox="1"/>
          <p:nvPr/>
        </p:nvSpPr>
        <p:spPr>
          <a:xfrm>
            <a:off x="278280" y="913680"/>
            <a:ext cx="8724240" cy="3648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Explicit Intent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Starts a specific activity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24242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Request tea with milk delivered by Nikita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24242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Main activity starts the ViewShoppingCart activity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Implicit Intent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Asks system to find an activity that can handle this request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24242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Find an open store that sells green tea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24242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Clicking Share opens a chooser with a list of apps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88;p55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Contents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Google Shape;289;p5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C976EE4-C4D2-42E8-81EE-9D386EE6731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93" name="Google Shape;290;p55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Activities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Defining an activity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Starting a new activity with an intent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Passing data between activities with extras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Navigating between activities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428;p73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Starting Activities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Google Shape;429;p7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3AC8C7-B0C4-4BFC-957F-2AAAE53126B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434;p7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Start an Activity with an explicit intent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Google Shape;435;p74"/>
          <p:cNvSpPr txBox="1"/>
          <p:nvPr/>
        </p:nvSpPr>
        <p:spPr>
          <a:xfrm>
            <a:off x="311760" y="1076400"/>
            <a:ext cx="8520120" cy="3177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To start a specific activity, use an explicit intent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Create an intent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Intent intent = new Intent(this, ActivityName.class);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 the intent to start the activity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Consolas"/>
              <a:buChar char="○"/>
              <a:tabLst>
                <a:tab algn="l" pos="0"/>
              </a:tabLst>
            </a:pPr>
            <a:r>
              <a:rPr b="0" lang="en" sz="20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startActivity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(intent);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Google Shape;436;p7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998DD1B-EDFF-45DB-8131-077AB0ABBC3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441;p7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Start an Activity with implicit intent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Google Shape;442;p75"/>
          <p:cNvSpPr txBox="1"/>
          <p:nvPr/>
        </p:nvSpPr>
        <p:spPr>
          <a:xfrm>
            <a:off x="311760" y="1076400"/>
            <a:ext cx="8520120" cy="3177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To ask Android to find an Activity to handle your request, use an implicit intent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Create an intent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Intent intent = new Intent(action, uri);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 the intent to start the activity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Consolas"/>
              <a:buChar char="○"/>
              <a:tabLst>
                <a:tab algn="l" pos="0"/>
              </a:tabLst>
            </a:pPr>
            <a:r>
              <a:rPr b="0" lang="en" sz="20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startActivity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(intent);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443;p7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3D3A494-4E27-4732-8A95-AEAC5BC0FDD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448;p76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Implicit Intents - Examples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Google Shape;449;p7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D94D47-E455-46F9-9898-C883D6EC31A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69" name="Google Shape;450;p76"/>
          <p:cNvSpPr/>
          <p:nvPr/>
        </p:nvSpPr>
        <p:spPr>
          <a:xfrm>
            <a:off x="240840" y="984960"/>
            <a:ext cx="8612280" cy="35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Show a web page</a:t>
            </a:r>
            <a:br/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Uri uri = Uri.parse("http://www.google.com"); </a:t>
            </a:r>
            <a:br/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Intent it = new Intent(Intent.ACTION_VIEW,uri); </a:t>
            </a:r>
            <a:br/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startActivity(it);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Dial a phone number</a:t>
            </a:r>
            <a:br/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Uri uri = Uri.parse("tel:8005551234");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Intent it = new Intent(Intent.ACTION_DIAL, uri);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startActivity(it);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455;p77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How Activities Run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456;p77"/>
          <p:cNvSpPr txBox="1"/>
          <p:nvPr/>
        </p:nvSpPr>
        <p:spPr>
          <a:xfrm>
            <a:off x="16200" y="954000"/>
            <a:ext cx="8815680" cy="12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All activities are managed by the Android runtime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Started by an "intent", a message to the Android runtime to run an activity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457;p7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0E99B9-EF85-4346-8212-382883C2C68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73" name="Google Shape;458;p77"/>
          <p:cNvSpPr/>
          <p:nvPr/>
        </p:nvSpPr>
        <p:spPr>
          <a:xfrm>
            <a:off x="2398320" y="283932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MainActivity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What do you want to do?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4" name="Google Shape;459;p77"/>
          <p:cNvSpPr/>
          <p:nvPr/>
        </p:nvSpPr>
        <p:spPr>
          <a:xfrm>
            <a:off x="4434840" y="2839320"/>
            <a:ext cx="199296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FoodListActivity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Choose food items...Next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5" name="Google Shape;460;p77"/>
          <p:cNvSpPr/>
          <p:nvPr/>
        </p:nvSpPr>
        <p:spPr>
          <a:xfrm>
            <a:off x="6575040" y="283932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OrderActivity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Place order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6" name="Google Shape;461;p77"/>
          <p:cNvSpPr/>
          <p:nvPr/>
        </p:nvSpPr>
        <p:spPr>
          <a:xfrm>
            <a:off x="415440" y="2839320"/>
            <a:ext cx="117504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User clicks launcher icon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7" name="Google Shape;462;p77"/>
          <p:cNvSpPr/>
          <p:nvPr/>
        </p:nvSpPr>
        <p:spPr>
          <a:xfrm>
            <a:off x="1383480" y="3699000"/>
            <a:ext cx="720720" cy="426600"/>
          </a:xfrm>
          <a:prstGeom prst="rect">
            <a:avLst/>
          </a:prstGeom>
          <a:solidFill>
            <a:srgbClr val="d9ead3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Android System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8" name="Google Shape;463;p77"/>
          <p:cNvSpPr/>
          <p:nvPr/>
        </p:nvSpPr>
        <p:spPr>
          <a:xfrm>
            <a:off x="1011600" y="3270960"/>
            <a:ext cx="378360" cy="646560"/>
          </a:xfrm>
          <a:custGeom>
            <a:avLst/>
            <a:gdLst/>
            <a:ahLst/>
            <a:rect l="l" t="t" r="r" b="b"/>
            <a:pathLst>
              <a:path w="15149" h="25877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Google Shape;464;p77"/>
          <p:cNvSpPr/>
          <p:nvPr/>
        </p:nvSpPr>
        <p:spPr>
          <a:xfrm>
            <a:off x="334800" y="3363120"/>
            <a:ext cx="156708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Intent: Start app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0" name="Google Shape;465;p77"/>
          <p:cNvSpPr/>
          <p:nvPr/>
        </p:nvSpPr>
        <p:spPr>
          <a:xfrm>
            <a:off x="2104560" y="3279240"/>
            <a:ext cx="717480" cy="635760"/>
          </a:xfrm>
          <a:custGeom>
            <a:avLst/>
            <a:gdLst/>
            <a:ahLst/>
            <a:rect l="l" t="t" r="r" b="b"/>
            <a:pathLst>
              <a:path w="28713" h="25449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Google Shape;466;p77"/>
          <p:cNvSpPr/>
          <p:nvPr/>
        </p:nvSpPr>
        <p:spPr>
          <a:xfrm>
            <a:off x="2135520" y="3366000"/>
            <a:ext cx="111600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Start main activity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2" name="Google Shape;467;p77"/>
          <p:cNvSpPr/>
          <p:nvPr/>
        </p:nvSpPr>
        <p:spPr>
          <a:xfrm>
            <a:off x="3898080" y="3699000"/>
            <a:ext cx="720720" cy="426600"/>
          </a:xfrm>
          <a:prstGeom prst="rect">
            <a:avLst/>
          </a:prstGeom>
          <a:solidFill>
            <a:srgbClr val="d9ead3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Android System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3" name="Google Shape;468;p77"/>
          <p:cNvSpPr/>
          <p:nvPr/>
        </p:nvSpPr>
        <p:spPr>
          <a:xfrm>
            <a:off x="3526200" y="3270960"/>
            <a:ext cx="378360" cy="646560"/>
          </a:xfrm>
          <a:custGeom>
            <a:avLst/>
            <a:gdLst/>
            <a:ahLst/>
            <a:rect l="l" t="t" r="r" b="b"/>
            <a:pathLst>
              <a:path w="15149" h="25877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Google Shape;469;p77"/>
          <p:cNvSpPr/>
          <p:nvPr/>
        </p:nvSpPr>
        <p:spPr>
          <a:xfrm>
            <a:off x="4619160" y="3279240"/>
            <a:ext cx="717480" cy="635760"/>
          </a:xfrm>
          <a:custGeom>
            <a:avLst/>
            <a:gdLst/>
            <a:ahLst/>
            <a:rect l="l" t="t" r="r" b="b"/>
            <a:pathLst>
              <a:path w="28713" h="25449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Google Shape;470;p77"/>
          <p:cNvSpPr/>
          <p:nvPr/>
        </p:nvSpPr>
        <p:spPr>
          <a:xfrm>
            <a:off x="4598640" y="3363120"/>
            <a:ext cx="133920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Start choose food activity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6" name="Google Shape;471;p77"/>
          <p:cNvSpPr/>
          <p:nvPr/>
        </p:nvSpPr>
        <p:spPr>
          <a:xfrm>
            <a:off x="6260040" y="3699000"/>
            <a:ext cx="720720" cy="426600"/>
          </a:xfrm>
          <a:prstGeom prst="rect">
            <a:avLst/>
          </a:prstGeom>
          <a:solidFill>
            <a:srgbClr val="d9ead3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Android System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7" name="Google Shape;472;p77"/>
          <p:cNvSpPr/>
          <p:nvPr/>
        </p:nvSpPr>
        <p:spPr>
          <a:xfrm>
            <a:off x="5862240" y="3270960"/>
            <a:ext cx="378360" cy="646560"/>
          </a:xfrm>
          <a:custGeom>
            <a:avLst/>
            <a:gdLst/>
            <a:ahLst/>
            <a:rect l="l" t="t" r="r" b="b"/>
            <a:pathLst>
              <a:path w="15149" h="25877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473;p77"/>
          <p:cNvSpPr/>
          <p:nvPr/>
        </p:nvSpPr>
        <p:spPr>
          <a:xfrm>
            <a:off x="6981480" y="3279240"/>
            <a:ext cx="717480" cy="635760"/>
          </a:xfrm>
          <a:custGeom>
            <a:avLst/>
            <a:gdLst/>
            <a:ahLst/>
            <a:rect l="l" t="t" r="r" b="b"/>
            <a:pathLst>
              <a:path w="28713" h="25449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Google Shape;474;p77"/>
          <p:cNvSpPr/>
          <p:nvPr/>
        </p:nvSpPr>
        <p:spPr>
          <a:xfrm>
            <a:off x="7164720" y="3363120"/>
            <a:ext cx="147528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Start finish </a:t>
            </a:r>
            <a:br/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order activity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0" name="Google Shape;475;p77"/>
          <p:cNvSpPr/>
          <p:nvPr/>
        </p:nvSpPr>
        <p:spPr>
          <a:xfrm>
            <a:off x="3263400" y="3366000"/>
            <a:ext cx="117504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Intent: Shop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1" name="Google Shape;476;p77"/>
          <p:cNvSpPr/>
          <p:nvPr/>
        </p:nvSpPr>
        <p:spPr>
          <a:xfrm>
            <a:off x="5744880" y="3363120"/>
            <a:ext cx="126756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Intent: order 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481;p78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Sending and Receiving Data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Google Shape;482;p7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C2276B8-E291-485E-831E-BB4C1204FB1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487;p79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Two types of sending data with intents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Google Shape;488;p79"/>
          <p:cNvSpPr txBox="1"/>
          <p:nvPr/>
        </p:nvSpPr>
        <p:spPr>
          <a:xfrm>
            <a:off x="311760" y="122868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499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Data—one piece of information whose data location can be represented by an URI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Extras—one or more pieces of information as a collection of key-value pairs in a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Bundle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489;p7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061227-73D5-4963-9405-96C2F76160C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494;p80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Sending and retrieving data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Google Shape;495;p80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In the first (sending) activity: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Create the Intent object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Put data or extras into that intent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Start the new activity with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startActivity()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In the second (receiving) activity,: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Get the intent object the activity was started with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Retrieve the data or extras from the Intent object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Google Shape;496;p8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F4B6E7-A8B3-43BC-9ACB-80DC86D3A25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501;p8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Putting a URI as intent data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Google Shape;502;p81"/>
          <p:cNvSpPr txBox="1"/>
          <p:nvPr/>
        </p:nvSpPr>
        <p:spPr>
          <a:xfrm>
            <a:off x="89640" y="1076400"/>
            <a:ext cx="8930880" cy="3288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// A web page URL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intent.setData(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Uri.parse("http://www.google.com"));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500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// a Sample file URI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intent.setData(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Uri.fromFile(new File("/sdcard/sample.jpg")));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Google Shape;503;p8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1F5CF2-9DB2-4072-AAF7-32A5BDAF584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508;p8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Put information into intent extras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Google Shape;509;p82"/>
          <p:cNvSpPr txBox="1"/>
          <p:nvPr/>
        </p:nvSpPr>
        <p:spPr>
          <a:xfrm>
            <a:off x="0" y="1028880"/>
            <a:ext cx="8973720" cy="3552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585858"/>
              </a:buClr>
              <a:buFont typeface="Consolas"/>
              <a:buChar char="●"/>
            </a:pPr>
            <a:r>
              <a:rPr b="0" lang="en" sz="2200" spc="-1" strike="noStrike">
                <a:solidFill>
                  <a:srgbClr val="585858"/>
                </a:solidFill>
                <a:latin typeface="Consolas"/>
                <a:ea typeface="Consolas"/>
              </a:rPr>
              <a:t>putExtra(String name, int value) </a:t>
            </a:r>
            <a:br/>
            <a:r>
              <a:rPr b="0" lang="en" sz="2200" spc="-1" strike="noStrike">
                <a:solidFill>
                  <a:srgbClr val="585858"/>
                </a:solidFill>
                <a:latin typeface="Consolas"/>
                <a:ea typeface="Consolas"/>
              </a:rPr>
              <a:t>⇒ intent.putExtra("level", 406);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585858"/>
              </a:buClr>
              <a:buFont typeface="Consolas"/>
              <a:buChar char="●"/>
            </a:pPr>
            <a:r>
              <a:rPr b="0" lang="en" sz="2200" spc="-1" strike="noStrike">
                <a:solidFill>
                  <a:srgbClr val="585858"/>
                </a:solidFill>
                <a:latin typeface="Consolas"/>
                <a:ea typeface="Consolas"/>
              </a:rPr>
              <a:t>putExtra(String name, String[] value)</a:t>
            </a:r>
            <a:br/>
            <a:r>
              <a:rPr b="0" lang="en" sz="2200" spc="-1" strike="noStrike">
                <a:solidFill>
                  <a:srgbClr val="585858"/>
                </a:solidFill>
                <a:latin typeface="Consolas"/>
                <a:ea typeface="Consolas"/>
              </a:rPr>
              <a:t>⇒ </a:t>
            </a:r>
            <a:r>
              <a:rPr b="0" lang="en" sz="2200" spc="-1" strike="noStrike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</a:rPr>
              <a:t>String[] foodList = {"Rice", "Beans", "Fruit"};</a:t>
            </a:r>
            <a:br/>
            <a:r>
              <a:rPr b="0" lang="en" sz="2200" spc="-1" strike="noStrike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</a:rPr>
              <a:t>  </a:t>
            </a:r>
            <a:r>
              <a:rPr b="0" lang="en" sz="2200" spc="-1" strike="noStrike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</a:rPr>
              <a:t> intent.putExtra("food", foodList);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585858"/>
              </a:buClr>
              <a:buFont typeface="Consolas"/>
              <a:buChar char="●"/>
            </a:pPr>
            <a:r>
              <a:rPr b="0" lang="en" sz="2200" spc="-1" strike="noStrike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</a:rPr>
              <a:t>putExtras(bundle);</a:t>
            </a:r>
            <a:br/>
            <a:r>
              <a:rPr b="0" lang="en" sz="2200" spc="-1" strike="noStrike">
                <a:solidFill>
                  <a:srgbClr val="585858"/>
                </a:solidFill>
                <a:highlight>
                  <a:srgbClr val="fefefc"/>
                </a:highlight>
                <a:latin typeface="Roboto"/>
                <a:ea typeface="Roboto"/>
              </a:rPr>
              <a:t>⇒ if lots of data, first create a bundle and pass the bundle.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585858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585858"/>
                </a:solidFill>
                <a:highlight>
                  <a:srgbClr val="fefefc"/>
                </a:highlight>
                <a:latin typeface="Roboto"/>
                <a:ea typeface="Roboto"/>
              </a:rPr>
              <a:t>See </a:t>
            </a:r>
            <a:r>
              <a:rPr b="0" lang="en" sz="2200" spc="-1" strike="noStrike" u="sng">
                <a:solidFill>
                  <a:srgbClr val="0097a7"/>
                </a:solidFill>
                <a:highlight>
                  <a:srgbClr val="fefefc"/>
                </a:highlight>
                <a:uFillTx/>
                <a:latin typeface="Roboto"/>
                <a:ea typeface="Roboto"/>
                <a:hlinkClick r:id="rId1"/>
              </a:rPr>
              <a:t>documentation</a:t>
            </a:r>
            <a:r>
              <a:rPr b="0" lang="en" sz="2200" spc="-1" strike="noStrike">
                <a:solidFill>
                  <a:srgbClr val="585858"/>
                </a:solidFill>
                <a:highlight>
                  <a:srgbClr val="fefefc"/>
                </a:highlight>
                <a:latin typeface="Roboto"/>
                <a:ea typeface="Roboto"/>
              </a:rPr>
              <a:t> for all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Google Shape;510;p8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DCC8A9B-2C54-4563-A600-06188128AF8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5;p56"/>
          <p:cNvSpPr txBox="1"/>
          <p:nvPr/>
        </p:nvSpPr>
        <p:spPr>
          <a:xfrm>
            <a:off x="137520" y="837720"/>
            <a:ext cx="4285800" cy="238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Activities</a:t>
            </a:r>
            <a:br/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(high-level view)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Google Shape;296;p5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BD21E7B-A82F-493B-AC71-24EAD37ECC6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515;p83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Sending data to an activity with extras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Google Shape;516;p83"/>
          <p:cNvSpPr txBox="1"/>
          <p:nvPr/>
        </p:nvSpPr>
        <p:spPr>
          <a:xfrm>
            <a:off x="311760" y="1076400"/>
            <a:ext cx="8709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public static final String EXTRA_MESSAGE_KEY =</a:t>
            </a:r>
            <a:br/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    "com.example.android.twoactivities.extra.MESSAGE";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Intent intent = new Intent(this, SecondActivity.class);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String message = "Hello Activity!";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intent.putExtra(EXTRA_MESSAGE_KEY, message);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startActivity(intent);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Google Shape;517;p8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478675-6D90-48B5-A97E-D370C58D464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522;p8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Get data from intents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Google Shape;523;p84"/>
          <p:cNvSpPr txBox="1"/>
          <p:nvPr/>
        </p:nvSpPr>
        <p:spPr>
          <a:xfrm>
            <a:off x="311760" y="1076400"/>
            <a:ext cx="8709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Consolas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getData(); </a:t>
            </a:r>
            <a:br/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⇒ Uri locationUri = intent.getData();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Consolas"/>
              <a:buChar char="●"/>
            </a:pPr>
            <a:r>
              <a:rPr b="0" lang="en" sz="2200" spc="-1" strike="noStrike">
                <a:solidFill>
                  <a:srgbClr val="424242"/>
                </a:solidFill>
                <a:latin typeface="Consolas"/>
                <a:ea typeface="Consolas"/>
              </a:rPr>
              <a:t>int getIntExtra (String name, int defaultValue)</a:t>
            </a:r>
            <a:br/>
            <a:r>
              <a:rPr b="0" lang="en" sz="2200" spc="-1" strike="noStrike">
                <a:solidFill>
                  <a:srgbClr val="424242"/>
                </a:solidFill>
                <a:latin typeface="Consolas"/>
                <a:ea typeface="Consolas"/>
              </a:rPr>
              <a:t>⇒ int level = intent.getIntExtra("level", 0);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Consolas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Bundle bundle =</a:t>
            </a:r>
            <a:r>
              <a:rPr b="0" lang="en" sz="2200" spc="-1" strike="noStrike">
                <a:solidFill>
                  <a:srgbClr val="424242"/>
                </a:solidFill>
                <a:latin typeface="Consolas"/>
                <a:ea typeface="Consolas"/>
              </a:rPr>
              <a:t> intent.getExtras(); </a:t>
            </a:r>
            <a:br/>
            <a:r>
              <a:rPr b="0" lang="en" sz="2200" spc="-1" strike="noStrike">
                <a:solidFill>
                  <a:srgbClr val="424242"/>
                </a:solidFill>
                <a:latin typeface="Roboto"/>
                <a:ea typeface="Roboto"/>
              </a:rPr>
              <a:t>⇒ Get all the data at once as a bundle.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Consolas"/>
              <a:buChar char="●"/>
            </a:pPr>
            <a:r>
              <a:rPr b="0" lang="en" sz="2200" spc="-1" strike="noStrike">
                <a:solidFill>
                  <a:srgbClr val="424242"/>
                </a:solidFill>
                <a:latin typeface="Roboto"/>
                <a:ea typeface="Roboto"/>
              </a:rPr>
              <a:t>See </a:t>
            </a:r>
            <a:r>
              <a:rPr b="0" lang="en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documentation</a:t>
            </a:r>
            <a:r>
              <a:rPr b="0" lang="en" sz="2200" spc="-1" strike="noStrike">
                <a:solidFill>
                  <a:srgbClr val="424242"/>
                </a:solidFill>
                <a:latin typeface="Roboto"/>
                <a:ea typeface="Roboto"/>
              </a:rPr>
              <a:t> for all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Google Shape;524;p8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B4EFD0-B97B-4AA5-8E08-260B80EAF94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529;p8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Returning data to the starting activity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Google Shape;530;p85"/>
          <p:cNvSpPr txBox="1"/>
          <p:nvPr/>
        </p:nvSpPr>
        <p:spPr>
          <a:xfrm>
            <a:off x="146880" y="1017720"/>
            <a:ext cx="8947800" cy="3322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 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startActivityForResult(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) to start the second activity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To return data from the second Activity: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553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Create a </a:t>
            </a:r>
            <a:r>
              <a:rPr b="1" i="1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new</a:t>
            </a: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 Intent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14400" indent="-3553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Put the response data in the Intent using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putExtra()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14400" indent="-3553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Set the result to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Activity.RESULT_OK</a:t>
            </a: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  </a:t>
            </a:r>
            <a:br/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or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RESULT_CANCELED</a:t>
            </a: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, if the user cancelled out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14400" indent="-3553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call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finish()</a:t>
            </a: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 to close the activity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Implement  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onActivityResult()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in first activity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Google Shape;531;p8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D61427B-631D-4F4F-89B9-86AE9AF951B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536;p86"/>
          <p:cNvSpPr txBox="1"/>
          <p:nvPr/>
        </p:nvSpPr>
        <p:spPr>
          <a:xfrm>
            <a:off x="122400" y="171000"/>
            <a:ext cx="87325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startActivityForResult()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Google Shape;537;p86"/>
          <p:cNvSpPr txBox="1"/>
          <p:nvPr/>
        </p:nvSpPr>
        <p:spPr>
          <a:xfrm>
            <a:off x="122400" y="974160"/>
            <a:ext cx="9021240" cy="36381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startActivityForResult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(intent, requestCode);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Starts activity (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intent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), assigns it identifier (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requestCode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424242"/>
                </a:solidFill>
                <a:latin typeface="Roboto"/>
                <a:ea typeface="Roboto"/>
              </a:rPr>
              <a:t>Gets 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Return data via intent extras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When done, pop stack, return to previous activity, and execute o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nActivityResult()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callback to process returned data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 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requestCode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to identify which activity has "returned"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Google Shape;538;p8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36CB5FD-EB53-4866-875B-D6148F86A7F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543;p87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456840">
              <a:lnSpc>
                <a:spcPct val="100000"/>
              </a:lnSpc>
              <a:buClr>
                <a:srgbClr val="fafafa"/>
              </a:buClr>
              <a:buFont typeface="Roboto"/>
              <a:buAutoNum type="arabicPeriod"/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startActivityForResult() Example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Google Shape;544;p87"/>
          <p:cNvSpPr txBox="1"/>
          <p:nvPr/>
        </p:nvSpPr>
        <p:spPr>
          <a:xfrm>
            <a:off x="246240" y="10843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public static final int CHOOSE_FOOD_REQUEST = 1;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Intent intent = new Intent(this, ChooseFoodItemsActivity.class);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startActivityForResult(intent, CHOOSE_FOOD_REQUEST);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Google Shape;545;p8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222C4D-6458-444F-A864-D7E6631AA40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550;p88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456840">
              <a:lnSpc>
                <a:spcPct val="100000"/>
              </a:lnSpc>
              <a:buClr>
                <a:srgbClr val="fafafa"/>
              </a:buClr>
              <a:buFont typeface="Roboto"/>
              <a:buAutoNum type="arabicPeriod" startAt="2"/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Return data and finish second activity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Google Shape;551;p88"/>
          <p:cNvSpPr txBox="1"/>
          <p:nvPr/>
        </p:nvSpPr>
        <p:spPr>
          <a:xfrm>
            <a:off x="311760" y="1076400"/>
            <a:ext cx="8520120" cy="35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 Create an intent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Intent replyIntent = new Intent()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 Put the data to return into the extra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replyIntent.putExtra(EXTRA_REPLY, reply);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 Set the activity's result to RESULT_OK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setResult(RESULT_OK, replyIntent);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 Finish the current activity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finish();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Google Shape;552;p8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7029F5A-EB68-40A0-92D3-10D80C665AF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557;p89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456840">
              <a:lnSpc>
                <a:spcPct val="100000"/>
              </a:lnSpc>
              <a:buClr>
                <a:srgbClr val="fafafa"/>
              </a:buClr>
              <a:buFont typeface="Roboto"/>
              <a:buAutoNum type="arabicPeriod" startAt="3"/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Implement onActivityResult()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Google Shape;558;p89"/>
          <p:cNvSpPr txBox="1"/>
          <p:nvPr/>
        </p:nvSpPr>
        <p:spPr>
          <a:xfrm>
            <a:off x="159480" y="1076400"/>
            <a:ext cx="892728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public void onActivityResult(int requestCode,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resultCode, Intent data) 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super.onActivityResult(requestCode, resultCode, data);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 (requestCode == TEXT_REQUEST) { // Identify activity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 (resultCode == RESULT_OK) { // Activity succeeded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String reply = data.getStringExtra(SecondActivity.EXTRA_REPLY);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 … do something with the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}}}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Google Shape;559;p8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DECB018-D8CD-4F5E-B130-643D6AC61CF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564;p90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Navigation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Google Shape;565;p9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8C2C4A-E2CD-4414-9936-EE2F4B86E14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570;p9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Activity stack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Google Shape;571;p91"/>
          <p:cNvSpPr txBox="1"/>
          <p:nvPr/>
        </p:nvSpPr>
        <p:spPr>
          <a:xfrm>
            <a:off x="83160" y="1106280"/>
            <a:ext cx="8815680" cy="3346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When a new activity is started, the previous activity is stopped and pushed on the activity back 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Last-in-first-out-stack—when the current activity ends, or the  user presses the Back         button, it is popped from the stack and the previous activity resumes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Google Shape;572;p9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74D133-C6A1-4D3E-B892-7F3C8109BAD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32" name="Google Shape;573;p91" descr=""/>
          <p:cNvPicPr/>
          <p:nvPr/>
        </p:nvPicPr>
        <p:blipFill>
          <a:blip r:embed="rId1"/>
          <a:srcRect l="18184" t="24647" r="74303" b="24408"/>
          <a:stretch/>
        </p:blipFill>
        <p:spPr>
          <a:xfrm>
            <a:off x="3779280" y="2721600"/>
            <a:ext cx="435960" cy="3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578;p92"/>
          <p:cNvSpPr/>
          <p:nvPr/>
        </p:nvSpPr>
        <p:spPr>
          <a:xfrm rot="6853200">
            <a:off x="2444040" y="2752560"/>
            <a:ext cx="177840" cy="423720"/>
          </a:xfrm>
          <a:custGeom>
            <a:avLst/>
            <a:gdLst/>
            <a:ahLst/>
            <a:rect l="l" t="t" r="r" b="b"/>
            <a:pathLst>
              <a:path w="9614" h="16967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Google Shape;579;p9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Activity Stack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Google Shape;580;p9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AFE8E24-1BD4-4888-A02B-FB016E422F2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36" name="Google Shape;581;p92"/>
          <p:cNvSpPr/>
          <p:nvPr/>
        </p:nvSpPr>
        <p:spPr>
          <a:xfrm>
            <a:off x="231120" y="356472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MainActivity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What do you want to do?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37" name="Google Shape;582;p92"/>
          <p:cNvSpPr/>
          <p:nvPr/>
        </p:nvSpPr>
        <p:spPr>
          <a:xfrm>
            <a:off x="357840" y="313812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FoodListActivity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Choose food items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38" name="Google Shape;583;p92"/>
          <p:cNvSpPr/>
          <p:nvPr/>
        </p:nvSpPr>
        <p:spPr>
          <a:xfrm>
            <a:off x="471600" y="2711160"/>
            <a:ext cx="1889280" cy="426600"/>
          </a:xfrm>
          <a:prstGeom prst="rect">
            <a:avLst/>
          </a:prstGeom>
          <a:solidFill>
            <a:schemeClr val="lt2"/>
          </a:solidFill>
          <a:ln w="28575">
            <a:solidFill>
              <a:srgbClr val="4caf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CartActivity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View shopping cart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39" name="Google Shape;584;p92"/>
          <p:cNvSpPr/>
          <p:nvPr/>
        </p:nvSpPr>
        <p:spPr>
          <a:xfrm>
            <a:off x="2413080" y="355140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MainActivity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What do you want to do?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0" name="Google Shape;585;p92"/>
          <p:cNvSpPr/>
          <p:nvPr/>
        </p:nvSpPr>
        <p:spPr>
          <a:xfrm>
            <a:off x="2513520" y="3124800"/>
            <a:ext cx="1889280" cy="426600"/>
          </a:xfrm>
          <a:prstGeom prst="rect">
            <a:avLst/>
          </a:prstGeom>
          <a:solidFill>
            <a:schemeClr val="lt2"/>
          </a:solidFill>
          <a:ln w="28575">
            <a:solidFill>
              <a:srgbClr val="4caf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FoodListActivity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Choose food items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1" name="Google Shape;586;p92"/>
          <p:cNvSpPr/>
          <p:nvPr/>
        </p:nvSpPr>
        <p:spPr>
          <a:xfrm rot="19738800">
            <a:off x="2525400" y="1838520"/>
            <a:ext cx="1913400" cy="4212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CartActivity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View shopping cart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2" name="Google Shape;587;p92"/>
          <p:cNvSpPr/>
          <p:nvPr/>
        </p:nvSpPr>
        <p:spPr>
          <a:xfrm>
            <a:off x="4626720" y="357588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MainActivity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What do you want to do?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3" name="Google Shape;588;p92"/>
          <p:cNvSpPr/>
          <p:nvPr/>
        </p:nvSpPr>
        <p:spPr>
          <a:xfrm>
            <a:off x="4753440" y="314928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FoodListActivity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Choose food items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4" name="Google Shape;589;p92"/>
          <p:cNvSpPr/>
          <p:nvPr/>
        </p:nvSpPr>
        <p:spPr>
          <a:xfrm>
            <a:off x="4866840" y="272232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CartActivity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View shopping cart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5" name="Google Shape;590;p92"/>
          <p:cNvSpPr/>
          <p:nvPr/>
        </p:nvSpPr>
        <p:spPr>
          <a:xfrm>
            <a:off x="4964760" y="2295720"/>
            <a:ext cx="1889280" cy="426600"/>
          </a:xfrm>
          <a:prstGeom prst="rect">
            <a:avLst/>
          </a:prstGeom>
          <a:solidFill>
            <a:schemeClr val="lt2"/>
          </a:solidFill>
          <a:ln w="28575">
            <a:solidFill>
              <a:srgbClr val="4caf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OrderActivity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Place order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6" name="Google Shape;591;p92"/>
          <p:cNvSpPr/>
          <p:nvPr/>
        </p:nvSpPr>
        <p:spPr>
          <a:xfrm>
            <a:off x="7033320" y="3545280"/>
            <a:ext cx="1889280" cy="426600"/>
          </a:xfrm>
          <a:prstGeom prst="rect">
            <a:avLst/>
          </a:prstGeom>
          <a:solidFill>
            <a:schemeClr val="lt2"/>
          </a:solidFill>
          <a:ln w="28575">
            <a:solidFill>
              <a:srgbClr val="4caf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MainActivity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What do you want to do?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7" name="Google Shape;592;p92"/>
          <p:cNvSpPr/>
          <p:nvPr/>
        </p:nvSpPr>
        <p:spPr>
          <a:xfrm rot="20814600">
            <a:off x="7223760" y="266148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FoodListActivity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Choose food items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8" name="Google Shape;593;p92"/>
          <p:cNvSpPr/>
          <p:nvPr/>
        </p:nvSpPr>
        <p:spPr>
          <a:xfrm rot="20219400">
            <a:off x="7159320" y="195840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CartActivity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View shopping cart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9" name="Google Shape;594;p92"/>
          <p:cNvSpPr/>
          <p:nvPr/>
        </p:nvSpPr>
        <p:spPr>
          <a:xfrm rot="19168200">
            <a:off x="7331040" y="1065960"/>
            <a:ext cx="1889280" cy="4266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OrderActivity</a:t>
            </a:r>
            <a:br/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Place order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50" name="Google Shape;595;p92"/>
          <p:cNvSpPr/>
          <p:nvPr/>
        </p:nvSpPr>
        <p:spPr>
          <a:xfrm>
            <a:off x="118440" y="3339360"/>
            <a:ext cx="240120" cy="423720"/>
          </a:xfrm>
          <a:custGeom>
            <a:avLst/>
            <a:gdLst/>
            <a:ahLst/>
            <a:rect l="l" t="t" r="r" b="b"/>
            <a:pathLst>
              <a:path w="9614" h="16967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596;p92"/>
          <p:cNvSpPr/>
          <p:nvPr/>
        </p:nvSpPr>
        <p:spPr>
          <a:xfrm>
            <a:off x="231120" y="2872800"/>
            <a:ext cx="240120" cy="423720"/>
          </a:xfrm>
          <a:custGeom>
            <a:avLst/>
            <a:gdLst/>
            <a:ahLst/>
            <a:rect l="l" t="t" r="r" b="b"/>
            <a:pathLst>
              <a:path w="9614" h="16967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Google Shape;597;p92"/>
          <p:cNvSpPr/>
          <p:nvPr/>
        </p:nvSpPr>
        <p:spPr>
          <a:xfrm>
            <a:off x="4732200" y="2453040"/>
            <a:ext cx="240120" cy="423720"/>
          </a:xfrm>
          <a:custGeom>
            <a:avLst/>
            <a:gdLst/>
            <a:ahLst/>
            <a:rect l="l" t="t" r="r" b="b"/>
            <a:pathLst>
              <a:path w="9614" h="16967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Google Shape;598;p92"/>
          <p:cNvSpPr/>
          <p:nvPr/>
        </p:nvSpPr>
        <p:spPr>
          <a:xfrm>
            <a:off x="4421160" y="2986560"/>
            <a:ext cx="440280" cy="352440"/>
          </a:xfrm>
          <a:custGeom>
            <a:avLst/>
            <a:gdLst/>
            <a:ahLst/>
            <a:rect l="l" t="t" r="r" b="b"/>
            <a:pathLst>
              <a:path w="17619" h="14107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Google Shape;599;p92"/>
          <p:cNvSpPr/>
          <p:nvPr/>
        </p:nvSpPr>
        <p:spPr>
          <a:xfrm>
            <a:off x="6831720" y="2482920"/>
            <a:ext cx="215640" cy="1296720"/>
          </a:xfrm>
          <a:custGeom>
            <a:avLst/>
            <a:gdLst/>
            <a:ahLst/>
            <a:rect l="l" t="t" r="r" b="b"/>
            <a:pathLst>
              <a:path w="8638" h="5187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5" name="Google Shape;600;p92"/>
          <p:cNvGrpSpPr/>
          <p:nvPr/>
        </p:nvGrpSpPr>
        <p:grpSpPr>
          <a:xfrm>
            <a:off x="2944800" y="1699920"/>
            <a:ext cx="741960" cy="839880"/>
            <a:chOff x="2944800" y="1699920"/>
            <a:chExt cx="741960" cy="839880"/>
          </a:xfrm>
        </p:grpSpPr>
        <p:sp>
          <p:nvSpPr>
            <p:cNvPr id="456" name="Google Shape;601;p92"/>
            <p:cNvSpPr/>
            <p:nvPr/>
          </p:nvSpPr>
          <p:spPr>
            <a:xfrm>
              <a:off x="2944800" y="1960920"/>
              <a:ext cx="741960" cy="47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602;p92"/>
            <p:cNvSpPr/>
            <p:nvPr/>
          </p:nvSpPr>
          <p:spPr>
            <a:xfrm>
              <a:off x="3328200" y="1699920"/>
              <a:ext cx="32400" cy="83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8" name="Google Shape;603;p92"/>
          <p:cNvGrpSpPr/>
          <p:nvPr/>
        </p:nvGrpSpPr>
        <p:grpSpPr>
          <a:xfrm>
            <a:off x="7844400" y="1097280"/>
            <a:ext cx="638280" cy="697680"/>
            <a:chOff x="7844400" y="1097280"/>
            <a:chExt cx="638280" cy="697680"/>
          </a:xfrm>
        </p:grpSpPr>
        <p:sp>
          <p:nvSpPr>
            <p:cNvPr id="459" name="Google Shape;604;p92"/>
            <p:cNvSpPr/>
            <p:nvPr/>
          </p:nvSpPr>
          <p:spPr>
            <a:xfrm>
              <a:off x="7844400" y="1314000"/>
              <a:ext cx="63828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605;p92"/>
            <p:cNvSpPr/>
            <p:nvPr/>
          </p:nvSpPr>
          <p:spPr>
            <a:xfrm>
              <a:off x="8174520" y="1097280"/>
              <a:ext cx="27720" cy="697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1" name="Google Shape;606;p92"/>
          <p:cNvGrpSpPr/>
          <p:nvPr/>
        </p:nvGrpSpPr>
        <p:grpSpPr>
          <a:xfrm>
            <a:off x="7781040" y="1822320"/>
            <a:ext cx="734760" cy="654120"/>
            <a:chOff x="7781040" y="1822320"/>
            <a:chExt cx="734760" cy="654120"/>
          </a:xfrm>
        </p:grpSpPr>
        <p:sp>
          <p:nvSpPr>
            <p:cNvPr id="462" name="Google Shape;607;p92"/>
            <p:cNvSpPr/>
            <p:nvPr/>
          </p:nvSpPr>
          <p:spPr>
            <a:xfrm rot="1475400">
              <a:off x="7829280" y="1987920"/>
              <a:ext cx="6379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608;p92"/>
            <p:cNvSpPr/>
            <p:nvPr/>
          </p:nvSpPr>
          <p:spPr>
            <a:xfrm rot="1475400">
              <a:off x="8182080" y="1797840"/>
              <a:ext cx="27720" cy="66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4" name="Google Shape;609;p92"/>
          <p:cNvGrpSpPr/>
          <p:nvPr/>
        </p:nvGrpSpPr>
        <p:grpSpPr>
          <a:xfrm>
            <a:off x="7773120" y="2620080"/>
            <a:ext cx="696240" cy="599400"/>
            <a:chOff x="7773120" y="2620080"/>
            <a:chExt cx="696240" cy="599400"/>
          </a:xfrm>
        </p:grpSpPr>
        <p:sp>
          <p:nvSpPr>
            <p:cNvPr id="465" name="Google Shape;610;p92"/>
            <p:cNvSpPr/>
            <p:nvPr/>
          </p:nvSpPr>
          <p:spPr>
            <a:xfrm rot="1899600">
              <a:off x="7811640" y="2758320"/>
              <a:ext cx="619200" cy="32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611;p92"/>
            <p:cNvSpPr/>
            <p:nvPr/>
          </p:nvSpPr>
          <p:spPr>
            <a:xfrm rot="1899600">
              <a:off x="8155800" y="2601000"/>
              <a:ext cx="27000" cy="57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7" name="Google Shape;612;p92"/>
          <p:cNvSpPr/>
          <p:nvPr/>
        </p:nvSpPr>
        <p:spPr>
          <a:xfrm>
            <a:off x="179640" y="1102320"/>
            <a:ext cx="212292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After viewing shopping cart, user decides to add more items, then places order.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301;p57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What is an Activity?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Google Shape;302;p5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DABA01-93FA-423B-BBD0-A58F97BFE35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98" name="Google Shape;303;p57"/>
          <p:cNvSpPr txBox="1"/>
          <p:nvPr/>
        </p:nvSpPr>
        <p:spPr>
          <a:xfrm>
            <a:off x="311760" y="1109520"/>
            <a:ext cx="8709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An 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Activity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an application component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Represents one window, one hierarchy of views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Typically fills the screen, but can be embedded in other activity or a appear as floating window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Java class, typically one activity in one file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617;p93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Two forms of navigation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Google Shape;618;p93"/>
          <p:cNvSpPr txBox="1"/>
          <p:nvPr/>
        </p:nvSpPr>
        <p:spPr>
          <a:xfrm>
            <a:off x="783720" y="1076400"/>
            <a:ext cx="80481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Temporal or back navigation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provided by the device's back button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controlled by the Android system's back 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Ancestral or up navigation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provided by the app's action bar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controlled by defining parent-child relationships between activities in the Android manifest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Google Shape;619;p9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A22FF26-8CCB-4CF3-BE32-D7D65925B9D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71" name="Google Shape;620;p93" descr=""/>
          <p:cNvPicPr/>
          <p:nvPr/>
        </p:nvPicPr>
        <p:blipFill>
          <a:blip r:embed="rId1"/>
          <a:srcRect l="0" t="0" r="0" b="9787"/>
          <a:stretch/>
        </p:blipFill>
        <p:spPr>
          <a:xfrm>
            <a:off x="271080" y="2815560"/>
            <a:ext cx="435960" cy="393120"/>
          </a:xfrm>
          <a:prstGeom prst="rect">
            <a:avLst/>
          </a:prstGeom>
          <a:ln w="0">
            <a:noFill/>
          </a:ln>
        </p:spPr>
      </p:pic>
      <p:pic>
        <p:nvPicPr>
          <p:cNvPr id="472" name="Google Shape;621;p93" descr=""/>
          <p:cNvPicPr/>
          <p:nvPr/>
        </p:nvPicPr>
        <p:blipFill>
          <a:blip r:embed="rId2"/>
          <a:srcRect l="18184" t="24647" r="74303" b="24408"/>
          <a:stretch/>
        </p:blipFill>
        <p:spPr>
          <a:xfrm>
            <a:off x="271080" y="1240560"/>
            <a:ext cx="435960" cy="3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626;p9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    </a:t>
            </a: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Back navigation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Google Shape;627;p94"/>
          <p:cNvSpPr txBox="1"/>
          <p:nvPr/>
        </p:nvSpPr>
        <p:spPr>
          <a:xfrm>
            <a:off x="311760" y="1110240"/>
            <a:ext cx="8520120" cy="33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Back stack preserves history of recently viewed screens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Back stack contains all the activities that have been launched by the user in reverse order </a:t>
            </a:r>
            <a:r>
              <a:rPr b="0" i="1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for the current task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Each task has its own back stack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Switching between tasks activates that task's back stack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Launching an activity from the home screen         starts a new task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Navigate between tasks         with the overview or recent tasks screen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Google Shape;628;p9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08BF883-9243-4418-921C-C1F91C46336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76" name="Google Shape;629;p94" descr=""/>
          <p:cNvPicPr/>
          <p:nvPr/>
        </p:nvPicPr>
        <p:blipFill>
          <a:blip r:embed="rId1"/>
          <a:srcRect l="18184" t="24647" r="74303" b="24408"/>
          <a:stretch/>
        </p:blipFill>
        <p:spPr>
          <a:xfrm>
            <a:off x="214200" y="338400"/>
            <a:ext cx="435960" cy="389160"/>
          </a:xfrm>
          <a:prstGeom prst="rect">
            <a:avLst/>
          </a:prstGeom>
          <a:ln w="0">
            <a:noFill/>
          </a:ln>
        </p:spPr>
      </p:pic>
      <p:pic>
        <p:nvPicPr>
          <p:cNvPr id="477" name="Google Shape;630;p94" descr=""/>
          <p:cNvPicPr/>
          <p:nvPr/>
        </p:nvPicPr>
        <p:blipFill>
          <a:blip r:embed="rId2"/>
          <a:srcRect l="74019" t="23476" r="18467" b="25606"/>
          <a:stretch/>
        </p:blipFill>
        <p:spPr>
          <a:xfrm>
            <a:off x="3630600" y="3920040"/>
            <a:ext cx="435960" cy="389160"/>
          </a:xfrm>
          <a:prstGeom prst="rect">
            <a:avLst/>
          </a:prstGeom>
          <a:ln w="0">
            <a:noFill/>
          </a:ln>
        </p:spPr>
      </p:pic>
      <p:pic>
        <p:nvPicPr>
          <p:cNvPr id="478" name="Google Shape;631;p94" descr=""/>
          <p:cNvPicPr/>
          <p:nvPr/>
        </p:nvPicPr>
        <p:blipFill>
          <a:blip r:embed="rId3"/>
          <a:srcRect l="46243" t="23476" r="46243" b="25606"/>
          <a:stretch/>
        </p:blipFill>
        <p:spPr>
          <a:xfrm>
            <a:off x="5828040" y="3420720"/>
            <a:ext cx="435960" cy="3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636;p9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    </a:t>
            </a: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Up navigation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Google Shape;637;p95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Google Shape;638;p9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94E86C3-4595-40F5-8DAC-7FAF58FEEB6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82" name="Google Shape;639;p95"/>
          <p:cNvSpPr txBox="1"/>
          <p:nvPr/>
        </p:nvSpPr>
        <p:spPr>
          <a:xfrm>
            <a:off x="311760" y="1076400"/>
            <a:ext cx="8520120" cy="3462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499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Goes to parent of current activity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Define an activity's parent in Android manifest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Set parentActivityName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&lt;activity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android:name=".ShowDinnerActivity"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</a:t>
            </a: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parentActivityName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=".MainActivity" 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&lt;/activity&gt;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3" name="Google Shape;640;p95" descr=""/>
          <p:cNvPicPr/>
          <p:nvPr/>
        </p:nvPicPr>
        <p:blipFill>
          <a:blip r:embed="rId1"/>
          <a:srcRect l="0" t="0" r="0" b="9787"/>
          <a:stretch/>
        </p:blipFill>
        <p:spPr>
          <a:xfrm>
            <a:off x="176040" y="390600"/>
            <a:ext cx="435960" cy="39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308;p58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What does an Activity do?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309;p5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2E70EBD-2CDA-447B-BE3C-6B49762C2F3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01" name="Google Shape;310;p58"/>
          <p:cNvSpPr txBox="1"/>
          <p:nvPr/>
        </p:nvSpPr>
        <p:spPr>
          <a:xfrm>
            <a:off x="311760" y="1033200"/>
            <a:ext cx="8709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Represents an activity, such as ordering groceries, sending email, or getting directions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Handles user interactions, such as button clicks, text entry, or login verification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Can start other activities in the same or other apps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Has a life cycle—is created, started, runs, is paused, resumed, stopped, and destroyed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15;p59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Examples of activities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Google Shape;316;p5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0E5D32-C978-4869-8560-768613CC6CE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304" name="Google Shape;317;p59" descr=""/>
          <p:cNvPicPr/>
          <p:nvPr/>
        </p:nvPicPr>
        <p:blipFill>
          <a:blip r:embed="rId1"/>
          <a:srcRect l="0" t="3606" r="0" b="7787"/>
          <a:stretch/>
        </p:blipFill>
        <p:spPr>
          <a:xfrm>
            <a:off x="7009200" y="1197720"/>
            <a:ext cx="1959840" cy="3087360"/>
          </a:xfrm>
          <a:prstGeom prst="rect">
            <a:avLst/>
          </a:prstGeom>
          <a:ln w="9525">
            <a:solidFill>
              <a:srgbClr val="999999"/>
            </a:solidFill>
            <a:round/>
          </a:ln>
        </p:spPr>
      </p:pic>
      <p:pic>
        <p:nvPicPr>
          <p:cNvPr id="305" name="Google Shape;318;p59" descr=""/>
          <p:cNvPicPr/>
          <p:nvPr/>
        </p:nvPicPr>
        <p:blipFill>
          <a:blip r:embed="rId2"/>
          <a:srcRect l="0" t="3809" r="0" b="8175"/>
          <a:stretch/>
        </p:blipFill>
        <p:spPr>
          <a:xfrm>
            <a:off x="2391840" y="1242720"/>
            <a:ext cx="1959840" cy="3066840"/>
          </a:xfrm>
          <a:prstGeom prst="rect">
            <a:avLst/>
          </a:prstGeom>
          <a:ln w="9525">
            <a:solidFill>
              <a:srgbClr val="999999"/>
            </a:solidFill>
            <a:round/>
          </a:ln>
        </p:spPr>
      </p:pic>
      <p:pic>
        <p:nvPicPr>
          <p:cNvPr id="306" name="Google Shape;319;p59" descr=""/>
          <p:cNvPicPr/>
          <p:nvPr/>
        </p:nvPicPr>
        <p:blipFill>
          <a:blip r:embed="rId3"/>
          <a:srcRect l="0" t="3809" r="0" b="8175"/>
          <a:stretch/>
        </p:blipFill>
        <p:spPr>
          <a:xfrm>
            <a:off x="83160" y="1242720"/>
            <a:ext cx="1959840" cy="3066840"/>
          </a:xfrm>
          <a:prstGeom prst="rect">
            <a:avLst/>
          </a:prstGeom>
          <a:ln w="0">
            <a:noFill/>
          </a:ln>
        </p:spPr>
      </p:pic>
      <p:pic>
        <p:nvPicPr>
          <p:cNvPr id="307" name="Google Shape;320;p59" descr=""/>
          <p:cNvPicPr/>
          <p:nvPr/>
        </p:nvPicPr>
        <p:blipFill>
          <a:blip r:embed="rId4"/>
          <a:srcRect l="0" t="3809" r="0" b="8175"/>
          <a:stretch/>
        </p:blipFill>
        <p:spPr>
          <a:xfrm>
            <a:off x="4700520" y="1242720"/>
            <a:ext cx="1959840" cy="3066840"/>
          </a:xfrm>
          <a:prstGeom prst="rect">
            <a:avLst/>
          </a:prstGeom>
          <a:ln w="9525">
            <a:solidFill>
              <a:srgbClr val="999999"/>
            </a:solidFill>
            <a:round/>
          </a:ln>
        </p:spPr>
      </p:pic>
      <p:sp>
        <p:nvSpPr>
          <p:cNvPr id="308" name="Google Shape;321;p59"/>
          <p:cNvSpPr/>
          <p:nvPr/>
        </p:nvSpPr>
        <p:spPr>
          <a:xfrm>
            <a:off x="83160" y="1242720"/>
            <a:ext cx="1959840" cy="30664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26;p60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Apps and activities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327;p6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7F1FC7-AF23-425E-8787-A55353311CB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11" name="Google Shape;328;p60"/>
          <p:cNvSpPr txBox="1"/>
          <p:nvPr/>
        </p:nvSpPr>
        <p:spPr>
          <a:xfrm>
            <a:off x="311760" y="1185840"/>
            <a:ext cx="8520120" cy="32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Activities are loosely tied together to make up an app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First activity user sees is typically called "main activity"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Activities can be organized in parent-child relationships in the Android manifest  to aid navigation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33;p6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Layouts and Activities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Google Shape;334;p61"/>
          <p:cNvSpPr txBox="1"/>
          <p:nvPr/>
        </p:nvSpPr>
        <p:spPr>
          <a:xfrm>
            <a:off x="311760" y="1228680"/>
            <a:ext cx="8520120" cy="2185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An activity typically has a UI layout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Layout is usually defined in one or more XML files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Activity "inflates" layout as part of being created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Google Shape;335;p6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B91868-B819-46C8-8E9C-B978C8A7C9D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40;p62"/>
          <p:cNvSpPr txBox="1"/>
          <p:nvPr/>
        </p:nvSpPr>
        <p:spPr>
          <a:xfrm>
            <a:off x="265680" y="153792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Implementing Activities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Google Shape;341;p6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64102B9-F43D-44BF-B96D-6DCEDE2FCCA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4" ma:contentTypeDescription="Create a new document." ma:contentTypeScope="" ma:versionID="6f95f2e2b4064c8e42a399ddcc34e4ff">
  <xsd:schema xmlns:xsd="http://www.w3.org/2001/XMLSchema" xmlns:xs="http://www.w3.org/2001/XMLSchema" xmlns:p="http://schemas.microsoft.com/office/2006/metadata/properties" xmlns:ns2="f599ed77-fc69-429f-abe5-dd88600d2959" targetNamespace="http://schemas.microsoft.com/office/2006/metadata/properties" ma:root="true" ma:fieldsID="729e0068155283dcbbb3c346e85fed64" ns2:_="">
    <xsd:import namespace="f599ed77-fc69-429f-abe5-dd88600d29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9ed77-fc69-429f-abe5-dd88600d2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4BABD6-771F-44EA-A79D-6B55A97DE3A6}"/>
</file>

<file path=customXml/itemProps2.xml><?xml version="1.0" encoding="utf-8"?>
<ds:datastoreItem xmlns:ds="http://schemas.openxmlformats.org/officeDocument/2006/customXml" ds:itemID="{26AD5062-5AF3-46F1-91C4-F4261A04CE4D}"/>
</file>

<file path=customXml/itemProps3.xml><?xml version="1.0" encoding="utf-8"?>
<ds:datastoreItem xmlns:ds="http://schemas.openxmlformats.org/officeDocument/2006/customXml" ds:itemID="{FFB649EF-D1FA-493A-A065-82F6A7A46F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LibreOffice/7.1.1.2$Linux_X86_64 LibreOffice_project/fe0b08f4af1bacafe4c7ecc87ce55bb426164676</Application>
  <AppVersion>15.0000</AppVersion>
  <Words>1991</Words>
  <Paragraphs>328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2021-03-17T19:48:23Z</dcterms:modified>
  <cp:revision>4</cp:revision>
  <dc:subject/>
  <dc:title>Activities and Intents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0x01010025C2829949431E46AD39C9265D4079AD</vt:lpwstr>
  </property>
  <property fmtid="{D5CDD505-2E9C-101B-9397-08002B2CF9AE}" pid="3" name="Notes">
    <vt:i4>47</vt:i4>
  </property>
  <property fmtid="{D5CDD505-2E9C-101B-9397-08002B2CF9AE}" pid="4" name="PresentationFormat">
    <vt:lpwstr>On-screen Show (16:9)</vt:lpwstr>
  </property>
  <property fmtid="{D5CDD505-2E9C-101B-9397-08002B2CF9AE}" pid="5" name="Slides">
    <vt:i4>47</vt:i4>
  </property>
</Properties>
</file>