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6.xml.rels" ContentType="application/vnd.openxmlformats-package.relationships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7.png" ContentType="image/png"/>
  <Override PartName="/ppt/media/image2.png" ContentType="image/png"/>
  <Override PartName="/ppt/media/image1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8.png" ContentType="image/png"/>
  <Override PartName="/ppt/media/image19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_rels/.rels" ContentType="application/vnd.openxmlformats-package.relationships+xml"/>
  <Override PartName="/customXml/itemProps3.xml" ContentType="application/vnd.openxmlformats-officedocument.customXmlPropertie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2.xml" ContentType="application/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ubTitle"/>
          </p:nvPr>
        </p:nvSpPr>
        <p:spPr>
          <a:xfrm>
            <a:off x="311760" y="17100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4677840" y="286092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319248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6073200" y="107640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body"/>
          </p:nvPr>
        </p:nvSpPr>
        <p:spPr>
          <a:xfrm>
            <a:off x="31176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 type="body"/>
          </p:nvPr>
        </p:nvSpPr>
        <p:spPr>
          <a:xfrm>
            <a:off x="319248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 type="body"/>
          </p:nvPr>
        </p:nvSpPr>
        <p:spPr>
          <a:xfrm>
            <a:off x="6073200" y="286092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7840" y="107640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11760" y="286092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hyperlink" Target="http://creativecommons.org/licenses/by-nc/4.0/" TargetMode="External"/><Relationship Id="rId8" Type="http://schemas.openxmlformats.org/officeDocument/2006/relationships/image" Target="../media/image5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<Relationship Id="rId11" Type="http://schemas.openxmlformats.org/officeDocument/2006/relationships/slideLayout" Target="../slideLayouts/slideLayout3.xml"/><Relationship Id="rId12" Type="http://schemas.openxmlformats.org/officeDocument/2006/relationships/slideLayout" Target="../slideLayouts/slideLayout4.xml"/><Relationship Id="rId13" Type="http://schemas.openxmlformats.org/officeDocument/2006/relationships/slideLayout" Target="../slideLayouts/slideLayout5.xml"/><Relationship Id="rId14" Type="http://schemas.openxmlformats.org/officeDocument/2006/relationships/slideLayout" Target="../slideLayouts/slideLayout6.xml"/><Relationship Id="rId15" Type="http://schemas.openxmlformats.org/officeDocument/2006/relationships/slideLayout" Target="../slideLayouts/slideLayout7.xml"/><Relationship Id="rId16" Type="http://schemas.openxmlformats.org/officeDocument/2006/relationships/slideLayout" Target="../slideLayouts/slideLayout8.xml"/><Relationship Id="rId17" Type="http://schemas.openxmlformats.org/officeDocument/2006/relationships/slideLayout" Target="../slideLayouts/slideLayout9.xml"/><Relationship Id="rId18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1.xml"/><Relationship Id="rId20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5.png"/><Relationship Id="rId3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0;p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1;p1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" name="Google Shape;12;p1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4" name="Google Shape;13;p1" descr=""/>
          <p:cNvPicPr/>
          <p:nvPr/>
        </p:nvPicPr>
        <p:blipFill>
          <a:blip r:embed="rId4"/>
          <a:stretch/>
        </p:blipFill>
        <p:spPr>
          <a:xfrm>
            <a:off x="781452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4;p1"/>
          <p:cNvSpPr/>
          <p:nvPr/>
        </p:nvSpPr>
        <p:spPr>
          <a:xfrm>
            <a:off x="4407120" y="4748760"/>
            <a:ext cx="11505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Services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6" name="Google Shape;66;p13" descr="Android-Developer-Cover.jpg"/>
          <p:cNvPicPr/>
          <p:nvPr/>
        </p:nvPicPr>
        <p:blipFill>
          <a:blip r:embed="rId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54BAD19-A8E6-41C7-B36E-7D8FCDFD98B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9FDFB57-460D-4942-8990-724E8F0627F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title"/>
          </p:nvPr>
        </p:nvSpPr>
        <p:spPr>
          <a:xfrm>
            <a:off x="265680" y="1928160"/>
            <a:ext cx="4044960" cy="1482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Google Shape;72;p13" descr="footer.png"/>
          <p:cNvPicPr/>
          <p:nvPr/>
        </p:nvPicPr>
        <p:blipFill>
          <a:blip r:embed="rId6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4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DBFFCBB-EEAE-4F08-8CDB-258E7807CEF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2" name="Google Shape;74;p13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3" name="Google Shape;75;p13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7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4" name="Google Shape;76;p13" descr=""/>
          <p:cNvPicPr/>
          <p:nvPr/>
        </p:nvPicPr>
        <p:blipFill>
          <a:blip r:embed="rId8"/>
          <a:stretch/>
        </p:blipFill>
        <p:spPr>
          <a:xfrm>
            <a:off x="781452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15" name="Google Shape;77;p13"/>
          <p:cNvSpPr/>
          <p:nvPr/>
        </p:nvSpPr>
        <p:spPr>
          <a:xfrm>
            <a:off x="4407120" y="4739760"/>
            <a:ext cx="11505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Services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caf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6;p1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4" name="Google Shape;10;p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Google Shape;11;p1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6" name="Google Shape;12;p1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57" name="Google Shape;13;p1" descr=""/>
          <p:cNvPicPr/>
          <p:nvPr/>
        </p:nvPicPr>
        <p:blipFill>
          <a:blip r:embed="rId4"/>
          <a:stretch/>
        </p:blipFill>
        <p:spPr>
          <a:xfrm>
            <a:off x="781452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58" name="Google Shape;14;p1"/>
          <p:cNvSpPr/>
          <p:nvPr/>
        </p:nvSpPr>
        <p:spPr>
          <a:xfrm>
            <a:off x="4407120" y="4748760"/>
            <a:ext cx="11505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Services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100692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7AE29A5-C340-436C-ADC2-68C780D8DA0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148;p28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99" name="Google Shape;152;p28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153;p28"/>
          <p:cNvSpPr/>
          <p:nvPr/>
        </p:nvSpPr>
        <p:spPr>
          <a:xfrm>
            <a:off x="2381760" y="4761360"/>
            <a:ext cx="21322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1" name="Google Shape;154;p28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02" name="Google Shape;155;p28" descr=""/>
          <p:cNvPicPr/>
          <p:nvPr/>
        </p:nvPicPr>
        <p:blipFill>
          <a:blip r:embed="rId4"/>
          <a:stretch/>
        </p:blipFill>
        <p:spPr>
          <a:xfrm>
            <a:off x="786024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103" name="Google Shape;156;p28"/>
          <p:cNvSpPr/>
          <p:nvPr/>
        </p:nvSpPr>
        <p:spPr>
          <a:xfrm>
            <a:off x="4407120" y="4748760"/>
            <a:ext cx="11505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Services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4" name="Google Shape;165;p31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C4D8136-5914-4A57-BD1A-DDD6B692CB9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224;p42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45" name="Google Shape;228;p42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229;p42"/>
          <p:cNvSpPr/>
          <p:nvPr/>
        </p:nvSpPr>
        <p:spPr>
          <a:xfrm>
            <a:off x="2381760" y="4761360"/>
            <a:ext cx="529632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47" name="Google Shape;260;p50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46868D0-7398-490E-82A3-BC465A9E02A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6;p1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88" name="Google Shape;10;p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11;p1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90" name="Google Shape;12;p1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191" name="Google Shape;13;p1" descr=""/>
          <p:cNvPicPr/>
          <p:nvPr/>
        </p:nvPicPr>
        <p:blipFill>
          <a:blip r:embed="rId4"/>
          <a:stretch/>
        </p:blipFill>
        <p:spPr>
          <a:xfrm>
            <a:off x="781452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192" name="Google Shape;14;p1"/>
          <p:cNvSpPr/>
          <p:nvPr/>
        </p:nvSpPr>
        <p:spPr>
          <a:xfrm>
            <a:off x="4407120" y="4748760"/>
            <a:ext cx="11505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Services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311760" y="1862280"/>
            <a:ext cx="3999600" cy="2743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832280" y="1862280"/>
            <a:ext cx="3999600" cy="2743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F1E3744-37CE-4B3F-B5D9-2D1FAEA61AF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96" name="Google Shape;37;p6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PlaceHolder 4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6;p1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35" name="Google Shape;10;p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Google Shape;11;p1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37" name="Google Shape;12;p1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238" name="Google Shape;13;p1" descr=""/>
          <p:cNvPicPr/>
          <p:nvPr/>
        </p:nvPicPr>
        <p:blipFill>
          <a:blip r:embed="rId4"/>
          <a:stretch/>
        </p:blipFill>
        <p:spPr>
          <a:xfrm>
            <a:off x="781452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239" name="Google Shape;14;p1"/>
          <p:cNvSpPr/>
          <p:nvPr/>
        </p:nvSpPr>
        <p:spPr>
          <a:xfrm>
            <a:off x="4407120" y="4748760"/>
            <a:ext cx="11505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Services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40" name="Google Shape;23;p4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C1F638F-4E3B-4BF3-9D90-F68E88ABFE1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81;p15" descr="footer.png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81" name="Google Shape;85;p15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Google Shape;86;p15"/>
          <p:cNvSpPr/>
          <p:nvPr/>
        </p:nvSpPr>
        <p:spPr>
          <a:xfrm>
            <a:off x="2381760" y="4761360"/>
            <a:ext cx="21322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Android Developer Fundamentals  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3" name="Google Shape;87;p15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284" name="Google Shape;88;p15" descr=""/>
          <p:cNvPicPr/>
          <p:nvPr/>
        </p:nvPicPr>
        <p:blipFill>
          <a:blip r:embed="rId4"/>
          <a:stretch/>
        </p:blipFill>
        <p:spPr>
          <a:xfrm>
            <a:off x="7860240" y="4777200"/>
            <a:ext cx="907920" cy="317520"/>
          </a:xfrm>
          <a:prstGeom prst="rect">
            <a:avLst/>
          </a:prstGeom>
          <a:ln w="0">
            <a:noFill/>
          </a:ln>
        </p:spPr>
      </p:pic>
      <p:sp>
        <p:nvSpPr>
          <p:cNvPr id="285" name="Google Shape;89;p15"/>
          <p:cNvSpPr/>
          <p:nvPr/>
        </p:nvSpPr>
        <p:spPr>
          <a:xfrm>
            <a:off x="4407120" y="4749120"/>
            <a:ext cx="1150560" cy="3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757575"/>
                </a:solidFill>
                <a:latin typeface="Roboto"/>
                <a:ea typeface="Roboto"/>
              </a:rPr>
              <a:t>Services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6" name="Google Shape;98;p18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219006F-92E9-4127-8DDB-4D1B41B696A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/4.0/" TargetMode="External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app/Service.html#stopSelf()" TargetMode="External"/><Relationship Id="rId2" Type="http://schemas.openxmlformats.org/officeDocument/2006/relationships/hyperlink" Target="https://developer.android.com/reference/android/content/Context.html#stopService(android.content.Intent)" TargetMode="External"/><Relationship Id="rId3" Type="http://schemas.openxmlformats.org/officeDocument/2006/relationships/slideLayout" Target="../slideLayouts/slideLayout6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developer.android.com/reference/android/app/Service.html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299;p56"/>
          <p:cNvSpPr txBox="1"/>
          <p:nvPr/>
        </p:nvSpPr>
        <p:spPr>
          <a:xfrm>
            <a:off x="311760" y="1006920"/>
            <a:ext cx="8520120" cy="1831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5200" spc="-1" strike="noStrike">
                <a:solidFill>
                  <a:srgbClr val="fafafa"/>
                </a:solidFill>
                <a:latin typeface="Roboto"/>
                <a:ea typeface="Roboto"/>
              </a:rPr>
              <a:t>7.4 Services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Google Shape;300;p56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BB69930-4359-40E1-B0DA-4A26CD301A6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28" name="Google Shape;301;p56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en" sz="900" spc="-1" strike="noStrike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b="0" i="1" lang="en" sz="9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Creative Commons Attribution-NonCommercial 4.0 International License</a:t>
            </a:r>
            <a:endParaRPr b="0" lang="en-IN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65;p65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Services and threads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Google Shape;366;p65"/>
          <p:cNvSpPr txBox="1"/>
          <p:nvPr/>
        </p:nvSpPr>
        <p:spPr>
          <a:xfrm>
            <a:off x="311760" y="1380960"/>
            <a:ext cx="7969320" cy="2880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Although services are separate from the UI, they still run on the main thread by default (except IntentService)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Offload CPU-intensive work to a separate thread within the service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Google Shape;367;p65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36F4BEC-FC4E-454F-BC05-3FAAA20DC4D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72;p66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Updating the app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Google Shape;373;p66"/>
          <p:cNvSpPr txBox="1"/>
          <p:nvPr/>
        </p:nvSpPr>
        <p:spPr>
          <a:xfrm>
            <a:off x="311760" y="1365840"/>
            <a:ext cx="8520120" cy="26103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If the service can't access the UI, how do you update the app to show the results?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Use a broadcast receiver!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Google Shape;374;p66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70CF561-D349-4143-B344-2FB03A4A5A9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79;p67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Foreground services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Google Shape;380;p67"/>
          <p:cNvSpPr txBox="1"/>
          <p:nvPr/>
        </p:nvSpPr>
        <p:spPr>
          <a:xfrm>
            <a:off x="311760" y="122868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Runs in the background but requires that the user is actively aware it exists—e.g. music player using music service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Higher priority than background services since user will notice its absence—unlikely to be killed by the system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Must provide a notification which the user cannot dismiss while the service is running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Google Shape;381;p67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E85240C-BC62-47BE-98A7-06C2B813E04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86;p68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Creating a service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Google Shape;387;p68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Consolas"/>
                <a:ea typeface="Consolas"/>
              </a:rPr>
              <a:t>&lt;service android:name=".ExampleService" /&gt;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Manage permissions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Subclass IntentService or Service class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Implement lifecycle methods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Start service from activity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Make sure service is stoppable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Google Shape;388;p68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4C87904-0344-4766-AE94-77C19895861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93;p69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Stopping a service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Google Shape;394;p69"/>
          <p:cNvSpPr txBox="1"/>
          <p:nvPr/>
        </p:nvSpPr>
        <p:spPr>
          <a:xfrm>
            <a:off x="311760" y="1137240"/>
            <a:ext cx="8520120" cy="2086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 </a:t>
            </a:r>
            <a:r>
              <a:rPr b="1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started service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must manage its own lifecycle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If not stopped, will keep running and consuming resources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The service must stop itself by calling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stopSelf()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Another component can stop it by calling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stopService()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1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Bound service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is destroyed when all clients unbound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1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IntentService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is destroyed after onHandleIntent() returns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Google Shape;395;p69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0ECD2AF-9783-4C7B-9A78-044B1FEFFC6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400;p70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4caf50"/>
                </a:solidFill>
                <a:latin typeface="Roboto"/>
                <a:ea typeface="Roboto"/>
              </a:rPr>
              <a:t>IntentService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Google Shape;401;p70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638B9BD-C469-4F8B-A9BB-E775268207C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406;p7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IntentService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Google Shape;407;p71"/>
          <p:cNvSpPr txBox="1"/>
          <p:nvPr/>
        </p:nvSpPr>
        <p:spPr>
          <a:xfrm>
            <a:off x="311760" y="1457280"/>
            <a:ext cx="8270280" cy="28026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Simple service with simplified lifecycle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Uses worker threads to fulfill requests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Stops itself when done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Ideal for one long task on a single background thread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Google Shape;408;p71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84E7CC3-0883-437F-B842-C9691619371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itl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afafa"/>
                </a:solidFill>
                <a:latin typeface="Roboto"/>
                <a:ea typeface="Roboto"/>
              </a:rPr>
              <a:t>In MainActivity.java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Text Placeholder 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Intent </a:t>
            </a:r>
            <a:r>
              <a:rPr b="1" lang="en-GB" sz="1800" spc="-1" strike="noStrike">
                <a:solidFill>
                  <a:srgbClr val="660e7a"/>
                </a:solidFill>
                <a:latin typeface="Calibri"/>
                <a:ea typeface="Calibri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=</a:t>
            </a:r>
            <a:r>
              <a:rPr b="1" lang="en-GB" sz="1800" spc="-1" strike="noStrike">
                <a:solidFill>
                  <a:srgbClr val="000080"/>
                </a:solidFill>
                <a:latin typeface="Calibri"/>
                <a:ea typeface="Calibri"/>
              </a:rPr>
              <a:t>new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Intent(getBaseContext(),Serv.</a:t>
            </a:r>
            <a:r>
              <a:rPr b="1" lang="en-GB" sz="1800" spc="-1" strike="noStrike">
                <a:solidFill>
                  <a:srgbClr val="000080"/>
                </a:solidFill>
                <a:latin typeface="Calibri"/>
                <a:ea typeface="Calibri"/>
              </a:rPr>
              <a:t>class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);   //starting the Serv class intent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startService(</a:t>
            </a:r>
            <a:r>
              <a:rPr b="1" lang="en-GB" sz="1800" spc="-1" strike="noStrike">
                <a:solidFill>
                  <a:srgbClr val="660e7a"/>
                </a:solidFill>
                <a:latin typeface="Calibri"/>
                <a:ea typeface="Calibri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);          //starting the service.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stopService(</a:t>
            </a:r>
            <a:r>
              <a:rPr b="1" lang="en-GB" sz="1800" spc="-1" strike="noStrike">
                <a:solidFill>
                  <a:srgbClr val="660e7a"/>
                </a:solidFill>
                <a:latin typeface="Calibri"/>
                <a:ea typeface="Calibri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);      //to stop the service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Include these methods in when button pressed or action started.</a:t>
            </a:r>
            <a:br/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Slide Number Placeholder 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314AEBF-1644-4FBD-B277-DD4E11DF0A7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itl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afafa"/>
                </a:solidFill>
                <a:latin typeface="Roboto"/>
                <a:ea typeface="Roboto"/>
              </a:rPr>
              <a:t>Manifest file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 Placeholder 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76320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&lt;</a:t>
            </a:r>
            <a:r>
              <a:rPr b="1" lang="en-GB" sz="1800" spc="-1" strike="noStrike">
                <a:solidFill>
                  <a:srgbClr val="000080"/>
                </a:solidFill>
                <a:latin typeface="Courier New"/>
                <a:ea typeface="Times New Roman"/>
              </a:rPr>
              <a:t>activity </a:t>
            </a:r>
            <a:r>
              <a:rPr b="1" lang="en-GB" sz="1800" spc="-1" strike="noStrike">
                <a:solidFill>
                  <a:srgbClr val="660e7a"/>
                </a:solidFill>
                <a:latin typeface="Courier New"/>
                <a:ea typeface="Times New Roman"/>
              </a:rPr>
              <a:t>android</a:t>
            </a:r>
            <a:r>
              <a:rPr b="1" lang="en-GB" sz="18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:name</a:t>
            </a:r>
            <a:r>
              <a:rPr b="1" lang="en-GB" sz="1800" spc="-1" strike="noStrike">
                <a:solidFill>
                  <a:srgbClr val="008000"/>
                </a:solidFill>
                <a:latin typeface="Courier New"/>
                <a:ea typeface="Times New Roman"/>
              </a:rPr>
              <a:t>=".MainActivity"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&gt;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          &lt;</a:t>
            </a:r>
            <a:r>
              <a:rPr b="1" lang="en-GB" sz="1800" spc="-1" strike="noStrike">
                <a:solidFill>
                  <a:srgbClr val="000080"/>
                </a:solidFill>
                <a:latin typeface="Courier New"/>
                <a:ea typeface="Times New Roman"/>
              </a:rPr>
              <a:t>intent-filter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&gt;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              &lt;</a:t>
            </a:r>
            <a:r>
              <a:rPr b="1" lang="en-GB" sz="1800" spc="-1" strike="noStrike">
                <a:solidFill>
                  <a:srgbClr val="000080"/>
                </a:solidFill>
                <a:latin typeface="Courier New"/>
                <a:ea typeface="Times New Roman"/>
              </a:rPr>
              <a:t>action </a:t>
            </a:r>
            <a:r>
              <a:rPr b="1" lang="en-GB" sz="1800" spc="-1" strike="noStrike">
                <a:solidFill>
                  <a:srgbClr val="660e7a"/>
                </a:solidFill>
                <a:latin typeface="Courier New"/>
                <a:ea typeface="Times New Roman"/>
              </a:rPr>
              <a:t>android</a:t>
            </a:r>
            <a:r>
              <a:rPr b="1" lang="en-GB" sz="18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:name</a:t>
            </a:r>
            <a:r>
              <a:rPr b="1" lang="en-GB" sz="1800" spc="-1" strike="noStrike">
                <a:solidFill>
                  <a:srgbClr val="008000"/>
                </a:solidFill>
                <a:latin typeface="Courier New"/>
                <a:ea typeface="Times New Roman"/>
              </a:rPr>
              <a:t>="android.intent.action.MAIN"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/&gt;</a:t>
            </a:r>
            <a:br/>
            <a:br/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              &lt;</a:t>
            </a:r>
            <a:r>
              <a:rPr b="1" lang="en-GB" sz="1800" spc="-1" strike="noStrike">
                <a:solidFill>
                  <a:srgbClr val="000080"/>
                </a:solidFill>
                <a:latin typeface="Courier New"/>
                <a:ea typeface="Times New Roman"/>
              </a:rPr>
              <a:t>category </a:t>
            </a:r>
            <a:r>
              <a:rPr b="1" lang="en-GB" sz="1800" spc="-1" strike="noStrike">
                <a:solidFill>
                  <a:srgbClr val="660e7a"/>
                </a:solidFill>
                <a:latin typeface="Courier New"/>
                <a:ea typeface="Times New Roman"/>
              </a:rPr>
              <a:t>android</a:t>
            </a:r>
            <a:r>
              <a:rPr b="1" lang="en-GB" sz="1800" spc="-1" strike="noStrike">
                <a:solidFill>
                  <a:srgbClr val="0000ff"/>
                </a:solidFill>
                <a:latin typeface="Courier New"/>
                <a:ea typeface="Times New Roman"/>
              </a:rPr>
              <a:t>:name</a:t>
            </a:r>
            <a:r>
              <a:rPr b="1" lang="en-GB" sz="1800" spc="-1" strike="noStrike">
                <a:solidFill>
                  <a:srgbClr val="008000"/>
                </a:solidFill>
                <a:latin typeface="Courier New"/>
                <a:ea typeface="Times New Roman"/>
              </a:rPr>
              <a:t>="android.intent.category.LAUNCHER" 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/&gt;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          &lt;/</a:t>
            </a:r>
            <a:r>
              <a:rPr b="1" lang="en-GB" sz="1800" spc="-1" strike="noStrike">
                <a:solidFill>
                  <a:srgbClr val="000080"/>
                </a:solidFill>
                <a:latin typeface="Courier New"/>
                <a:ea typeface="Times New Roman"/>
              </a:rPr>
              <a:t>intent-filter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&gt;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        &lt;/</a:t>
            </a:r>
            <a:r>
              <a:rPr b="1" lang="en-GB" sz="1800" spc="-1" strike="noStrike">
                <a:solidFill>
                  <a:srgbClr val="000080"/>
                </a:solidFill>
                <a:latin typeface="Courier New"/>
                <a:ea typeface="Times New Roman"/>
              </a:rPr>
              <a:t>activity</a:t>
            </a:r>
            <a:r>
              <a:rPr b="0" lang="en-GB" sz="1800" spc="-1" strike="noStrike">
                <a:solidFill>
                  <a:srgbClr val="000000"/>
                </a:solidFill>
                <a:latin typeface="Courier New"/>
                <a:ea typeface="Times New Roman"/>
              </a:rPr>
              <a:t>&gt;</a:t>
            </a:r>
            <a:br/>
            <a:r>
              <a:rPr b="1" lang="en-GB" sz="1800" spc="-1" strike="noStrike">
                <a:solidFill>
                  <a:srgbClr val="ff0000"/>
                </a:solidFill>
                <a:latin typeface="Courier New"/>
                <a:ea typeface="Times New Roman"/>
              </a:rPr>
              <a:t>        &lt;service android:name=".Serv" /&gt;     ….Include this</a:t>
            </a:r>
            <a:br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Slide Number Placeholder 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4E6186C-181F-4BB3-8430-86C7613573A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413;p72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IntentService Limitations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Google Shape;414;p72"/>
          <p:cNvSpPr txBox="1"/>
          <p:nvPr/>
        </p:nvSpPr>
        <p:spPr>
          <a:xfrm>
            <a:off x="311760" y="1076400"/>
            <a:ext cx="8782560" cy="3357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Cannot interact with the UI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Can only run one request at a time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Cannot be interrupted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Google Shape;415;p7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D9CCB8E-7304-455E-A9AD-C4058B96016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06;p57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Contents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Google Shape;307;p57"/>
          <p:cNvSpPr txBox="1"/>
          <p:nvPr/>
        </p:nvSpPr>
        <p:spPr>
          <a:xfrm>
            <a:off x="311760" y="2066760"/>
            <a:ext cx="8520120" cy="12837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Services for long tasks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IntentService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Google Shape;308;p57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1F3B491-C5EB-45AD-8603-CED863924F1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13;p58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Services is an advanced topic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Google Shape;314;p58"/>
          <p:cNvSpPr txBox="1"/>
          <p:nvPr/>
        </p:nvSpPr>
        <p:spPr>
          <a:xfrm>
            <a:off x="311760" y="1609560"/>
            <a:ext cx="8520120" cy="2628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Services are complex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Many ways of configuring a service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This lesson has introductory information only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Explore and learn for yourself if you want to use services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Google Shape;315;p58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6C7F97F-0A28-4C4E-A707-4E75DEF9BBB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20;p59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4caf50"/>
                </a:solidFill>
                <a:latin typeface="Roboto"/>
                <a:ea typeface="Roboto"/>
              </a:rPr>
              <a:t>Services for Long Tasks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Google Shape;321;p59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2850EE3-9F60-41BB-90F1-5DF11E80F64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26;p60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2306389-E95D-4973-BB6D-CD54B1A9D3E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38" name="Google Shape;327;p60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What is a service?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Google Shape;328;p60"/>
          <p:cNvSpPr txBox="1"/>
          <p:nvPr/>
        </p:nvSpPr>
        <p:spPr>
          <a:xfrm>
            <a:off x="311760" y="1593360"/>
            <a:ext cx="8520120" cy="2372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A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Roboto"/>
                <a:ea typeface="Roboto"/>
                <a:hlinkClick r:id="rId1"/>
              </a:rPr>
              <a:t>Service</a:t>
            </a: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 is an application component that can perform long-running operations in the background and does not provide a user interface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40" name="Google Shape;329;p60" descr=""/>
          <p:cNvPicPr/>
          <p:nvPr/>
        </p:nvPicPr>
        <p:blipFill>
          <a:blip r:embed="rId2"/>
          <a:stretch/>
        </p:blipFill>
        <p:spPr>
          <a:xfrm>
            <a:off x="6723720" y="2750040"/>
            <a:ext cx="2249640" cy="173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34;p61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48668D5-7D0A-47A7-8ADE-96CABE95BEE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42" name="Google Shape;335;p6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What are services good for?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Google Shape;336;p61"/>
          <p:cNvSpPr txBox="1"/>
          <p:nvPr/>
        </p:nvSpPr>
        <p:spPr>
          <a:xfrm>
            <a:off x="311760" y="1610640"/>
            <a:ext cx="8520120" cy="2444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50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Network transactions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Play music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Perform file I/O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Interact with a content provider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1;p6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9A0EB91-7834-4383-B7CE-2AF660D5C28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45" name="Google Shape;342;p62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Characteristics of services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Google Shape;343;p62"/>
          <p:cNvSpPr txBox="1"/>
          <p:nvPr/>
        </p:nvSpPr>
        <p:spPr>
          <a:xfrm>
            <a:off x="311760" y="1305720"/>
            <a:ext cx="8520120" cy="300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50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Started with an Intent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Can stay running when user switches applications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Lifecycle—which you must manage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Other apps can use the service—manage permissions</a:t>
            </a:r>
            <a:endParaRPr b="0" lang="en-IN" sz="2400" spc="-1" strike="noStrike"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Runs in the main thread of its hosting process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8;p63"/>
          <p:cNvSpPr txBox="1"/>
          <p:nvPr/>
        </p:nvSpPr>
        <p:spPr>
          <a:xfrm>
            <a:off x="311760" y="1242000"/>
            <a:ext cx="5437080" cy="3119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Started with startService()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Runs indefinitely until it stops itself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50000"/>
              </a:lnSpc>
              <a:buClr>
                <a:srgbClr val="424242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Usually does not update the UI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Google Shape;349;p6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3C2DE3B-2363-44AA-881F-DD0ACEA9244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49" name="Google Shape;350;p63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Forms of services: started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0" name="Google Shape;351;p63" descr=""/>
          <p:cNvPicPr/>
          <p:nvPr/>
        </p:nvPicPr>
        <p:blipFill>
          <a:blip r:embed="rId1"/>
          <a:srcRect l="0" t="0" r="42803" b="0"/>
          <a:stretch/>
        </p:blipFill>
        <p:spPr>
          <a:xfrm>
            <a:off x="6891120" y="96480"/>
            <a:ext cx="1940760" cy="4411440"/>
          </a:xfrm>
          <a:prstGeom prst="rect">
            <a:avLst/>
          </a:prstGeom>
          <a:ln w="0">
            <a:noFill/>
          </a:ln>
        </p:spPr>
      </p:pic>
      <p:sp>
        <p:nvSpPr>
          <p:cNvPr id="351" name="Google Shape;352;p63"/>
          <p:cNvSpPr/>
          <p:nvPr/>
        </p:nvSpPr>
        <p:spPr>
          <a:xfrm>
            <a:off x="7186320" y="4163040"/>
            <a:ext cx="974520" cy="393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7;p64"/>
          <p:cNvSpPr txBox="1"/>
          <p:nvPr/>
        </p:nvSpPr>
        <p:spPr>
          <a:xfrm>
            <a:off x="311760" y="1200600"/>
            <a:ext cx="6535800" cy="32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15000"/>
              </a:lnSpc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Offers a client-server interface that allows components to interact with the service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Clients send requests and get results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Started with bindService()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424242"/>
              </a:buClr>
              <a:buFont typeface="Roboto"/>
              <a:buChar char="●"/>
            </a:pPr>
            <a:r>
              <a:rPr b="0" lang="en" sz="2400" spc="-1" strike="noStrike">
                <a:solidFill>
                  <a:srgbClr val="424242"/>
                </a:solidFill>
                <a:latin typeface="Roboto"/>
                <a:ea typeface="Roboto"/>
              </a:rPr>
              <a:t>Ends when all clients unbind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Google Shape;358;p64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E4D7B02-F626-4B9C-87A2-1254A2515CB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54" name="Google Shape;359;p64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afafa"/>
                </a:solidFill>
                <a:latin typeface="Roboto"/>
                <a:ea typeface="Roboto"/>
              </a:rPr>
              <a:t>Forms of services: bound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5" name="Google Shape;360;p64" descr=""/>
          <p:cNvPicPr/>
          <p:nvPr/>
        </p:nvPicPr>
        <p:blipFill>
          <a:blip r:embed="rId1"/>
          <a:srcRect l="42941" t="0" r="0" b="0"/>
          <a:stretch/>
        </p:blipFill>
        <p:spPr>
          <a:xfrm>
            <a:off x="6860520" y="39240"/>
            <a:ext cx="1962000" cy="447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C2829949431E46AD39C9265D4079AD" ma:contentTypeVersion="4" ma:contentTypeDescription="Create a new document." ma:contentTypeScope="" ma:versionID="6f95f2e2b4064c8e42a399ddcc34e4ff">
  <xsd:schema xmlns:xsd="http://www.w3.org/2001/XMLSchema" xmlns:xs="http://www.w3.org/2001/XMLSchema" xmlns:p="http://schemas.microsoft.com/office/2006/metadata/properties" xmlns:ns2="f599ed77-fc69-429f-abe5-dd88600d2959" targetNamespace="http://schemas.microsoft.com/office/2006/metadata/properties" ma:root="true" ma:fieldsID="729e0068155283dcbbb3c346e85fed64" ns2:_="">
    <xsd:import namespace="f599ed77-fc69-429f-abe5-dd88600d29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9ed77-fc69-429f-abe5-dd88600d2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2B7ED6-95C0-46E5-80CC-7E65A6203D01}"/>
</file>

<file path=customXml/itemProps2.xml><?xml version="1.0" encoding="utf-8"?>
<ds:datastoreItem xmlns:ds="http://schemas.openxmlformats.org/officeDocument/2006/customXml" ds:itemID="{F54FFFA2-B50D-4334-B7F8-F9A5924666A0}"/>
</file>

<file path=customXml/itemProps3.xml><?xml version="1.0" encoding="utf-8"?>
<ds:datastoreItem xmlns:ds="http://schemas.openxmlformats.org/officeDocument/2006/customXml" ds:itemID="{03FE8F6D-5B9D-4335-9B82-54549145BC4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LibreOffice/7.1.1.2$Linux_X86_64 LibreOffice_project/fe0b08f4af1bacafe4c7ecc87ce55bb426164676</Application>
  <AppVersion>15.0000</AppVersion>
  <Words>637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</dc:creator>
  <dc:description/>
  <dc:language>en-IN</dc:language>
  <cp:lastModifiedBy/>
  <dcterms:modified xsi:type="dcterms:W3CDTF">2021-03-17T19:55:07Z</dcterms:modified>
  <cp:revision>4</cp:revision>
  <dc:subject/>
  <dc:title>Background Tasks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0x01010025C2829949431E46AD39C9265D4079AD</vt:lpwstr>
  </property>
  <property fmtid="{D5CDD505-2E9C-101B-9397-08002B2CF9AE}" pid="3" name="Notes">
    <vt:i4>21</vt:i4>
  </property>
  <property fmtid="{D5CDD505-2E9C-101B-9397-08002B2CF9AE}" pid="4" name="PresentationFormat">
    <vt:lpwstr>On-screen Show (16:9)</vt:lpwstr>
  </property>
  <property fmtid="{D5CDD505-2E9C-101B-9397-08002B2CF9AE}" pid="5" name="Slides">
    <vt:i4>23</vt:i4>
  </property>
</Properties>
</file>