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21"/>
  </p:notesMasterIdLst>
  <p:sldIdLst>
    <p:sldId id="256" r:id="rId4"/>
    <p:sldId id="257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84" r:id="rId19"/>
    <p:sldId id="285" r:id="rId20"/>
  </p:sldIdLst>
  <p:sldSz cx="9144000" cy="5143500" type="screen16x9"/>
  <p:notesSz cx="6858000" cy="9144000"/>
  <p:embeddedFontLs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576BB1-840B-457A-9B65-317467E6245F}">
  <a:tblStyle styleId="{6E576BB1-840B-457A-9B65-317467E62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65458fe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65458fe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738cdeca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738cdeca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1" name="Google Shape;131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3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195700" y="9856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</a:t>
            </a:r>
            <a:endParaRPr/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6F71-C5D7-489B-BB5A-508506C6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Textview</a:t>
            </a:r>
            <a:r>
              <a:rPr lang="en-IN" dirty="0"/>
              <a:t> other properties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67F3D-21B1-45C7-8E6F-7882F97E2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1864"/>
            <a:ext cx="8520600" cy="349081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TextView</a:t>
            </a:r>
            <a:r>
              <a:rPr lang="en-US" sz="1400" dirty="0"/>
              <a:t> </a:t>
            </a:r>
          </a:p>
          <a:p>
            <a:pPr marL="108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android:id</a:t>
            </a:r>
            <a:r>
              <a:rPr lang="en-US" sz="1400" dirty="0"/>
              <a:t>="@+id/textView1" </a:t>
            </a:r>
          </a:p>
          <a:p>
            <a:pPr marL="108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android:layout_width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 </a:t>
            </a:r>
          </a:p>
          <a:p>
            <a:pPr marL="108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 </a:t>
            </a:r>
          </a:p>
          <a:p>
            <a:pPr marL="108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android:text</a:t>
            </a:r>
            <a:r>
              <a:rPr lang="en-US" sz="1400" dirty="0"/>
              <a:t>="@string/</a:t>
            </a:r>
            <a:r>
              <a:rPr lang="en-US" sz="1400" dirty="0" err="1"/>
              <a:t>hello_world</a:t>
            </a:r>
            <a:r>
              <a:rPr lang="en-US" sz="1400" dirty="0"/>
              <a:t>" /&gt;</a:t>
            </a:r>
          </a:p>
          <a:p>
            <a:pPr marL="1080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533400" lvl="1" indent="0">
              <a:spcBef>
                <a:spcPts val="0"/>
              </a:spcBef>
              <a:buNone/>
            </a:pPr>
            <a:r>
              <a:rPr lang="en-US" sz="1400" dirty="0"/>
              <a:t> where </a:t>
            </a:r>
            <a:r>
              <a:rPr lang="en-US" sz="1400" dirty="0" err="1"/>
              <a:t>android:text</a:t>
            </a:r>
            <a:r>
              <a:rPr lang="en-US" sz="1400" dirty="0"/>
              <a:t> holds the text we want to show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1400" dirty="0"/>
              <a:t>• </a:t>
            </a:r>
            <a:r>
              <a:rPr lang="en-US" sz="1400" dirty="0" err="1"/>
              <a:t>android:fontFamily</a:t>
            </a:r>
            <a:r>
              <a:rPr lang="en-US" sz="1400" dirty="0"/>
              <a:t> - It is the font-family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1400" dirty="0"/>
              <a:t>. • </a:t>
            </a:r>
            <a:r>
              <a:rPr lang="en-US" sz="1400" dirty="0" err="1"/>
              <a:t>android:shadowColor</a:t>
            </a:r>
            <a:r>
              <a:rPr lang="en-US" sz="1400" dirty="0"/>
              <a:t> - It is the shadow color. 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1400" dirty="0"/>
              <a:t>• </a:t>
            </a:r>
            <a:r>
              <a:rPr lang="en-US" sz="1400" dirty="0" err="1"/>
              <a:t>android:shadowDx</a:t>
            </a:r>
            <a:r>
              <a:rPr lang="en-US" sz="1400" dirty="0"/>
              <a:t> - It is the shadow x axis offset. 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1400" dirty="0"/>
              <a:t>• </a:t>
            </a:r>
            <a:r>
              <a:rPr lang="en-US" sz="1400" dirty="0" err="1"/>
              <a:t>android:shadowDy</a:t>
            </a:r>
            <a:r>
              <a:rPr lang="en-US" sz="1400" dirty="0"/>
              <a:t> - It is the shadow y axis offset. 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1400" dirty="0"/>
              <a:t>• </a:t>
            </a:r>
            <a:r>
              <a:rPr lang="en-US" sz="1400" dirty="0" err="1"/>
              <a:t>android:textStyle</a:t>
            </a:r>
            <a:r>
              <a:rPr lang="en-US" sz="1400" dirty="0"/>
              <a:t> - It is the style (bold, italic, </a:t>
            </a:r>
            <a:r>
              <a:rPr lang="en-US" sz="1400" dirty="0" err="1"/>
              <a:t>bolditalic</a:t>
            </a:r>
            <a:r>
              <a:rPr lang="en-US" sz="1400" dirty="0"/>
              <a:t>).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sz="1400" dirty="0"/>
              <a:t> • </a:t>
            </a:r>
            <a:r>
              <a:rPr lang="en-US" sz="1400" dirty="0" err="1"/>
              <a:t>android:textSize</a:t>
            </a:r>
            <a:r>
              <a:rPr lang="en-US" sz="1400" dirty="0"/>
              <a:t> - It is the text size.</a:t>
            </a:r>
          </a:p>
          <a:p>
            <a:pPr marL="533400" lvl="1" indent="0">
              <a:buNone/>
            </a:pPr>
            <a:endParaRPr lang="en-US" sz="1400" dirty="0"/>
          </a:p>
          <a:p>
            <a:endParaRPr lang="en-GB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1CC0-274B-46CF-B7DC-5C9A34214A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277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B5B-AD81-4805-83A8-89CE1291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29D4F-5893-4314-B20E-D3BFFBDA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5962"/>
            <a:ext cx="8520600" cy="3506713"/>
          </a:xfrm>
        </p:spPr>
        <p:txBody>
          <a:bodyPr/>
          <a:lstStyle/>
          <a:p>
            <a:pPr marL="76200" indent="0">
              <a:spcBef>
                <a:spcPts val="0"/>
              </a:spcBef>
              <a:buNone/>
            </a:pPr>
            <a:r>
              <a:rPr lang="en-GB" sz="1200" dirty="0"/>
              <a:t>&lt;</a:t>
            </a:r>
            <a:r>
              <a:rPr lang="en-GB" sz="1200" dirty="0" err="1"/>
              <a:t>TextView</a:t>
            </a:r>
            <a:r>
              <a:rPr lang="en-GB" sz="1200" dirty="0"/>
              <a:t>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 err="1"/>
              <a:t>android:id</a:t>
            </a:r>
            <a:r>
              <a:rPr lang="en-GB" sz="1200" dirty="0"/>
              <a:t>="@+id/textView1"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 err="1"/>
              <a:t>android:layout_width</a:t>
            </a:r>
            <a:r>
              <a:rPr lang="en-GB" sz="1200" dirty="0"/>
              <a:t>="</a:t>
            </a:r>
            <a:r>
              <a:rPr lang="en-GB" sz="1200" dirty="0" err="1"/>
              <a:t>wrap_content</a:t>
            </a:r>
            <a:r>
              <a:rPr lang="en-GB" sz="1200" dirty="0"/>
              <a:t>"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 err="1"/>
              <a:t>android:layout_height</a:t>
            </a:r>
            <a:r>
              <a:rPr lang="en-GB" sz="1200" dirty="0"/>
              <a:t>="</a:t>
            </a:r>
            <a:r>
              <a:rPr lang="en-GB" sz="1200" dirty="0" err="1"/>
              <a:t>wrap_content</a:t>
            </a:r>
            <a:r>
              <a:rPr lang="en-GB" sz="1200" dirty="0"/>
              <a:t>"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 err="1"/>
              <a:t>android:text</a:t>
            </a:r>
            <a:r>
              <a:rPr lang="en-GB" sz="1200" dirty="0"/>
              <a:t>="Android UI" /&gt;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/>
              <a:t> &lt;</a:t>
            </a:r>
            <a:r>
              <a:rPr lang="en-GB" sz="1200" dirty="0" err="1"/>
              <a:t>TextView</a:t>
            </a:r>
            <a:endParaRPr lang="en-GB" sz="1200" dirty="0"/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/>
              <a:t> </a:t>
            </a:r>
            <a:r>
              <a:rPr lang="en-GB" sz="1200" dirty="0" err="1"/>
              <a:t>android:id</a:t>
            </a:r>
            <a:r>
              <a:rPr lang="en-GB" sz="1200" dirty="0"/>
              <a:t>="@+id/textView2"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 err="1"/>
              <a:t>android:layout_width</a:t>
            </a:r>
            <a:r>
              <a:rPr lang="en-GB" sz="1200" dirty="0"/>
              <a:t>="</a:t>
            </a:r>
            <a:r>
              <a:rPr lang="en-GB" sz="1200" dirty="0" err="1"/>
              <a:t>wrap_content</a:t>
            </a:r>
            <a:r>
              <a:rPr lang="en-GB" sz="1200" dirty="0"/>
              <a:t>"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 err="1"/>
              <a:t>android:layout_height</a:t>
            </a:r>
            <a:r>
              <a:rPr lang="en-GB" sz="1200" dirty="0"/>
              <a:t>="</a:t>
            </a:r>
            <a:r>
              <a:rPr lang="en-GB" sz="1200" dirty="0" err="1"/>
              <a:t>wrap_content</a:t>
            </a:r>
            <a:r>
              <a:rPr lang="en-GB" sz="1200" dirty="0"/>
              <a:t>"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 err="1"/>
              <a:t>android:text</a:t>
            </a:r>
            <a:r>
              <a:rPr lang="en-GB" sz="1200" dirty="0"/>
              <a:t>="Android UI"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 err="1"/>
              <a:t>android:textStyle</a:t>
            </a:r>
            <a:r>
              <a:rPr lang="en-GB" sz="1200" dirty="0"/>
              <a:t>="italic" /&gt;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/>
              <a:t> &lt;</a:t>
            </a:r>
            <a:r>
              <a:rPr lang="en-GB" sz="1200" dirty="0" err="1"/>
              <a:t>TextView</a:t>
            </a:r>
            <a:endParaRPr lang="en-GB" sz="1200" dirty="0"/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/>
              <a:t> </a:t>
            </a:r>
            <a:r>
              <a:rPr lang="en-GB" sz="1200" dirty="0" err="1"/>
              <a:t>android:id</a:t>
            </a:r>
            <a:r>
              <a:rPr lang="en-GB" sz="1200" dirty="0"/>
              <a:t>="@+id/textView2"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 err="1"/>
              <a:t>android:layout_width</a:t>
            </a:r>
            <a:r>
              <a:rPr lang="en-GB" sz="1200" dirty="0"/>
              <a:t>="</a:t>
            </a:r>
            <a:r>
              <a:rPr lang="en-GB" sz="1200" dirty="0" err="1"/>
              <a:t>wrap_content</a:t>
            </a:r>
            <a:r>
              <a:rPr lang="en-GB" sz="1200" dirty="0"/>
              <a:t>“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/>
              <a:t> </a:t>
            </a:r>
            <a:r>
              <a:rPr lang="en-GB" sz="1200" dirty="0" err="1"/>
              <a:t>android:layout_height</a:t>
            </a:r>
            <a:r>
              <a:rPr lang="en-GB" sz="1200" dirty="0"/>
              <a:t>="</a:t>
            </a:r>
            <a:r>
              <a:rPr lang="en-GB" sz="1200" dirty="0" err="1"/>
              <a:t>wrap_content</a:t>
            </a:r>
            <a:r>
              <a:rPr lang="en-GB" sz="1200" dirty="0"/>
              <a:t>“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GB" sz="1200" dirty="0"/>
              <a:t> </a:t>
            </a:r>
            <a:r>
              <a:rPr lang="en-GB" sz="1200" dirty="0" err="1"/>
              <a:t>android:text</a:t>
            </a:r>
            <a:r>
              <a:rPr lang="en-GB" sz="1200" dirty="0"/>
              <a:t>="Android UI" </a:t>
            </a:r>
            <a:r>
              <a:rPr lang="en-GB" sz="1200" dirty="0" err="1"/>
              <a:t>android:textColor</a:t>
            </a:r>
            <a:r>
              <a:rPr lang="en-GB" sz="1200" dirty="0"/>
              <a:t>="#FFFFFF" </a:t>
            </a:r>
            <a:r>
              <a:rPr lang="en-GB" sz="1200" dirty="0" err="1"/>
              <a:t>android:textSize</a:t>
            </a:r>
            <a:r>
              <a:rPr lang="en-GB" sz="1200" dirty="0"/>
              <a:t>="15dp" </a:t>
            </a:r>
            <a:r>
              <a:rPr lang="en-GB" sz="1200" dirty="0" err="1"/>
              <a:t>android:textStyle</a:t>
            </a:r>
            <a:r>
              <a:rPr lang="en-GB" sz="1200" dirty="0"/>
              <a:t>="bold" /&gt;</a:t>
            </a:r>
          </a:p>
          <a:p>
            <a:pPr marL="76200" indent="0">
              <a:buNone/>
            </a:pP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0B29F-BEFF-43A2-89EC-613C2BB8A4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446F9-50F6-432D-86AE-7B844FCFA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838" y="985962"/>
            <a:ext cx="3204376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0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603B-D0D5-4A00-9EA9-CB835AAF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ImageView</a:t>
            </a:r>
            <a:r>
              <a:rPr lang="en-GB" dirty="0"/>
              <a:t>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AA76E-0128-4D5D-9F45-06B004562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This component is used to show an image on the screen.</a:t>
            </a:r>
          </a:p>
          <a:p>
            <a:r>
              <a:rPr lang="en-US" sz="1400" dirty="0"/>
              <a:t>In the ﬁrst case, our image has to be placed under the </a:t>
            </a:r>
            <a:r>
              <a:rPr lang="en-US" sz="1400" dirty="0">
                <a:solidFill>
                  <a:srgbClr val="FF0000"/>
                </a:solidFill>
              </a:rPr>
              <a:t>res/drawable </a:t>
            </a:r>
            <a:r>
              <a:rPr lang="en-US" sz="1400" dirty="0"/>
              <a:t>directory</a:t>
            </a:r>
          </a:p>
          <a:p>
            <a:r>
              <a:rPr lang="en-US" sz="1400" dirty="0"/>
              <a:t>To support multiple device compatibility five folders will be there in IDE. Copy the image in all.</a:t>
            </a:r>
          </a:p>
          <a:p>
            <a:pPr marL="76200" indent="0">
              <a:buNone/>
            </a:pPr>
            <a:r>
              <a:rPr lang="en-US" sz="1400" dirty="0"/>
              <a:t>       the images must have the same name in all folders.</a:t>
            </a:r>
          </a:p>
          <a:p>
            <a:pPr marL="76200" indent="0">
              <a:buNone/>
            </a:pPr>
            <a:r>
              <a:rPr lang="en-US" sz="1400" dirty="0"/>
              <a:t>	drawable-</a:t>
            </a:r>
            <a:r>
              <a:rPr lang="en-US" sz="1400" dirty="0" err="1"/>
              <a:t>ldpi</a:t>
            </a:r>
            <a:r>
              <a:rPr lang="en-US" sz="1400" dirty="0"/>
              <a:t> (not supported any more) </a:t>
            </a:r>
          </a:p>
          <a:p>
            <a:pPr marL="76200" indent="0">
              <a:buNone/>
            </a:pPr>
            <a:r>
              <a:rPr lang="en-US" sz="1400" dirty="0"/>
              <a:t>	drawable-</a:t>
            </a:r>
            <a:r>
              <a:rPr lang="en-US" sz="1400" dirty="0" err="1"/>
              <a:t>mdpi</a:t>
            </a:r>
            <a:r>
              <a:rPr lang="en-US" sz="1400" dirty="0"/>
              <a:t> (medium dpi) </a:t>
            </a:r>
          </a:p>
          <a:p>
            <a:pPr marL="76200" indent="0">
              <a:buNone/>
            </a:pPr>
            <a:r>
              <a:rPr lang="en-US" sz="1400" dirty="0"/>
              <a:t>	drawable-</a:t>
            </a:r>
            <a:r>
              <a:rPr lang="en-US" sz="1400" dirty="0" err="1"/>
              <a:t>hdpi</a:t>
            </a:r>
            <a:r>
              <a:rPr lang="en-US" sz="1400" dirty="0"/>
              <a:t> (high dpi) </a:t>
            </a:r>
          </a:p>
          <a:p>
            <a:pPr marL="76200" indent="0">
              <a:buNone/>
            </a:pPr>
            <a:r>
              <a:rPr lang="en-US" sz="1400" dirty="0"/>
              <a:t>	drawable-</a:t>
            </a:r>
            <a:r>
              <a:rPr lang="en-US" sz="1400" dirty="0" err="1"/>
              <a:t>xhdpi</a:t>
            </a:r>
            <a:r>
              <a:rPr lang="en-US" sz="1400" dirty="0"/>
              <a:t> (extra-high dpi) </a:t>
            </a:r>
          </a:p>
          <a:p>
            <a:pPr marL="76200" indent="0">
              <a:buNone/>
            </a:pPr>
            <a:r>
              <a:rPr lang="en-US" sz="1400" dirty="0"/>
              <a:t>                   drawable-</a:t>
            </a:r>
            <a:r>
              <a:rPr lang="en-US" sz="1400" dirty="0" err="1"/>
              <a:t>xxhdpi</a:t>
            </a:r>
            <a:r>
              <a:rPr lang="en-US" sz="1400" dirty="0"/>
              <a:t> (x-extra-high dpi) </a:t>
            </a:r>
          </a:p>
          <a:p>
            <a:pPr marL="76200" indent="0">
              <a:buNone/>
            </a:pPr>
            <a:r>
              <a:rPr lang="en-US" sz="1400" dirty="0"/>
              <a:t>                   drawable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CE452-F4CA-47BE-B35B-27ACBF026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501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5951-A42A-48DE-B13C-31B9A776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 of </a:t>
            </a:r>
            <a:r>
              <a:rPr lang="en-IN" dirty="0" err="1"/>
              <a:t>imageview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98DC-1004-4B99-80FF-481E016F5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ImageView</a:t>
            </a:r>
            <a:r>
              <a:rPr lang="en-US" sz="1600" dirty="0"/>
              <a:t> </a:t>
            </a:r>
          </a:p>
          <a:p>
            <a:pPr marL="76200" indent="0">
              <a:buNone/>
            </a:pP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img</a:t>
            </a:r>
            <a:r>
              <a:rPr lang="en-US" sz="1600" dirty="0"/>
              <a:t>“</a:t>
            </a:r>
          </a:p>
          <a:p>
            <a:pPr marL="7620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“</a:t>
            </a:r>
          </a:p>
          <a:p>
            <a:pPr marL="7620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“</a:t>
            </a:r>
          </a:p>
          <a:p>
            <a:pPr marL="7620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android:src</a:t>
            </a:r>
            <a:r>
              <a:rPr lang="en-US" sz="1600" dirty="0"/>
              <a:t>="@drawable/robot" /&gt;</a:t>
            </a:r>
          </a:p>
          <a:p>
            <a:pPr marL="76200" indent="0">
              <a:buNone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3397F-A3F0-4CE0-9C84-673EBA3159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8A89-F78C-4606-9785-F1060849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12" y="1387874"/>
            <a:ext cx="1266618" cy="176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9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8192-3619-4FCF-8A68-E97D8678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controls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E0E17-4E55-4607-9D06-4C11E58C6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controls are components that the user can interact with.</a:t>
            </a:r>
          </a:p>
          <a:p>
            <a:r>
              <a:rPr lang="en-US" dirty="0"/>
              <a:t>text field, input field, toggle buttons, radio buttons, buttons, checkbox, pickers and so 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6925F-2B02-4CE6-84AB-CDB2236461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962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A620-3472-4D64-94D2-1DE0F843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this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FC842-3648-4B66-811F-6A17F1AF4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166" y="940806"/>
            <a:ext cx="2981739" cy="368369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E2F14-E25C-4090-92A8-81A948696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858434"/>
            <a:ext cx="8520600" cy="3766069"/>
          </a:xfrm>
        </p:spPr>
        <p:txBody>
          <a:bodyPr/>
          <a:lstStyle/>
          <a:p>
            <a:pPr marL="76200" indent="0">
              <a:buNone/>
            </a:pPr>
            <a:r>
              <a:rPr lang="en-IN" sz="2000" dirty="0"/>
              <a:t>Insert </a:t>
            </a:r>
          </a:p>
          <a:p>
            <a:pPr marL="76200" indent="0">
              <a:buNone/>
            </a:pPr>
            <a:r>
              <a:rPr lang="en-IN" sz="2000" dirty="0"/>
              <a:t>Button</a:t>
            </a:r>
          </a:p>
          <a:p>
            <a:pPr marL="76200" indent="0">
              <a:buNone/>
            </a:pPr>
            <a:r>
              <a:rPr lang="en-IN" sz="2000" dirty="0"/>
              <a:t>Checkbox</a:t>
            </a:r>
          </a:p>
          <a:p>
            <a:pPr marL="76200" indent="0">
              <a:buNone/>
            </a:pPr>
            <a:r>
              <a:rPr lang="en-IN" sz="2000" dirty="0"/>
              <a:t>Toggle button</a:t>
            </a:r>
          </a:p>
          <a:p>
            <a:pPr marL="76200" indent="0">
              <a:buNone/>
            </a:pPr>
            <a:r>
              <a:rPr lang="en-IN" sz="2000" dirty="0"/>
              <a:t>Switch</a:t>
            </a:r>
          </a:p>
          <a:p>
            <a:pPr marL="76200" indent="0">
              <a:buNone/>
            </a:pPr>
            <a:r>
              <a:rPr lang="en-IN" sz="2000" dirty="0" err="1"/>
              <a:t>editText</a:t>
            </a:r>
            <a:endParaRPr lang="en-IN" sz="2000" dirty="0"/>
          </a:p>
          <a:p>
            <a:pPr marL="76200" indent="0">
              <a:buNone/>
            </a:pPr>
            <a:r>
              <a:rPr lang="en-IN" sz="2000" dirty="0"/>
              <a:t>Radio button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79B1A-1284-4D4C-B5F1-200567994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511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4" name="Google Shape;424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25" name="Google Shape;425;p6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IN" sz="2400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Events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1" name="Google Shape;431;p6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33" name="Google Shape;433;p6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Views</a:t>
            </a:r>
            <a:endParaRPr sz="5200" b="1"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3E9F-7E9F-4CE1-8191-9DBD62FC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4A4CD-647B-4880-8157-3122EC387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View class is the basic class that all the components extend</a:t>
            </a:r>
          </a:p>
          <a:p>
            <a:r>
              <a:rPr lang="en-US" dirty="0"/>
              <a:t>A View draws something on a piece of screen and it is responsible to handle events while user interacts with it.</a:t>
            </a:r>
          </a:p>
          <a:p>
            <a:r>
              <a:rPr lang="en-US" dirty="0"/>
              <a:t>A </a:t>
            </a:r>
            <a:r>
              <a:rPr lang="en-US" dirty="0" err="1"/>
              <a:t>ViewGroup</a:t>
            </a:r>
            <a:r>
              <a:rPr lang="en-US" dirty="0"/>
              <a:t> is a special View that holds other views and places these views following some rules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B9C22-1233-438A-B48F-36428B714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043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E4FD-99FC-4F81-9B7F-D84B5003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Views features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78167-2CEF-4C74-A925-44201951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8497"/>
            <a:ext cx="8520600" cy="3594178"/>
          </a:xfrm>
        </p:spPr>
        <p:txBody>
          <a:bodyPr/>
          <a:lstStyle/>
          <a:p>
            <a:r>
              <a:rPr lang="en-US" sz="2000" dirty="0"/>
              <a:t>Properties: These properties affect the way the view is rendered. (common to all views, depending on the type).</a:t>
            </a:r>
          </a:p>
          <a:p>
            <a:r>
              <a:rPr lang="en-US" sz="2000" dirty="0"/>
              <a:t> Focus: The system manages the focus on each view and depending on the user input</a:t>
            </a:r>
          </a:p>
          <a:p>
            <a:r>
              <a:rPr lang="en-US" sz="2000" dirty="0"/>
              <a:t>Listeners: All views have listeners which are used to handle events when the user interacts with the view.</a:t>
            </a:r>
          </a:p>
          <a:p>
            <a:r>
              <a:rPr lang="en-US" sz="2000" dirty="0"/>
              <a:t>Visibility: We can control if a view is visible or not and we can change the view visibility at runtime too.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40F0A-0C91-4C52-994D-E388D1221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712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A50C-3CA6-443D-94DC-D3CC11D6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property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CCC7A-3DF4-42FF-A2C7-26122ECD7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We have two ways to do it:</a:t>
            </a:r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en-US" dirty="0"/>
              <a:t>	using XML while we deﬁne our view </a:t>
            </a:r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en-US" dirty="0"/>
              <a:t>	programmatically</a:t>
            </a:r>
          </a:p>
          <a:p>
            <a:pPr marL="7620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F6D10-9784-4943-87FD-FEF4980330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789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C617-37DD-4F08-B138-B71AAC8A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XML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69F8-6E87-4CAB-83B4-9CBBB6F3E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For example, let’s suppose we want to deﬁne a </a:t>
            </a:r>
            <a:r>
              <a:rPr lang="en-US" dirty="0" err="1"/>
              <a:t>TextView</a:t>
            </a:r>
            <a:endParaRPr lang="en-US" dirty="0"/>
          </a:p>
          <a:p>
            <a:pPr marL="76200" indent="0">
              <a:buNone/>
            </a:pPr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pPr marL="76200" indent="0">
              <a:buNone/>
            </a:pP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="@+id/textView1"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hello_world</a:t>
            </a:r>
            <a:r>
              <a:rPr lang="en-US" dirty="0"/>
              <a:t>" /&gt;</a:t>
            </a:r>
          </a:p>
          <a:p>
            <a:pPr marL="7620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F0C80-9204-400D-8E60-9D03771F77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056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0100-9C3B-49E6-AD1E-DDF611BF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Java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0F369-6DC5-40FD-A6A6-E9259D7F2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 err="1"/>
              <a:t>TextView</a:t>
            </a:r>
            <a:r>
              <a:rPr lang="en-US" dirty="0"/>
              <a:t> tv = new </a:t>
            </a:r>
            <a:r>
              <a:rPr lang="en-US" dirty="0" err="1"/>
              <a:t>TextView</a:t>
            </a:r>
            <a:r>
              <a:rPr lang="en-US" dirty="0"/>
              <a:t>(this);</a:t>
            </a:r>
          </a:p>
          <a:p>
            <a:pPr marL="76200" indent="0">
              <a:buNone/>
            </a:pPr>
            <a:r>
              <a:rPr lang="en-US" dirty="0"/>
              <a:t> </a:t>
            </a:r>
            <a:r>
              <a:rPr lang="en-US" dirty="0" err="1"/>
              <a:t>tv.setText</a:t>
            </a:r>
            <a:r>
              <a:rPr lang="en-US" dirty="0"/>
              <a:t>(“Hello World");</a:t>
            </a:r>
          </a:p>
          <a:p>
            <a:pPr marL="76200" indent="0">
              <a:buNone/>
            </a:pPr>
            <a:endParaRPr lang="en-GB" dirty="0"/>
          </a:p>
          <a:p>
            <a:pPr marL="76200" indent="0">
              <a:buNone/>
            </a:pPr>
            <a:r>
              <a:rPr lang="en-GB" dirty="0"/>
              <a:t>Both XML and Java have same effect.</a:t>
            </a:r>
          </a:p>
          <a:p>
            <a:pPr marL="76200" indent="0">
              <a:buNone/>
            </a:pPr>
            <a:r>
              <a:rPr lang="en-US" dirty="0"/>
              <a:t>however, the ﬁrst one is the preferred one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F7BCE-73BF-4F11-B3A5-3A0F99FDBC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739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E506-132B-40E4-9095-DB042A85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9E36-7DCA-4BFC-A43D-C82D5D0C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76275"/>
            <a:ext cx="8520600" cy="3535482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Two properties that play an important role are </a:t>
            </a:r>
            <a:r>
              <a:rPr lang="en-US" sz="2000" dirty="0" err="1"/>
              <a:t>layout_width</a:t>
            </a:r>
            <a:r>
              <a:rPr lang="en-US" sz="2000" dirty="0"/>
              <a:t> and </a:t>
            </a:r>
            <a:r>
              <a:rPr lang="en-US" sz="2000" dirty="0" err="1"/>
              <a:t>layout_height</a:t>
            </a:r>
            <a:r>
              <a:rPr lang="en-US" sz="2000" dirty="0"/>
              <a:t>.</a:t>
            </a:r>
          </a:p>
          <a:p>
            <a:pPr marL="76200" indent="0">
              <a:buNone/>
            </a:pPr>
            <a:r>
              <a:rPr lang="en-US" sz="2000" dirty="0"/>
              <a:t>We can use two predeﬁned values:</a:t>
            </a:r>
          </a:p>
          <a:p>
            <a:pPr marL="76200" indent="0">
              <a:buNone/>
            </a:pPr>
            <a:r>
              <a:rPr lang="en-US" sz="2000" dirty="0"/>
              <a:t>• MATCH_PARENT • WRAP_CONTENT</a:t>
            </a:r>
          </a:p>
          <a:p>
            <a:pPr marL="76200" indent="0">
              <a:buNone/>
            </a:pPr>
            <a:r>
              <a:rPr lang="en-US" sz="2000" dirty="0"/>
              <a:t>With MATCH_PARENT value, view is big as its parent to hold it, while with WRAP_CONTENT, view must be big enough to hold its content.</a:t>
            </a:r>
          </a:p>
          <a:p>
            <a:pPr marL="76200" indent="0">
              <a:buNone/>
            </a:pPr>
            <a:r>
              <a:rPr lang="en-US" sz="2000" dirty="0"/>
              <a:t>There is another option: using a numeric value. In this case, we specify the exact measure of our view.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8180-D7CC-4A17-9E70-8331BB8742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957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ECE1-52C9-4B15-8814-52C30D18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Listeners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CCA66-2B53-4426-9C0C-43BF577AC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The Android SDK has several listener types, so different interfaces can be implemented. </a:t>
            </a:r>
          </a:p>
          <a:p>
            <a:pPr marL="76200" indent="0">
              <a:buNone/>
            </a:pPr>
            <a:r>
              <a:rPr lang="en-US" dirty="0"/>
              <a:t>Two of the most popular are: View. </a:t>
            </a:r>
            <a:r>
              <a:rPr lang="en-US" dirty="0" err="1"/>
              <a:t>OnClickListener</a:t>
            </a:r>
            <a:r>
              <a:rPr lang="en-US" dirty="0"/>
              <a:t>, </a:t>
            </a:r>
            <a:r>
              <a:rPr lang="en-US" dirty="0" err="1"/>
              <a:t>View.OnTouchListener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8140A-63E8-4194-B207-130C1C7BA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3892140"/>
      </p:ext>
    </p:extLst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2829949431E46AD39C9265D4079AD" ma:contentTypeVersion="0" ma:contentTypeDescription="Create a new document." ma:contentTypeScope="" ma:versionID="50b8949ecff1c8eaaf6dcb7034f899d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A9EAC3-E458-44FE-B432-FA04FAA6A4E6}"/>
</file>

<file path=customXml/itemProps2.xml><?xml version="1.0" encoding="utf-8"?>
<ds:datastoreItem xmlns:ds="http://schemas.openxmlformats.org/officeDocument/2006/customXml" ds:itemID="{7C01D229-A5AA-47D1-8867-D553CA7791CC}"/>
</file>

<file path=customXml/itemProps3.xml><?xml version="1.0" encoding="utf-8"?>
<ds:datastoreItem xmlns:ds="http://schemas.openxmlformats.org/officeDocument/2006/customXml" ds:itemID="{4C91DC48-5B1B-490D-9F6E-20D7EDE7E81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Office PowerPoint</Application>
  <PresentationFormat>On-screen Show (16:9)</PresentationFormat>
  <Paragraphs>118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Roboto</vt:lpstr>
      <vt:lpstr>GDT master</vt:lpstr>
      <vt:lpstr>GDT master</vt:lpstr>
      <vt:lpstr>GDT master</vt:lpstr>
      <vt:lpstr>Android</vt:lpstr>
      <vt:lpstr>PowerPoint Presentation</vt:lpstr>
      <vt:lpstr>Views</vt:lpstr>
      <vt:lpstr>Views features</vt:lpstr>
      <vt:lpstr>Setting property</vt:lpstr>
      <vt:lpstr>In XML</vt:lpstr>
      <vt:lpstr>In Java</vt:lpstr>
      <vt:lpstr>properties</vt:lpstr>
      <vt:lpstr>Listeners</vt:lpstr>
      <vt:lpstr>Textview other properties</vt:lpstr>
      <vt:lpstr>Example</vt:lpstr>
      <vt:lpstr>ImageView component</vt:lpstr>
      <vt:lpstr>Usage of imageview</vt:lpstr>
      <vt:lpstr>Input controls</vt:lpstr>
      <vt:lpstr>Design this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Anu</dc:creator>
  <cp:lastModifiedBy>Anu</cp:lastModifiedBy>
  <cp:revision>14</cp:revision>
  <dcterms:modified xsi:type="dcterms:W3CDTF">2019-12-06T09:27:59Z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0x01010025C2829949431E46AD39C9265D4079AD</vt:lpwstr>
  </property>
</Properties>
</file>