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slides/slide80.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9.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78.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53.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7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2.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37.xml" ContentType="application/vnd.openxmlformats-officedocument.presentationml.notesSlide+xml"/>
  <Override PartName="/ppt/notesSlides/notesSlide1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7" r:id="rId2"/>
    <p:sldMasterId id="2147483698" r:id="rId3"/>
    <p:sldMasterId id="2147483699" r:id="rId4"/>
  </p:sldMasterIdLst>
  <p:notesMasterIdLst>
    <p:notesMasterId r:id="rId8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1" r:id="rId28"/>
    <p:sldId id="279" r:id="rId29"/>
    <p:sldId id="280" r:id="rId30"/>
    <p:sldId id="282" r:id="rId31"/>
    <p:sldId id="283" r:id="rId32"/>
    <p:sldId id="284" r:id="rId33"/>
    <p:sldId id="285" r:id="rId34"/>
    <p:sldId id="321" r:id="rId35"/>
    <p:sldId id="322" r:id="rId36"/>
    <p:sldId id="323" r:id="rId37"/>
    <p:sldId id="324" r:id="rId38"/>
    <p:sldId id="325" r:id="rId39"/>
    <p:sldId id="326" r:id="rId40"/>
    <p:sldId id="327" r:id="rId41"/>
    <p:sldId id="328" r:id="rId42"/>
    <p:sldId id="329" r:id="rId43"/>
    <p:sldId id="330" r:id="rId44"/>
    <p:sldId id="331" r:id="rId45"/>
    <p:sldId id="286" r:id="rId46"/>
    <p:sldId id="287" r:id="rId47"/>
    <p:sldId id="288" r:id="rId48"/>
    <p:sldId id="289" r:id="rId49"/>
    <p:sldId id="290" r:id="rId50"/>
    <p:sldId id="291" r:id="rId51"/>
    <p:sldId id="335" r:id="rId52"/>
    <p:sldId id="332" r:id="rId53"/>
    <p:sldId id="333" r:id="rId54"/>
    <p:sldId id="334"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Lst>
  <p:sldSz cx="9144000" cy="5143500" type="screen16x9"/>
  <p:notesSz cx="6858000" cy="9144000"/>
  <p:embeddedFontLst>
    <p:embeddedFont>
      <p:font typeface="Roboto" panose="020B0604020202020204" charset="0"/>
      <p:regular r:id="rId86"/>
      <p:bold r:id="rId87"/>
      <p:italic r:id="rId88"/>
      <p:boldItalic r:id="rId89"/>
    </p:embeddedFont>
    <p:embeddedFont>
      <p:font typeface="Consolas" panose="020B0609020204030204" pitchFamily="49"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106" d="100"/>
          <a:sy n="106" d="100"/>
        </p:scale>
        <p:origin x="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font" Target="fonts/font4.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font" Target="fonts/font5.fntdata"/><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font" Target="fonts/font1.fntdata"/><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7.fntdata"/><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2.fntdata"/><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customXml" Target="../customXml/item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font" Target="fonts/font8.fntdata"/><Relationship Id="rId9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eveloper.android.com/reference/android/app/AlertDialog.html" TargetMode="External"/><Relationship Id="rId2" Type="http://schemas.openxmlformats.org/officeDocument/2006/relationships/slide" Target="../slides/slide64.xml"/><Relationship Id="rId1" Type="http://schemas.openxmlformats.org/officeDocument/2006/relationships/notesMaster" Target="../notesMasters/notesMaster1.xml"/><Relationship Id="rId4" Type="http://schemas.openxmlformats.org/officeDocument/2006/relationships/hyperlink" Target="https://developer.android.com/reference/android/app/Dialog.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eveloper.android.com/reference/android/app/AlertDialog.Builder.html"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developer.android.com/reference/android/app/AlertDialog.Builder.html#setMessage(int)" TargetMode="External"/><Relationship Id="rId4" Type="http://schemas.openxmlformats.org/officeDocument/2006/relationships/hyperlink" Target="https://developer.android.com/reference/android/app/AlertDialog.Builder.html#setTitle(int)" TargetMode="Externa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eveloper.android.com/reference/android/app/AlertDialog.Builder.html#setPositiveButton(int,%20android.content.DialogInterface.OnClickListener)"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developer.android.com/reference/android/app/AlertDialog.Builder.html#setNeutralButton(int,%20android.content.DialogInterface.OnClickListener)" TargetMode="External"/><Relationship Id="rId5" Type="http://schemas.openxmlformats.org/officeDocument/2006/relationships/hyperlink" Target="https://developer.android.com/reference/android/content/DialogInterface.OnClickListener.html" TargetMode="External"/><Relationship Id="rId4" Type="http://schemas.openxmlformats.org/officeDocument/2006/relationships/hyperlink" Target="https://developer.android.com/reference/android/app/AlertDialog.Builder.html#setNegativeButton(int,%20android.content.DialogInterface.OnClickListener)"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android.com/reference/android/view/MotionEvent.html"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s://developer.android.com/reference/android/support/v4/view/GestureDetectorCompat.html#onTouchEvent(android.view.MotionEven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6d7d9d49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6d7d9d4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623af889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623af88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623af889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623af889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9058cd991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9058cd99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7aa53e5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7aa53e5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623af88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623af889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623af889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623af889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83a708aff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3a708aff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83a708aff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83a708aff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623af889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623af889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3a708af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3a708af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9058cd991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9058cd991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841c5b3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841c5b3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671030553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671030553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623df383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623df383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95b5a65c4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95b5a65c4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chemeClr val="dk1"/>
                </a:solidFill>
              </a:rPr>
              <a:t>A </a:t>
            </a:r>
            <a:r>
              <a:rPr lang="en" i="1">
                <a:solidFill>
                  <a:schemeClr val="dk1"/>
                </a:solidFill>
              </a:rPr>
              <a:t>click event</a:t>
            </a:r>
            <a:r>
              <a:rPr lang="en">
                <a:solidFill>
                  <a:schemeClr val="dk1"/>
                </a:solidFill>
              </a:rPr>
              <a:t> occurs when the user taps or clicks a button, or an image used as a button. The object notifies an </a:t>
            </a:r>
            <a:r>
              <a:rPr lang="en" i="1">
                <a:solidFill>
                  <a:schemeClr val="dk1"/>
                </a:solidFill>
              </a:rPr>
              <a:t>event listener</a:t>
            </a:r>
            <a:r>
              <a:rPr lang="en">
                <a:solidFill>
                  <a:schemeClr val="dk1"/>
                </a:solidFill>
              </a:rPr>
              <a:t> called </a:t>
            </a:r>
            <a:r>
              <a:rPr lang="en" u="sng">
                <a:solidFill>
                  <a:srgbClr val="1155CC"/>
                </a:solidFill>
                <a:hlinkClick r:id="rId3"/>
              </a:rPr>
              <a:t>OnClickListener</a:t>
            </a:r>
            <a:r>
              <a:rPr lang="en">
                <a:solidFill>
                  <a:schemeClr val="dk1"/>
                </a:solidFill>
              </a:rPr>
              <a:t>, which is an interface in the </a:t>
            </a:r>
            <a:r>
              <a:rPr lang="en" u="sng">
                <a:solidFill>
                  <a:srgbClr val="1155CC"/>
                </a:solidFill>
                <a:hlinkClick r:id="rId4"/>
              </a:rPr>
              <a:t>View</a:t>
            </a:r>
            <a:r>
              <a:rPr lang="en">
                <a:solidFill>
                  <a:schemeClr val="dk1"/>
                </a:solidFill>
              </a:rPr>
              <a:t> class. You can use the listener to respond to a click event. </a:t>
            </a:r>
            <a:endParaRPr>
              <a:solidFill>
                <a:schemeClr val="dk1"/>
              </a:solidFill>
            </a:endParaRPr>
          </a:p>
          <a:p>
            <a:pPr marL="0" lvl="0" indent="0" algn="l" rtl="0">
              <a:lnSpc>
                <a:spcPct val="115000"/>
              </a:lnSpc>
              <a:spcBef>
                <a:spcPts val="500"/>
              </a:spcBef>
              <a:spcAft>
                <a:spcPts val="0"/>
              </a:spcAft>
              <a:buNone/>
            </a:pPr>
            <a:r>
              <a:rPr lang="en">
                <a:solidFill>
                  <a:schemeClr val="dk1"/>
                </a:solidFill>
              </a:rPr>
              <a:t>Android Studio provides a </a:t>
            </a:r>
            <a:r>
              <a:rPr lang="en" i="1">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marL="0" lvl="0" indent="0" algn="l" rtl="0">
              <a:lnSpc>
                <a:spcPct val="115000"/>
              </a:lnSpc>
              <a:spcBef>
                <a:spcPts val="20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9058cd991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9058cd99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68e6cd3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68e6cd3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6743fd38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6743fd38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623df383d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623df383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623df383d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623df383d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3a708a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3a708a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83a708aff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83a708af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9058cd99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9058cd99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623df383d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623df383d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95b5a65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95b5a65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6743fd38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6743fd38d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83a708aff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83a708af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6743fd38d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6743fd38d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000"/>
              </a:spcBef>
              <a:spcAft>
                <a:spcPts val="20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9058cd991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9058cd99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623df383d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623df383d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6743fd38d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6743fd38d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83a708af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83a708a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83a708aff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3a708aff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83a708aff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83a708af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83a708aff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83a708aff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83a708aff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83a708aff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83a708af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83a708af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95b5a65c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95b5a65c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83a708aff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83a708aff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9058cd991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9058cd99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623df383d_1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623df383d_1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95b5a65c4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95b5a65c4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Alerts are urgent interruptions, requiring acknowledgement, that inform the user about a situation as it occurs, or an action </a:t>
            </a:r>
            <a:r>
              <a:rPr lang="en" i="1">
                <a:solidFill>
                  <a:schemeClr val="dk1"/>
                </a:solidFill>
              </a:rPr>
              <a:t>before</a:t>
            </a:r>
            <a:r>
              <a:rPr lang="en">
                <a:solidFill>
                  <a:schemeClr val="dk1"/>
                </a:solidFill>
              </a:rPr>
              <a:t> it occurs (as in discarding a draft). You can provide buttons in an alert to make a decision. For example, an alert dialog might require the user to click </a:t>
            </a:r>
            <a:r>
              <a:rPr lang="en" b="1">
                <a:solidFill>
                  <a:schemeClr val="dk1"/>
                </a:solidFill>
              </a:rPr>
              <a:t>Continue</a:t>
            </a:r>
            <a:r>
              <a:rPr lang="en">
                <a:solidFill>
                  <a:schemeClr val="dk1"/>
                </a:solidFill>
              </a:rPr>
              <a:t> after reading it, or give the user a choice to agree with an action by clicking a positive button (such as </a:t>
            </a:r>
            <a:r>
              <a:rPr lang="en" b="1">
                <a:solidFill>
                  <a:schemeClr val="dk1"/>
                </a:solidFill>
              </a:rPr>
              <a:t>OK</a:t>
            </a:r>
            <a:r>
              <a:rPr lang="en">
                <a:solidFill>
                  <a:schemeClr val="dk1"/>
                </a:solidFill>
              </a:rPr>
              <a:t> or </a:t>
            </a:r>
            <a:r>
              <a:rPr lang="en" b="1">
                <a:solidFill>
                  <a:schemeClr val="dk1"/>
                </a:solidFill>
              </a:rPr>
              <a:t>Accept</a:t>
            </a:r>
            <a:r>
              <a:rPr lang="en">
                <a:solidFill>
                  <a:schemeClr val="dk1"/>
                </a:solidFill>
              </a:rPr>
              <a:t>), or to disagree by clicking a negative button (such as </a:t>
            </a:r>
            <a:r>
              <a:rPr lang="en" b="1">
                <a:solidFill>
                  <a:schemeClr val="dk1"/>
                </a:solidFill>
              </a:rPr>
              <a:t>Cancel</a:t>
            </a:r>
            <a:r>
              <a:rPr lang="en">
                <a:solidFill>
                  <a:schemeClr val="dk1"/>
                </a:solidFill>
              </a:rPr>
              <a:t>). </a:t>
            </a:r>
            <a:endParaRPr>
              <a:solidFill>
                <a:schemeClr val="dk1"/>
              </a:solidFill>
            </a:endParaRPr>
          </a:p>
          <a:p>
            <a:pPr marL="0" lvl="0" indent="0" algn="l" rtl="0">
              <a:lnSpc>
                <a:spcPct val="115000"/>
              </a:lnSpc>
              <a:spcBef>
                <a:spcPts val="1000"/>
              </a:spcBef>
              <a:spcAft>
                <a:spcPts val="0"/>
              </a:spcAft>
              <a:buNone/>
            </a:pPr>
            <a:r>
              <a:rPr lang="en">
                <a:solidFill>
                  <a:schemeClr val="dk1"/>
                </a:solidFill>
              </a:rPr>
              <a:t>Use the </a:t>
            </a:r>
            <a:r>
              <a:rPr lang="en" u="sng">
                <a:solidFill>
                  <a:srgbClr val="1155CC"/>
                </a:solidFill>
                <a:hlinkClick r:id="rId3"/>
              </a:rPr>
              <a:t>AlertDialog</a:t>
            </a:r>
            <a:r>
              <a:rPr lang="en">
                <a:solidFill>
                  <a:schemeClr val="dk1"/>
                </a:solidFill>
              </a:rPr>
              <a:t> subclass of the </a:t>
            </a:r>
            <a:r>
              <a:rPr lang="en" u="sng">
                <a:solidFill>
                  <a:srgbClr val="1155CC"/>
                </a:solidFill>
                <a:hlinkClick r:id="rId4"/>
              </a:rPr>
              <a:t>Dialog</a:t>
            </a:r>
            <a:r>
              <a:rPr lang="en">
                <a:solidFill>
                  <a:schemeClr val="dk1"/>
                </a:solidFill>
              </a:rPr>
              <a:t> class to show a standard dialog for an alert. The AlertDialog class allows you to build a variety of dialog designs. An alert dialog can have the following regions (refer to the diagram below):</a:t>
            </a:r>
            <a:endParaRPr>
              <a:solidFill>
                <a:schemeClr val="dk1"/>
              </a:solidFill>
            </a:endParaRPr>
          </a:p>
          <a:p>
            <a:pPr marL="457200" lvl="0" indent="-298450" algn="l" rtl="0">
              <a:lnSpc>
                <a:spcPct val="115000"/>
              </a:lnSpc>
              <a:spcBef>
                <a:spcPts val="1000"/>
              </a:spcBef>
              <a:spcAft>
                <a:spcPts val="0"/>
              </a:spcAft>
              <a:buClr>
                <a:schemeClr val="dk1"/>
              </a:buClr>
              <a:buSzPts val="1100"/>
              <a:buAutoNum type="arabicPeriod"/>
            </a:pPr>
            <a:r>
              <a:rPr lang="en">
                <a:solidFill>
                  <a:schemeClr val="dk1"/>
                </a:solidFill>
              </a:rPr>
              <a:t>Title: A title is optional. Most alerts don’t need titles. If you can summarize a decision in a sentence or two by either asking a question (such as, “Discard draft?”) or making a statement related to the action buttons (such as, “Click OK to continue”), don’t bother with a title. Use a title if the situation is high-risk, such as the potential loss of connectivity, and the content area is occupied by a detailed message, a list, or custom layout.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Content area: The content area can display a message, a list, or other custom layout.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Action buttons: You should use no more than three action buttons in a dialog, and most have only two.</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623af88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623af88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95b5a65c4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95b5a65c4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a:t>
            </a:r>
            <a:r>
              <a:rPr lang="en" u="sng">
                <a:solidFill>
                  <a:srgbClr val="1155CC"/>
                </a:solidFill>
                <a:hlinkClick r:id="rId3"/>
              </a:rPr>
              <a:t>AlertDialog.Builder</a:t>
            </a:r>
            <a:r>
              <a:rPr lang="en">
                <a:solidFill>
                  <a:schemeClr val="dk1"/>
                </a:solidFill>
              </a:rPr>
              <a:t> class provides the </a:t>
            </a:r>
            <a:r>
              <a:rPr lang="en" i="1">
                <a:solidFill>
                  <a:schemeClr val="dk1"/>
                </a:solidFill>
              </a:rPr>
              <a:t>builder</a:t>
            </a:r>
            <a:r>
              <a:rPr lang="en">
                <a:solidFill>
                  <a:schemeClr val="dk1"/>
                </a:solidFill>
              </a:rPr>
              <a:t> design pattern, which makes it easy to create an object from a class that has a lot of required and optional attributes and would therefore require a lot of parameters to build. Without this pattern, you would have to create constructors for combinations of required and optional attributes; with this pattern, the code is easier to read and maintain.</a:t>
            </a:r>
            <a:endParaRPr>
              <a:solidFill>
                <a:schemeClr val="dk1"/>
              </a:solidFill>
            </a:endParaRPr>
          </a:p>
          <a:p>
            <a:pPr marL="0" lvl="0" indent="0" algn="l" rtl="0">
              <a:lnSpc>
                <a:spcPct val="115000"/>
              </a:lnSpc>
              <a:spcBef>
                <a:spcPts val="1000"/>
              </a:spcBef>
              <a:spcAft>
                <a:spcPts val="0"/>
              </a:spcAft>
              <a:buNone/>
            </a:pPr>
            <a:r>
              <a:rPr lang="en">
                <a:solidFill>
                  <a:schemeClr val="dk1"/>
                </a:solidFill>
              </a:rPr>
              <a:t>Use </a:t>
            </a:r>
            <a:r>
              <a:rPr lang="en">
                <a:solidFill>
                  <a:schemeClr val="dk1"/>
                </a:solidFill>
                <a:latin typeface="Consolas"/>
                <a:ea typeface="Consolas"/>
                <a:cs typeface="Consolas"/>
                <a:sym typeface="Consolas"/>
              </a:rPr>
              <a:t>AlertDialog.Builder</a:t>
            </a:r>
            <a:r>
              <a:rPr lang="en">
                <a:solidFill>
                  <a:schemeClr val="dk1"/>
                </a:solidFill>
              </a:rPr>
              <a:t> to build a standard alert dialog and set attributes on the dialog. Use </a:t>
            </a:r>
            <a:r>
              <a:rPr lang="en" u="sng">
                <a:solidFill>
                  <a:srgbClr val="1155CC"/>
                </a:solidFill>
                <a:hlinkClick r:id="rId4"/>
              </a:rPr>
              <a:t>setTitle()</a:t>
            </a:r>
            <a:r>
              <a:rPr lang="en">
                <a:solidFill>
                  <a:schemeClr val="dk1"/>
                </a:solidFill>
              </a:rPr>
              <a:t> to set its title and </a:t>
            </a:r>
            <a:r>
              <a:rPr lang="en" u="sng">
                <a:solidFill>
                  <a:srgbClr val="1155CC"/>
                </a:solidFill>
                <a:hlinkClick r:id="rId5"/>
              </a:rPr>
              <a:t>setMessage()</a:t>
            </a:r>
            <a:r>
              <a:rPr lang="en">
                <a:solidFill>
                  <a:schemeClr val="dk1"/>
                </a:solidFill>
              </a:rPr>
              <a:t> to set its message. </a:t>
            </a:r>
            <a:endParaRPr>
              <a:solidFill>
                <a:schemeClr val="dk1"/>
              </a:solidFill>
            </a:endParaRPr>
          </a:p>
          <a:p>
            <a:pPr marL="0" lvl="0" indent="0" algn="l" rtl="0">
              <a:lnSpc>
                <a:spcPct val="115000"/>
              </a:lnSpc>
              <a:spcBef>
                <a:spcPts val="1000"/>
              </a:spcBef>
              <a:spcAft>
                <a:spcPts val="0"/>
              </a:spcAft>
              <a:buNone/>
            </a:pPr>
            <a:r>
              <a:rPr lang="en">
                <a:solidFill>
                  <a:schemeClr val="dk1"/>
                </a:solidFill>
              </a:rPr>
              <a:t>Note: If </a:t>
            </a:r>
            <a:r>
              <a:rPr lang="en">
                <a:solidFill>
                  <a:schemeClr val="dk1"/>
                </a:solidFill>
                <a:latin typeface="Consolas"/>
                <a:ea typeface="Consolas"/>
                <a:cs typeface="Consolas"/>
                <a:sym typeface="Consolas"/>
              </a:rPr>
              <a:t>AlertDialog.Builder</a:t>
            </a:r>
            <a:r>
              <a:rPr lang="en">
                <a:solidFill>
                  <a:schemeClr val="dk1"/>
                </a:solidFill>
              </a:rPr>
              <a:t> is not recognized as you enter it, you may need to add the following import statements to MainActivity.java:</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import android.content.DialogInterface;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import android.app.AlertDialog;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 following creates the dialog object and sets the title (the string resource called </a:t>
            </a:r>
            <a:r>
              <a:rPr lang="en">
                <a:solidFill>
                  <a:schemeClr val="dk1"/>
                </a:solidFill>
                <a:latin typeface="Consolas"/>
                <a:ea typeface="Consolas"/>
                <a:cs typeface="Consolas"/>
                <a:sym typeface="Consolas"/>
              </a:rPr>
              <a:t>alert_title</a:t>
            </a:r>
            <a:r>
              <a:rPr lang="en">
                <a:solidFill>
                  <a:schemeClr val="dk1"/>
                </a:solidFill>
              </a:rPr>
              <a:t>) and message (the string resource called </a:t>
            </a:r>
            <a:r>
              <a:rPr lang="en">
                <a:solidFill>
                  <a:schemeClr val="dk1"/>
                </a:solidFill>
                <a:latin typeface="Consolas"/>
                <a:ea typeface="Consolas"/>
                <a:cs typeface="Consolas"/>
                <a:sym typeface="Consolas"/>
              </a:rPr>
              <a:t>alert_message</a:t>
            </a:r>
            <a:r>
              <a:rPr lang="en">
                <a:solidFill>
                  <a:schemeClr val="dk1"/>
                </a:solidFill>
              </a:rPr>
              <a:t>):</a:t>
            </a:r>
            <a:endParaRPr>
              <a:solidFill>
                <a:schemeClr val="dk1"/>
              </a:solidFill>
            </a:endParaRPr>
          </a:p>
          <a:p>
            <a:pPr marL="0" lvl="0" indent="0" algn="l" rtl="0">
              <a:lnSpc>
                <a:spcPct val="115000"/>
              </a:lnSpc>
              <a:spcBef>
                <a:spcPts val="1000"/>
              </a:spcBef>
              <a:spcAft>
                <a:spcPts val="0"/>
              </a:spcAft>
              <a:buNone/>
            </a:pPr>
            <a:r>
              <a:rPr lang="en" sz="1000">
                <a:solidFill>
                  <a:schemeClr val="dk1"/>
                </a:solidFill>
                <a:latin typeface="Consolas"/>
                <a:ea typeface="Consolas"/>
                <a:cs typeface="Consolas"/>
                <a:sym typeface="Consolas"/>
              </a:rPr>
              <a:t>public void onClickShowAlert(View view)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 Build the alert dialog.</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AlertDialog.Builder alertDialog = new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AlertDialog.Builder(MainActivity.this);</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 Set the dialog title.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alertDialog.setTitle("Connect to Provider");</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 Set the dialog message.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alertDialog.setMessage(R.string.alert_message);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95b5a65c4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95b5a65c4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Use the </a:t>
            </a:r>
            <a:r>
              <a:rPr lang="en" u="sng">
                <a:solidFill>
                  <a:srgbClr val="1155CC"/>
                </a:solidFill>
                <a:hlinkClick r:id="rId3"/>
              </a:rPr>
              <a:t>setPositiveButton()</a:t>
            </a:r>
            <a:r>
              <a:rPr lang="en">
                <a:solidFill>
                  <a:schemeClr val="dk1"/>
                </a:solidFill>
              </a:rPr>
              <a:t> and </a:t>
            </a:r>
            <a:r>
              <a:rPr lang="en" u="sng">
                <a:solidFill>
                  <a:srgbClr val="1155CC"/>
                </a:solidFill>
                <a:hlinkClick r:id="rId4"/>
              </a:rPr>
              <a:t>setNegativeButton()</a:t>
            </a:r>
            <a:r>
              <a:rPr lang="en">
                <a:solidFill>
                  <a:schemeClr val="dk1"/>
                </a:solidFill>
              </a:rPr>
              <a:t> methods of the AlertDialog.Builder class to set the button actions for the alert dialog. These methods require a title for the button (supplied by a string resource) and the </a:t>
            </a:r>
            <a:r>
              <a:rPr lang="en" u="sng">
                <a:solidFill>
                  <a:srgbClr val="1155CC"/>
                </a:solidFill>
                <a:hlinkClick r:id="rId5"/>
              </a:rPr>
              <a:t>DialogInterface.OnClickListener</a:t>
            </a:r>
            <a:r>
              <a:rPr lang="en">
                <a:solidFill>
                  <a:schemeClr val="dk1"/>
                </a:solidFill>
              </a:rPr>
              <a:t> class that defines the action to take when the user presses the button:</a:t>
            </a:r>
            <a:endParaRPr>
              <a:solidFill>
                <a:schemeClr val="dk1"/>
              </a:solidFill>
            </a:endParaRPr>
          </a:p>
          <a:p>
            <a:pPr marL="0" lvl="0" indent="0" algn="l" rtl="0">
              <a:lnSpc>
                <a:spcPct val="115000"/>
              </a:lnSpc>
              <a:spcBef>
                <a:spcPts val="1000"/>
              </a:spcBef>
              <a:spcAft>
                <a:spcPts val="0"/>
              </a:spcAft>
              <a:buNone/>
            </a:pPr>
            <a:r>
              <a:rPr lang="en">
                <a:solidFill>
                  <a:schemeClr val="dk1"/>
                </a:solidFill>
              </a:rPr>
              <a:t>You can add only one of each button type to an AlertDialog. For example, you can’t have more than one “positive” button.</a:t>
            </a:r>
            <a:endParaRPr>
              <a:solidFill>
                <a:schemeClr val="dk1"/>
              </a:solidFill>
            </a:endParaRPr>
          </a:p>
          <a:p>
            <a:pPr marL="0" lvl="0" indent="0" algn="l" rtl="0">
              <a:lnSpc>
                <a:spcPct val="115000"/>
              </a:lnSpc>
              <a:spcBef>
                <a:spcPts val="1000"/>
              </a:spcBef>
              <a:spcAft>
                <a:spcPts val="0"/>
              </a:spcAft>
              <a:buNone/>
            </a:pPr>
            <a:r>
              <a:rPr lang="en">
                <a:solidFill>
                  <a:schemeClr val="dk1"/>
                </a:solidFill>
              </a:rPr>
              <a:t>You can also set a “neutral” button with </a:t>
            </a:r>
            <a:r>
              <a:rPr lang="en" u="sng">
                <a:solidFill>
                  <a:srgbClr val="1155CC"/>
                </a:solidFill>
                <a:hlinkClick r:id="rId6"/>
              </a:rPr>
              <a:t>setNeutralButton()</a:t>
            </a:r>
            <a:r>
              <a:rPr lang="en">
                <a:solidFill>
                  <a:schemeClr val="dk1"/>
                </a:solidFill>
              </a:rPr>
              <a:t>. The neutral button appears between the positive and negative buttons. Use a neutral button, such as “Remind me later”, if you want the user to be able to dismiss the dialog and decide later. </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95b5a65c4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95b5a65c4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9058cd99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9058cd99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623df383d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623df383d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6e4119f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16e4119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16e4119f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16e4119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95b70f9e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95b70f9e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67aa5403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67aa540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9058cd99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9058cd99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83a708aff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83a708aff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6e4119f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6e4119f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95b5a65c4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95b5a65c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95b5a65c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95b5a65c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marL="457200" lvl="0" indent="-298450" algn="l" rtl="0">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marL="0" lvl="0" indent="0" algn="l" rtl="0">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3"/>
              </a:rPr>
              <a:t>MotionEvent</a:t>
            </a:r>
            <a:r>
              <a:rPr lang="en">
                <a:solidFill>
                  <a:schemeClr val="dk1"/>
                </a:solidFill>
              </a:rPr>
              <a:t> class is delivered to </a:t>
            </a:r>
            <a:r>
              <a:rPr lang="en" u="sng">
                <a:solidFill>
                  <a:srgbClr val="1155CC"/>
                </a:solidFill>
                <a:hlinkClick r:id="rId4"/>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83a708a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83a708a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83a708af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83a708af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83a708af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83a708af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9058cd991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9058cd99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623af889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623af889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67103055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67103055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creativecommons.org/licenses/by-nc/4.0/"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 Id="rId5"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 Id="rId5"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AFAFA"/>
              </a:buClr>
              <a:buSzPts val="5200"/>
              <a:buNone/>
              <a:defRPr sz="5200" b="1">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SzPts val="2400"/>
              <a:buChar char="●"/>
              <a:defRPr/>
            </a:lvl1pPr>
            <a:lvl2pPr marL="914400" lvl="1" indent="-342900" algn="ctr">
              <a:spcBef>
                <a:spcPts val="0"/>
              </a:spcBef>
              <a:spcAft>
                <a:spcPts val="0"/>
              </a:spcAft>
              <a:buSzPts val="18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7" name="Google Shape;57;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2"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2"/>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2"/>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2"/>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65" name="Google Shape;65;p12"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6" name="Google Shape;66;p12"/>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68" name="Google Shape;68;p12"/>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69" name="Google Shape;69;p12"/>
          <p:cNvPicPr preferRelativeResize="0"/>
          <p:nvPr/>
        </p:nvPicPr>
        <p:blipFill>
          <a:blip r:embed="rId5">
            <a:alphaModFix/>
          </a:blip>
          <a:stretch>
            <a:fillRect/>
          </a:stretch>
        </p:blipFill>
        <p:spPr>
          <a:xfrm>
            <a:off x="7814575" y="4777363"/>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82"/>
        <p:cNvGrpSpPr/>
        <p:nvPr/>
      </p:nvGrpSpPr>
      <p:grpSpPr>
        <a:xfrm>
          <a:off x="0" y="0"/>
          <a:ext cx="0" cy="0"/>
          <a:chOff x="0" y="0"/>
          <a:chExt cx="0" cy="0"/>
        </a:xfrm>
      </p:grpSpPr>
      <p:sp>
        <p:nvSpPr>
          <p:cNvPr id="83" name="Google Shape;83;p15"/>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 name="Google Shape;84;p15"/>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 name="Google Shape;88;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89"/>
        <p:cNvGrpSpPr/>
        <p:nvPr/>
      </p:nvGrpSpPr>
      <p:grpSpPr>
        <a:xfrm>
          <a:off x="0" y="0"/>
          <a:ext cx="0" cy="0"/>
          <a:chOff x="0" y="0"/>
          <a:chExt cx="0" cy="0"/>
        </a:xfrm>
      </p:grpSpPr>
      <p:sp>
        <p:nvSpPr>
          <p:cNvPr id="90" name="Google Shape;90;p1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93" name="Google Shape;93;p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18"/>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6" name="Google Shape;96;p18"/>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7" name="Google Shape;97;p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1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7" name="Google Shape;107;p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0" name="Google Shape;110;p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2"/>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6" name="Google Shape;116;p2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23"/>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19" name="Google Shape;119;p2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 name="Google Shape;122;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3" name="Google Shape;123;p2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pic>
        <p:nvPicPr>
          <p:cNvPr id="125" name="Google Shape;125;p25"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6" name="Google Shape;126;p25"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27" name="Google Shape;127;p25"/>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28" name="Google Shape;128;p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9" name="Google Shape;129;p25"/>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25"/>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1" name="Google Shape;131;p25"/>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 name="Google Shape;132;p25"/>
          <p:cNvSpPr txBox="1">
            <a:spLocks noGrp="1"/>
          </p:cNvSpPr>
          <p:nvPr>
            <p:ph type="sldNum" idx="3"/>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5"/>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4" name="Google Shape;134;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5" name="Google Shape;135;p25"/>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5"/>
              </a:rPr>
              <a:t>Creative Commons Attribution-NonCommercial 4.0 International License</a:t>
            </a:r>
            <a:endParaRPr sz="900" i="1">
              <a:solidFill>
                <a:srgbClr val="666666"/>
              </a:solidFill>
              <a:latin typeface="Roboto"/>
              <a:ea typeface="Roboto"/>
              <a:cs typeface="Roboto"/>
              <a:sym typeface="Roboto"/>
            </a:endParaRPr>
          </a:p>
        </p:txBody>
      </p:sp>
      <p:sp>
        <p:nvSpPr>
          <p:cNvPr id="136" name="Google Shape;136;p25"/>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Introduction to Android</a:t>
            </a:r>
            <a:endParaRPr sz="1000">
              <a:solidFill>
                <a:srgbClr val="757575"/>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37"/>
        <p:cNvGrpSpPr/>
        <p:nvPr/>
      </p:nvGrpSpPr>
      <p:grpSpPr>
        <a:xfrm>
          <a:off x="0" y="0"/>
          <a:ext cx="0" cy="0"/>
          <a:chOff x="0" y="0"/>
          <a:chExt cx="0" cy="0"/>
        </a:xfrm>
      </p:grpSpPr>
      <p:sp>
        <p:nvSpPr>
          <p:cNvPr id="138" name="Google Shape;138;p2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1" name="Google Shape;151;p28"/>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2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3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60" name="Google Shape;160;p3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sp>
        <p:nvSpPr>
          <p:cNvPr id="162" name="Google Shape;162;p31"/>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1"/>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4" name="Google Shape;164;p3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3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6" name="Google Shape;26;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3" name="Google Shape;173;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4" name="Google Shape;174;p3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7" name="Google Shape;177;p3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sp>
        <p:nvSpPr>
          <p:cNvPr id="179" name="Google Shape;179;p35"/>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 name="Google Shape;181;p3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3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3" name="Google Shape;183;p3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36"/>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86" name="Google Shape;186;p3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7"/>
        <p:cNvGrpSpPr/>
        <p:nvPr/>
      </p:nvGrpSpPr>
      <p:grpSpPr>
        <a:xfrm>
          <a:off x="0" y="0"/>
          <a:ext cx="0" cy="0"/>
          <a:chOff x="0" y="0"/>
          <a:chExt cx="0" cy="0"/>
        </a:xfrm>
      </p:grpSpPr>
      <p:sp>
        <p:nvSpPr>
          <p:cNvPr id="188" name="Google Shape;188;p3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3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90" name="Google Shape;190;p3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pic>
        <p:nvPicPr>
          <p:cNvPr id="192" name="Google Shape;192;p38"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3" name="Google Shape;193;p38"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94" name="Google Shape;194;p38"/>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95" name="Google Shape;195;p3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38"/>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7" name="Google Shape;197;p38"/>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8" name="Google Shape;198;p38"/>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9" name="Google Shape;199;p38"/>
          <p:cNvSpPr txBox="1">
            <a:spLocks noGrp="1"/>
          </p:cNvSpPr>
          <p:nvPr>
            <p:ph type="sldNum" idx="3"/>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38"/>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201" name="Google Shape;201;p38"/>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02" name="Google Shape;202;p38"/>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5"/>
              </a:rPr>
              <a:t>Creative Commons Attribution-NonCommercial 4.0 International License</a:t>
            </a:r>
            <a:endParaRPr sz="900" i="1">
              <a:solidFill>
                <a:srgbClr val="666666"/>
              </a:solidFill>
              <a:latin typeface="Roboto"/>
              <a:ea typeface="Roboto"/>
              <a:cs typeface="Roboto"/>
              <a:sym typeface="Roboto"/>
            </a:endParaRPr>
          </a:p>
        </p:txBody>
      </p:sp>
      <p:sp>
        <p:nvSpPr>
          <p:cNvPr id="203" name="Google Shape;203;p38"/>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Create your first Android app</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4"/>
        <p:cNvGrpSpPr/>
        <p:nvPr/>
      </p:nvGrpSpPr>
      <p:grpSpPr>
        <a:xfrm>
          <a:off x="0" y="0"/>
          <a:ext cx="0" cy="0"/>
          <a:chOff x="0" y="0"/>
          <a:chExt cx="0" cy="0"/>
        </a:xfrm>
      </p:grpSpPr>
      <p:sp>
        <p:nvSpPr>
          <p:cNvPr id="205" name="Google Shape;205;p3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213"/>
        <p:cNvGrpSpPr/>
        <p:nvPr/>
      </p:nvGrpSpPr>
      <p:grpSpPr>
        <a:xfrm>
          <a:off x="0" y="0"/>
          <a:ext cx="0" cy="0"/>
          <a:chOff x="0" y="0"/>
          <a:chExt cx="0" cy="0"/>
        </a:xfrm>
      </p:grpSpPr>
      <p:sp>
        <p:nvSpPr>
          <p:cNvPr id="214" name="Google Shape;214;p41"/>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5" name="Google Shape;215;p41"/>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4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9" name="Google Shape;219;p4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0"/>
        <p:cNvGrpSpPr/>
        <p:nvPr/>
      </p:nvGrpSpPr>
      <p:grpSpPr>
        <a:xfrm>
          <a:off x="0" y="0"/>
          <a:ext cx="0" cy="0"/>
          <a:chOff x="0" y="0"/>
          <a:chExt cx="0" cy="0"/>
        </a:xfrm>
      </p:grpSpPr>
      <p:sp>
        <p:nvSpPr>
          <p:cNvPr id="221" name="Google Shape;221;p43"/>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4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24" name="Google Shape;224;p4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5"/>
        <p:cNvGrpSpPr/>
        <p:nvPr/>
      </p:nvGrpSpPr>
      <p:grpSpPr>
        <a:xfrm>
          <a:off x="0" y="0"/>
          <a:ext cx="0" cy="0"/>
          <a:chOff x="0" y="0"/>
          <a:chExt cx="0" cy="0"/>
        </a:xfrm>
      </p:grpSpPr>
      <p:sp>
        <p:nvSpPr>
          <p:cNvPr id="226" name="Google Shape;226;p44"/>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7" name="Google Shape;227;p44"/>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8" name="Google Shape;228;p4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4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sp>
        <p:nvSpPr>
          <p:cNvPr id="232" name="Google Shape;232;p4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4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5"/>
        <p:cNvGrpSpPr/>
        <p:nvPr/>
      </p:nvGrpSpPr>
      <p:grpSpPr>
        <a:xfrm>
          <a:off x="0" y="0"/>
          <a:ext cx="0" cy="0"/>
          <a:chOff x="0" y="0"/>
          <a:chExt cx="0" cy="0"/>
        </a:xfrm>
      </p:grpSpPr>
      <p:sp>
        <p:nvSpPr>
          <p:cNvPr id="236" name="Google Shape;236;p4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7" name="Google Shape;237;p4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8" name="Google Shape;238;p4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sp>
        <p:nvSpPr>
          <p:cNvPr id="240" name="Google Shape;240;p4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1" name="Google Shape;241;p4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2"/>
        <p:cNvGrpSpPr/>
        <p:nvPr/>
      </p:nvGrpSpPr>
      <p:grpSpPr>
        <a:xfrm>
          <a:off x="0" y="0"/>
          <a:ext cx="0" cy="0"/>
          <a:chOff x="0" y="0"/>
          <a:chExt cx="0" cy="0"/>
        </a:xfrm>
      </p:grpSpPr>
      <p:sp>
        <p:nvSpPr>
          <p:cNvPr id="243" name="Google Shape;243;p48"/>
          <p:cNvSpPr/>
          <p:nvPr/>
        </p:nvSpPr>
        <p:spPr>
          <a:xfrm>
            <a:off x="4572000" y="-125"/>
            <a:ext cx="4572000" cy="5143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5" name="Google Shape;245;p4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6" name="Google Shape;246;p4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7" name="Google Shape;247;p4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sp>
        <p:nvSpPr>
          <p:cNvPr id="249" name="Google Shape;249;p49"/>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250" name="Google Shape;250;p4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1"/>
        <p:cNvGrpSpPr/>
        <p:nvPr/>
      </p:nvGrpSpPr>
      <p:grpSpPr>
        <a:xfrm>
          <a:off x="0" y="0"/>
          <a:ext cx="0" cy="0"/>
          <a:chOff x="0" y="0"/>
          <a:chExt cx="0" cy="0"/>
        </a:xfrm>
      </p:grpSpPr>
      <p:sp>
        <p:nvSpPr>
          <p:cNvPr id="252" name="Google Shape;252;p5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3" name="Google Shape;253;p5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54" name="Google Shape;254;p5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5"/>
        <p:cNvGrpSpPr/>
        <p:nvPr/>
      </p:nvGrpSpPr>
      <p:grpSpPr>
        <a:xfrm>
          <a:off x="0" y="0"/>
          <a:ext cx="0" cy="0"/>
          <a:chOff x="0" y="0"/>
          <a:chExt cx="0" cy="0"/>
        </a:xfrm>
      </p:grpSpPr>
      <p:pic>
        <p:nvPicPr>
          <p:cNvPr id="256" name="Google Shape;256;p51"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7" name="Google Shape;257;p5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51"/>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59" name="Google Shape;259;p51"/>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0" name="Google Shape;260;p51"/>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1" name="Google Shape;261;p51"/>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262" name="Google Shape;262;p51"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63" name="Google Shape;263;p51"/>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4" name="Google Shape;264;p51"/>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65"/>
        <p:cNvGrpSpPr/>
        <p:nvPr/>
      </p:nvGrpSpPr>
      <p:grpSpPr>
        <a:xfrm>
          <a:off x="0" y="0"/>
          <a:ext cx="0" cy="0"/>
          <a:chOff x="0" y="0"/>
          <a:chExt cx="0" cy="0"/>
        </a:xfrm>
      </p:grpSpPr>
      <p:sp>
        <p:nvSpPr>
          <p:cNvPr id="266" name="Google Shape;266;p5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descr="Android-split.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9"/>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r>
              <a:rPr lang="en" sz="1000">
                <a:solidFill>
                  <a:srgbClr val="757575"/>
                </a:solidFill>
                <a:latin typeface="Roboto"/>
                <a:ea typeface="Roboto"/>
                <a:cs typeface="Roboto"/>
                <a:sym typeface="Roboto"/>
              </a:rPr>
              <a:t>User Interaction and Intuitive Navigation - Lesson 4</a:t>
            </a:r>
            <a:endParaRPr sz="1000">
              <a:solidFill>
                <a:srgbClr val="757575"/>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3" name="Google Shape;53;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creativecommons.org/licenses/by-nc/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creativecommons.org/licenses/by-nc/4.0/"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2.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hyperlink" Target="http://creativecommons.org/licenses/by-nc/4.0/" TargetMode="Externa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13" name="Google Shape;13;p1"/>
          <p:cNvPicPr preferRelativeResize="0"/>
          <p:nvPr/>
        </p:nvPicPr>
        <p:blipFill>
          <a:blip r:embed="rId16">
            <a:alphaModFix/>
          </a:blip>
          <a:stretch>
            <a:fillRect/>
          </a:stretch>
        </p:blipFill>
        <p:spPr>
          <a:xfrm>
            <a:off x="7814575" y="4777363"/>
            <a:ext cx="908100" cy="317725"/>
          </a:xfrm>
          <a:prstGeom prst="rect">
            <a:avLst/>
          </a:prstGeom>
          <a:noFill/>
          <a:ln>
            <a:noFill/>
          </a:ln>
        </p:spPr>
      </p:pic>
      <p:sp>
        <p:nvSpPr>
          <p:cNvPr id="14" name="Google Shape;14;p1"/>
          <p:cNvSpPr txBox="1"/>
          <p:nvPr/>
        </p:nvSpPr>
        <p:spPr>
          <a:xfrm>
            <a:off x="4407225" y="4663650"/>
            <a:ext cx="12876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User Input Controls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2"/>
        <p:cNvGrpSpPr/>
        <p:nvPr/>
      </p:nvGrpSpPr>
      <p:grpSpPr>
        <a:xfrm>
          <a:off x="0" y="0"/>
          <a:ext cx="0" cy="0"/>
          <a:chOff x="0" y="0"/>
          <a:chExt cx="0" cy="0"/>
        </a:xfrm>
      </p:grpSpPr>
      <p:pic>
        <p:nvPicPr>
          <p:cNvPr id="73" name="Google Shape;73;p14"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4" name="Google Shape;7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5" name="Google Shape;7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76" name="Google Shape;76;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4"/>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14"/>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79" name="Google Shape;79;p14"/>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80" name="Google Shape;80;p14"/>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81" name="Google Shape;81;p14"/>
          <p:cNvSpPr txBox="1"/>
          <p:nvPr/>
        </p:nvSpPr>
        <p:spPr>
          <a:xfrm>
            <a:off x="4407225" y="4739850"/>
            <a:ext cx="12876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User Input Controls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39"/>
        <p:cNvGrpSpPr/>
        <p:nvPr/>
      </p:nvGrpSpPr>
      <p:grpSpPr>
        <a:xfrm>
          <a:off x="0" y="0"/>
          <a:ext cx="0" cy="0"/>
          <a:chOff x="0" y="0"/>
          <a:chExt cx="0" cy="0"/>
        </a:xfrm>
      </p:grpSpPr>
      <p:pic>
        <p:nvPicPr>
          <p:cNvPr id="140" name="Google Shape;140;p27"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141" name="Google Shape;14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2" name="Google Shape;14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143" name="Google Shape;143;p2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7"/>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7"/>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46" name="Google Shape;146;p27"/>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147" name="Google Shape;147;p27"/>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148" name="Google Shape;148;p27"/>
          <p:cNvSpPr txBox="1"/>
          <p:nvPr/>
        </p:nvSpPr>
        <p:spPr>
          <a:xfrm>
            <a:off x="4407225" y="4663650"/>
            <a:ext cx="12876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User Input Controls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06"/>
        <p:cNvGrpSpPr/>
        <p:nvPr/>
      </p:nvGrpSpPr>
      <p:grpSpPr>
        <a:xfrm>
          <a:off x="0" y="0"/>
          <a:ext cx="0" cy="0"/>
          <a:chOff x="0" y="0"/>
          <a:chExt cx="0" cy="0"/>
        </a:xfrm>
      </p:grpSpPr>
      <p:pic>
        <p:nvPicPr>
          <p:cNvPr id="207" name="Google Shape;207;p40"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208" name="Google Shape;20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09" name="Google Shape;209;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210" name="Google Shape;210;p4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11" name="Google Shape;211;p40"/>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40"/>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reference/android/view/View.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android.com/reference/android/view/View.html" TargetMode="External"/><Relationship Id="rId7" Type="http://schemas.openxmlformats.org/officeDocument/2006/relationships/hyperlink" Target="https://developer.android.com/reference/android/view/View.html#onFocusChanged(boolean,%20int,%20android.graphics.Rec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developer.android.com/reference/android/view/View.html#setOnFocusChangeListener(android.view.View.OnFocusChangeListener)" TargetMode="External"/><Relationship Id="rId5" Type="http://schemas.openxmlformats.org/officeDocument/2006/relationships/hyperlink" Target="https://developer.android.com/reference/android/view/View.html#requestFocus()" TargetMode="External"/><Relationship Id="rId4" Type="http://schemas.openxmlformats.org/officeDocument/2006/relationships/hyperlink" Target="https://developer.android.com/reference/android/view/View.html#setFocusable(boolea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reference/android/app/Activity.html#getCurrentFocus%28%2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developer.android.com/reference/android/view/ViewGroup.html#getFocusedChil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hyperlink" Target="http://edittex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eveloper.android.com/reference/android/widget/Button.html" TargetMode="External"/><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developer.android.com/reference/android/support/design/widget/FloatingActionButton.html" TargetMode="External"/><Relationship Id="rId5" Type="http://schemas.openxmlformats.org/officeDocument/2006/relationships/hyperlink" Target="https://developer.android.com/reference/android/widget/ImageView.html" TargetMode="External"/><Relationship Id="rId4" Type="http://schemas.openxmlformats.org/officeDocument/2006/relationships/hyperlink" Target="https://developer.android.com/reference/android/widget/ToggleButton.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android.com/reference/android/widget/AdapterView.html#setOnItemSelectedListener(android.widget.AdapterView.OnItemSelectedListener)"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developer.android.com/reference/android/app/Dialog.html" TargetMode="External"/><Relationship Id="rId7" Type="http://schemas.openxmlformats.org/officeDocument/2006/relationships/hyperlink" Target="https://developer.android.com/reference/android/app/DatePickerDialog.html"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hyperlink" Target="https://developer.android.com/reference/android/app/AlertDialog.html" TargetMode="External"/><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hyperlink" Target="https://developer.android.com/reference/android/app/TimePickerDialog.html"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developer.android.com/reference/android/app/AlertDialog.html"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3" Type="http://schemas.openxmlformats.org/officeDocument/2006/relationships/hyperlink" Target="https://developer.android.com/reference/android/app/DatePickerDialog.html"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hyperlink" Target="https://developer.android.com/reference/android/app/TimePickerDialog.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android.com/reference/android/support/v4/app/DialogFragment.html"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hyperlink" Target="http://developer.android.com/guide/components/fragments.html"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developer.android.com/reference/android/support/v4/view/GestureDetectorCompat.html"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hyperlink" Target="https://developer.android.com/reference/android/view/MotionEvent.html"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developer.android.com/training/gestures/detector.html"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openxmlformats.org/officeDocument/2006/relationships/hyperlink" Target="https://developer.android.com/training/keyboard-input/style.html#Action" TargetMode="External"/><Relationship Id="rId13" Type="http://schemas.openxmlformats.org/officeDocument/2006/relationships/hyperlink" Target="http://developer.android.com/guide/components/fragments.html" TargetMode="External"/><Relationship Id="rId3" Type="http://schemas.openxmlformats.org/officeDocument/2006/relationships/hyperlink" Target="http://developer.android.com/guide/topics/ui/controls.html" TargetMode="External"/><Relationship Id="rId7" Type="http://schemas.openxmlformats.org/officeDocument/2006/relationships/hyperlink" Target="http://developer.android.com/training/keyboard-input/style.html" TargetMode="External"/><Relationship Id="rId12" Type="http://schemas.openxmlformats.org/officeDocument/2006/relationships/hyperlink" Target="https://developer.android.com/guide/topics/ui/dialogs.html" TargetMode="External"/><Relationship Id="rId17" Type="http://schemas.openxmlformats.org/officeDocument/2006/relationships/hyperlink" Target="http://developer.android.com/design/patterns/gestures.html" TargetMode="External"/><Relationship Id="rId2" Type="http://schemas.openxmlformats.org/officeDocument/2006/relationships/notesSlide" Target="../notesSlides/notesSlide63.xml"/><Relationship Id="rId16" Type="http://schemas.openxmlformats.org/officeDocument/2006/relationships/hyperlink" Target="https://developer.android.com/training/gestures/index.html" TargetMode="External"/><Relationship Id="rId1" Type="http://schemas.openxmlformats.org/officeDocument/2006/relationships/slideLayout" Target="../slideLayouts/slideLayout27.xml"/><Relationship Id="rId6" Type="http://schemas.openxmlformats.org/officeDocument/2006/relationships/hyperlink" Target="https://developer.android.com/guide/topics/ui/controls/radiobutton.html" TargetMode="External"/><Relationship Id="rId11" Type="http://schemas.openxmlformats.org/officeDocument/2006/relationships/hyperlink" Target="http://developer.android.com/guide/topics/ui/controls/spinner.html" TargetMode="External"/><Relationship Id="rId5" Type="http://schemas.openxmlformats.org/officeDocument/2006/relationships/hyperlink" Target="https://material.google.com/components/buttons-floating-action-button.html" TargetMode="External"/><Relationship Id="rId15" Type="http://schemas.openxmlformats.org/officeDocument/2006/relationships/hyperlink" Target="http://developer.android.com/guide/topics/ui/controls/pickers.html" TargetMode="External"/><Relationship Id="rId10" Type="http://schemas.openxmlformats.org/officeDocument/2006/relationships/hyperlink" Target="https://developer.android.com/guide/topics/ui/controls/button.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4" Type="http://schemas.openxmlformats.org/officeDocument/2006/relationships/hyperlink" Target="http://developer.android.com/guide/topics/ui/ui-events.html"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android-developer-training.gitbooks.io/android-developer-fundamentals-course-concepts/content/Unit%202/41_c_user_input_controls.html" TargetMode="External"/><Relationship Id="rId2" Type="http://schemas.openxmlformats.org/officeDocument/2006/relationships/notesSlide" Target="../notesSlides/notesSlide64.xml"/><Relationship Id="rId1" Type="http://schemas.openxmlformats.org/officeDocument/2006/relationships/slideLayout" Target="../slideLayouts/slideLayout27.xml"/><Relationship Id="rId4" Type="http://schemas.openxmlformats.org/officeDocument/2006/relationships/hyperlink" Target="https://android-developer-training.gitbooks.io/android-developer-course/content/Unit%202/41_p_use_keyboards,_input_controls,_alerts,_and_pi.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72" name="Google Shape;272;p53"/>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73" name="Google Shape;273;p53"/>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Interaction and Navigation</a:t>
            </a:r>
            <a:endParaRPr dirty="0"/>
          </a:p>
        </p:txBody>
      </p:sp>
      <p:sp>
        <p:nvSpPr>
          <p:cNvPr id="274" name="Google Shape;274;p53"/>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75" name="Google Shape;275;p53"/>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Android Developer Fundamentals</a:t>
            </a:r>
            <a:endParaRPr/>
          </a:p>
        </p:txBody>
      </p:sp>
      <p:sp>
        <p:nvSpPr>
          <p:cNvPr id="276" name="Google Shape;276;p53"/>
          <p:cNvSpPr txBox="1"/>
          <p:nvPr/>
        </p:nvSpPr>
        <p:spPr>
          <a:xfrm>
            <a:off x="265500" y="3497911"/>
            <a:ext cx="4045200" cy="12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Alert dialog, date picker, time picker</a:t>
            </a:r>
            <a:endParaRPr/>
          </a:p>
        </p:txBody>
      </p:sp>
      <p:pic>
        <p:nvPicPr>
          <p:cNvPr id="349" name="Google Shape;349;p62"/>
          <p:cNvPicPr preferRelativeResize="0"/>
          <p:nvPr/>
        </p:nvPicPr>
        <p:blipFill>
          <a:blip r:embed="rId3">
            <a:alphaModFix/>
          </a:blip>
          <a:stretch>
            <a:fillRect/>
          </a:stretch>
        </p:blipFill>
        <p:spPr>
          <a:xfrm>
            <a:off x="1597075" y="1238466"/>
            <a:ext cx="5949850" cy="3346800"/>
          </a:xfrm>
          <a:prstGeom prst="rect">
            <a:avLst/>
          </a:prstGeom>
          <a:noFill/>
          <a:ln>
            <a:noFill/>
          </a:ln>
        </p:spPr>
      </p:pic>
      <p:sp>
        <p:nvSpPr>
          <p:cNvPr id="350" name="Google Shape;350;p6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is base class for input controls</a:t>
            </a:r>
            <a:endParaRPr/>
          </a:p>
        </p:txBody>
      </p:sp>
      <p:sp>
        <p:nvSpPr>
          <p:cNvPr id="356" name="Google Shape;356;p63"/>
          <p:cNvSpPr txBox="1">
            <a:spLocks noGrp="1"/>
          </p:cNvSpPr>
          <p:nvPr>
            <p:ph type="body" idx="1"/>
          </p:nvPr>
        </p:nvSpPr>
        <p:spPr>
          <a:xfrm>
            <a:off x="311700" y="1076275"/>
            <a:ext cx="88323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The </a:t>
            </a:r>
            <a:r>
              <a:rPr lang="en" u="sng">
                <a:solidFill>
                  <a:schemeClr val="hlink"/>
                </a:solidFill>
                <a:hlinkClick r:id="rId3"/>
              </a:rPr>
              <a:t>View</a:t>
            </a:r>
            <a:r>
              <a:rPr lang="en"/>
              <a:t> class is the basic building block for all UI components, including input controls</a:t>
            </a:r>
            <a:endParaRPr/>
          </a:p>
          <a:p>
            <a:pPr marL="457200" lvl="0" indent="-381000" algn="l" rtl="0">
              <a:spcBef>
                <a:spcPts val="1000"/>
              </a:spcBef>
              <a:spcAft>
                <a:spcPts val="0"/>
              </a:spcAft>
              <a:buSzPts val="2400"/>
              <a:buChar char="●"/>
            </a:pPr>
            <a:r>
              <a:rPr lang="en"/>
              <a:t>View is the base class for classes that provide interactive UI components</a:t>
            </a:r>
            <a:endParaRPr/>
          </a:p>
          <a:p>
            <a:pPr marL="457200" lvl="0" indent="-381000" algn="l" rtl="0">
              <a:spcBef>
                <a:spcPts val="1000"/>
              </a:spcBef>
              <a:spcAft>
                <a:spcPts val="0"/>
              </a:spcAft>
              <a:buSzPts val="2400"/>
              <a:buChar char="●"/>
            </a:pPr>
            <a:r>
              <a:rPr lang="en"/>
              <a:t>View provides basic interaction through </a:t>
            </a:r>
            <a:r>
              <a:rPr lang="en">
                <a:latin typeface="Consolas"/>
                <a:ea typeface="Consolas"/>
                <a:cs typeface="Consolas"/>
                <a:sym typeface="Consolas"/>
              </a:rPr>
              <a:t>android:onClick</a:t>
            </a:r>
            <a:endParaRPr>
              <a:latin typeface="Consolas"/>
              <a:ea typeface="Consolas"/>
              <a:cs typeface="Consolas"/>
              <a:sym typeface="Consolas"/>
            </a:endParaRPr>
          </a:p>
        </p:txBody>
      </p:sp>
      <p:sp>
        <p:nvSpPr>
          <p:cNvPr id="357" name="Google Shape;357;p6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4"/>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Focus</a:t>
            </a:r>
            <a:endParaRPr/>
          </a:p>
        </p:txBody>
      </p:sp>
      <p:sp>
        <p:nvSpPr>
          <p:cNvPr id="363" name="Google Shape;363;p6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a:t>
            </a:r>
            <a:endParaRPr/>
          </a:p>
        </p:txBody>
      </p:sp>
      <p:sp>
        <p:nvSpPr>
          <p:cNvPr id="370" name="Google Shape;370;p6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The view that receives user input has "Focus"</a:t>
            </a:r>
            <a:endParaRPr/>
          </a:p>
          <a:p>
            <a:pPr marL="457200" lvl="0" indent="-381000" algn="l" rtl="0">
              <a:spcBef>
                <a:spcPts val="0"/>
              </a:spcBef>
              <a:spcAft>
                <a:spcPts val="0"/>
              </a:spcAft>
              <a:buSzPts val="2400"/>
              <a:buChar char="●"/>
            </a:pPr>
            <a:r>
              <a:rPr lang="en"/>
              <a:t>Only one view can have focus</a:t>
            </a:r>
            <a:endParaRPr/>
          </a:p>
          <a:p>
            <a:pPr marL="457200" lvl="0" indent="-381000" algn="l" rtl="0">
              <a:spcBef>
                <a:spcPts val="0"/>
              </a:spcBef>
              <a:spcAft>
                <a:spcPts val="0"/>
              </a:spcAft>
              <a:buSzPts val="2400"/>
              <a:buChar char="●"/>
            </a:pPr>
            <a:r>
              <a:rPr lang="en"/>
              <a:t>Focus makes it unambiguous which view gets the input</a:t>
            </a:r>
            <a:endParaRPr/>
          </a:p>
          <a:p>
            <a:pPr marL="457200" lvl="0" indent="-381000" algn="l" rtl="0">
              <a:spcBef>
                <a:spcPts val="0"/>
              </a:spcBef>
              <a:spcAft>
                <a:spcPts val="0"/>
              </a:spcAft>
              <a:buSzPts val="2400"/>
              <a:buChar char="●"/>
            </a:pPr>
            <a:r>
              <a:rPr lang="en"/>
              <a:t>Focus is assigned by</a:t>
            </a:r>
            <a:endParaRPr/>
          </a:p>
          <a:p>
            <a:pPr marL="914400" lvl="1" indent="-355600" algn="l" rtl="0">
              <a:spcBef>
                <a:spcPts val="0"/>
              </a:spcBef>
              <a:spcAft>
                <a:spcPts val="0"/>
              </a:spcAft>
              <a:buSzPts val="2000"/>
              <a:buChar char="○"/>
            </a:pPr>
            <a:r>
              <a:rPr lang="en"/>
              <a:t>User tapping a view</a:t>
            </a:r>
            <a:endParaRPr/>
          </a:p>
          <a:p>
            <a:pPr marL="914400" lvl="1" indent="-355600" algn="l" rtl="0">
              <a:spcBef>
                <a:spcPts val="0"/>
              </a:spcBef>
              <a:spcAft>
                <a:spcPts val="0"/>
              </a:spcAft>
              <a:buSzPts val="2000"/>
              <a:buChar char="○"/>
            </a:pPr>
            <a:r>
              <a:rPr lang="en"/>
              <a:t>App guiding the user from one text input control to the next using the Return, Tab, or arrow keys</a:t>
            </a:r>
            <a:endParaRPr/>
          </a:p>
          <a:p>
            <a:pPr marL="914400" lvl="1" indent="-355600" algn="l" rtl="0">
              <a:spcBef>
                <a:spcPts val="0"/>
              </a:spcBef>
              <a:spcAft>
                <a:spcPts val="0"/>
              </a:spcAft>
              <a:buSzPts val="2000"/>
              <a:buChar char="○"/>
            </a:pPr>
            <a:r>
              <a:rPr lang="en"/>
              <a:t>Calling </a:t>
            </a:r>
            <a:r>
              <a:rPr lang="en">
                <a:latin typeface="Consolas"/>
                <a:ea typeface="Consolas"/>
                <a:cs typeface="Consolas"/>
                <a:sym typeface="Consolas"/>
              </a:rPr>
              <a:t>requestFocus()</a:t>
            </a:r>
            <a:r>
              <a:rPr lang="en"/>
              <a:t> on any view that is focusable</a:t>
            </a:r>
            <a:endParaRPr/>
          </a:p>
        </p:txBody>
      </p:sp>
      <p:sp>
        <p:nvSpPr>
          <p:cNvPr id="371" name="Google Shape;371;p6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Clickable versus focusable</a:t>
            </a:r>
            <a:endParaRPr/>
          </a:p>
        </p:txBody>
      </p:sp>
      <p:sp>
        <p:nvSpPr>
          <p:cNvPr id="377" name="Google Shape;377;p6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b="1"/>
          </a:p>
          <a:p>
            <a:pPr marL="0" lvl="0" indent="0" algn="l" rtl="0">
              <a:spcBef>
                <a:spcPts val="1000"/>
              </a:spcBef>
              <a:spcAft>
                <a:spcPts val="0"/>
              </a:spcAft>
              <a:buNone/>
            </a:pPr>
            <a:r>
              <a:rPr lang="en" b="1"/>
              <a:t>Clickable</a:t>
            </a:r>
            <a:r>
              <a:rPr lang="en"/>
              <a:t>—View can respond to being clicked or tapped</a:t>
            </a:r>
            <a:endParaRPr/>
          </a:p>
          <a:p>
            <a:pPr marL="0" lvl="0" indent="0" algn="l" rtl="0">
              <a:spcBef>
                <a:spcPts val="1000"/>
              </a:spcBef>
              <a:spcAft>
                <a:spcPts val="0"/>
              </a:spcAft>
              <a:buNone/>
            </a:pPr>
            <a:r>
              <a:rPr lang="en" b="1"/>
              <a:t>Focusable</a:t>
            </a:r>
            <a:r>
              <a:rPr lang="en"/>
              <a:t>—View can gain focus to accept input</a:t>
            </a:r>
            <a:endParaRPr/>
          </a:p>
          <a:p>
            <a:pPr marL="0" lvl="0" indent="0" algn="l" rtl="0">
              <a:spcBef>
                <a:spcPts val="1000"/>
              </a:spcBef>
              <a:spcAft>
                <a:spcPts val="0"/>
              </a:spcAft>
              <a:buNone/>
            </a:pPr>
            <a:r>
              <a:rPr lang="en"/>
              <a:t>Input controls such as keyboards send input to the view that has focus</a:t>
            </a:r>
            <a:endParaRPr/>
          </a:p>
        </p:txBody>
      </p:sp>
      <p:sp>
        <p:nvSpPr>
          <p:cNvPr id="378" name="Google Shape;378;p6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View gets focus next?</a:t>
            </a:r>
            <a:endParaRPr/>
          </a:p>
        </p:txBody>
      </p:sp>
      <p:sp>
        <p:nvSpPr>
          <p:cNvPr id="384" name="Google Shape;384;p67"/>
          <p:cNvSpPr txBox="1">
            <a:spLocks noGrp="1"/>
          </p:cNvSpPr>
          <p:nvPr>
            <p:ph type="body" idx="1"/>
          </p:nvPr>
        </p:nvSpPr>
        <p:spPr>
          <a:xfrm>
            <a:off x="311700" y="1381075"/>
            <a:ext cx="8520600" cy="31416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SzPts val="2400"/>
              <a:buChar char="●"/>
            </a:pPr>
            <a:r>
              <a:rPr lang="en"/>
              <a:t>Topmost view under the touch</a:t>
            </a:r>
            <a:endParaRPr/>
          </a:p>
          <a:p>
            <a:pPr marL="457200" lvl="0" indent="-381000" algn="l" rtl="0">
              <a:lnSpc>
                <a:spcPct val="100000"/>
              </a:lnSpc>
              <a:spcBef>
                <a:spcPts val="1000"/>
              </a:spcBef>
              <a:spcAft>
                <a:spcPts val="0"/>
              </a:spcAft>
              <a:buSzPts val="2400"/>
              <a:buChar char="●"/>
            </a:pPr>
            <a:r>
              <a:rPr lang="en"/>
              <a:t>After user submits input, focus moves to nearest neighbor—</a:t>
            </a:r>
            <a:r>
              <a:rPr lang="en" sz="2400"/>
              <a:t>priority is left to right, top to bottom</a:t>
            </a:r>
            <a:endParaRPr sz="2400"/>
          </a:p>
          <a:p>
            <a:pPr marL="457200" lvl="0" indent="-381000" algn="l" rtl="0">
              <a:lnSpc>
                <a:spcPct val="115000"/>
              </a:lnSpc>
              <a:spcBef>
                <a:spcPts val="1000"/>
              </a:spcBef>
              <a:spcAft>
                <a:spcPts val="0"/>
              </a:spcAft>
              <a:buSzPts val="2400"/>
              <a:buChar char="●"/>
            </a:pPr>
            <a:r>
              <a:rPr lang="en"/>
              <a:t>Focus can change when user interacts with a directional control</a:t>
            </a:r>
            <a:endParaRPr/>
          </a:p>
        </p:txBody>
      </p:sp>
      <p:sp>
        <p:nvSpPr>
          <p:cNvPr id="385" name="Google Shape;385;p6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Guiding users</a:t>
            </a:r>
            <a:endParaRPr/>
          </a:p>
        </p:txBody>
      </p:sp>
      <p:sp>
        <p:nvSpPr>
          <p:cNvPr id="391" name="Google Shape;391;p68"/>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endParaRPr/>
          </a:p>
          <a:p>
            <a:pPr marL="457200" lvl="0" indent="-381000" algn="l" rtl="0">
              <a:lnSpc>
                <a:spcPct val="115000"/>
              </a:lnSpc>
              <a:spcBef>
                <a:spcPts val="1000"/>
              </a:spcBef>
              <a:spcAft>
                <a:spcPts val="0"/>
              </a:spcAft>
              <a:buSzPts val="2400"/>
              <a:buChar char="●"/>
            </a:pPr>
            <a:r>
              <a:rPr lang="en"/>
              <a:t>Visually indicate which view has focus so users knows where their input goes</a:t>
            </a:r>
            <a:endParaRPr/>
          </a:p>
          <a:p>
            <a:pPr marL="457200" lvl="0" indent="-381000" algn="l" rtl="0">
              <a:lnSpc>
                <a:spcPct val="115000"/>
              </a:lnSpc>
              <a:spcBef>
                <a:spcPts val="1000"/>
              </a:spcBef>
              <a:spcAft>
                <a:spcPts val="0"/>
              </a:spcAft>
              <a:buSzPts val="2400"/>
              <a:buChar char="●"/>
            </a:pPr>
            <a:r>
              <a:rPr lang="en"/>
              <a:t>Visually indicate which views can have focus helps users navigate through flow</a:t>
            </a:r>
            <a:endParaRPr/>
          </a:p>
          <a:p>
            <a:pPr marL="457200" lvl="0" indent="-381000" algn="l" rtl="0">
              <a:lnSpc>
                <a:spcPct val="115000"/>
              </a:lnSpc>
              <a:spcBef>
                <a:spcPts val="1000"/>
              </a:spcBef>
              <a:spcAft>
                <a:spcPts val="0"/>
              </a:spcAft>
              <a:buSzPts val="2400"/>
              <a:buChar char="●"/>
            </a:pPr>
            <a:r>
              <a:rPr lang="en"/>
              <a:t>Predictable and logical—no surprises!</a:t>
            </a:r>
            <a:endParaRPr/>
          </a:p>
          <a:p>
            <a:pPr marL="0" lvl="0" indent="0" algn="l" rtl="0">
              <a:lnSpc>
                <a:spcPct val="115000"/>
              </a:lnSpc>
              <a:spcBef>
                <a:spcPts val="1000"/>
              </a:spcBef>
              <a:spcAft>
                <a:spcPts val="0"/>
              </a:spcAft>
              <a:buNone/>
            </a:pPr>
            <a:endParaRPr sz="2000"/>
          </a:p>
        </p:txBody>
      </p:sp>
      <p:sp>
        <p:nvSpPr>
          <p:cNvPr id="392" name="Google Shape;392;p6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Guiding focus</a:t>
            </a:r>
            <a:endParaRPr/>
          </a:p>
        </p:txBody>
      </p:sp>
      <p:sp>
        <p:nvSpPr>
          <p:cNvPr id="398" name="Google Shape;398;p69"/>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sz="2400"/>
              <a:t>Arrange input controls in a layout from left to right and top to bottom in the order you want focus assigned</a:t>
            </a:r>
            <a:endParaRPr sz="2400"/>
          </a:p>
          <a:p>
            <a:pPr marL="457200" lvl="0" indent="-381000" algn="l" rtl="0">
              <a:spcBef>
                <a:spcPts val="0"/>
              </a:spcBef>
              <a:spcAft>
                <a:spcPts val="0"/>
              </a:spcAft>
              <a:buSzPts val="2400"/>
              <a:buChar char="●"/>
            </a:pPr>
            <a:r>
              <a:rPr lang="en" sz="2400"/>
              <a:t>Place input controls inside a view group in your layout </a:t>
            </a:r>
            <a:endParaRPr sz="2400"/>
          </a:p>
          <a:p>
            <a:pPr marL="457200" lvl="0" indent="-381000" algn="l" rtl="0">
              <a:spcBef>
                <a:spcPts val="0"/>
              </a:spcBef>
              <a:spcAft>
                <a:spcPts val="0"/>
              </a:spcAft>
              <a:buSzPts val="2400"/>
              <a:buChar char="●"/>
            </a:pPr>
            <a:r>
              <a:rPr lang="en"/>
              <a:t>Specify ordering in XML</a:t>
            </a:r>
            <a:endParaRPr/>
          </a:p>
          <a:p>
            <a:pPr marL="914400" lvl="0" indent="0" algn="l" rtl="0">
              <a:spcBef>
                <a:spcPts val="400"/>
              </a:spcBef>
              <a:spcAft>
                <a:spcPts val="0"/>
              </a:spcAft>
              <a:buNone/>
            </a:pPr>
            <a:r>
              <a:rPr lang="en">
                <a:latin typeface="Consolas"/>
                <a:ea typeface="Consolas"/>
                <a:cs typeface="Consolas"/>
                <a:sym typeface="Consolas"/>
              </a:rPr>
              <a:t>android:id="@+id/top"</a:t>
            </a:r>
            <a:endParaRPr>
              <a:latin typeface="Consolas"/>
              <a:ea typeface="Consolas"/>
              <a:cs typeface="Consolas"/>
              <a:sym typeface="Consolas"/>
            </a:endParaRPr>
          </a:p>
          <a:p>
            <a:pPr marL="914400" lvl="0" indent="0" algn="l" rtl="0">
              <a:spcBef>
                <a:spcPts val="400"/>
              </a:spcBef>
              <a:spcAft>
                <a:spcPts val="0"/>
              </a:spcAft>
              <a:buNone/>
            </a:pPr>
            <a:r>
              <a:rPr lang="en">
                <a:latin typeface="Consolas"/>
                <a:ea typeface="Consolas"/>
                <a:cs typeface="Consolas"/>
                <a:sym typeface="Consolas"/>
              </a:rPr>
              <a:t>android:focusable="true"</a:t>
            </a:r>
            <a:endParaRPr>
              <a:latin typeface="Consolas"/>
              <a:ea typeface="Consolas"/>
              <a:cs typeface="Consolas"/>
              <a:sym typeface="Consolas"/>
            </a:endParaRPr>
          </a:p>
          <a:p>
            <a:pPr marL="914400" lvl="0" indent="0" algn="l" rtl="0">
              <a:spcBef>
                <a:spcPts val="400"/>
              </a:spcBef>
              <a:spcAft>
                <a:spcPts val="0"/>
              </a:spcAft>
              <a:buNone/>
            </a:pPr>
            <a:r>
              <a:rPr lang="en">
                <a:latin typeface="Consolas"/>
                <a:ea typeface="Consolas"/>
                <a:cs typeface="Consolas"/>
                <a:sym typeface="Consolas"/>
              </a:rPr>
              <a:t>android:nextFocusDown="@+id/bottom"</a:t>
            </a:r>
            <a:endParaRPr/>
          </a:p>
        </p:txBody>
      </p:sp>
      <p:sp>
        <p:nvSpPr>
          <p:cNvPr id="399" name="Google Shape;399;p6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focus explicitly</a:t>
            </a:r>
            <a:endParaRPr/>
          </a:p>
        </p:txBody>
      </p:sp>
      <p:sp>
        <p:nvSpPr>
          <p:cNvPr id="405" name="Google Shape;405;p70"/>
          <p:cNvSpPr txBox="1">
            <a:spLocks noGrp="1"/>
          </p:cNvSpPr>
          <p:nvPr>
            <p:ph type="body" idx="1"/>
          </p:nvPr>
        </p:nvSpPr>
        <p:spPr>
          <a:xfrm>
            <a:off x="311700" y="1152475"/>
            <a:ext cx="8520600" cy="3342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Use methods of the </a:t>
            </a:r>
            <a:r>
              <a:rPr lang="en" u="sng">
                <a:solidFill>
                  <a:schemeClr val="hlink"/>
                </a:solidFill>
                <a:hlinkClick r:id="rId3"/>
              </a:rPr>
              <a:t>View</a:t>
            </a:r>
            <a:r>
              <a:rPr lang="en"/>
              <a:t> class to set focus</a:t>
            </a:r>
            <a:endParaRPr/>
          </a:p>
          <a:p>
            <a:pPr marL="457200" lvl="0" indent="-381000" algn="l" rtl="0">
              <a:spcBef>
                <a:spcPts val="1000"/>
              </a:spcBef>
              <a:spcAft>
                <a:spcPts val="0"/>
              </a:spcAft>
              <a:buSzPts val="2400"/>
              <a:buChar char="●"/>
            </a:pPr>
            <a:r>
              <a:rPr lang="en" u="sng">
                <a:solidFill>
                  <a:schemeClr val="hlink"/>
                </a:solidFill>
                <a:hlinkClick r:id="rId4"/>
              </a:rPr>
              <a:t>setFocusable()</a:t>
            </a:r>
            <a:r>
              <a:rPr lang="en"/>
              <a:t> sets whether a view can have focus</a:t>
            </a:r>
            <a:endParaRPr/>
          </a:p>
          <a:p>
            <a:pPr marL="457200" lvl="0" indent="-381000" algn="l" rtl="0">
              <a:spcBef>
                <a:spcPts val="1000"/>
              </a:spcBef>
              <a:spcAft>
                <a:spcPts val="0"/>
              </a:spcAft>
              <a:buSzPts val="2400"/>
              <a:buChar char="●"/>
            </a:pPr>
            <a:r>
              <a:rPr lang="en" u="sng">
                <a:solidFill>
                  <a:schemeClr val="hlink"/>
                </a:solidFill>
                <a:hlinkClick r:id="rId5"/>
              </a:rPr>
              <a:t>requestFocus()</a:t>
            </a:r>
            <a:r>
              <a:rPr lang="en"/>
              <a:t> gives focus to a specific view</a:t>
            </a:r>
            <a:endParaRPr/>
          </a:p>
          <a:p>
            <a:pPr marL="457200" lvl="0" indent="-381000" algn="l" rtl="0">
              <a:spcBef>
                <a:spcPts val="1000"/>
              </a:spcBef>
              <a:spcAft>
                <a:spcPts val="0"/>
              </a:spcAft>
              <a:buSzPts val="2400"/>
              <a:buChar char="●"/>
            </a:pPr>
            <a:r>
              <a:rPr lang="en" u="sng">
                <a:solidFill>
                  <a:schemeClr val="hlink"/>
                </a:solidFill>
                <a:hlinkClick r:id="rId6"/>
              </a:rPr>
              <a:t>setOnFocusChangeListener()</a:t>
            </a:r>
            <a:r>
              <a:rPr lang="en"/>
              <a:t> sets listener for when view gains or loses focus</a:t>
            </a:r>
            <a:endParaRPr/>
          </a:p>
          <a:p>
            <a:pPr marL="457200" lvl="0" indent="-381000" algn="l" rtl="0">
              <a:spcBef>
                <a:spcPts val="1000"/>
              </a:spcBef>
              <a:spcAft>
                <a:spcPts val="0"/>
              </a:spcAft>
              <a:buSzPts val="2400"/>
              <a:buChar char="●"/>
            </a:pPr>
            <a:r>
              <a:rPr lang="en" u="sng">
                <a:solidFill>
                  <a:schemeClr val="hlink"/>
                </a:solidFill>
                <a:hlinkClick r:id="rId7"/>
              </a:rPr>
              <a:t>onFocusChanged()</a:t>
            </a:r>
            <a:r>
              <a:rPr lang="en"/>
              <a:t> called when focus on a view changes</a:t>
            </a:r>
            <a:endParaRPr/>
          </a:p>
        </p:txBody>
      </p:sp>
      <p:sp>
        <p:nvSpPr>
          <p:cNvPr id="406" name="Google Shape;406;p7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 the view with focus</a:t>
            </a:r>
            <a:endParaRPr/>
          </a:p>
        </p:txBody>
      </p:sp>
      <p:sp>
        <p:nvSpPr>
          <p:cNvPr id="412" name="Google Shape;412;p71"/>
          <p:cNvSpPr txBox="1">
            <a:spLocks noGrp="1"/>
          </p:cNvSpPr>
          <p:nvPr>
            <p:ph type="body" idx="1"/>
          </p:nvPr>
        </p:nvSpPr>
        <p:spPr>
          <a:xfrm>
            <a:off x="311700" y="1152475"/>
            <a:ext cx="8520600" cy="3342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a:p>
          <a:p>
            <a:pPr marL="457200" lvl="0" indent="-381000" algn="l" rtl="0">
              <a:spcBef>
                <a:spcPts val="1000"/>
              </a:spcBef>
              <a:spcAft>
                <a:spcPts val="0"/>
              </a:spcAft>
              <a:buSzPts val="2400"/>
              <a:buChar char="●"/>
            </a:pPr>
            <a:r>
              <a:rPr lang="en" u="sng">
                <a:solidFill>
                  <a:schemeClr val="hlink"/>
                </a:solidFill>
                <a:hlinkClick r:id="rId3"/>
              </a:rPr>
              <a:t>Activity.getCurrentFocus()</a:t>
            </a:r>
            <a:r>
              <a:rPr lang="en"/>
              <a:t> </a:t>
            </a:r>
            <a:endParaRPr/>
          </a:p>
          <a:p>
            <a:pPr marL="457200" lvl="0" indent="-381000" algn="l" rtl="0">
              <a:spcBef>
                <a:spcPts val="1000"/>
              </a:spcBef>
              <a:spcAft>
                <a:spcPts val="0"/>
              </a:spcAft>
              <a:buSzPts val="2400"/>
              <a:buChar char="●"/>
            </a:pPr>
            <a:r>
              <a:rPr lang="en" u="sng">
                <a:solidFill>
                  <a:schemeClr val="hlink"/>
                </a:solidFill>
                <a:hlinkClick r:id="rId4"/>
              </a:rPr>
              <a:t>ViewGroup.getFocusedChild()</a:t>
            </a:r>
            <a:endParaRPr/>
          </a:p>
        </p:txBody>
      </p:sp>
      <p:sp>
        <p:nvSpPr>
          <p:cNvPr id="413" name="Google Shape;413;p7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a:spLocks noGrp="1"/>
          </p:cNvSpPr>
          <p:nvPr>
            <p:ph type="ctrTitle"/>
          </p:nvPr>
        </p:nvSpPr>
        <p:spPr>
          <a:xfrm>
            <a:off x="311708" y="778193"/>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User Input Controls</a:t>
            </a:r>
            <a:endParaRPr dirty="0"/>
          </a:p>
        </p:txBody>
      </p:sp>
      <p:sp>
        <p:nvSpPr>
          <p:cNvPr id="282" name="Google Shape;282;p54"/>
          <p:cNvSpPr txBox="1">
            <a:spLocks noGrp="1"/>
          </p:cNvSpPr>
          <p:nvPr>
            <p:ph type="subTitle" idx="1"/>
          </p:nvPr>
        </p:nvSpPr>
        <p:spPr>
          <a:xfrm>
            <a:off x="311700" y="286774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83" name="Google Shape;283;p5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2"/>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Text Input</a:t>
            </a:r>
            <a:endParaRPr/>
          </a:p>
        </p:txBody>
      </p:sp>
      <p:sp>
        <p:nvSpPr>
          <p:cNvPr id="419" name="Google Shape;419;p7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24"/>
        <p:cNvGrpSpPr/>
        <p:nvPr/>
      </p:nvGrpSpPr>
      <p:grpSpPr>
        <a:xfrm>
          <a:off x="0" y="0"/>
          <a:ext cx="0" cy="0"/>
          <a:chOff x="0" y="0"/>
          <a:chExt cx="0" cy="0"/>
        </a:xfrm>
      </p:grpSpPr>
      <p:sp>
        <p:nvSpPr>
          <p:cNvPr id="425" name="Google Shape;425;p7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EditText</a:t>
            </a:r>
            <a:endParaRPr/>
          </a:p>
        </p:txBody>
      </p:sp>
      <p:sp>
        <p:nvSpPr>
          <p:cNvPr id="426" name="Google Shape;426;p73"/>
          <p:cNvSpPr txBox="1">
            <a:spLocks noGrp="1"/>
          </p:cNvSpPr>
          <p:nvPr>
            <p:ph type="body" idx="1"/>
          </p:nvPr>
        </p:nvSpPr>
        <p:spPr>
          <a:xfrm>
            <a:off x="311700" y="1152475"/>
            <a:ext cx="5352300" cy="34125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1000"/>
              </a:spcBef>
              <a:spcAft>
                <a:spcPts val="0"/>
              </a:spcAft>
              <a:buClr>
                <a:srgbClr val="333333"/>
              </a:buClr>
              <a:buSzPts val="2400"/>
              <a:buChar char="●"/>
            </a:pPr>
            <a:r>
              <a:rPr lang="en" u="sng">
                <a:solidFill>
                  <a:schemeClr val="hlink"/>
                </a:solidFill>
                <a:highlight>
                  <a:srgbClr val="FFFFFF"/>
                </a:highlight>
                <a:hlinkClick r:id="rId3"/>
              </a:rPr>
              <a:t>EditText</a:t>
            </a:r>
            <a:r>
              <a:rPr lang="en">
                <a:solidFill>
                  <a:srgbClr val="333333"/>
                </a:solidFill>
                <a:highlight>
                  <a:srgbClr val="FFFFFF"/>
                </a:highlight>
              </a:rPr>
              <a:t> class</a:t>
            </a:r>
            <a:endParaRPr>
              <a:solidFill>
                <a:srgbClr val="333333"/>
              </a:solidFill>
              <a:highlight>
                <a:srgbClr val="FFFFFF"/>
              </a:highlight>
            </a:endParaRPr>
          </a:p>
          <a:p>
            <a:pPr marL="457200" marR="0" lvl="0" indent="-381000" algn="l" rtl="0">
              <a:lnSpc>
                <a:spcPct val="115000"/>
              </a:lnSpc>
              <a:spcBef>
                <a:spcPts val="400"/>
              </a:spcBef>
              <a:spcAft>
                <a:spcPts val="0"/>
              </a:spcAft>
              <a:buClr>
                <a:srgbClr val="333333"/>
              </a:buClr>
              <a:buSzPts val="2400"/>
              <a:buChar char="●"/>
            </a:pPr>
            <a:r>
              <a:rPr lang="en">
                <a:solidFill>
                  <a:srgbClr val="333333"/>
                </a:solidFill>
                <a:highlight>
                  <a:srgbClr val="FFFFFF"/>
                </a:highlight>
              </a:rPr>
              <a:t>Multiple lines of input</a:t>
            </a:r>
            <a:endParaRPr>
              <a:solidFill>
                <a:srgbClr val="333333"/>
              </a:solidFill>
              <a:highlight>
                <a:srgbClr val="FFFFFF"/>
              </a:highlight>
            </a:endParaRPr>
          </a:p>
          <a:p>
            <a:pPr marL="457200" marR="0" lvl="0" indent="-381000" algn="l" rtl="0">
              <a:lnSpc>
                <a:spcPct val="115000"/>
              </a:lnSpc>
              <a:spcBef>
                <a:spcPts val="400"/>
              </a:spcBef>
              <a:spcAft>
                <a:spcPts val="0"/>
              </a:spcAft>
              <a:buClr>
                <a:srgbClr val="333333"/>
              </a:buClr>
              <a:buSzPts val="2400"/>
              <a:buChar char="●"/>
            </a:pPr>
            <a:r>
              <a:rPr lang="en">
                <a:solidFill>
                  <a:srgbClr val="333333"/>
                </a:solidFill>
                <a:highlight>
                  <a:srgbClr val="FFFFFF"/>
                </a:highlight>
              </a:rPr>
              <a:t>Characters, numbers, and symbols</a:t>
            </a:r>
            <a:endParaRPr>
              <a:solidFill>
                <a:srgbClr val="333333"/>
              </a:solidFill>
              <a:highlight>
                <a:srgbClr val="FFFFFF"/>
              </a:highlight>
            </a:endParaRPr>
          </a:p>
          <a:p>
            <a:pPr marL="457200" marR="0" lvl="0" indent="-381000" algn="l" rtl="0">
              <a:lnSpc>
                <a:spcPct val="115000"/>
              </a:lnSpc>
              <a:spcBef>
                <a:spcPts val="400"/>
              </a:spcBef>
              <a:spcAft>
                <a:spcPts val="0"/>
              </a:spcAft>
              <a:buClr>
                <a:srgbClr val="333333"/>
              </a:buClr>
              <a:buSzPts val="2400"/>
              <a:buChar char="●"/>
            </a:pPr>
            <a:r>
              <a:rPr lang="en">
                <a:solidFill>
                  <a:srgbClr val="333333"/>
                </a:solidFill>
                <a:highlight>
                  <a:srgbClr val="FFFFFF"/>
                </a:highlight>
              </a:rPr>
              <a:t>Spelling correction</a:t>
            </a:r>
            <a:endParaRPr>
              <a:solidFill>
                <a:srgbClr val="333333"/>
              </a:solidFill>
              <a:highlight>
                <a:srgbClr val="FFFFFF"/>
              </a:highlight>
            </a:endParaRPr>
          </a:p>
          <a:p>
            <a:pPr marL="457200" marR="0" lvl="0" indent="-381000" algn="l" rtl="0">
              <a:lnSpc>
                <a:spcPct val="115000"/>
              </a:lnSpc>
              <a:spcBef>
                <a:spcPts val="400"/>
              </a:spcBef>
              <a:spcAft>
                <a:spcPts val="0"/>
              </a:spcAft>
              <a:buClr>
                <a:srgbClr val="333333"/>
              </a:buClr>
              <a:buSzPts val="2400"/>
              <a:buChar char="●"/>
            </a:pPr>
            <a:r>
              <a:rPr lang="en">
                <a:solidFill>
                  <a:srgbClr val="333333"/>
                </a:solidFill>
                <a:highlight>
                  <a:srgbClr val="FFFFFF"/>
                </a:highlight>
              </a:rPr>
              <a:t>Tapping the Return (Enter) key </a:t>
            </a:r>
            <a:br>
              <a:rPr lang="en">
                <a:solidFill>
                  <a:srgbClr val="333333"/>
                </a:solidFill>
                <a:highlight>
                  <a:srgbClr val="FFFFFF"/>
                </a:highlight>
              </a:rPr>
            </a:br>
            <a:r>
              <a:rPr lang="en">
                <a:solidFill>
                  <a:srgbClr val="333333"/>
                </a:solidFill>
                <a:highlight>
                  <a:srgbClr val="FFFFFF"/>
                </a:highlight>
              </a:rPr>
              <a:t>starts a new line</a:t>
            </a:r>
            <a:endParaRPr>
              <a:solidFill>
                <a:srgbClr val="333333"/>
              </a:solidFill>
              <a:highlight>
                <a:srgbClr val="FFFFFF"/>
              </a:highlight>
            </a:endParaRPr>
          </a:p>
          <a:p>
            <a:pPr marL="457200" marR="0" lvl="0" indent="-381000" algn="l" rtl="0">
              <a:lnSpc>
                <a:spcPct val="115000"/>
              </a:lnSpc>
              <a:spcBef>
                <a:spcPts val="400"/>
              </a:spcBef>
              <a:spcAft>
                <a:spcPts val="0"/>
              </a:spcAft>
              <a:buClr>
                <a:srgbClr val="333333"/>
              </a:buClr>
              <a:buSzPts val="2400"/>
              <a:buChar char="●"/>
            </a:pPr>
            <a:r>
              <a:rPr lang="en">
                <a:solidFill>
                  <a:srgbClr val="333333"/>
                </a:solidFill>
                <a:highlight>
                  <a:srgbClr val="FFFFFF"/>
                </a:highlight>
              </a:rPr>
              <a:t>Customizable</a:t>
            </a:r>
            <a:endParaRPr>
              <a:solidFill>
                <a:srgbClr val="333333"/>
              </a:solidFill>
              <a:highlight>
                <a:srgbClr val="FFFFFF"/>
              </a:highlight>
            </a:endParaRPr>
          </a:p>
        </p:txBody>
      </p:sp>
      <p:sp>
        <p:nvSpPr>
          <p:cNvPr id="427" name="Google Shape;427;p7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428" name="Google Shape;428;p73"/>
          <p:cNvPicPr preferRelativeResize="0"/>
          <p:nvPr/>
        </p:nvPicPr>
        <p:blipFill rotWithShape="1">
          <a:blip r:embed="rId4">
            <a:alphaModFix/>
          </a:blip>
          <a:srcRect l="43800" r="9814"/>
          <a:stretch/>
        </p:blipFill>
        <p:spPr>
          <a:xfrm>
            <a:off x="5614600" y="1266938"/>
            <a:ext cx="2691075" cy="2609625"/>
          </a:xfrm>
          <a:prstGeom prst="rect">
            <a:avLst/>
          </a:prstGeom>
          <a:noFill/>
          <a:ln>
            <a:noFill/>
          </a:ln>
        </p:spPr>
      </p:pic>
      <p:sp>
        <p:nvSpPr>
          <p:cNvPr id="429" name="Google Shape;429;p73"/>
          <p:cNvSpPr txBox="1"/>
          <p:nvPr/>
        </p:nvSpPr>
        <p:spPr>
          <a:xfrm>
            <a:off x="7150350" y="3973775"/>
            <a:ext cx="1761300" cy="528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"Action" key</a:t>
            </a:r>
            <a:endParaRPr sz="2400">
              <a:latin typeface="Roboto"/>
              <a:ea typeface="Roboto"/>
              <a:cs typeface="Roboto"/>
              <a:sym typeface="Roboto"/>
            </a:endParaRPr>
          </a:p>
        </p:txBody>
      </p:sp>
      <p:sp>
        <p:nvSpPr>
          <p:cNvPr id="430" name="Google Shape;430;p73"/>
          <p:cNvSpPr/>
          <p:nvPr/>
        </p:nvSpPr>
        <p:spPr>
          <a:xfrm>
            <a:off x="7922677" y="3585750"/>
            <a:ext cx="239400" cy="528300"/>
          </a:xfrm>
          <a:prstGeom prst="upArrow">
            <a:avLst>
              <a:gd name="adj1" fmla="val 50000"/>
              <a:gd name="adj2" fmla="val 5000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text</a:t>
            </a:r>
            <a:endParaRPr/>
          </a:p>
        </p:txBody>
      </p:sp>
      <p:sp>
        <p:nvSpPr>
          <p:cNvPr id="436" name="Google Shape;436;p74"/>
          <p:cNvSpPr txBox="1">
            <a:spLocks noGrp="1"/>
          </p:cNvSpPr>
          <p:nvPr>
            <p:ph type="body" idx="1"/>
          </p:nvPr>
        </p:nvSpPr>
        <p:spPr>
          <a:xfrm>
            <a:off x="311700" y="1148150"/>
            <a:ext cx="8709300" cy="3226500"/>
          </a:xfrm>
          <a:prstGeom prst="rect">
            <a:avLst/>
          </a:prstGeom>
          <a:noFill/>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Get the EditText object for the EditText view</a:t>
            </a:r>
            <a:endParaRPr/>
          </a:p>
          <a:p>
            <a:pPr marL="457200" lvl="0" indent="0" algn="l" rtl="0">
              <a:spcBef>
                <a:spcPts val="1000"/>
              </a:spcBef>
              <a:spcAft>
                <a:spcPts val="0"/>
              </a:spcAft>
              <a:buNone/>
            </a:pPr>
            <a:r>
              <a:rPr lang="en">
                <a:latin typeface="Consolas"/>
                <a:ea typeface="Consolas"/>
                <a:cs typeface="Consolas"/>
                <a:sym typeface="Consolas"/>
              </a:rPr>
              <a:t>EditText simpleEditText = </a:t>
            </a:r>
            <a:br>
              <a:rPr lang="en">
                <a:latin typeface="Consolas"/>
                <a:ea typeface="Consolas"/>
                <a:cs typeface="Consolas"/>
                <a:sym typeface="Consolas"/>
              </a:rPr>
            </a:br>
            <a:r>
              <a:rPr lang="en">
                <a:latin typeface="Consolas"/>
                <a:ea typeface="Consolas"/>
                <a:cs typeface="Consolas"/>
                <a:sym typeface="Consolas"/>
              </a:rPr>
              <a:t>    (EditText) findViewById(R.id.edit_simple);</a:t>
            </a:r>
            <a:endParaRPr>
              <a:latin typeface="Consolas"/>
              <a:ea typeface="Consolas"/>
              <a:cs typeface="Consolas"/>
              <a:sym typeface="Consolas"/>
            </a:endParaRPr>
          </a:p>
          <a:p>
            <a:pPr marL="457200" lvl="0" indent="-381000" algn="l" rtl="0">
              <a:spcBef>
                <a:spcPts val="2000"/>
              </a:spcBef>
              <a:spcAft>
                <a:spcPts val="0"/>
              </a:spcAft>
              <a:buSzPts val="2400"/>
              <a:buChar char="●"/>
            </a:pPr>
            <a:r>
              <a:rPr lang="en"/>
              <a:t>Retrieve the CharSequence and convert it to a string</a:t>
            </a:r>
            <a:endParaRPr/>
          </a:p>
          <a:p>
            <a:pPr marL="457200" lvl="0" indent="0" algn="l" rtl="0">
              <a:spcBef>
                <a:spcPts val="1000"/>
              </a:spcBef>
              <a:spcAft>
                <a:spcPts val="0"/>
              </a:spcAft>
              <a:buNone/>
            </a:pPr>
            <a:r>
              <a:rPr lang="en">
                <a:latin typeface="Consolas"/>
                <a:ea typeface="Consolas"/>
                <a:cs typeface="Consolas"/>
                <a:sym typeface="Consolas"/>
              </a:rPr>
              <a:t>String strValue =</a:t>
            </a:r>
            <a:br>
              <a:rPr lang="en">
                <a:latin typeface="Consolas"/>
                <a:ea typeface="Consolas"/>
                <a:cs typeface="Consolas"/>
                <a:sym typeface="Consolas"/>
              </a:rPr>
            </a:br>
            <a:r>
              <a:rPr lang="en">
                <a:latin typeface="Consolas"/>
                <a:ea typeface="Consolas"/>
                <a:cs typeface="Consolas"/>
                <a:sym typeface="Consolas"/>
              </a:rPr>
              <a:t>    simpleEditText.getText().toString();</a:t>
            </a:r>
            <a:endParaRPr>
              <a:latin typeface="Consolas"/>
              <a:ea typeface="Consolas"/>
              <a:cs typeface="Consolas"/>
              <a:sym typeface="Consolas"/>
            </a:endParaRPr>
          </a:p>
          <a:p>
            <a:pPr marL="0" marR="0" lvl="0" indent="0" algn="l" rtl="0">
              <a:lnSpc>
                <a:spcPct val="115000"/>
              </a:lnSpc>
              <a:spcBef>
                <a:spcPts val="1000"/>
              </a:spcBef>
              <a:spcAft>
                <a:spcPts val="0"/>
              </a:spcAft>
              <a:buNone/>
            </a:pPr>
            <a:endParaRPr sz="1800"/>
          </a:p>
        </p:txBody>
      </p:sp>
      <p:sp>
        <p:nvSpPr>
          <p:cNvPr id="437" name="Google Shape;437;p7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5"/>
          <p:cNvSpPr txBox="1">
            <a:spLocks noGrp="1"/>
          </p:cNvSpPr>
          <p:nvPr>
            <p:ph type="title" idx="4294967295"/>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types</a:t>
            </a:r>
            <a:endParaRPr/>
          </a:p>
        </p:txBody>
      </p:sp>
      <p:sp>
        <p:nvSpPr>
          <p:cNvPr id="443" name="Google Shape;443;p75"/>
          <p:cNvSpPr txBox="1">
            <a:spLocks noGrp="1"/>
          </p:cNvSpPr>
          <p:nvPr>
            <p:ph type="body" idx="1"/>
          </p:nvPr>
        </p:nvSpPr>
        <p:spPr>
          <a:xfrm>
            <a:off x="234200" y="1080925"/>
            <a:ext cx="7867200" cy="256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textShortMessage—Limit input to 1 line </a:t>
            </a:r>
            <a:endParaRPr sz="1800" dirty="0"/>
          </a:p>
          <a:p>
            <a:pPr marL="457200" lvl="0" indent="-342900" algn="l" rtl="0">
              <a:spcBef>
                <a:spcPts val="0"/>
              </a:spcBef>
              <a:spcAft>
                <a:spcPts val="0"/>
              </a:spcAft>
              <a:buSzPts val="1800"/>
              <a:buChar char="●"/>
            </a:pPr>
            <a:r>
              <a:rPr lang="en" sz="1800" dirty="0"/>
              <a:t>textCapSentences—Set keyboard to caps at beginning of sentences</a:t>
            </a:r>
            <a:endParaRPr sz="1800" dirty="0"/>
          </a:p>
          <a:p>
            <a:pPr marL="457200" lvl="0" indent="-342900" algn="l" rtl="0">
              <a:spcBef>
                <a:spcPts val="0"/>
              </a:spcBef>
              <a:spcAft>
                <a:spcPts val="0"/>
              </a:spcAft>
              <a:buSzPts val="1800"/>
              <a:buChar char="●"/>
            </a:pPr>
            <a:r>
              <a:rPr lang="en" sz="1800" dirty="0"/>
              <a:t>textAutoCorrect—Enable autocorrecting</a:t>
            </a:r>
            <a:endParaRPr sz="1800" dirty="0"/>
          </a:p>
          <a:p>
            <a:pPr marL="457200" lvl="0" indent="-342900" algn="l" rtl="0">
              <a:spcBef>
                <a:spcPts val="0"/>
              </a:spcBef>
              <a:spcAft>
                <a:spcPts val="0"/>
              </a:spcAft>
              <a:buSzPts val="1800"/>
              <a:buChar char="●"/>
            </a:pPr>
            <a:r>
              <a:rPr lang="en" sz="1800" dirty="0"/>
              <a:t>textPassword—Conceal typed characters</a:t>
            </a:r>
            <a:endParaRPr sz="1800" dirty="0"/>
          </a:p>
          <a:p>
            <a:pPr marL="457200" lvl="0" indent="-342900" algn="l" rtl="0">
              <a:spcBef>
                <a:spcPts val="0"/>
              </a:spcBef>
              <a:spcAft>
                <a:spcPts val="0"/>
              </a:spcAft>
              <a:buSzPts val="1800"/>
              <a:buChar char="●"/>
            </a:pPr>
            <a:r>
              <a:rPr lang="en" sz="1800" dirty="0"/>
              <a:t>textEmailAddress—Show an @ sign on the keyboard</a:t>
            </a:r>
            <a:endParaRPr sz="1800" dirty="0"/>
          </a:p>
          <a:p>
            <a:pPr marL="457200" lvl="0" indent="-342900" algn="l" rtl="0">
              <a:spcBef>
                <a:spcPts val="0"/>
              </a:spcBef>
              <a:spcAft>
                <a:spcPts val="0"/>
              </a:spcAft>
              <a:buSzPts val="1800"/>
              <a:buChar char="●"/>
            </a:pPr>
            <a:r>
              <a:rPr lang="en" sz="1800" dirty="0"/>
              <a:t>phone—numeric keyboard for phone numbers</a:t>
            </a:r>
            <a:endParaRPr sz="1800" dirty="0"/>
          </a:p>
        </p:txBody>
      </p:sp>
      <p:sp>
        <p:nvSpPr>
          <p:cNvPr id="444" name="Google Shape;444;p7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445" name="Google Shape;445;p7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input types</a:t>
            </a:r>
            <a:endParaRPr/>
          </a:p>
        </p:txBody>
      </p:sp>
      <p:sp>
        <p:nvSpPr>
          <p:cNvPr id="446" name="Google Shape;446;p75"/>
          <p:cNvSpPr txBox="1"/>
          <p:nvPr/>
        </p:nvSpPr>
        <p:spPr>
          <a:xfrm>
            <a:off x="197050" y="3666625"/>
            <a:ext cx="8597700" cy="896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Clr>
                <a:schemeClr val="dk1"/>
              </a:buClr>
              <a:buSzPts val="1100"/>
              <a:buFont typeface="Arial"/>
              <a:buNone/>
            </a:pPr>
            <a:r>
              <a:rPr lang="en" sz="1800" dirty="0">
                <a:solidFill>
                  <a:srgbClr val="424242"/>
                </a:solidFill>
                <a:latin typeface="Consolas"/>
                <a:ea typeface="Consolas"/>
                <a:cs typeface="Consolas"/>
                <a:sym typeface="Consolas"/>
              </a:rPr>
              <a:t>android:inputType="phone"</a:t>
            </a:r>
            <a:endParaRPr sz="1800" dirty="0">
              <a:solidFill>
                <a:srgbClr val="424242"/>
              </a:solidFill>
              <a:latin typeface="Consolas"/>
              <a:ea typeface="Consolas"/>
              <a:cs typeface="Consolas"/>
              <a:sym typeface="Consolas"/>
            </a:endParaRPr>
          </a:p>
          <a:p>
            <a:pPr marL="457200" lvl="0" indent="0" algn="l" rtl="0">
              <a:lnSpc>
                <a:spcPct val="150000"/>
              </a:lnSpc>
              <a:spcBef>
                <a:spcPts val="0"/>
              </a:spcBef>
              <a:spcAft>
                <a:spcPts val="0"/>
              </a:spcAft>
              <a:buClr>
                <a:schemeClr val="dk1"/>
              </a:buClr>
              <a:buSzPts val="1100"/>
              <a:buFont typeface="Arial"/>
              <a:buNone/>
            </a:pPr>
            <a:r>
              <a:rPr lang="en" sz="1800" dirty="0">
                <a:solidFill>
                  <a:srgbClr val="424242"/>
                </a:solidFill>
                <a:latin typeface="Consolas"/>
                <a:ea typeface="Consolas"/>
                <a:cs typeface="Consolas"/>
                <a:sym typeface="Consolas"/>
              </a:rPr>
              <a:t>android:inputType="textAutoCorrect|textCapSentences"</a:t>
            </a:r>
            <a:endParaRPr sz="1800" dirty="0">
              <a:solidFill>
                <a:srgbClr val="424242"/>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66"/>
        <p:cNvGrpSpPr/>
        <p:nvPr/>
      </p:nvGrpSpPr>
      <p:grpSpPr>
        <a:xfrm>
          <a:off x="0" y="0"/>
          <a:ext cx="0" cy="0"/>
          <a:chOff x="0" y="0"/>
          <a:chExt cx="0" cy="0"/>
        </a:xfrm>
      </p:grpSpPr>
      <p:sp>
        <p:nvSpPr>
          <p:cNvPr id="467" name="Google Shape;467;p7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Responding to button taps</a:t>
            </a:r>
            <a:endParaRPr/>
          </a:p>
        </p:txBody>
      </p:sp>
      <p:sp>
        <p:nvSpPr>
          <p:cNvPr id="468" name="Google Shape;468;p78"/>
          <p:cNvSpPr txBox="1">
            <a:spLocks noGrp="1"/>
          </p:cNvSpPr>
          <p:nvPr>
            <p:ph type="body" idx="1"/>
          </p:nvPr>
        </p:nvSpPr>
        <p:spPr>
          <a:xfrm>
            <a:off x="311700" y="1152475"/>
            <a:ext cx="8709300" cy="33537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24242"/>
              </a:buClr>
              <a:buSzPts val="2400"/>
              <a:buChar char="●"/>
            </a:pPr>
            <a:r>
              <a:rPr lang="en" i="1"/>
              <a:t>In your code</a:t>
            </a:r>
            <a:r>
              <a:rPr lang="en"/>
              <a:t>: Use </a:t>
            </a:r>
            <a:r>
              <a:rPr lang="en">
                <a:latin typeface="Consolas"/>
                <a:ea typeface="Consolas"/>
                <a:cs typeface="Consolas"/>
                <a:sym typeface="Consolas"/>
              </a:rPr>
              <a:t>OnClickListener</a:t>
            </a:r>
            <a:r>
              <a:rPr lang="en"/>
              <a:t> event listener.</a:t>
            </a:r>
            <a:endParaRPr/>
          </a:p>
          <a:p>
            <a:pPr marL="457200" marR="0" lvl="0" indent="-381000" algn="l" rtl="0">
              <a:lnSpc>
                <a:spcPct val="115000"/>
              </a:lnSpc>
              <a:spcBef>
                <a:spcPts val="0"/>
              </a:spcBef>
              <a:spcAft>
                <a:spcPts val="0"/>
              </a:spcAft>
              <a:buClr>
                <a:srgbClr val="424242"/>
              </a:buClr>
              <a:buSzPts val="2400"/>
              <a:buChar char="●"/>
            </a:pPr>
            <a:r>
              <a:rPr lang="en" i="1"/>
              <a:t>In XML</a:t>
            </a:r>
            <a:r>
              <a:rPr lang="en"/>
              <a:t>: use </a:t>
            </a:r>
            <a:r>
              <a:rPr lang="en">
                <a:latin typeface="Consolas"/>
                <a:ea typeface="Consolas"/>
                <a:cs typeface="Consolas"/>
                <a:sym typeface="Consolas"/>
              </a:rPr>
              <a:t>android:onClick</a:t>
            </a:r>
            <a:r>
              <a:rPr lang="en"/>
              <a:t> attribute in the XML layout:</a:t>
            </a:r>
            <a:endParaRPr/>
          </a:p>
          <a:p>
            <a:pPr marL="457200" lvl="0" indent="0" algn="l" rtl="0">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marL="0" marR="0" lvl="0" indent="0" algn="l" rtl="0">
              <a:lnSpc>
                <a:spcPct val="115000"/>
              </a:lnSpc>
              <a:spcBef>
                <a:spcPts val="1000"/>
              </a:spcBef>
              <a:spcAft>
                <a:spcPts val="0"/>
              </a:spcAft>
              <a:buNone/>
            </a:pPr>
            <a:endParaRPr sz="1800"/>
          </a:p>
          <a:p>
            <a:pPr marL="457200" lvl="0" indent="0" algn="l" rtl="0">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45720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469" name="Google Shape;469;p7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470" name="Google Shape;470;p78"/>
          <p:cNvSpPr/>
          <p:nvPr/>
        </p:nvSpPr>
        <p:spPr>
          <a:xfrm>
            <a:off x="6535100" y="2518875"/>
            <a:ext cx="2372700" cy="5391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471" name="Google Shape;471;p78"/>
          <p:cNvCxnSpPr>
            <a:stCxn id="470" idx="2"/>
          </p:cNvCxnSpPr>
          <p:nvPr/>
        </p:nvCxnSpPr>
        <p:spPr>
          <a:xfrm rot="5400000">
            <a:off x="6151700" y="2361225"/>
            <a:ext cx="873000" cy="2266500"/>
          </a:xfrm>
          <a:prstGeom prst="bentConnector2">
            <a:avLst/>
          </a:prstGeom>
          <a:noFill/>
          <a:ln w="19050" cap="flat" cmpd="sng">
            <a:solidFill>
              <a:srgbClr val="595959"/>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6"/>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Buttons</a:t>
            </a:r>
            <a:endParaRPr/>
          </a:p>
        </p:txBody>
      </p:sp>
      <p:sp>
        <p:nvSpPr>
          <p:cNvPr id="452" name="Google Shape;452;p7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57"/>
        <p:cNvGrpSpPr/>
        <p:nvPr/>
      </p:nvGrpSpPr>
      <p:grpSpPr>
        <a:xfrm>
          <a:off x="0" y="0"/>
          <a:ext cx="0" cy="0"/>
          <a:chOff x="0" y="0"/>
          <a:chExt cx="0" cy="0"/>
        </a:xfrm>
      </p:grpSpPr>
      <p:sp>
        <p:nvSpPr>
          <p:cNvPr id="458" name="Google Shape;458;p7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Button</a:t>
            </a:r>
            <a:endParaRPr/>
          </a:p>
        </p:txBody>
      </p:sp>
      <p:sp>
        <p:nvSpPr>
          <p:cNvPr id="459" name="Google Shape;459;p77"/>
          <p:cNvSpPr txBox="1">
            <a:spLocks noGrp="1"/>
          </p:cNvSpPr>
          <p:nvPr>
            <p:ph type="body" idx="1"/>
          </p:nvPr>
        </p:nvSpPr>
        <p:spPr>
          <a:xfrm>
            <a:off x="311700" y="1152475"/>
            <a:ext cx="8709300" cy="2073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333333"/>
              </a:buClr>
              <a:buSzPts val="1800"/>
              <a:buChar char="●"/>
            </a:pPr>
            <a:r>
              <a:rPr lang="en" sz="1800">
                <a:solidFill>
                  <a:srgbClr val="333333"/>
                </a:solidFill>
                <a:highlight>
                  <a:srgbClr val="FFFFFF"/>
                </a:highlight>
              </a:rPr>
              <a:t>View that responds to clicking or pressing</a:t>
            </a:r>
            <a:endParaRPr sz="1800">
              <a:solidFill>
                <a:srgbClr val="333333"/>
              </a:solidFill>
              <a:highlight>
                <a:srgbClr val="FFFFFF"/>
              </a:highlight>
            </a:endParaRPr>
          </a:p>
          <a:p>
            <a:pPr marL="457200" lvl="0" indent="-342900" algn="l" rtl="0">
              <a:spcBef>
                <a:spcPts val="1000"/>
              </a:spcBef>
              <a:spcAft>
                <a:spcPts val="0"/>
              </a:spcAft>
              <a:buClr>
                <a:srgbClr val="333333"/>
              </a:buClr>
              <a:buSzPts val="1800"/>
              <a:buChar char="●"/>
            </a:pPr>
            <a:r>
              <a:rPr lang="en" sz="1800">
                <a:solidFill>
                  <a:srgbClr val="333333"/>
                </a:solidFill>
                <a:highlight>
                  <a:srgbClr val="FFFFFF"/>
                </a:highlight>
              </a:rPr>
              <a:t>Usually text or visuals indicate what will happen when it is pressed</a:t>
            </a:r>
            <a:endParaRPr sz="1800">
              <a:solidFill>
                <a:srgbClr val="333333"/>
              </a:solidFill>
              <a:highlight>
                <a:srgbClr val="FFFFFF"/>
              </a:highlight>
            </a:endParaRPr>
          </a:p>
          <a:p>
            <a:pPr marL="457200" marR="0" lvl="0" indent="-342900" algn="l" rtl="0">
              <a:lnSpc>
                <a:spcPct val="115000"/>
              </a:lnSpc>
              <a:spcBef>
                <a:spcPts val="1000"/>
              </a:spcBef>
              <a:spcAft>
                <a:spcPts val="0"/>
              </a:spcAft>
              <a:buSzPts val="1800"/>
              <a:buChar char="●"/>
            </a:pPr>
            <a:r>
              <a:rPr lang="en" sz="1800">
                <a:solidFill>
                  <a:srgbClr val="333333"/>
                </a:solidFill>
                <a:highlight>
                  <a:srgbClr val="FFFFFF"/>
                </a:highlight>
              </a:rPr>
              <a:t>Views: </a:t>
            </a:r>
            <a:r>
              <a:rPr lang="en" sz="1800" u="sng">
                <a:solidFill>
                  <a:schemeClr val="hlink"/>
                </a:solidFill>
                <a:highlight>
                  <a:srgbClr val="FFFFFF"/>
                </a:highlight>
                <a:hlinkClick r:id="rId3"/>
              </a:rPr>
              <a:t>Button</a:t>
            </a:r>
            <a:r>
              <a:rPr lang="en" sz="1800">
                <a:solidFill>
                  <a:srgbClr val="333333"/>
                </a:solidFill>
                <a:highlight>
                  <a:srgbClr val="FFFFFF"/>
                </a:highlight>
              </a:rPr>
              <a:t> &gt; </a:t>
            </a:r>
            <a:r>
              <a:rPr lang="en" sz="1800" u="sng">
                <a:solidFill>
                  <a:schemeClr val="hlink"/>
                </a:solidFill>
                <a:highlight>
                  <a:srgbClr val="FFFFFF"/>
                </a:highlight>
                <a:hlinkClick r:id="rId4"/>
              </a:rPr>
              <a:t>ToggleButton</a:t>
            </a:r>
            <a:r>
              <a:rPr lang="en" sz="1800">
                <a:solidFill>
                  <a:srgbClr val="333333"/>
                </a:solidFill>
                <a:highlight>
                  <a:srgbClr val="FFFFFF"/>
                </a:highlight>
              </a:rPr>
              <a:t>, </a:t>
            </a:r>
            <a:r>
              <a:rPr lang="en" sz="1800" u="sng">
                <a:solidFill>
                  <a:schemeClr val="hlink"/>
                </a:solidFill>
                <a:highlight>
                  <a:srgbClr val="FFFFFF"/>
                </a:highlight>
                <a:hlinkClick r:id="rId5"/>
              </a:rPr>
              <a:t>ImageView</a:t>
            </a:r>
            <a:r>
              <a:rPr lang="en" sz="1800">
                <a:solidFill>
                  <a:srgbClr val="333333"/>
                </a:solidFill>
                <a:highlight>
                  <a:srgbClr val="FFFFFF"/>
                </a:highlight>
              </a:rPr>
              <a:t> &gt; </a:t>
            </a:r>
            <a:r>
              <a:rPr lang="en" sz="1800" u="sng">
                <a:solidFill>
                  <a:schemeClr val="hlink"/>
                </a:solidFill>
                <a:highlight>
                  <a:srgbClr val="FFFFFF"/>
                </a:highlight>
                <a:hlinkClick r:id="rId6"/>
              </a:rPr>
              <a:t>FloatingActionButton</a:t>
            </a:r>
            <a:r>
              <a:rPr lang="en" sz="1800">
                <a:solidFill>
                  <a:srgbClr val="333333"/>
                </a:solidFill>
                <a:highlight>
                  <a:srgbClr val="FFFFFF"/>
                </a:highlight>
              </a:rPr>
              <a:t> (FAB)</a:t>
            </a:r>
            <a:endParaRPr sz="1800">
              <a:solidFill>
                <a:srgbClr val="333333"/>
              </a:solidFill>
              <a:highlight>
                <a:srgbClr val="FFFFFF"/>
              </a:highlight>
            </a:endParaRPr>
          </a:p>
          <a:p>
            <a:pPr marL="457200" marR="0" lvl="0" indent="-342900" algn="l" rtl="0">
              <a:lnSpc>
                <a:spcPct val="115000"/>
              </a:lnSpc>
              <a:spcBef>
                <a:spcPts val="1000"/>
              </a:spcBef>
              <a:spcAft>
                <a:spcPts val="0"/>
              </a:spcAft>
              <a:buClr>
                <a:srgbClr val="333333"/>
              </a:buClr>
              <a:buSzPts val="1800"/>
              <a:buChar char="●"/>
            </a:pPr>
            <a:r>
              <a:rPr lang="en" sz="1800">
                <a:solidFill>
                  <a:srgbClr val="333333"/>
                </a:solidFill>
                <a:highlight>
                  <a:srgbClr val="FFFFFF"/>
                </a:highlight>
              </a:rPr>
              <a:t>State: normal, focused, disabled, pressed, on/off</a:t>
            </a:r>
            <a:endParaRPr sz="1800">
              <a:solidFill>
                <a:srgbClr val="333333"/>
              </a:solidFill>
              <a:highlight>
                <a:srgbClr val="FFFFFF"/>
              </a:highlight>
            </a:endParaRPr>
          </a:p>
          <a:p>
            <a:pPr marL="457200" marR="0" lvl="0" indent="-342900" algn="l" rtl="0">
              <a:lnSpc>
                <a:spcPct val="115000"/>
              </a:lnSpc>
              <a:spcBef>
                <a:spcPts val="1000"/>
              </a:spcBef>
              <a:spcAft>
                <a:spcPts val="0"/>
              </a:spcAft>
              <a:buClr>
                <a:srgbClr val="333333"/>
              </a:buClr>
              <a:buSzPts val="1800"/>
              <a:buChar char="●"/>
            </a:pPr>
            <a:r>
              <a:rPr lang="en" sz="1800">
                <a:solidFill>
                  <a:srgbClr val="333333"/>
                </a:solidFill>
                <a:highlight>
                  <a:srgbClr val="FFFFFF"/>
                </a:highlight>
              </a:rPr>
              <a:t>Visuals: raised, flat, clipart, images, text</a:t>
            </a:r>
            <a:endParaRPr sz="1800"/>
          </a:p>
        </p:txBody>
      </p:sp>
      <p:sp>
        <p:nvSpPr>
          <p:cNvPr id="460" name="Google Shape;460;p7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461" name="Google Shape;461;p77"/>
          <p:cNvPicPr preferRelativeResize="0"/>
          <p:nvPr/>
        </p:nvPicPr>
        <p:blipFill>
          <a:blip r:embed="rId7">
            <a:alphaModFix/>
          </a:blip>
          <a:stretch>
            <a:fillRect/>
          </a:stretch>
        </p:blipFill>
        <p:spPr>
          <a:xfrm>
            <a:off x="3523338" y="3635325"/>
            <a:ext cx="2286000" cy="457200"/>
          </a:xfrm>
          <a:prstGeom prst="rect">
            <a:avLst/>
          </a:prstGeom>
          <a:noFill/>
          <a:ln>
            <a:noFill/>
          </a:ln>
        </p:spPr>
      </p:pic>
      <p:pic>
        <p:nvPicPr>
          <p:cNvPr id="462" name="Google Shape;462;p77"/>
          <p:cNvPicPr preferRelativeResize="0"/>
          <p:nvPr/>
        </p:nvPicPr>
        <p:blipFill rotWithShape="1">
          <a:blip r:embed="rId8">
            <a:alphaModFix/>
          </a:blip>
          <a:srcRect b="51707"/>
          <a:stretch/>
        </p:blipFill>
        <p:spPr>
          <a:xfrm>
            <a:off x="553750" y="3435125"/>
            <a:ext cx="2276475" cy="924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5"/>
        <p:cNvGrpSpPr/>
        <p:nvPr/>
      </p:nvGrpSpPr>
      <p:grpSpPr>
        <a:xfrm>
          <a:off x="0" y="0"/>
          <a:ext cx="0" cy="0"/>
          <a:chOff x="0" y="0"/>
          <a:chExt cx="0" cy="0"/>
        </a:xfrm>
      </p:grpSpPr>
      <p:sp>
        <p:nvSpPr>
          <p:cNvPr id="476" name="Google Shape;476;p7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listener with onClick callback</a:t>
            </a:r>
            <a:endParaRPr/>
          </a:p>
        </p:txBody>
      </p:sp>
      <p:sp>
        <p:nvSpPr>
          <p:cNvPr id="477" name="Google Shape;477;p79"/>
          <p:cNvSpPr txBox="1">
            <a:spLocks noGrp="1"/>
          </p:cNvSpPr>
          <p:nvPr>
            <p:ph type="body" idx="1"/>
          </p:nvPr>
        </p:nvSpPr>
        <p:spPr>
          <a:xfrm>
            <a:off x="311700" y="1152475"/>
            <a:ext cx="8709300" cy="32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2000">
                <a:solidFill>
                  <a:srgbClr val="000000"/>
                </a:solidFill>
                <a:latin typeface="Consolas"/>
                <a:ea typeface="Consolas"/>
                <a:cs typeface="Consolas"/>
                <a:sym typeface="Consolas"/>
              </a:rPr>
              <a:t>Button button = (Button) findViewById(R.id.button);</a:t>
            </a:r>
            <a:endParaRPr sz="20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endParaRPr sz="2000">
              <a:solidFill>
                <a:srgbClr val="00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478" name="Google Shape;478;p7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 Action Buttons (FAB)</a:t>
            </a:r>
            <a:endParaRPr/>
          </a:p>
        </p:txBody>
      </p:sp>
      <p:sp>
        <p:nvSpPr>
          <p:cNvPr id="484" name="Google Shape;484;p80"/>
          <p:cNvSpPr txBox="1">
            <a:spLocks noGrp="1"/>
          </p:cNvSpPr>
          <p:nvPr>
            <p:ph type="body" idx="1"/>
          </p:nvPr>
        </p:nvSpPr>
        <p:spPr>
          <a:xfrm>
            <a:off x="311700" y="1152475"/>
            <a:ext cx="6346500" cy="3090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Raised, circular, floats above layout</a:t>
            </a:r>
            <a:endParaRPr/>
          </a:p>
          <a:p>
            <a:pPr marL="457200" lvl="0" indent="-381000" algn="l" rtl="0">
              <a:spcBef>
                <a:spcPts val="0"/>
              </a:spcBef>
              <a:spcAft>
                <a:spcPts val="0"/>
              </a:spcAft>
              <a:buSzPts val="2400"/>
              <a:buChar char="●"/>
            </a:pPr>
            <a:r>
              <a:rPr lang="en"/>
              <a:t>Primary or "promoted" action for a screen</a:t>
            </a:r>
            <a:endParaRPr/>
          </a:p>
          <a:p>
            <a:pPr marL="457200" lvl="0" indent="-381000" algn="l" rtl="0">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marL="0" lvl="0" indent="0" algn="l" rtl="0">
              <a:spcBef>
                <a:spcPts val="1000"/>
              </a:spcBef>
              <a:spcAft>
                <a:spcPts val="0"/>
              </a:spcAft>
              <a:buNone/>
            </a:pPr>
            <a:endParaRPr/>
          </a:p>
          <a:p>
            <a:pPr marL="0" lvl="0" indent="0" algn="l" rtl="0">
              <a:spcBef>
                <a:spcPts val="1000"/>
              </a:spcBef>
              <a:spcAft>
                <a:spcPts val="0"/>
              </a:spcAft>
              <a:buNone/>
            </a:pPr>
            <a:r>
              <a:rPr lang="en"/>
              <a:t>For example:</a:t>
            </a:r>
            <a:endParaRPr/>
          </a:p>
          <a:p>
            <a:pPr marL="0" lvl="0" indent="0" algn="l" rtl="0">
              <a:spcBef>
                <a:spcPts val="1000"/>
              </a:spcBef>
              <a:spcAft>
                <a:spcPts val="0"/>
              </a:spcAft>
              <a:buClr>
                <a:schemeClr val="dk1"/>
              </a:buClr>
              <a:buSzPts val="1100"/>
              <a:buFont typeface="Arial"/>
              <a:buNone/>
            </a:pPr>
            <a:r>
              <a:rPr lang="en" b="1"/>
              <a:t>Add Contact</a:t>
            </a:r>
            <a:r>
              <a:rPr lang="en"/>
              <a:t> button in Contacts app</a:t>
            </a:r>
            <a:endParaRPr/>
          </a:p>
        </p:txBody>
      </p:sp>
      <p:sp>
        <p:nvSpPr>
          <p:cNvPr id="485" name="Google Shape;485;p8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486" name="Google Shape;486;p80"/>
          <p:cNvPicPr preferRelativeResize="0"/>
          <p:nvPr/>
        </p:nvPicPr>
        <p:blipFill>
          <a:blip r:embed="rId3">
            <a:alphaModFix/>
          </a:blip>
          <a:stretch>
            <a:fillRect/>
          </a:stretch>
        </p:blipFill>
        <p:spPr>
          <a:xfrm>
            <a:off x="6658213" y="1098475"/>
            <a:ext cx="2409825" cy="348615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FABs</a:t>
            </a:r>
            <a:endParaRPr dirty="0"/>
          </a:p>
        </p:txBody>
      </p:sp>
      <p:sp>
        <p:nvSpPr>
          <p:cNvPr id="492" name="Google Shape;492;p81"/>
          <p:cNvSpPr txBox="1">
            <a:spLocks noGrp="1"/>
          </p:cNvSpPr>
          <p:nvPr>
            <p:ph type="body" idx="1"/>
          </p:nvPr>
        </p:nvSpPr>
        <p:spPr>
          <a:xfrm>
            <a:off x="311700" y="1022600"/>
            <a:ext cx="8520600" cy="355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Add design support library to build.gradle</a:t>
            </a:r>
            <a:endParaRPr dirty="0"/>
          </a:p>
          <a:p>
            <a:pPr marL="457200" lvl="0" indent="0" algn="l" rtl="0">
              <a:spcBef>
                <a:spcPts val="0"/>
              </a:spcBef>
              <a:spcAft>
                <a:spcPts val="0"/>
              </a:spcAft>
              <a:buNone/>
            </a:pPr>
            <a:r>
              <a:rPr lang="en" sz="1800" dirty="0">
                <a:latin typeface="Consolas"/>
                <a:ea typeface="Consolas"/>
                <a:cs typeface="Consolas"/>
                <a:sym typeface="Consolas"/>
              </a:rPr>
              <a:t>compile 'com.android.support:design:a.b.c’</a:t>
            </a:r>
          </a:p>
          <a:p>
            <a:pPr marL="457200" lvl="0" indent="0" algn="l" rtl="0">
              <a:spcBef>
                <a:spcPts val="0"/>
              </a:spcBef>
              <a:spcAft>
                <a:spcPts val="0"/>
              </a:spcAft>
              <a:buNone/>
            </a:pPr>
            <a:r>
              <a:rPr lang="en-GB" sz="1800" b="1" dirty="0">
                <a:latin typeface="Consolas"/>
                <a:ea typeface="Consolas"/>
                <a:cs typeface="Consolas"/>
                <a:sym typeface="Consolas"/>
              </a:rPr>
              <a:t>L</a:t>
            </a:r>
            <a:r>
              <a:rPr lang="en" sz="1800" b="1" dirty="0">
                <a:latin typeface="Consolas"/>
                <a:ea typeface="Consolas"/>
                <a:cs typeface="Consolas"/>
                <a:sym typeface="Consolas"/>
              </a:rPr>
              <a:t>atest:</a:t>
            </a:r>
          </a:p>
          <a:p>
            <a:pPr marL="0" lvl="0" indent="0" eaLnBrk="0" fontAlgn="base" hangingPunct="0">
              <a:lnSpc>
                <a:spcPct val="100000"/>
              </a:lnSpc>
              <a:spcBef>
                <a:spcPct val="0"/>
              </a:spcBef>
              <a:spcAft>
                <a:spcPct val="0"/>
              </a:spcAft>
              <a:buClrTx/>
              <a:buSzTx/>
              <a:buNone/>
            </a:pPr>
            <a:r>
              <a:rPr lang="en-US" altLang="en-US" sz="1600" dirty="0">
                <a:solidFill>
                  <a:srgbClr val="000000"/>
                </a:solidFill>
                <a:latin typeface="Courier New" panose="02070309020205020404" pitchFamily="49" charset="0"/>
                <a:cs typeface="Courier New" panose="02070309020205020404" pitchFamily="49" charset="0"/>
              </a:rPr>
              <a:t>implementation </a:t>
            </a:r>
            <a:r>
              <a:rPr lang="en-US" altLang="en-US" sz="1600" b="1" dirty="0">
                <a:solidFill>
                  <a:srgbClr val="008000"/>
                </a:solidFill>
                <a:latin typeface="Courier New" panose="02070309020205020404" pitchFamily="49" charset="0"/>
                <a:cs typeface="Courier New" panose="02070309020205020404" pitchFamily="49" charset="0"/>
              </a:rPr>
              <a:t>'com.google.android.material:material:1.2.0-alpha04'</a:t>
            </a:r>
            <a:endParaRPr lang="en-US" altLang="en-US" sz="1600" dirty="0">
              <a:solidFill>
                <a:schemeClr val="tx1"/>
              </a:solidFill>
              <a:latin typeface="Arial" panose="020B0604020202020204" pitchFamily="34" charset="0"/>
            </a:endParaRPr>
          </a:p>
          <a:p>
            <a:pPr marL="457200" lvl="0" indent="-381000" algn="l" rtl="0">
              <a:spcBef>
                <a:spcPts val="1000"/>
              </a:spcBef>
              <a:spcAft>
                <a:spcPts val="0"/>
              </a:spcAft>
              <a:buSzPts val="2400"/>
              <a:buChar char="●"/>
            </a:pPr>
            <a:r>
              <a:rPr lang="en" dirty="0"/>
              <a:t>Layout</a:t>
            </a:r>
            <a:endParaRPr sz="1800" dirty="0">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&lt;</a:t>
            </a:r>
            <a:r>
              <a:rPr lang="en" sz="1800" b="1" dirty="0">
                <a:solidFill>
                  <a:schemeClr val="dk1"/>
                </a:solidFill>
                <a:latin typeface="Consolas"/>
                <a:ea typeface="Consolas"/>
                <a:cs typeface="Consolas"/>
                <a:sym typeface="Consolas"/>
              </a:rPr>
              <a:t>android.support.design.widget.FloatingActionButton</a:t>
            </a:r>
            <a:endParaRPr sz="1800" b="1"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android:id="@+id/fab"</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android:layout_gravity="bottom|end"</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android:layout_margin="@dimen/fab_margin"</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android:src="@drawable/ic_fab_chat_button_white" </a:t>
            </a:r>
            <a:endParaRPr sz="1800" dirty="0">
              <a:solidFill>
                <a:schemeClr val="dk1"/>
              </a:solidFill>
              <a:latin typeface="Consolas"/>
              <a:ea typeface="Consolas"/>
              <a:cs typeface="Consolas"/>
              <a:sym typeface="Consolas"/>
            </a:endParaRPr>
          </a:p>
          <a:p>
            <a:pPr marL="457200" lvl="0" indent="0" algn="l" rtl="0">
              <a:spcBef>
                <a:spcPts val="1000"/>
              </a:spcBef>
              <a:spcAft>
                <a:spcPts val="0"/>
              </a:spcAft>
              <a:buNone/>
            </a:pPr>
            <a:r>
              <a:rPr lang="en" sz="1800" dirty="0">
                <a:solidFill>
                  <a:schemeClr val="dk1"/>
                </a:solidFill>
                <a:latin typeface="Consolas"/>
                <a:ea typeface="Consolas"/>
                <a:cs typeface="Consolas"/>
                <a:sym typeface="Consolas"/>
              </a:rPr>
              <a:t>        .../&gt;</a:t>
            </a:r>
            <a:endParaRPr sz="1800" dirty="0">
              <a:solidFill>
                <a:schemeClr val="dk1"/>
              </a:solidFill>
              <a:latin typeface="Arial"/>
              <a:ea typeface="Arial"/>
              <a:cs typeface="Arial"/>
              <a:sym typeface="Arial"/>
            </a:endParaRPr>
          </a:p>
          <a:p>
            <a:pPr marL="457200" lvl="0" indent="0" algn="l" rtl="0">
              <a:lnSpc>
                <a:spcPct val="115000"/>
              </a:lnSpc>
              <a:spcBef>
                <a:spcPts val="1000"/>
              </a:spcBef>
              <a:spcAft>
                <a:spcPts val="0"/>
              </a:spcAft>
              <a:buNone/>
            </a:pPr>
            <a:endParaRPr sz="1800" dirty="0">
              <a:latin typeface="Consolas"/>
              <a:ea typeface="Consolas"/>
              <a:cs typeface="Consolas"/>
              <a:sym typeface="Consolas"/>
            </a:endParaRPr>
          </a:p>
          <a:p>
            <a:pPr marL="0" marR="0" lvl="0" indent="0" algn="l" rtl="0">
              <a:lnSpc>
                <a:spcPct val="115000"/>
              </a:lnSpc>
              <a:spcBef>
                <a:spcPts val="1000"/>
              </a:spcBef>
              <a:spcAft>
                <a:spcPts val="0"/>
              </a:spcAft>
              <a:buNone/>
            </a:pPr>
            <a:endParaRPr dirty="0">
              <a:latin typeface="Consolas"/>
              <a:ea typeface="Consolas"/>
              <a:cs typeface="Consolas"/>
              <a:sym typeface="Consolas"/>
            </a:endParaRPr>
          </a:p>
        </p:txBody>
      </p:sp>
      <p:sp>
        <p:nvSpPr>
          <p:cNvPr id="493" name="Google Shape;493;p8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89" name="Google Shape;289;p55"/>
          <p:cNvSpPr txBox="1">
            <a:spLocks noGrp="1"/>
          </p:cNvSpPr>
          <p:nvPr>
            <p:ph type="body" idx="1"/>
          </p:nvPr>
        </p:nvSpPr>
        <p:spPr>
          <a:xfrm>
            <a:off x="311700" y="1000075"/>
            <a:ext cx="8398800" cy="3416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SzPts val="2400"/>
              <a:buChar char="●"/>
            </a:pPr>
            <a:r>
              <a:rPr lang="en" dirty="0">
                <a:solidFill>
                  <a:schemeClr val="dk1"/>
                </a:solidFill>
              </a:rPr>
              <a:t>User Interaction</a:t>
            </a:r>
            <a:endParaRPr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dirty="0">
                <a:solidFill>
                  <a:schemeClr val="dk1"/>
                </a:solidFill>
              </a:rPr>
              <a:t>Focus</a:t>
            </a:r>
            <a:endParaRPr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dirty="0">
                <a:solidFill>
                  <a:schemeClr val="dk1"/>
                </a:solidFill>
              </a:rPr>
              <a:t>Text input and keyboards</a:t>
            </a:r>
            <a:endParaRPr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dirty="0">
                <a:solidFill>
                  <a:schemeClr val="dk1"/>
                </a:solidFill>
              </a:rPr>
              <a:t>Radio Buttons and Checkboxes</a:t>
            </a:r>
            <a:endParaRPr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dirty="0">
                <a:solidFill>
                  <a:schemeClr val="dk1"/>
                </a:solidFill>
              </a:rPr>
              <a:t>Making Choices</a:t>
            </a:r>
            <a:endParaRPr dirty="0">
              <a:solidFill>
                <a:schemeClr val="dk1"/>
              </a:solidFill>
            </a:endParaRPr>
          </a:p>
          <a:p>
            <a:pPr marL="914400" lvl="1" indent="-355600" algn="l" rtl="0">
              <a:lnSpc>
                <a:spcPct val="115000"/>
              </a:lnSpc>
              <a:spcBef>
                <a:spcPts val="0"/>
              </a:spcBef>
              <a:spcAft>
                <a:spcPts val="0"/>
              </a:spcAft>
              <a:buClr>
                <a:schemeClr val="dk1"/>
              </a:buClr>
              <a:buSzPts val="2000"/>
              <a:buChar char="○"/>
            </a:pPr>
            <a:r>
              <a:rPr lang="en" dirty="0">
                <a:solidFill>
                  <a:schemeClr val="dk1"/>
                </a:solidFill>
              </a:rPr>
              <a:t>dialogs, spinners and pickers</a:t>
            </a:r>
            <a:endParaRPr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dirty="0">
                <a:solidFill>
                  <a:schemeClr val="dk1"/>
                </a:solidFill>
              </a:rPr>
              <a:t>Recognizing gestures</a:t>
            </a:r>
            <a:endParaRPr dirty="0">
              <a:solidFill>
                <a:schemeClr val="dk1"/>
              </a:solidFill>
            </a:endParaRPr>
          </a:p>
          <a:p>
            <a:pPr marL="0" lvl="0" indent="0" algn="l" rtl="0">
              <a:lnSpc>
                <a:spcPct val="115000"/>
              </a:lnSpc>
              <a:spcBef>
                <a:spcPts val="1000"/>
              </a:spcBef>
              <a:spcAft>
                <a:spcPts val="0"/>
              </a:spcAft>
              <a:buNone/>
            </a:pPr>
            <a:endParaRPr dirty="0">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dirty="0"/>
          </a:p>
        </p:txBody>
      </p:sp>
      <p:sp>
        <p:nvSpPr>
          <p:cNvPr id="290" name="Google Shape;290;p5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97"/>
        <p:cNvGrpSpPr/>
        <p:nvPr/>
      </p:nvGrpSpPr>
      <p:grpSpPr>
        <a:xfrm>
          <a:off x="0" y="0"/>
          <a:ext cx="0" cy="0"/>
          <a:chOff x="0" y="0"/>
          <a:chExt cx="0" cy="0"/>
        </a:xfrm>
      </p:grpSpPr>
      <p:sp>
        <p:nvSpPr>
          <p:cNvPr id="498" name="Google Shape;498;p8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Button image assets</a:t>
            </a:r>
            <a:endParaRPr/>
          </a:p>
        </p:txBody>
      </p:sp>
      <p:sp>
        <p:nvSpPr>
          <p:cNvPr id="499" name="Google Shape;499;p82"/>
          <p:cNvSpPr txBox="1">
            <a:spLocks noGrp="1"/>
          </p:cNvSpPr>
          <p:nvPr>
            <p:ph type="body" idx="1"/>
          </p:nvPr>
        </p:nvSpPr>
        <p:spPr>
          <a:xfrm>
            <a:off x="114450" y="1199200"/>
            <a:ext cx="5824200" cy="3412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AutoNum type="arabicPeriod"/>
            </a:pPr>
            <a:r>
              <a:rPr lang="en"/>
              <a:t>Right-click app/res/drawable</a:t>
            </a:r>
            <a:endParaRPr/>
          </a:p>
          <a:p>
            <a:pPr marL="457200" lvl="0" indent="-381000" algn="l" rtl="0">
              <a:spcBef>
                <a:spcPts val="1000"/>
              </a:spcBef>
              <a:spcAft>
                <a:spcPts val="0"/>
              </a:spcAft>
              <a:buSzPts val="2400"/>
              <a:buAutoNum type="arabicPeriod"/>
            </a:pPr>
            <a:r>
              <a:rPr lang="en"/>
              <a:t>Choose </a:t>
            </a:r>
            <a:r>
              <a:rPr lang="en" b="1"/>
              <a:t>New &gt; Image Asset</a:t>
            </a:r>
            <a:endParaRPr b="1"/>
          </a:p>
          <a:p>
            <a:pPr marL="457200" lvl="0" indent="-381000" algn="l" rtl="0">
              <a:spcBef>
                <a:spcPts val="1000"/>
              </a:spcBef>
              <a:spcAft>
                <a:spcPts val="0"/>
              </a:spcAft>
              <a:buSzPts val="2400"/>
              <a:buAutoNum type="arabicPeriod"/>
            </a:pPr>
            <a:r>
              <a:rPr lang="en"/>
              <a:t>Choose </a:t>
            </a:r>
            <a:r>
              <a:rPr lang="en" b="1"/>
              <a:t>Action Bar and Tab Items</a:t>
            </a:r>
            <a:r>
              <a:rPr lang="en"/>
              <a:t> from drop down menu</a:t>
            </a:r>
            <a:endParaRPr/>
          </a:p>
          <a:p>
            <a:pPr marL="457200" lvl="0" indent="-381000" algn="l" rtl="0">
              <a:spcBef>
                <a:spcPts val="1000"/>
              </a:spcBef>
              <a:spcAft>
                <a:spcPts val="0"/>
              </a:spcAft>
              <a:buSzPts val="2400"/>
              <a:buAutoNum type="arabicPeriod"/>
            </a:pPr>
            <a:r>
              <a:rPr lang="en"/>
              <a:t>Click the </a:t>
            </a:r>
            <a:r>
              <a:rPr lang="en" b="1"/>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500" name="Google Shape;500;p8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501" name="Google Shape;501;p82"/>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502" name="Google Shape;502;p82"/>
          <p:cNvSpPr txBox="1">
            <a:spLocks noGrp="1"/>
          </p:cNvSpPr>
          <p:nvPr>
            <p:ph type="body" idx="1"/>
          </p:nvPr>
        </p:nvSpPr>
        <p:spPr>
          <a:xfrm>
            <a:off x="4357650" y="3385911"/>
            <a:ext cx="4663500" cy="9510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Experiment:</a:t>
            </a:r>
            <a:endParaRPr/>
          </a:p>
          <a:p>
            <a:pPr marL="457200" lvl="0" indent="-381000" algn="l" rtl="0">
              <a:spcBef>
                <a:spcPts val="0"/>
              </a:spcBef>
              <a:spcAft>
                <a:spcPts val="0"/>
              </a:spcAft>
              <a:buSzPts val="2400"/>
              <a:buAutoNum type="arabicPeriod" startAt="2"/>
            </a:pPr>
            <a:r>
              <a:rPr lang="en"/>
              <a:t>Choose </a:t>
            </a:r>
            <a:r>
              <a:rPr lang="en" b="1"/>
              <a:t>New &gt; Vector Asset</a:t>
            </a:r>
            <a:endParaRPr b="1"/>
          </a:p>
          <a:p>
            <a:pPr marL="0" lvl="0" indent="0" algn="l" rtl="0">
              <a:spcBef>
                <a:spcPts val="1000"/>
              </a:spcBef>
              <a:spcAft>
                <a:spcPts val="0"/>
              </a:spcAft>
              <a:buNone/>
            </a:pPr>
            <a:endParaRPr sz="11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F1F3-D0C3-433F-939F-7BD59FCA7E7E}"/>
              </a:ext>
            </a:extLst>
          </p:cNvPr>
          <p:cNvSpPr>
            <a:spLocks noGrp="1"/>
          </p:cNvSpPr>
          <p:nvPr>
            <p:ph type="title"/>
          </p:nvPr>
        </p:nvSpPr>
        <p:spPr/>
        <p:txBody>
          <a:bodyPr/>
          <a:lstStyle/>
          <a:p>
            <a:r>
              <a:rPr lang="en-IN" dirty="0"/>
              <a:t>Demo of Floating Action Button</a:t>
            </a:r>
            <a:endParaRPr lang="en-GB" dirty="0"/>
          </a:p>
        </p:txBody>
      </p:sp>
      <p:sp>
        <p:nvSpPr>
          <p:cNvPr id="3" name="Text Placeholder 2">
            <a:extLst>
              <a:ext uri="{FF2B5EF4-FFF2-40B4-BE49-F238E27FC236}">
                <a16:creationId xmlns:a16="http://schemas.microsoft.com/office/drawing/2014/main" id="{B5B5F5ED-91E3-4CAC-88E9-38FAA21735B7}"/>
              </a:ext>
            </a:extLst>
          </p:cNvPr>
          <p:cNvSpPr>
            <a:spLocks noGrp="1"/>
          </p:cNvSpPr>
          <p:nvPr>
            <p:ph type="body" idx="1"/>
          </p:nvPr>
        </p:nvSpPr>
        <p:spPr/>
        <p:txBody>
          <a:bodyPr/>
          <a:lstStyle/>
          <a:p>
            <a:r>
              <a:rPr lang="en-IN" dirty="0"/>
              <a:t>Add dependencies</a:t>
            </a:r>
          </a:p>
          <a:p>
            <a:r>
              <a:rPr lang="en-IN" dirty="0"/>
              <a:t>Create a FAB in the activity_main.xml</a:t>
            </a:r>
          </a:p>
          <a:p>
            <a:r>
              <a:rPr lang="en-IN" dirty="0"/>
              <a:t>Create images asset to add to FAB</a:t>
            </a:r>
          </a:p>
          <a:p>
            <a:r>
              <a:rPr lang="en-IN" dirty="0"/>
              <a:t>In Main_Activity.java  extract the FAB view and add </a:t>
            </a:r>
            <a:r>
              <a:rPr lang="en-IN" dirty="0" err="1"/>
              <a:t>listerner</a:t>
            </a:r>
            <a:r>
              <a:rPr lang="en-IN" dirty="0"/>
              <a:t> to perform the action.</a:t>
            </a:r>
            <a:endParaRPr lang="en-GB" dirty="0"/>
          </a:p>
        </p:txBody>
      </p:sp>
      <p:sp>
        <p:nvSpPr>
          <p:cNvPr id="4" name="Slide Number Placeholder 3">
            <a:extLst>
              <a:ext uri="{FF2B5EF4-FFF2-40B4-BE49-F238E27FC236}">
                <a16:creationId xmlns:a16="http://schemas.microsoft.com/office/drawing/2014/main" id="{619130EF-2557-48A8-AC0D-7019225E3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878071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98FA-5AB6-43FE-8728-4D3349B0AFDA}"/>
              </a:ext>
            </a:extLst>
          </p:cNvPr>
          <p:cNvSpPr>
            <a:spLocks noGrp="1"/>
          </p:cNvSpPr>
          <p:nvPr>
            <p:ph type="title"/>
          </p:nvPr>
        </p:nvSpPr>
        <p:spPr/>
        <p:txBody>
          <a:bodyPr/>
          <a:lstStyle/>
          <a:p>
            <a:r>
              <a:rPr lang="en-IN" dirty="0"/>
              <a:t>Animation</a:t>
            </a:r>
            <a:endParaRPr lang="en-GB" dirty="0"/>
          </a:p>
        </p:txBody>
      </p:sp>
      <p:sp>
        <p:nvSpPr>
          <p:cNvPr id="3" name="Text Placeholder 2">
            <a:extLst>
              <a:ext uri="{FF2B5EF4-FFF2-40B4-BE49-F238E27FC236}">
                <a16:creationId xmlns:a16="http://schemas.microsoft.com/office/drawing/2014/main" id="{6ADF4C86-6E3D-4705-94C4-3B7A9CB8DF18}"/>
              </a:ext>
            </a:extLst>
          </p:cNvPr>
          <p:cNvSpPr>
            <a:spLocks noGrp="1"/>
          </p:cNvSpPr>
          <p:nvPr>
            <p:ph type="body" idx="1"/>
          </p:nvPr>
        </p:nvSpPr>
        <p:spPr/>
        <p:txBody>
          <a:bodyPr/>
          <a:lstStyle/>
          <a:p>
            <a:pPr marL="76200" indent="0">
              <a:buNone/>
            </a:pPr>
            <a:r>
              <a:rPr lang="en-US" dirty="0"/>
              <a:t>Animation is the process of creating motion and shape change.</a:t>
            </a:r>
          </a:p>
          <a:p>
            <a:pPr marL="76200" indent="0">
              <a:buNone/>
            </a:pPr>
            <a:r>
              <a:rPr lang="en-US" dirty="0"/>
              <a:t>Animation in android is possible from many ways. one easy and widely used way of making animation called </a:t>
            </a:r>
            <a:r>
              <a:rPr lang="en-US" dirty="0" err="1"/>
              <a:t>tweened</a:t>
            </a:r>
            <a:r>
              <a:rPr lang="en-US" dirty="0"/>
              <a:t> animation is discussed here.</a:t>
            </a:r>
          </a:p>
          <a:p>
            <a:pPr marL="76200" indent="0">
              <a:buNone/>
            </a:pPr>
            <a:endParaRPr lang="en-GB" dirty="0"/>
          </a:p>
        </p:txBody>
      </p:sp>
      <p:sp>
        <p:nvSpPr>
          <p:cNvPr id="4" name="Slide Number Placeholder 3">
            <a:extLst>
              <a:ext uri="{FF2B5EF4-FFF2-40B4-BE49-F238E27FC236}">
                <a16:creationId xmlns:a16="http://schemas.microsoft.com/office/drawing/2014/main" id="{ED47814B-7AF7-4566-AD77-B392E7EAC2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00982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08CD-0913-4E90-905D-AA0F3006289A}"/>
              </a:ext>
            </a:extLst>
          </p:cNvPr>
          <p:cNvSpPr>
            <a:spLocks noGrp="1"/>
          </p:cNvSpPr>
          <p:nvPr>
            <p:ph type="title"/>
          </p:nvPr>
        </p:nvSpPr>
        <p:spPr/>
        <p:txBody>
          <a:bodyPr/>
          <a:lstStyle/>
          <a:p>
            <a:r>
              <a:rPr lang="en-IN" dirty="0"/>
              <a:t>Resources</a:t>
            </a:r>
            <a:endParaRPr lang="en-GB" dirty="0"/>
          </a:p>
        </p:txBody>
      </p:sp>
      <p:sp>
        <p:nvSpPr>
          <p:cNvPr id="3" name="Text Placeholder 2">
            <a:extLst>
              <a:ext uri="{FF2B5EF4-FFF2-40B4-BE49-F238E27FC236}">
                <a16:creationId xmlns:a16="http://schemas.microsoft.com/office/drawing/2014/main" id="{4577F013-DF64-4A89-8D3A-4454285A3A26}"/>
              </a:ext>
            </a:extLst>
          </p:cNvPr>
          <p:cNvSpPr>
            <a:spLocks noGrp="1"/>
          </p:cNvSpPr>
          <p:nvPr>
            <p:ph type="body" idx="1"/>
          </p:nvPr>
        </p:nvSpPr>
        <p:spPr/>
        <p:txBody>
          <a:bodyPr/>
          <a:lstStyle/>
          <a:p>
            <a:r>
              <a:rPr lang="en-IN" dirty="0"/>
              <a:t>In resources create an animation </a:t>
            </a:r>
            <a:r>
              <a:rPr lang="en-IN" dirty="0" smtClean="0"/>
              <a:t>file res-&gt;</a:t>
            </a:r>
            <a:r>
              <a:rPr lang="en-IN" dirty="0" err="1" smtClean="0"/>
              <a:t>anim</a:t>
            </a:r>
            <a:r>
              <a:rPr lang="en-IN" dirty="0" smtClean="0"/>
              <a:t>-&gt;.xml</a:t>
            </a:r>
            <a:endParaRPr lang="en-IN" dirty="0"/>
          </a:p>
          <a:p>
            <a:r>
              <a:rPr lang="en-IN" dirty="0"/>
              <a:t>File is with .xml format</a:t>
            </a:r>
          </a:p>
          <a:p>
            <a:r>
              <a:rPr lang="en-IN" dirty="0"/>
              <a:t>Need to add the animation codes for scale or rotate etc</a:t>
            </a:r>
            <a:r>
              <a:rPr lang="en-IN" dirty="0" smtClean="0"/>
              <a:t>.</a:t>
            </a:r>
          </a:p>
          <a:p>
            <a:r>
              <a:rPr lang="en-IN" dirty="0" smtClean="0"/>
              <a:t>Scale, Rotate, </a:t>
            </a:r>
            <a:r>
              <a:rPr lang="en-IN" dirty="0" err="1" smtClean="0"/>
              <a:t>Alpha,Translate</a:t>
            </a:r>
            <a:endParaRPr lang="en-GB" dirty="0"/>
          </a:p>
        </p:txBody>
      </p:sp>
      <p:sp>
        <p:nvSpPr>
          <p:cNvPr id="4" name="Slide Number Placeholder 3">
            <a:extLst>
              <a:ext uri="{FF2B5EF4-FFF2-40B4-BE49-F238E27FC236}">
                <a16:creationId xmlns:a16="http://schemas.microsoft.com/office/drawing/2014/main" id="{C83F8EB7-2A41-42EB-A8F4-FD09FD49C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66072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CE0-4E76-493C-8C81-199A5487A14B}"/>
              </a:ext>
            </a:extLst>
          </p:cNvPr>
          <p:cNvSpPr>
            <a:spLocks noGrp="1"/>
          </p:cNvSpPr>
          <p:nvPr>
            <p:ph type="title"/>
          </p:nvPr>
        </p:nvSpPr>
        <p:spPr/>
        <p:txBody>
          <a:bodyPr/>
          <a:lstStyle/>
          <a:p>
            <a:r>
              <a:rPr lang="en-IN" dirty="0"/>
              <a:t>Scale</a:t>
            </a:r>
            <a:endParaRPr lang="en-GB" dirty="0"/>
          </a:p>
        </p:txBody>
      </p:sp>
      <p:sp>
        <p:nvSpPr>
          <p:cNvPr id="4" name="Slide Number Placeholder 3">
            <a:extLst>
              <a:ext uri="{FF2B5EF4-FFF2-40B4-BE49-F238E27FC236}">
                <a16:creationId xmlns:a16="http://schemas.microsoft.com/office/drawing/2014/main" id="{C56FC9D8-B318-4B7F-A543-0629121C13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6" name="Rectangle 2">
            <a:extLst>
              <a:ext uri="{FF2B5EF4-FFF2-40B4-BE49-F238E27FC236}">
                <a16:creationId xmlns:a16="http://schemas.microsoft.com/office/drawing/2014/main" id="{9457C3C7-6188-47DA-8BBD-64CF8540CD62}"/>
              </a:ext>
            </a:extLst>
          </p:cNvPr>
          <p:cNvSpPr>
            <a:spLocks noGrp="1" noChangeArrowheads="1"/>
          </p:cNvSpPr>
          <p:nvPr>
            <p:ph type="body" idx="1"/>
          </p:nvPr>
        </p:nvSpPr>
        <p:spPr bwMode="auto">
          <a:xfrm>
            <a:off x="311700" y="1491815"/>
            <a:ext cx="72090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&lt;</a:t>
            </a:r>
            <a:r>
              <a:rPr kumimoji="0" lang="en-US" altLang="en-US" sz="1800" b="1" i="0" u="none" strike="noStrike" cap="none" normalizeH="0" baseline="0" dirty="0">
                <a:ln>
                  <a:noFill/>
                </a:ln>
                <a:solidFill>
                  <a:srgbClr val="FF0000"/>
                </a:solidFill>
                <a:effectLst/>
                <a:latin typeface="Arial Unicode MS"/>
              </a:rPr>
              <a:t>scale </a:t>
            </a:r>
            <a:r>
              <a:rPr kumimoji="0" lang="en-US" altLang="en-US" sz="1800" b="0" i="0" u="none" strike="noStrike" cap="none" normalizeH="0" baseline="0" dirty="0" err="1">
                <a:ln>
                  <a:noFill/>
                </a:ln>
                <a:solidFill>
                  <a:schemeClr val="tx1"/>
                </a:solidFill>
                <a:effectLst/>
                <a:latin typeface="Arial Unicode MS"/>
              </a:rPr>
              <a:t>xmlns:android</a:t>
            </a:r>
            <a:r>
              <a:rPr kumimoji="0" lang="en-US" altLang="en-US" sz="1800" b="0" i="0" u="none" strike="noStrike" cap="none" normalizeH="0" baseline="0" dirty="0">
                <a:ln>
                  <a:noFill/>
                </a:ln>
                <a:solidFill>
                  <a:schemeClr val="tx1"/>
                </a:solidFill>
                <a:effectLst/>
                <a:latin typeface="Arial Unicode MS"/>
              </a:rPr>
              <a:t>="http://schemas.android.com/</a:t>
            </a:r>
            <a:r>
              <a:rPr kumimoji="0" lang="en-US" altLang="en-US" sz="1800" b="0" i="0" u="none" strike="noStrike" cap="none" normalizeH="0" baseline="0" dirty="0" err="1">
                <a:ln>
                  <a:noFill/>
                </a:ln>
                <a:solidFill>
                  <a:schemeClr val="tx1"/>
                </a:solidFill>
                <a:effectLst/>
                <a:latin typeface="Arial Unicode MS"/>
              </a:rPr>
              <a:t>apk</a:t>
            </a:r>
            <a:r>
              <a:rPr kumimoji="0" lang="en-US" altLang="en-US" sz="1800" b="0" i="0" u="none" strike="noStrike" cap="none" normalizeH="0" baseline="0" dirty="0">
                <a:ln>
                  <a:noFill/>
                </a:ln>
                <a:solidFill>
                  <a:schemeClr val="tx1"/>
                </a:solidFill>
                <a:effectLst/>
                <a:latin typeface="Arial Unicode MS"/>
              </a:rPr>
              <a:t>/res/android"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           </a:t>
            </a:r>
            <a:r>
              <a:rPr kumimoji="0" lang="en-US" altLang="en-US" sz="1800" b="0" i="0" u="none" strike="noStrike" cap="none" normalizeH="0" baseline="0" dirty="0" err="1">
                <a:ln>
                  <a:noFill/>
                </a:ln>
                <a:solidFill>
                  <a:schemeClr val="tx1"/>
                </a:solidFill>
                <a:effectLst/>
                <a:latin typeface="Arial Unicode MS"/>
              </a:rPr>
              <a:t>android:fromXScale</a:t>
            </a:r>
            <a:r>
              <a:rPr kumimoji="0" lang="en-US" altLang="en-US" sz="1800" b="0" i="0" u="none" strike="noStrike" cap="none" normalizeH="0" baseline="0" dirty="0">
                <a:ln>
                  <a:noFill/>
                </a:ln>
                <a:solidFill>
                  <a:schemeClr val="tx1"/>
                </a:solidFill>
                <a:effectLst/>
                <a:latin typeface="Arial Unicode MS"/>
              </a:rPr>
              <a:t>="0.5"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android:toXScale</a:t>
            </a:r>
            <a:r>
              <a:rPr kumimoji="0" lang="en-US" altLang="en-US" sz="1800" b="0" i="0" u="none" strike="noStrike" cap="none" normalizeH="0" baseline="0" dirty="0">
                <a:ln>
                  <a:noFill/>
                </a:ln>
                <a:solidFill>
                  <a:schemeClr val="tx1"/>
                </a:solidFill>
                <a:effectLst/>
                <a:latin typeface="Arial Unicode MS"/>
              </a:rPr>
              <a:t>="3.0"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android:fromYScale</a:t>
            </a:r>
            <a:r>
              <a:rPr kumimoji="0" lang="en-US" altLang="en-US" sz="1800" b="0" i="0" u="none" strike="noStrike" cap="none" normalizeH="0" baseline="0" dirty="0">
                <a:ln>
                  <a:noFill/>
                </a:ln>
                <a:solidFill>
                  <a:schemeClr val="tx1"/>
                </a:solidFill>
                <a:effectLst/>
                <a:latin typeface="Arial Unicode MS"/>
              </a:rPr>
              <a:t>="0.5"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android:toYScale</a:t>
            </a:r>
            <a:r>
              <a:rPr kumimoji="0" lang="en-US" altLang="en-US" sz="1800" b="0" i="0" u="none" strike="noStrike" cap="none" normalizeH="0" baseline="0" dirty="0">
                <a:ln>
                  <a:noFill/>
                </a:ln>
                <a:solidFill>
                  <a:schemeClr val="tx1"/>
                </a:solidFill>
                <a:effectLst/>
                <a:latin typeface="Arial Unicode MS"/>
              </a:rPr>
              <a:t>="3.0"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android:duration</a:t>
            </a:r>
            <a:r>
              <a:rPr kumimoji="0" lang="en-US" altLang="en-US" sz="1800" b="0" i="0" u="none" strike="noStrike" cap="none" normalizeH="0" baseline="0" dirty="0">
                <a:ln>
                  <a:noFill/>
                </a:ln>
                <a:solidFill>
                  <a:schemeClr val="tx1"/>
                </a:solidFill>
                <a:effectLst/>
                <a:latin typeface="Arial Unicode MS"/>
              </a:rPr>
              <a:t>="5000"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android:pivotX</a:t>
            </a:r>
            <a:r>
              <a:rPr kumimoji="0" lang="en-US" altLang="en-US" sz="1800" b="0" i="0" u="none" strike="noStrike" cap="none" normalizeH="0" baseline="0" dirty="0">
                <a:ln>
                  <a:noFill/>
                </a:ln>
                <a:solidFill>
                  <a:schemeClr val="tx1"/>
                </a:solidFill>
                <a:effectLst/>
                <a:latin typeface="Arial Unicode MS"/>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android:pivotY</a:t>
            </a:r>
            <a:r>
              <a:rPr kumimoji="0" lang="en-US" altLang="en-US" sz="1800" b="0" i="0" u="none" strike="noStrike" cap="none" normalizeH="0" baseline="0" dirty="0">
                <a:ln>
                  <a:noFill/>
                </a:ln>
                <a:solidFill>
                  <a:schemeClr val="tx1"/>
                </a:solidFill>
                <a:effectLst/>
                <a:latin typeface="Arial Unicode MS"/>
              </a:rPr>
              <a:t>="50%"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Unicode MS"/>
              </a:rPr>
              <a:t>&lt;/scale</a:t>
            </a:r>
            <a:r>
              <a:rPr kumimoji="0" lang="en-US" altLang="en-US" sz="1800" b="0" i="0" u="none" strike="noStrike" cap="none" normalizeH="0" baseline="0" dirty="0">
                <a:ln>
                  <a:noFill/>
                </a:ln>
                <a:solidFill>
                  <a:schemeClr val="tx1"/>
                </a:solidFill>
                <a:effectLst/>
                <a:latin typeface="Arial Unicode MS"/>
              </a:rPr>
              <a:t>&gt;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483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171-2541-46A1-8331-C9B488DF6368}"/>
              </a:ext>
            </a:extLst>
          </p:cNvPr>
          <p:cNvSpPr>
            <a:spLocks noGrp="1"/>
          </p:cNvSpPr>
          <p:nvPr>
            <p:ph type="title"/>
          </p:nvPr>
        </p:nvSpPr>
        <p:spPr/>
        <p:txBody>
          <a:bodyPr/>
          <a:lstStyle/>
          <a:p>
            <a:r>
              <a:rPr lang="en-IN" dirty="0"/>
              <a:t>Rotate</a:t>
            </a:r>
            <a:endParaRPr lang="en-GB" dirty="0"/>
          </a:p>
        </p:txBody>
      </p:sp>
      <p:sp>
        <p:nvSpPr>
          <p:cNvPr id="4" name="Slide Number Placeholder 3">
            <a:extLst>
              <a:ext uri="{FF2B5EF4-FFF2-40B4-BE49-F238E27FC236}">
                <a16:creationId xmlns:a16="http://schemas.microsoft.com/office/drawing/2014/main" id="{6146D7FA-AFCD-40AD-861A-63BE5F9BF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Rectangle 1">
            <a:extLst>
              <a:ext uri="{FF2B5EF4-FFF2-40B4-BE49-F238E27FC236}">
                <a16:creationId xmlns:a16="http://schemas.microsoft.com/office/drawing/2014/main" id="{38B839AF-EE32-4C62-80EC-08DB205535D2}"/>
              </a:ext>
            </a:extLst>
          </p:cNvPr>
          <p:cNvSpPr>
            <a:spLocks noGrp="1" noChangeArrowheads="1"/>
          </p:cNvSpPr>
          <p:nvPr>
            <p:ph type="body" idx="1"/>
          </p:nvPr>
        </p:nvSpPr>
        <p:spPr bwMode="auto">
          <a:xfrm>
            <a:off x="383262" y="1008328"/>
            <a:ext cx="962795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&lt;</a:t>
            </a:r>
            <a:r>
              <a:rPr kumimoji="0" lang="en-US" altLang="en-US" b="0" i="0" u="none" strike="noStrike" cap="none" normalizeH="0" baseline="0" dirty="0">
                <a:ln>
                  <a:noFill/>
                </a:ln>
                <a:solidFill>
                  <a:srgbClr val="FF0000"/>
                </a:solidFill>
                <a:effectLst/>
                <a:latin typeface="Arial Unicode MS"/>
              </a:rPr>
              <a:t>rotate</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xmlns:android</a:t>
            </a:r>
            <a:r>
              <a:rPr kumimoji="0" lang="en-US" altLang="en-US" b="0" i="0" u="none" strike="noStrike" cap="none" normalizeH="0" baseline="0" dirty="0">
                <a:ln>
                  <a:noFill/>
                </a:ln>
                <a:solidFill>
                  <a:schemeClr val="tx1"/>
                </a:solidFill>
                <a:effectLst/>
                <a:latin typeface="Arial Unicode MS"/>
              </a:rPr>
              <a:t>="http://schemas.android.com/</a:t>
            </a:r>
            <a:r>
              <a:rPr kumimoji="0" lang="en-US" altLang="en-US" b="0" i="0" u="none" strike="noStrike" cap="none" normalizeH="0" baseline="0" dirty="0" err="1">
                <a:ln>
                  <a:noFill/>
                </a:ln>
                <a:solidFill>
                  <a:schemeClr val="tx1"/>
                </a:solidFill>
                <a:effectLst/>
                <a:latin typeface="Arial Unicode MS"/>
              </a:rPr>
              <a:t>apk</a:t>
            </a:r>
            <a:r>
              <a:rPr kumimoji="0" lang="en-US" altLang="en-US" b="0" i="0" u="none" strike="noStrike" cap="none" normalizeH="0" baseline="0" dirty="0">
                <a:ln>
                  <a:noFill/>
                </a:ln>
                <a:solidFill>
                  <a:schemeClr val="tx1"/>
                </a:solidFill>
                <a:effectLst/>
                <a:latin typeface="Arial Unicode MS"/>
              </a:rPr>
              <a:t>/res/android"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err="1">
                <a:ln>
                  <a:noFill/>
                </a:ln>
                <a:solidFill>
                  <a:schemeClr val="tx1"/>
                </a:solidFill>
                <a:effectLst/>
                <a:latin typeface="Arial Unicode MS"/>
              </a:rPr>
              <a:t>android:fromDegrees</a:t>
            </a:r>
            <a:r>
              <a:rPr kumimoji="0" lang="en-US" altLang="en-US"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err="1">
                <a:ln>
                  <a:noFill/>
                </a:ln>
                <a:solidFill>
                  <a:schemeClr val="tx1"/>
                </a:solidFill>
                <a:effectLst/>
                <a:latin typeface="Arial Unicode MS"/>
              </a:rPr>
              <a:t>android:toDegrees</a:t>
            </a:r>
            <a:r>
              <a:rPr kumimoji="0" lang="en-US" altLang="en-US" b="0" i="0" u="none" strike="noStrike" cap="none" normalizeH="0" baseline="0" dirty="0">
                <a:ln>
                  <a:noFill/>
                </a:ln>
                <a:solidFill>
                  <a:schemeClr val="tx1"/>
                </a:solidFill>
                <a:effectLst/>
                <a:latin typeface="Arial Unicode MS"/>
              </a:rPr>
              <a:t>="360"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err="1">
                <a:ln>
                  <a:noFill/>
                </a:ln>
                <a:solidFill>
                  <a:schemeClr val="tx1"/>
                </a:solidFill>
                <a:effectLst/>
                <a:latin typeface="Arial Unicode MS"/>
              </a:rPr>
              <a:t>android:pivotX</a:t>
            </a:r>
            <a:r>
              <a:rPr kumimoji="0" lang="en-US" altLang="en-US" b="0" i="0" u="none" strike="noStrike" cap="none" normalizeH="0" baseline="0" dirty="0">
                <a:ln>
                  <a:noFill/>
                </a:ln>
                <a:solidFill>
                  <a:schemeClr val="tx1"/>
                </a:solidFill>
                <a:effectLst/>
                <a:latin typeface="Arial Unicode MS"/>
              </a:rPr>
              <a:t>="50%"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err="1">
                <a:ln>
                  <a:noFill/>
                </a:ln>
                <a:solidFill>
                  <a:schemeClr val="tx1"/>
                </a:solidFill>
                <a:effectLst/>
                <a:latin typeface="Arial Unicode MS"/>
              </a:rPr>
              <a:t>android:pivotY</a:t>
            </a:r>
            <a:r>
              <a:rPr kumimoji="0" lang="en-US" altLang="en-US" b="0" i="0" u="none" strike="noStrike" cap="none" normalizeH="0" baseline="0" dirty="0">
                <a:ln>
                  <a:noFill/>
                </a:ln>
                <a:solidFill>
                  <a:schemeClr val="tx1"/>
                </a:solidFill>
                <a:effectLst/>
                <a:latin typeface="Arial Unicode MS"/>
              </a:rPr>
              <a:t>="50%"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err="1">
                <a:ln>
                  <a:noFill/>
                </a:ln>
                <a:solidFill>
                  <a:schemeClr val="tx1"/>
                </a:solidFill>
                <a:effectLst/>
                <a:latin typeface="Arial Unicode MS"/>
              </a:rPr>
              <a:t>android:duration</a:t>
            </a:r>
            <a:r>
              <a:rPr kumimoji="0" lang="en-US" altLang="en-US" b="0" i="0" u="none" strike="noStrike" cap="none" normalizeH="0" baseline="0" dirty="0">
                <a:ln>
                  <a:noFill/>
                </a:ln>
                <a:solidFill>
                  <a:schemeClr val="tx1"/>
                </a:solidFill>
                <a:effectLst/>
                <a:latin typeface="Arial Unicode MS"/>
              </a:rPr>
              <a:t>="5000"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&lt;/rotate</a:t>
            </a:r>
            <a:r>
              <a:rPr kumimoji="0" lang="en-US" altLang="en-US" b="0" i="0" u="none" strike="noStrike" cap="none" normalizeH="0" baseline="0" dirty="0">
                <a:ln>
                  <a:noFill/>
                </a:ln>
                <a:solidFill>
                  <a:schemeClr val="tx1"/>
                </a:solidFill>
                <a:effectLst/>
                <a:latin typeface="Arial Unicode MS"/>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337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4042-851E-458D-B314-091069344A83}"/>
              </a:ext>
            </a:extLst>
          </p:cNvPr>
          <p:cNvSpPr>
            <a:spLocks noGrp="1"/>
          </p:cNvSpPr>
          <p:nvPr>
            <p:ph type="title"/>
          </p:nvPr>
        </p:nvSpPr>
        <p:spPr/>
        <p:txBody>
          <a:bodyPr/>
          <a:lstStyle/>
          <a:p>
            <a:r>
              <a:rPr lang="en-IN" dirty="0"/>
              <a:t>Fading</a:t>
            </a:r>
            <a:endParaRPr lang="en-GB" dirty="0"/>
          </a:p>
        </p:txBody>
      </p:sp>
      <p:sp>
        <p:nvSpPr>
          <p:cNvPr id="4" name="Slide Number Placeholder 3">
            <a:extLst>
              <a:ext uri="{FF2B5EF4-FFF2-40B4-BE49-F238E27FC236}">
                <a16:creationId xmlns:a16="http://schemas.microsoft.com/office/drawing/2014/main" id="{C8878680-3527-465D-B614-D1870E7B2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Rectangle 1">
            <a:extLst>
              <a:ext uri="{FF2B5EF4-FFF2-40B4-BE49-F238E27FC236}">
                <a16:creationId xmlns:a16="http://schemas.microsoft.com/office/drawing/2014/main" id="{9C06AAB2-E2BE-426B-9686-E5C44B8EE710}"/>
              </a:ext>
            </a:extLst>
          </p:cNvPr>
          <p:cNvSpPr>
            <a:spLocks noGrp="1" noChangeArrowheads="1"/>
          </p:cNvSpPr>
          <p:nvPr>
            <p:ph type="body" idx="1"/>
          </p:nvPr>
        </p:nvSpPr>
        <p:spPr bwMode="auto">
          <a:xfrm>
            <a:off x="597948" y="1033309"/>
            <a:ext cx="80081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Unicode MS"/>
              </a:rPr>
              <a:t>Appear:</a:t>
            </a:r>
            <a:endParaRPr kumimoji="0" lang="en-US" altLang="en-US" sz="1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&lt;</a:t>
            </a:r>
            <a:r>
              <a:rPr kumimoji="0" lang="en-US" altLang="en-US" sz="1800" b="1" i="0" u="none" strike="noStrike" cap="none" normalizeH="0" baseline="0" dirty="0">
                <a:ln>
                  <a:noFill/>
                </a:ln>
                <a:solidFill>
                  <a:srgbClr val="FF0000"/>
                </a:solidFill>
                <a:effectLst/>
                <a:latin typeface="Arial Unicode MS"/>
              </a:rPr>
              <a:t>alpha</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android:fromAlpha</a:t>
            </a:r>
            <a:r>
              <a:rPr kumimoji="0" lang="en-US" altLang="en-US" sz="18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android:toAlpha</a:t>
            </a:r>
            <a:r>
              <a:rPr kumimoji="0" lang="en-US" altLang="en-US" sz="1800" b="0" i="0" u="none" strike="noStrike" cap="none" normalizeH="0" baseline="0" dirty="0">
                <a:ln>
                  <a:noFill/>
                </a:ln>
                <a:solidFill>
                  <a:schemeClr val="tx1"/>
                </a:solidFill>
                <a:effectLst/>
                <a:latin typeface="Arial Unicode MS"/>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android:duration</a:t>
            </a:r>
            <a:r>
              <a:rPr kumimoji="0" lang="en-US" altLang="en-US" sz="1800" b="0" i="0" u="none" strike="noStrike" cap="none" normalizeH="0" baseline="0" dirty="0">
                <a:ln>
                  <a:noFill/>
                </a:ln>
                <a:solidFill>
                  <a:schemeClr val="tx1"/>
                </a:solidFill>
                <a:effectLst/>
                <a:latin typeface="Arial Unicode MS"/>
              </a:rPr>
              <a:t>="2000"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Unicode MS"/>
              </a:rPr>
              <a:t>&lt;/alpha</a:t>
            </a:r>
            <a:r>
              <a:rPr kumimoji="0" lang="en-US" altLang="en-US" sz="1800" b="0" i="0" u="none" strike="noStrike" cap="none" normalizeH="0" baseline="0" dirty="0">
                <a:ln>
                  <a:noFill/>
                </a:ln>
                <a:solidFill>
                  <a:schemeClr val="tx1"/>
                </a:solidFill>
                <a:effectLst/>
                <a:latin typeface="Arial Unicode MS"/>
              </a:rPr>
              <a:t>&gt;</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Disappear:</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Arial Unicode MS"/>
              </a:rPr>
              <a:t>&lt;</a:t>
            </a:r>
            <a:r>
              <a:rPr lang="en-US" altLang="en-US" sz="1800" dirty="0">
                <a:solidFill>
                  <a:srgbClr val="FF0000"/>
                </a:solidFill>
                <a:latin typeface="Arial Unicode MS"/>
              </a:rPr>
              <a:t>alpha</a:t>
            </a:r>
            <a:r>
              <a:rPr lang="en-US" altLang="en-US" sz="1800" dirty="0">
                <a:solidFill>
                  <a:schemeClr val="tx1"/>
                </a:solidFill>
                <a:latin typeface="Arial Unicode MS"/>
              </a:rPr>
              <a:t> </a:t>
            </a:r>
            <a:r>
              <a:rPr lang="en-US" altLang="en-US" sz="1800" dirty="0" err="1">
                <a:solidFill>
                  <a:schemeClr val="tx1"/>
                </a:solidFill>
                <a:latin typeface="Arial Unicode MS"/>
              </a:rPr>
              <a:t>android:startOffset</a:t>
            </a:r>
            <a:r>
              <a:rPr lang="en-US" altLang="en-US" sz="1800" dirty="0">
                <a:solidFill>
                  <a:schemeClr val="tx1"/>
                </a:solidFill>
                <a:latin typeface="Arial Unicode MS"/>
              </a:rPr>
              <a:t>="2000“</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Arial Unicode MS"/>
              </a:rPr>
              <a:t> </a:t>
            </a:r>
            <a:r>
              <a:rPr lang="en-US" altLang="en-US" sz="1800" dirty="0" err="1">
                <a:solidFill>
                  <a:schemeClr val="tx1"/>
                </a:solidFill>
                <a:latin typeface="Arial Unicode MS"/>
              </a:rPr>
              <a:t>android:fromAlpha</a:t>
            </a:r>
            <a:r>
              <a:rPr lang="en-US" altLang="en-US" sz="1800" dirty="0">
                <a:solidFill>
                  <a:schemeClr val="tx1"/>
                </a:solidFill>
                <a:latin typeface="Arial Unicode MS"/>
              </a:rPr>
              <a:t>="1“</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Arial Unicode MS"/>
              </a:rPr>
              <a:t> </a:t>
            </a:r>
            <a:r>
              <a:rPr lang="en-US" altLang="en-US" sz="1800" dirty="0" err="1">
                <a:solidFill>
                  <a:schemeClr val="tx1"/>
                </a:solidFill>
                <a:latin typeface="Arial Unicode MS"/>
              </a:rPr>
              <a:t>android:toAlpha</a:t>
            </a:r>
            <a:r>
              <a:rPr lang="en-US" altLang="en-US" sz="1800" dirty="0">
                <a:solidFill>
                  <a:schemeClr val="tx1"/>
                </a:solidFill>
                <a:latin typeface="Arial Unicode MS"/>
              </a:rPr>
              <a:t>="0" </a:t>
            </a:r>
          </a:p>
          <a:p>
            <a:pPr marL="0" lvl="0" indent="0" eaLnBrk="0" fontAlgn="base" hangingPunct="0">
              <a:lnSpc>
                <a:spcPct val="100000"/>
              </a:lnSpc>
              <a:spcBef>
                <a:spcPct val="0"/>
              </a:spcBef>
              <a:spcAft>
                <a:spcPct val="0"/>
              </a:spcAft>
              <a:buClrTx/>
              <a:buSzTx/>
              <a:buNone/>
            </a:pPr>
            <a:r>
              <a:rPr lang="en-US" altLang="en-US" sz="1800" dirty="0" err="1">
                <a:solidFill>
                  <a:schemeClr val="tx1"/>
                </a:solidFill>
                <a:latin typeface="Arial Unicode MS"/>
              </a:rPr>
              <a:t>android:duration</a:t>
            </a:r>
            <a:r>
              <a:rPr lang="en-US" altLang="en-US" sz="1800" dirty="0">
                <a:solidFill>
                  <a:schemeClr val="tx1"/>
                </a:solidFill>
                <a:latin typeface="Arial Unicode MS"/>
              </a:rPr>
              <a:t>="2000" &gt; </a:t>
            </a:r>
          </a:p>
          <a:p>
            <a:pPr marL="0" lvl="0" indent="0" eaLnBrk="0" fontAlgn="base" hangingPunct="0">
              <a:lnSpc>
                <a:spcPct val="100000"/>
              </a:lnSpc>
              <a:spcBef>
                <a:spcPct val="0"/>
              </a:spcBef>
              <a:spcAft>
                <a:spcPct val="0"/>
              </a:spcAft>
              <a:buClrTx/>
              <a:buSzTx/>
              <a:buNone/>
            </a:pPr>
            <a:r>
              <a:rPr lang="en-US" altLang="en-US" sz="1800" dirty="0">
                <a:solidFill>
                  <a:srgbClr val="FF0000"/>
                </a:solidFill>
                <a:latin typeface="Arial Unicode MS"/>
              </a:rPr>
              <a:t>&lt;/alpha</a:t>
            </a:r>
            <a:r>
              <a:rPr lang="en-US" altLang="en-US" sz="1800" dirty="0">
                <a:solidFill>
                  <a:schemeClr val="tx1"/>
                </a:solidFill>
                <a:latin typeface="Arial Unicode MS"/>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6940606-8E65-428C-920E-70E7A056E280}"/>
              </a:ext>
            </a:extLst>
          </p:cNvPr>
          <p:cNvSpPr>
            <a:spLocks noChangeArrowheads="1"/>
          </p:cNvSpPr>
          <p:nvPr/>
        </p:nvSpPr>
        <p:spPr bwMode="auto">
          <a:xfrm>
            <a:off x="0" y="105489"/>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578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4F5B-0CD9-4315-86F6-8EF74A09D65B}"/>
              </a:ext>
            </a:extLst>
          </p:cNvPr>
          <p:cNvSpPr>
            <a:spLocks noGrp="1"/>
          </p:cNvSpPr>
          <p:nvPr>
            <p:ph type="title"/>
          </p:nvPr>
        </p:nvSpPr>
        <p:spPr/>
        <p:txBody>
          <a:bodyPr/>
          <a:lstStyle/>
          <a:p>
            <a:r>
              <a:rPr lang="en-IN" dirty="0"/>
              <a:t>Blink</a:t>
            </a:r>
            <a:endParaRPr lang="en-GB" dirty="0"/>
          </a:p>
        </p:txBody>
      </p:sp>
      <p:sp>
        <p:nvSpPr>
          <p:cNvPr id="3" name="Text Placeholder 2">
            <a:extLst>
              <a:ext uri="{FF2B5EF4-FFF2-40B4-BE49-F238E27FC236}">
                <a16:creationId xmlns:a16="http://schemas.microsoft.com/office/drawing/2014/main" id="{27A80DD2-7093-4E02-A57F-3EA75C8C8765}"/>
              </a:ext>
            </a:extLst>
          </p:cNvPr>
          <p:cNvSpPr>
            <a:spLocks noGrp="1"/>
          </p:cNvSpPr>
          <p:nvPr>
            <p:ph type="body" idx="1"/>
          </p:nvPr>
        </p:nvSpPr>
        <p:spPr>
          <a:xfrm>
            <a:off x="311700" y="1076275"/>
            <a:ext cx="8601712" cy="3416400"/>
          </a:xfrm>
        </p:spPr>
        <p:txBody>
          <a:bodyPr/>
          <a:lstStyle/>
          <a:p>
            <a:pPr marL="76200" indent="0">
              <a:buNone/>
            </a:pPr>
            <a:r>
              <a:rPr lang="en-US" altLang="en-US" dirty="0">
                <a:solidFill>
                  <a:schemeClr val="tx1"/>
                </a:solidFill>
                <a:latin typeface="Arial Unicode MS"/>
              </a:rPr>
              <a:t>&lt;alpha </a:t>
            </a:r>
            <a:r>
              <a:rPr lang="en-US" altLang="en-US" dirty="0" err="1">
                <a:solidFill>
                  <a:schemeClr val="tx1"/>
                </a:solidFill>
                <a:latin typeface="Arial Unicode MS"/>
              </a:rPr>
              <a:t>android:fromAlpha</a:t>
            </a:r>
            <a:r>
              <a:rPr lang="en-US" altLang="en-US" dirty="0">
                <a:solidFill>
                  <a:schemeClr val="tx1"/>
                </a:solidFill>
                <a:latin typeface="Arial Unicode MS"/>
              </a:rPr>
              <a:t>="0.0" </a:t>
            </a:r>
          </a:p>
          <a:p>
            <a:pPr marL="76200" indent="0">
              <a:buNone/>
            </a:pPr>
            <a:r>
              <a:rPr lang="en-US" altLang="en-US" dirty="0">
                <a:solidFill>
                  <a:schemeClr val="tx1"/>
                </a:solidFill>
                <a:latin typeface="Arial Unicode MS"/>
              </a:rPr>
              <a:t>            </a:t>
            </a:r>
            <a:r>
              <a:rPr lang="en-US" altLang="en-US" dirty="0" err="1">
                <a:solidFill>
                  <a:schemeClr val="tx1"/>
                </a:solidFill>
                <a:latin typeface="Arial Unicode MS"/>
              </a:rPr>
              <a:t>android:toAlpha</a:t>
            </a:r>
            <a:r>
              <a:rPr lang="en-US" altLang="en-US" dirty="0">
                <a:solidFill>
                  <a:schemeClr val="tx1"/>
                </a:solidFill>
                <a:latin typeface="Arial Unicode MS"/>
              </a:rPr>
              <a:t>="1.0"             </a:t>
            </a:r>
            <a:r>
              <a:rPr lang="en-US" altLang="en-US" dirty="0" smtClean="0">
                <a:solidFill>
                  <a:schemeClr val="tx1"/>
                </a:solidFill>
                <a:latin typeface="Arial Unicode MS"/>
              </a:rPr>
              <a:t>        </a:t>
            </a:r>
            <a:r>
              <a:rPr lang="en-US" altLang="en-US" dirty="0" err="1">
                <a:solidFill>
                  <a:schemeClr val="tx1"/>
                </a:solidFill>
                <a:latin typeface="Arial Unicode MS"/>
              </a:rPr>
              <a:t>android:interpolator</a:t>
            </a:r>
            <a:r>
              <a:rPr lang="en-US" altLang="en-US" dirty="0">
                <a:solidFill>
                  <a:schemeClr val="tx1"/>
                </a:solidFill>
                <a:latin typeface="Arial Unicode MS"/>
              </a:rPr>
              <a:t>="@</a:t>
            </a:r>
            <a:r>
              <a:rPr lang="en-US" altLang="en-US" dirty="0" err="1">
                <a:solidFill>
                  <a:schemeClr val="tx1"/>
                </a:solidFill>
                <a:latin typeface="Arial Unicode MS"/>
              </a:rPr>
              <a:t>android:anim</a:t>
            </a:r>
            <a:r>
              <a:rPr lang="en-US" altLang="en-US" dirty="0">
                <a:solidFill>
                  <a:schemeClr val="tx1"/>
                </a:solidFill>
                <a:latin typeface="Arial Unicode MS"/>
              </a:rPr>
              <a:t>/</a:t>
            </a:r>
            <a:r>
              <a:rPr lang="en-US" altLang="en-US" dirty="0" err="1">
                <a:solidFill>
                  <a:schemeClr val="tx1"/>
                </a:solidFill>
                <a:latin typeface="Arial Unicode MS"/>
              </a:rPr>
              <a:t>accelerate_interpolator</a:t>
            </a:r>
            <a:r>
              <a:rPr lang="en-US" altLang="en-US" dirty="0">
                <a:solidFill>
                  <a:schemeClr val="tx1"/>
                </a:solidFill>
                <a:latin typeface="Arial Unicode MS"/>
              </a:rPr>
              <a:t>"            </a:t>
            </a:r>
          </a:p>
          <a:p>
            <a:pPr marL="76200" indent="0">
              <a:buNone/>
            </a:pPr>
            <a:r>
              <a:rPr lang="en-US" altLang="en-US" dirty="0">
                <a:solidFill>
                  <a:schemeClr val="tx1"/>
                </a:solidFill>
                <a:latin typeface="Arial Unicode MS"/>
              </a:rPr>
              <a:t>            </a:t>
            </a:r>
            <a:r>
              <a:rPr lang="en-US" altLang="en-US" dirty="0" err="1">
                <a:solidFill>
                  <a:schemeClr val="tx1"/>
                </a:solidFill>
                <a:latin typeface="Arial Unicode MS"/>
              </a:rPr>
              <a:t>android:duration</a:t>
            </a:r>
            <a:r>
              <a:rPr lang="en-US" altLang="en-US" dirty="0">
                <a:solidFill>
                  <a:schemeClr val="tx1"/>
                </a:solidFill>
                <a:latin typeface="Arial Unicode MS"/>
              </a:rPr>
              <a:t>="600" </a:t>
            </a:r>
          </a:p>
          <a:p>
            <a:pPr marL="76200" indent="0">
              <a:buNone/>
            </a:pPr>
            <a:r>
              <a:rPr lang="en-US" altLang="en-US" dirty="0">
                <a:solidFill>
                  <a:schemeClr val="tx1"/>
                </a:solidFill>
                <a:latin typeface="Arial Unicode MS"/>
              </a:rPr>
              <a:t>           </a:t>
            </a:r>
            <a:r>
              <a:rPr lang="en-US" altLang="en-US" dirty="0" err="1">
                <a:solidFill>
                  <a:schemeClr val="tx1"/>
                </a:solidFill>
                <a:latin typeface="Arial Unicode MS"/>
              </a:rPr>
              <a:t>android:repeatMode</a:t>
            </a:r>
            <a:r>
              <a:rPr lang="en-US" altLang="en-US" dirty="0">
                <a:solidFill>
                  <a:schemeClr val="tx1"/>
                </a:solidFill>
                <a:latin typeface="Arial Unicode MS"/>
              </a:rPr>
              <a:t>="reverse"        </a:t>
            </a:r>
          </a:p>
          <a:p>
            <a:pPr marL="76200" indent="0">
              <a:buNone/>
            </a:pPr>
            <a:r>
              <a:rPr lang="en-US" altLang="en-US" dirty="0">
                <a:solidFill>
                  <a:schemeClr val="tx1"/>
                </a:solidFill>
                <a:latin typeface="Arial Unicode MS"/>
              </a:rPr>
              <a:t>           </a:t>
            </a:r>
            <a:r>
              <a:rPr lang="en-US" altLang="en-US" dirty="0" err="1">
                <a:solidFill>
                  <a:schemeClr val="tx1"/>
                </a:solidFill>
                <a:latin typeface="Arial Unicode MS"/>
              </a:rPr>
              <a:t>android:repeatCount</a:t>
            </a:r>
            <a:r>
              <a:rPr lang="en-US" altLang="en-US" dirty="0">
                <a:solidFill>
                  <a:schemeClr val="tx1"/>
                </a:solidFill>
                <a:latin typeface="Arial Unicode MS"/>
              </a:rPr>
              <a:t>="infinite"/&gt;</a:t>
            </a:r>
            <a:endParaRPr lang="en-GB" dirty="0"/>
          </a:p>
        </p:txBody>
      </p:sp>
      <p:sp>
        <p:nvSpPr>
          <p:cNvPr id="4" name="Slide Number Placeholder 3">
            <a:extLst>
              <a:ext uri="{FF2B5EF4-FFF2-40B4-BE49-F238E27FC236}">
                <a16:creationId xmlns:a16="http://schemas.microsoft.com/office/drawing/2014/main" id="{8B4A7061-9274-4D7D-B310-9BE422F62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6" name="Rectangle 2">
            <a:extLst>
              <a:ext uri="{FF2B5EF4-FFF2-40B4-BE49-F238E27FC236}">
                <a16:creationId xmlns:a16="http://schemas.microsoft.com/office/drawing/2014/main" id="{1B8EF48D-2561-4897-96CC-B0E0668EE5C3}"/>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082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F3E4-3101-4897-81A1-8F8E883F41D2}"/>
              </a:ext>
            </a:extLst>
          </p:cNvPr>
          <p:cNvSpPr>
            <a:spLocks noGrp="1"/>
          </p:cNvSpPr>
          <p:nvPr>
            <p:ph type="title"/>
          </p:nvPr>
        </p:nvSpPr>
        <p:spPr/>
        <p:txBody>
          <a:bodyPr/>
          <a:lstStyle/>
          <a:p>
            <a:r>
              <a:rPr lang="en-IN" dirty="0"/>
              <a:t>Move</a:t>
            </a:r>
            <a:endParaRPr lang="en-GB" dirty="0"/>
          </a:p>
        </p:txBody>
      </p:sp>
      <p:sp>
        <p:nvSpPr>
          <p:cNvPr id="4" name="Slide Number Placeholder 3">
            <a:extLst>
              <a:ext uri="{FF2B5EF4-FFF2-40B4-BE49-F238E27FC236}">
                <a16:creationId xmlns:a16="http://schemas.microsoft.com/office/drawing/2014/main" id="{FE076DA3-847E-413E-B605-FDBE96019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Rectangle 1">
            <a:extLst>
              <a:ext uri="{FF2B5EF4-FFF2-40B4-BE49-F238E27FC236}">
                <a16:creationId xmlns:a16="http://schemas.microsoft.com/office/drawing/2014/main" id="{792951B9-A104-41A9-A33F-96927B8DD572}"/>
              </a:ext>
            </a:extLst>
          </p:cNvPr>
          <p:cNvSpPr>
            <a:spLocks noGrp="1" noChangeArrowheads="1"/>
          </p:cNvSpPr>
          <p:nvPr>
            <p:ph type="body" idx="1"/>
          </p:nvPr>
        </p:nvSpPr>
        <p:spPr bwMode="auto">
          <a:xfrm>
            <a:off x="470725" y="1278645"/>
            <a:ext cx="476918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&lt;translate </a:t>
            </a:r>
            <a:r>
              <a:rPr kumimoji="0" lang="en-US" altLang="en-US" sz="2000" b="0" i="0" u="none" strike="noStrike" cap="none" normalizeH="0" baseline="0" dirty="0" err="1">
                <a:ln>
                  <a:noFill/>
                </a:ln>
                <a:solidFill>
                  <a:schemeClr val="tx1"/>
                </a:solidFill>
                <a:effectLst/>
                <a:latin typeface="Arial Unicode MS"/>
              </a:rPr>
              <a:t>android:fromXDelta</a:t>
            </a:r>
            <a:r>
              <a:rPr kumimoji="0" lang="en-US" altLang="en-US" sz="2000" b="0" i="0" u="none" strike="noStrike" cap="none" normalizeH="0" baseline="0" dirty="0">
                <a:ln>
                  <a:noFill/>
                </a:ln>
                <a:solidFill>
                  <a:schemeClr val="tx1"/>
                </a:solidFill>
                <a:effectLst/>
                <a:latin typeface="Arial Unicode MS"/>
              </a:rPr>
              <a:t>="0%p"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android:toXDelta</a:t>
            </a:r>
            <a:r>
              <a:rPr kumimoji="0" lang="en-US" altLang="en-US" sz="2000" b="0" i="0" u="none" strike="noStrike" cap="none" normalizeH="0" baseline="0" dirty="0">
                <a:ln>
                  <a:noFill/>
                </a:ln>
                <a:solidFill>
                  <a:schemeClr val="tx1"/>
                </a:solidFill>
                <a:effectLst/>
                <a:latin typeface="Arial Unicode MS"/>
              </a:rPr>
              <a:t>="75%p“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android:duration</a:t>
            </a:r>
            <a:r>
              <a:rPr kumimoji="0" lang="en-US" altLang="en-US" sz="2000" b="0" i="0" u="none" strike="noStrike" cap="none" normalizeH="0" baseline="0" dirty="0">
                <a:ln>
                  <a:noFill/>
                </a:ln>
                <a:solidFill>
                  <a:schemeClr val="tx1"/>
                </a:solidFill>
                <a:effectLst/>
                <a:latin typeface="Arial Unicode MS"/>
              </a:rPr>
              <a:t>="800" /&gt;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291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8133-A21B-4D22-8448-2413C5056A0F}"/>
              </a:ext>
            </a:extLst>
          </p:cNvPr>
          <p:cNvSpPr>
            <a:spLocks noGrp="1"/>
          </p:cNvSpPr>
          <p:nvPr>
            <p:ph type="title"/>
          </p:nvPr>
        </p:nvSpPr>
        <p:spPr/>
        <p:txBody>
          <a:bodyPr/>
          <a:lstStyle/>
          <a:p>
            <a:r>
              <a:rPr lang="en-IN" dirty="0"/>
              <a:t>Slide</a:t>
            </a:r>
            <a:endParaRPr lang="en-GB" dirty="0"/>
          </a:p>
        </p:txBody>
      </p:sp>
      <p:sp>
        <p:nvSpPr>
          <p:cNvPr id="4" name="Slide Number Placeholder 3">
            <a:extLst>
              <a:ext uri="{FF2B5EF4-FFF2-40B4-BE49-F238E27FC236}">
                <a16:creationId xmlns:a16="http://schemas.microsoft.com/office/drawing/2014/main" id="{93637493-B5BA-41C5-BCF1-83800DA48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Rectangle 1">
            <a:extLst>
              <a:ext uri="{FF2B5EF4-FFF2-40B4-BE49-F238E27FC236}">
                <a16:creationId xmlns:a16="http://schemas.microsoft.com/office/drawing/2014/main" id="{47088775-92F7-4032-B031-FA79B6B1F424}"/>
              </a:ext>
            </a:extLst>
          </p:cNvPr>
          <p:cNvSpPr>
            <a:spLocks noGrp="1" noChangeArrowheads="1"/>
          </p:cNvSpPr>
          <p:nvPr>
            <p:ph type="body" idx="1"/>
          </p:nvPr>
        </p:nvSpPr>
        <p:spPr bwMode="auto">
          <a:xfrm>
            <a:off x="311700" y="1907313"/>
            <a:ext cx="60131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&lt;scale </a:t>
            </a:r>
            <a:r>
              <a:rPr kumimoji="0" lang="en-US" altLang="en-US" sz="1800" b="0" i="0" u="none" strike="noStrike" cap="none" normalizeH="0" baseline="0" dirty="0" err="1">
                <a:ln>
                  <a:noFill/>
                </a:ln>
                <a:solidFill>
                  <a:schemeClr val="tx1"/>
                </a:solidFill>
                <a:effectLst/>
                <a:latin typeface="Arial Unicode MS"/>
              </a:rPr>
              <a:t>android:duration</a:t>
            </a:r>
            <a:r>
              <a:rPr kumimoji="0" lang="en-US" altLang="en-US" sz="1800" b="0" i="0" u="none" strike="noStrike" cap="none" normalizeH="0" baseline="0" dirty="0">
                <a:ln>
                  <a:noFill/>
                </a:ln>
                <a:solidFill>
                  <a:schemeClr val="tx1"/>
                </a:solidFill>
                <a:effectLst/>
                <a:latin typeface="Arial Unicode MS"/>
              </a:rPr>
              <a:t>="500“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android:fromXScale</a:t>
            </a:r>
            <a:r>
              <a:rPr kumimoji="0" lang="en-US" altLang="en-US" sz="1800" b="0" i="0" u="none" strike="noStrike" cap="none" normalizeH="0" baseline="0" dirty="0">
                <a:ln>
                  <a:noFill/>
                </a:ln>
                <a:solidFill>
                  <a:schemeClr val="tx1"/>
                </a:solidFill>
                <a:effectLst/>
                <a:latin typeface="Arial Unicode MS"/>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a:rPr>
              <a:t>android:fromYScale</a:t>
            </a:r>
            <a:r>
              <a:rPr kumimoji="0" lang="en-US" altLang="en-US" sz="1800" b="0" i="0" u="none" strike="noStrike" cap="none" normalizeH="0" baseline="0" dirty="0">
                <a:ln>
                  <a:noFill/>
                </a:ln>
                <a:solidFill>
                  <a:schemeClr val="tx1"/>
                </a:solidFill>
                <a:effectLst/>
                <a:latin typeface="Arial Unicode MS"/>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a:rPr>
              <a:t>android:interpolator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android:anim</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linear_interpolator</a:t>
            </a:r>
            <a:r>
              <a:rPr kumimoji="0" lang="en-US" altLang="en-US" sz="18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a:rPr>
              <a:t>android:toXScale</a:t>
            </a:r>
            <a:r>
              <a:rPr kumimoji="0" lang="en-US" altLang="en-US" sz="1800" b="0" i="0" u="none" strike="noStrike" cap="none" normalizeH="0" baseline="0" dirty="0">
                <a:ln>
                  <a:noFill/>
                </a:ln>
                <a:solidFill>
                  <a:schemeClr val="tx1"/>
                </a:solidFill>
                <a:effectLst/>
                <a:latin typeface="Arial Unicode MS"/>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a:rPr>
              <a:t>android:toYScale</a:t>
            </a:r>
            <a:r>
              <a:rPr kumimoji="0" lang="en-US" altLang="en-US" sz="1800" b="0" i="0" u="none" strike="noStrike" cap="none" normalizeH="0" baseline="0" dirty="0">
                <a:ln>
                  <a:noFill/>
                </a:ln>
                <a:solidFill>
                  <a:schemeClr val="tx1"/>
                </a:solidFill>
                <a:effectLst/>
                <a:latin typeface="Arial Unicode MS"/>
              </a:rPr>
              <a:t>="0.0" /&gt;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837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Interaction</a:t>
            </a:r>
            <a:endParaRPr/>
          </a:p>
        </p:txBody>
      </p:sp>
      <p:sp>
        <p:nvSpPr>
          <p:cNvPr id="296" name="Google Shape;296;p5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98" name="Google Shape;298;p5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61D0-9B70-453D-B30C-24518A6D4AF1}"/>
              </a:ext>
            </a:extLst>
          </p:cNvPr>
          <p:cNvSpPr>
            <a:spLocks noGrp="1"/>
          </p:cNvSpPr>
          <p:nvPr>
            <p:ph type="title"/>
          </p:nvPr>
        </p:nvSpPr>
        <p:spPr/>
        <p:txBody>
          <a:bodyPr/>
          <a:lstStyle/>
          <a:p>
            <a:r>
              <a:rPr lang="en-IN" dirty="0"/>
              <a:t>Animation Object creation</a:t>
            </a:r>
            <a:endParaRPr lang="en-GB" dirty="0"/>
          </a:p>
        </p:txBody>
      </p:sp>
      <p:sp>
        <p:nvSpPr>
          <p:cNvPr id="4" name="Slide Number Placeholder 3">
            <a:extLst>
              <a:ext uri="{FF2B5EF4-FFF2-40B4-BE49-F238E27FC236}">
                <a16:creationId xmlns:a16="http://schemas.microsoft.com/office/drawing/2014/main" id="{0F2950F1-14F2-480D-A212-6781DAC30D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Rectangle 1">
            <a:extLst>
              <a:ext uri="{FF2B5EF4-FFF2-40B4-BE49-F238E27FC236}">
                <a16:creationId xmlns:a16="http://schemas.microsoft.com/office/drawing/2014/main" id="{1F6AC5CC-D850-4E5F-AE38-F70562050A0C}"/>
              </a:ext>
            </a:extLst>
          </p:cNvPr>
          <p:cNvSpPr>
            <a:spLocks noGrp="1" noChangeArrowheads="1"/>
          </p:cNvSpPr>
          <p:nvPr>
            <p:ph type="body" idx="1"/>
          </p:nvPr>
        </p:nvSpPr>
        <p:spPr bwMode="auto">
          <a:xfrm>
            <a:off x="311700" y="1768815"/>
            <a:ext cx="845616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Animation </a:t>
            </a:r>
            <a:r>
              <a:rPr kumimoji="0" lang="en-US" altLang="en-US"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anim</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AnimationUtils.</a:t>
            </a:r>
            <a:r>
              <a:rPr kumimoji="0" lang="en-US" altLang="en-US" sz="1800" b="1"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loadAnimation</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getApplicationContext</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R.animation</a:t>
            </a:r>
            <a:r>
              <a:rPr lang="en-US" altLang="en-US" sz="1800" b="1" dirty="0" err="1">
                <a:solidFill>
                  <a:srgbClr val="000000"/>
                </a:solidFill>
                <a:latin typeface="Courier New" panose="02070309020205020404" pitchFamily="49" charset="0"/>
                <a:cs typeface="Courier New" panose="02070309020205020404" pitchFamily="49" charset="0"/>
              </a:rPr>
              <a:t>_</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err="1">
                <a:solidFill>
                  <a:srgbClr val="000000"/>
                </a:solidFill>
                <a:latin typeface="Courier New" panose="02070309020205020404" pitchFamily="49" charset="0"/>
                <a:cs typeface="Courier New" panose="02070309020205020404" pitchFamily="49" charset="0"/>
              </a:rPr>
              <a:t>View.startAnimation</a:t>
            </a:r>
            <a:r>
              <a:rPr lang="en-US" altLang="en-US" sz="1800" b="1" dirty="0">
                <a:solidFill>
                  <a:srgbClr val="000000"/>
                </a:solidFill>
                <a:latin typeface="Courier New" panose="02070309020205020404" pitchFamily="49" charset="0"/>
                <a:cs typeface="Courier New" panose="02070309020205020404" pitchFamily="49" charset="0"/>
              </a:rPr>
              <a:t>(</a:t>
            </a:r>
            <a:r>
              <a:rPr lang="en-US" altLang="en-US" sz="1800" b="1" dirty="0" err="1">
                <a:solidFill>
                  <a:srgbClr val="000000"/>
                </a:solidFill>
                <a:latin typeface="Courier New" panose="02070309020205020404" pitchFamily="49" charset="0"/>
                <a:cs typeface="Courier New" panose="02070309020205020404" pitchFamily="49" charset="0"/>
              </a:rPr>
              <a:t>anim</a:t>
            </a:r>
            <a:r>
              <a:rPr lang="en-US" altLang="en-US" sz="1800" b="1" dirty="0">
                <a:solidFill>
                  <a:srgbClr val="000000"/>
                </a:solidFill>
                <a:latin typeface="Courier New" panose="02070309020205020404" pitchFamily="49" charset="0"/>
                <a:cs typeface="Courier New" panose="02070309020205020404" pitchFamily="49" charset="0"/>
              </a:rPr>
              <a:t>); //start animation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Courier New" panose="02070309020205020404" pitchFamily="49" charset="0"/>
                <a:cs typeface="Courier New" panose="02070309020205020404" pitchFamily="49" charset="0"/>
              </a:rPr>
              <a:t>                             animation object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609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C0D8-9D0E-44AC-8357-D10DA66DC37C}"/>
              </a:ext>
            </a:extLst>
          </p:cNvPr>
          <p:cNvSpPr>
            <a:spLocks noGrp="1"/>
          </p:cNvSpPr>
          <p:nvPr>
            <p:ph type="title"/>
          </p:nvPr>
        </p:nvSpPr>
        <p:spPr/>
        <p:txBody>
          <a:bodyPr/>
          <a:lstStyle/>
          <a:p>
            <a:r>
              <a:rPr lang="en-IN" dirty="0"/>
              <a:t>Demo</a:t>
            </a:r>
            <a:endParaRPr lang="en-GB" dirty="0"/>
          </a:p>
        </p:txBody>
      </p:sp>
      <p:sp>
        <p:nvSpPr>
          <p:cNvPr id="3" name="Text Placeholder 2">
            <a:extLst>
              <a:ext uri="{FF2B5EF4-FFF2-40B4-BE49-F238E27FC236}">
                <a16:creationId xmlns:a16="http://schemas.microsoft.com/office/drawing/2014/main" id="{DFF7E702-9150-4631-A29B-E0C55B9D4C0C}"/>
              </a:ext>
            </a:extLst>
          </p:cNvPr>
          <p:cNvSpPr>
            <a:spLocks noGrp="1"/>
          </p:cNvSpPr>
          <p:nvPr>
            <p:ph type="body" idx="1"/>
          </p:nvPr>
        </p:nvSpPr>
        <p:spPr/>
        <p:txBody>
          <a:bodyPr/>
          <a:lstStyle/>
          <a:p>
            <a:r>
              <a:rPr lang="en-IN" dirty="0"/>
              <a:t>Create an image</a:t>
            </a:r>
            <a:r>
              <a:rPr lang="en-GB" dirty="0"/>
              <a:t>, text and button.</a:t>
            </a:r>
          </a:p>
          <a:p>
            <a:r>
              <a:rPr lang="en-GB" dirty="0"/>
              <a:t>Apply all animation features on the </a:t>
            </a:r>
            <a:r>
              <a:rPr lang="en-GB" dirty="0" err="1"/>
              <a:t>image,text</a:t>
            </a:r>
            <a:r>
              <a:rPr lang="en-GB" dirty="0"/>
              <a:t> and button.</a:t>
            </a:r>
            <a:endParaRPr lang="en-IN" dirty="0"/>
          </a:p>
        </p:txBody>
      </p:sp>
      <p:sp>
        <p:nvSpPr>
          <p:cNvPr id="4" name="Slide Number Placeholder 3">
            <a:extLst>
              <a:ext uri="{FF2B5EF4-FFF2-40B4-BE49-F238E27FC236}">
                <a16:creationId xmlns:a16="http://schemas.microsoft.com/office/drawing/2014/main" id="{672DC63B-8DBA-416E-BBF5-2269E50C71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463797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3"/>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Making Choices</a:t>
            </a:r>
            <a:endParaRPr/>
          </a:p>
        </p:txBody>
      </p:sp>
      <p:sp>
        <p:nvSpPr>
          <p:cNvPr id="508" name="Google Shape;508;p8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many choices!</a:t>
            </a:r>
            <a:endParaRPr/>
          </a:p>
        </p:txBody>
      </p:sp>
      <p:sp>
        <p:nvSpPr>
          <p:cNvPr id="515" name="Google Shape;515;p84"/>
          <p:cNvSpPr txBox="1">
            <a:spLocks noGrp="1"/>
          </p:cNvSpPr>
          <p:nvPr>
            <p:ph type="body" idx="1"/>
          </p:nvPr>
        </p:nvSpPr>
        <p:spPr>
          <a:xfrm>
            <a:off x="311700" y="1076275"/>
            <a:ext cx="50487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Checkboxes</a:t>
            </a:r>
            <a:endParaRPr/>
          </a:p>
          <a:p>
            <a:pPr marL="457200" lvl="0" indent="-381000" algn="l" rtl="0">
              <a:spcBef>
                <a:spcPts val="1000"/>
              </a:spcBef>
              <a:spcAft>
                <a:spcPts val="0"/>
              </a:spcAft>
              <a:buSzPts val="2400"/>
              <a:buChar char="●"/>
            </a:pPr>
            <a:r>
              <a:rPr lang="en"/>
              <a:t>Radio buttons</a:t>
            </a:r>
            <a:endParaRPr/>
          </a:p>
          <a:p>
            <a:pPr marL="457200" lvl="0" indent="-381000" algn="l" rtl="0">
              <a:spcBef>
                <a:spcPts val="1000"/>
              </a:spcBef>
              <a:spcAft>
                <a:spcPts val="0"/>
              </a:spcAft>
              <a:buSzPts val="2400"/>
              <a:buChar char="●"/>
            </a:pPr>
            <a:r>
              <a:rPr lang="en"/>
              <a:t>Toggles</a:t>
            </a:r>
            <a:endParaRPr/>
          </a:p>
          <a:p>
            <a:pPr marL="457200" lvl="0" indent="-381000" algn="l" rtl="0">
              <a:spcBef>
                <a:spcPts val="1000"/>
              </a:spcBef>
              <a:spcAft>
                <a:spcPts val="0"/>
              </a:spcAft>
              <a:buSzPts val="2400"/>
              <a:buChar char="●"/>
            </a:pPr>
            <a:r>
              <a:rPr lang="en"/>
              <a:t>Spinner</a:t>
            </a:r>
            <a:endParaRPr/>
          </a:p>
        </p:txBody>
      </p:sp>
      <p:sp>
        <p:nvSpPr>
          <p:cNvPr id="516" name="Google Shape;516;p8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pic>
        <p:nvPicPr>
          <p:cNvPr id="517" name="Google Shape;517;p84"/>
          <p:cNvPicPr preferRelativeResize="0"/>
          <p:nvPr/>
        </p:nvPicPr>
        <p:blipFill>
          <a:blip r:embed="rId3">
            <a:alphaModFix/>
          </a:blip>
          <a:stretch>
            <a:fillRect/>
          </a:stretch>
        </p:blipFill>
        <p:spPr>
          <a:xfrm>
            <a:off x="5052225" y="1224475"/>
            <a:ext cx="1362075" cy="1038225"/>
          </a:xfrm>
          <a:prstGeom prst="rect">
            <a:avLst/>
          </a:prstGeom>
          <a:noFill/>
          <a:ln w="9525" cap="flat" cmpd="sng">
            <a:solidFill>
              <a:srgbClr val="757575"/>
            </a:solidFill>
            <a:prstDash val="solid"/>
            <a:round/>
            <a:headEnd type="none" w="sm" len="sm"/>
            <a:tailEnd type="none" w="sm" len="sm"/>
          </a:ln>
        </p:spPr>
      </p:pic>
      <p:pic>
        <p:nvPicPr>
          <p:cNvPr id="518" name="Google Shape;518;p84"/>
          <p:cNvPicPr preferRelativeResize="0"/>
          <p:nvPr/>
        </p:nvPicPr>
        <p:blipFill>
          <a:blip r:embed="rId4">
            <a:alphaModFix/>
          </a:blip>
          <a:stretch>
            <a:fillRect/>
          </a:stretch>
        </p:blipFill>
        <p:spPr>
          <a:xfrm>
            <a:off x="6689013" y="1214938"/>
            <a:ext cx="1885950" cy="1057275"/>
          </a:xfrm>
          <a:prstGeom prst="rect">
            <a:avLst/>
          </a:prstGeom>
          <a:noFill/>
          <a:ln w="9525" cap="flat" cmpd="sng">
            <a:solidFill>
              <a:srgbClr val="757575"/>
            </a:solidFill>
            <a:prstDash val="solid"/>
            <a:round/>
            <a:headEnd type="none" w="sm" len="sm"/>
            <a:tailEnd type="none" w="sm" len="sm"/>
          </a:ln>
        </p:spPr>
      </p:pic>
      <p:pic>
        <p:nvPicPr>
          <p:cNvPr id="519" name="Google Shape;519;p84"/>
          <p:cNvPicPr preferRelativeResize="0"/>
          <p:nvPr/>
        </p:nvPicPr>
        <p:blipFill>
          <a:blip r:embed="rId5">
            <a:alphaModFix/>
          </a:blip>
          <a:stretch>
            <a:fillRect/>
          </a:stretch>
        </p:blipFill>
        <p:spPr>
          <a:xfrm>
            <a:off x="5052225" y="2597350"/>
            <a:ext cx="2352675" cy="742950"/>
          </a:xfrm>
          <a:prstGeom prst="rect">
            <a:avLst/>
          </a:prstGeom>
          <a:noFill/>
          <a:ln w="9525" cap="flat" cmpd="sng">
            <a:solidFill>
              <a:srgbClr val="757575"/>
            </a:solidFill>
            <a:prstDash val="solid"/>
            <a:round/>
            <a:headEnd type="none" w="sm" len="sm"/>
            <a:tailEnd type="none" w="sm" len="sm"/>
          </a:ln>
        </p:spPr>
      </p:pic>
      <p:pic>
        <p:nvPicPr>
          <p:cNvPr id="520" name="Google Shape;520;p84"/>
          <p:cNvPicPr preferRelativeResize="0"/>
          <p:nvPr/>
        </p:nvPicPr>
        <p:blipFill>
          <a:blip r:embed="rId6">
            <a:alphaModFix/>
          </a:blip>
          <a:stretch>
            <a:fillRect/>
          </a:stretch>
        </p:blipFill>
        <p:spPr>
          <a:xfrm>
            <a:off x="6062638" y="3231900"/>
            <a:ext cx="2295525" cy="742950"/>
          </a:xfrm>
          <a:prstGeom prst="rect">
            <a:avLst/>
          </a:prstGeom>
          <a:noFill/>
          <a:ln w="9525" cap="flat" cmpd="sng">
            <a:solidFill>
              <a:srgbClr val="757575"/>
            </a:solidFill>
            <a:prstDash val="solid"/>
            <a:round/>
            <a:headEnd type="none" w="sm" len="sm"/>
            <a:tailEnd type="none" w="sm" len="sm"/>
          </a:ln>
        </p:spPr>
      </p:pic>
      <p:pic>
        <p:nvPicPr>
          <p:cNvPr id="521" name="Google Shape;521;p84"/>
          <p:cNvPicPr preferRelativeResize="0"/>
          <p:nvPr/>
        </p:nvPicPr>
        <p:blipFill>
          <a:blip r:embed="rId7">
            <a:alphaModFix/>
          </a:blip>
          <a:stretch>
            <a:fillRect/>
          </a:stretch>
        </p:blipFill>
        <p:spPr>
          <a:xfrm>
            <a:off x="2283375" y="2930575"/>
            <a:ext cx="1800225" cy="1562100"/>
          </a:xfrm>
          <a:prstGeom prst="rect">
            <a:avLst/>
          </a:prstGeom>
          <a:noFill/>
          <a:ln w="9525" cap="flat" cmpd="sng">
            <a:solidFill>
              <a:srgbClr val="757575"/>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5"/>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Checkboxes, radio buttons and toggles</a:t>
            </a:r>
            <a:endParaRPr/>
          </a:p>
        </p:txBody>
      </p:sp>
      <p:sp>
        <p:nvSpPr>
          <p:cNvPr id="527" name="Google Shape;527;p8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2"/>
        <p:cNvGrpSpPr/>
        <p:nvPr/>
      </p:nvGrpSpPr>
      <p:grpSpPr>
        <a:xfrm>
          <a:off x="0" y="0"/>
          <a:ext cx="0" cy="0"/>
          <a:chOff x="0" y="0"/>
          <a:chExt cx="0" cy="0"/>
        </a:xfrm>
      </p:grpSpPr>
      <p:sp>
        <p:nvSpPr>
          <p:cNvPr id="533" name="Google Shape;533;p8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Checkboxes</a:t>
            </a:r>
            <a:endParaRPr/>
          </a:p>
        </p:txBody>
      </p:sp>
      <p:sp>
        <p:nvSpPr>
          <p:cNvPr id="534" name="Google Shape;534;p86"/>
          <p:cNvSpPr txBox="1">
            <a:spLocks noGrp="1"/>
          </p:cNvSpPr>
          <p:nvPr>
            <p:ph type="body" idx="1"/>
          </p:nvPr>
        </p:nvSpPr>
        <p:spPr>
          <a:xfrm>
            <a:off x="311700" y="1152475"/>
            <a:ext cx="8709300" cy="329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1000"/>
              </a:spcBef>
              <a:spcAft>
                <a:spcPts val="0"/>
              </a:spcAft>
              <a:buSzPts val="2400"/>
              <a:buChar char="●"/>
            </a:pPr>
            <a:r>
              <a:rPr lang="en"/>
              <a:t>User can select any number of choices</a:t>
            </a:r>
            <a:endParaRPr/>
          </a:p>
          <a:p>
            <a:pPr marL="457200" marR="0" lvl="0" indent="-381000" algn="l" rtl="0">
              <a:lnSpc>
                <a:spcPct val="115000"/>
              </a:lnSpc>
              <a:spcBef>
                <a:spcPts val="0"/>
              </a:spcBef>
              <a:spcAft>
                <a:spcPts val="0"/>
              </a:spcAft>
              <a:buClr>
                <a:srgbClr val="424242"/>
              </a:buClr>
              <a:buSzPts val="2400"/>
              <a:buChar char="●"/>
            </a:pPr>
            <a:r>
              <a:rPr lang="en"/>
              <a:t>Checking one box does not uncheck another</a:t>
            </a:r>
            <a:endParaRPr/>
          </a:p>
          <a:p>
            <a:pPr marL="457200" marR="0" lvl="0" indent="-381000" algn="l" rtl="0">
              <a:lnSpc>
                <a:spcPct val="115000"/>
              </a:lnSpc>
              <a:spcBef>
                <a:spcPts val="0"/>
              </a:spcBef>
              <a:spcAft>
                <a:spcPts val="0"/>
              </a:spcAft>
              <a:buSzPts val="2400"/>
              <a:buChar char="●"/>
            </a:pPr>
            <a:r>
              <a:rPr lang="en"/>
              <a:t>Users expect checkboxes in a vertical list</a:t>
            </a:r>
            <a:endParaRPr/>
          </a:p>
          <a:p>
            <a:pPr marL="457200" marR="0" lvl="0" indent="-381000" algn="l" rtl="0">
              <a:lnSpc>
                <a:spcPct val="115000"/>
              </a:lnSpc>
              <a:spcBef>
                <a:spcPts val="0"/>
              </a:spcBef>
              <a:spcAft>
                <a:spcPts val="0"/>
              </a:spcAft>
              <a:buSzPts val="2400"/>
              <a:buChar char="●"/>
            </a:pPr>
            <a:r>
              <a:rPr lang="en"/>
              <a:t>Commonly used with a submit button</a:t>
            </a:r>
            <a:endParaRPr/>
          </a:p>
          <a:p>
            <a:pPr marL="457200" marR="0" lvl="0" indent="-381000" algn="l" rtl="0">
              <a:lnSpc>
                <a:spcPct val="115000"/>
              </a:lnSpc>
              <a:spcBef>
                <a:spcPts val="0"/>
              </a:spcBef>
              <a:spcAft>
                <a:spcPts val="0"/>
              </a:spcAft>
              <a:buSzPts val="2400"/>
              <a:buChar char="●"/>
            </a:pPr>
            <a:r>
              <a:rPr lang="en"/>
              <a:t>Every checkbox is a view and can have </a:t>
            </a:r>
            <a:br>
              <a:rPr lang="en"/>
            </a:br>
            <a:r>
              <a:rPr lang="en"/>
              <a:t>an onClick handler</a:t>
            </a:r>
            <a:endParaRPr/>
          </a:p>
          <a:p>
            <a:pPr marL="457200" lvl="0" indent="0" algn="l" rtl="0">
              <a:spcBef>
                <a:spcPts val="0"/>
              </a:spcBef>
              <a:spcAft>
                <a:spcPts val="0"/>
              </a:spcAft>
              <a:buNone/>
            </a:pPr>
            <a:endParaRPr sz="1400">
              <a:solidFill>
                <a:schemeClr val="dk1"/>
              </a:solidFill>
              <a:latin typeface="Consolas"/>
              <a:ea typeface="Consolas"/>
              <a:cs typeface="Consolas"/>
              <a:sym typeface="Consolas"/>
            </a:endParaRPr>
          </a:p>
          <a:p>
            <a:pPr marL="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535" name="Google Shape;535;p8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pic>
        <p:nvPicPr>
          <p:cNvPr id="536" name="Google Shape;536;p86"/>
          <p:cNvPicPr preferRelativeResize="0"/>
          <p:nvPr/>
        </p:nvPicPr>
        <p:blipFill>
          <a:blip r:embed="rId3">
            <a:alphaModFix/>
          </a:blip>
          <a:stretch>
            <a:fillRect/>
          </a:stretch>
        </p:blipFill>
        <p:spPr>
          <a:xfrm>
            <a:off x="6600870" y="2748000"/>
            <a:ext cx="2231425" cy="1700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40"/>
        <p:cNvGrpSpPr/>
        <p:nvPr/>
      </p:nvGrpSpPr>
      <p:grpSpPr>
        <a:xfrm>
          <a:off x="0" y="0"/>
          <a:ext cx="0" cy="0"/>
          <a:chOff x="0" y="0"/>
          <a:chExt cx="0" cy="0"/>
        </a:xfrm>
      </p:grpSpPr>
      <p:sp>
        <p:nvSpPr>
          <p:cNvPr id="541" name="Google Shape;541;p8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Radio buttons</a:t>
            </a:r>
            <a:endParaRPr/>
          </a:p>
        </p:txBody>
      </p:sp>
      <p:sp>
        <p:nvSpPr>
          <p:cNvPr id="542" name="Google Shape;542;p87"/>
          <p:cNvSpPr txBox="1">
            <a:spLocks noGrp="1"/>
          </p:cNvSpPr>
          <p:nvPr>
            <p:ph type="body" idx="1"/>
          </p:nvPr>
        </p:nvSpPr>
        <p:spPr>
          <a:xfrm>
            <a:off x="83100" y="923875"/>
            <a:ext cx="8709300" cy="35790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1000"/>
              </a:spcBef>
              <a:spcAft>
                <a:spcPts val="0"/>
              </a:spcAft>
              <a:buSzPts val="2400"/>
              <a:buChar char="●"/>
            </a:pPr>
            <a:r>
              <a:rPr lang="en"/>
              <a:t>User can select one of a number of choices</a:t>
            </a:r>
            <a:endParaRPr/>
          </a:p>
          <a:p>
            <a:pPr marL="457200" lvl="0" indent="-381000" algn="l" rtl="0">
              <a:spcBef>
                <a:spcPts val="0"/>
              </a:spcBef>
              <a:spcAft>
                <a:spcPts val="0"/>
              </a:spcAft>
              <a:buSzPts val="2400"/>
              <a:buChar char="●"/>
            </a:pPr>
            <a:r>
              <a:rPr lang="en"/>
              <a:t>Put radio buttons in a RadioGroup</a:t>
            </a:r>
            <a:endParaRPr/>
          </a:p>
          <a:p>
            <a:pPr marL="457200" marR="0" lvl="0" indent="-381000" algn="l" rtl="0">
              <a:lnSpc>
                <a:spcPct val="115000"/>
              </a:lnSpc>
              <a:spcBef>
                <a:spcPts val="0"/>
              </a:spcBef>
              <a:spcAft>
                <a:spcPts val="0"/>
              </a:spcAft>
              <a:buClr>
                <a:srgbClr val="424242"/>
              </a:buClr>
              <a:buSzPts val="2400"/>
              <a:buChar char="●"/>
            </a:pPr>
            <a:r>
              <a:rPr lang="en"/>
              <a:t>Checking one unchecks another</a:t>
            </a:r>
            <a:endParaRPr/>
          </a:p>
          <a:p>
            <a:pPr marL="457200" marR="0" lvl="0" indent="-381000" algn="l" rtl="0">
              <a:lnSpc>
                <a:spcPct val="115000"/>
              </a:lnSpc>
              <a:spcBef>
                <a:spcPts val="0"/>
              </a:spcBef>
              <a:spcAft>
                <a:spcPts val="0"/>
              </a:spcAft>
              <a:buSzPts val="2400"/>
              <a:buChar char="●"/>
            </a:pPr>
            <a:r>
              <a:rPr lang="en"/>
              <a:t>Put radio buttons in a vertical list </a:t>
            </a:r>
            <a:br>
              <a:rPr lang="en"/>
            </a:br>
            <a:r>
              <a:rPr lang="en"/>
              <a:t>or horizontally if labels are short</a:t>
            </a:r>
            <a:endParaRPr/>
          </a:p>
          <a:p>
            <a:pPr marL="457200" lvl="0" indent="-381000" algn="l" rtl="0">
              <a:spcBef>
                <a:spcPts val="0"/>
              </a:spcBef>
              <a:spcAft>
                <a:spcPts val="0"/>
              </a:spcAft>
              <a:buSzPts val="2400"/>
              <a:buChar char="●"/>
            </a:pPr>
            <a:r>
              <a:rPr lang="en"/>
              <a:t>Every radio button can have an onClick handler</a:t>
            </a:r>
            <a:endParaRPr/>
          </a:p>
          <a:p>
            <a:pPr marL="457200" lvl="0" indent="-381000" algn="l" rtl="0">
              <a:spcBef>
                <a:spcPts val="0"/>
              </a:spcBef>
              <a:spcAft>
                <a:spcPts val="0"/>
              </a:spcAft>
              <a:buSzPts val="2400"/>
              <a:buChar char="●"/>
            </a:pPr>
            <a:r>
              <a:rPr lang="en"/>
              <a:t>Commonly used with a submit button</a:t>
            </a:r>
            <a:br>
              <a:rPr lang="en"/>
            </a:br>
            <a:r>
              <a:rPr lang="en"/>
              <a:t>for the RadioGroup</a:t>
            </a:r>
            <a:endParaRPr/>
          </a:p>
          <a:p>
            <a:pPr marL="457200" lvl="0" indent="0" algn="l" rtl="0">
              <a:spcBef>
                <a:spcPts val="0"/>
              </a:spcBef>
              <a:spcAft>
                <a:spcPts val="0"/>
              </a:spcAft>
              <a:buNone/>
            </a:pPr>
            <a:endParaRPr sz="1400">
              <a:solidFill>
                <a:schemeClr val="dk1"/>
              </a:solidFill>
              <a:latin typeface="Consolas"/>
              <a:ea typeface="Consolas"/>
              <a:cs typeface="Consolas"/>
              <a:sym typeface="Consolas"/>
            </a:endParaRPr>
          </a:p>
          <a:p>
            <a:pPr marL="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543" name="Google Shape;543;p8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pic>
        <p:nvPicPr>
          <p:cNvPr id="544" name="Google Shape;544;p87"/>
          <p:cNvPicPr preferRelativeResize="0"/>
          <p:nvPr/>
        </p:nvPicPr>
        <p:blipFill>
          <a:blip r:embed="rId3">
            <a:alphaModFix/>
          </a:blip>
          <a:stretch>
            <a:fillRect/>
          </a:stretch>
        </p:blipFill>
        <p:spPr>
          <a:xfrm>
            <a:off x="6246650" y="1725025"/>
            <a:ext cx="2291300" cy="1284550"/>
          </a:xfrm>
          <a:prstGeom prst="rect">
            <a:avLst/>
          </a:prstGeom>
          <a:noFill/>
          <a:ln w="9525" cap="flat" cmpd="sng">
            <a:solidFill>
              <a:srgbClr val="757575"/>
            </a:solidFill>
            <a:prstDash val="solid"/>
            <a:round/>
            <a:headEnd type="none" w="sm" len="sm"/>
            <a:tailEnd type="none" w="sm" len="sm"/>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48"/>
        <p:cNvGrpSpPr/>
        <p:nvPr/>
      </p:nvGrpSpPr>
      <p:grpSpPr>
        <a:xfrm>
          <a:off x="0" y="0"/>
          <a:ext cx="0" cy="0"/>
          <a:chOff x="0" y="0"/>
          <a:chExt cx="0" cy="0"/>
        </a:xfrm>
      </p:grpSpPr>
      <p:sp>
        <p:nvSpPr>
          <p:cNvPr id="549" name="Google Shape;549;p8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Toggle buttons and switches</a:t>
            </a:r>
            <a:endParaRPr/>
          </a:p>
        </p:txBody>
      </p:sp>
      <p:sp>
        <p:nvSpPr>
          <p:cNvPr id="550" name="Google Shape;550;p88"/>
          <p:cNvSpPr txBox="1">
            <a:spLocks noGrp="1"/>
          </p:cNvSpPr>
          <p:nvPr>
            <p:ph type="body" idx="1"/>
          </p:nvPr>
        </p:nvSpPr>
        <p:spPr>
          <a:xfrm>
            <a:off x="311700" y="1021475"/>
            <a:ext cx="8709300" cy="35223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1000"/>
              </a:spcBef>
              <a:spcAft>
                <a:spcPts val="0"/>
              </a:spcAft>
              <a:buSzPts val="2400"/>
              <a:buChar char="●"/>
            </a:pPr>
            <a:r>
              <a:rPr lang="en"/>
              <a:t>User can switch between 2 exclusive states (on/off)</a:t>
            </a:r>
            <a:endParaRPr/>
          </a:p>
          <a:p>
            <a:pPr marL="457200" marR="0" lvl="0" indent="-381000" algn="l" rtl="0">
              <a:lnSpc>
                <a:spcPct val="115000"/>
              </a:lnSpc>
              <a:spcBef>
                <a:spcPts val="0"/>
              </a:spcBef>
              <a:spcAft>
                <a:spcPts val="0"/>
              </a:spcAft>
              <a:buSzPts val="2400"/>
              <a:buChar char="●"/>
            </a:pPr>
            <a:r>
              <a:rPr lang="en"/>
              <a:t>Use </a:t>
            </a:r>
            <a:r>
              <a:rPr lang="en">
                <a:latin typeface="Consolas"/>
                <a:ea typeface="Consolas"/>
                <a:cs typeface="Consolas"/>
                <a:sym typeface="Consolas"/>
              </a:rPr>
              <a:t>android:onClick</a:t>
            </a:r>
            <a:r>
              <a:rPr lang="en"/>
              <a:t>+callback—or handle clicks in code</a:t>
            </a:r>
            <a:endParaRPr/>
          </a:p>
          <a:p>
            <a:pPr marL="0" marR="0" lvl="0" indent="0" algn="l" rtl="0">
              <a:lnSpc>
                <a:spcPct val="115000"/>
              </a:lnSpc>
              <a:spcBef>
                <a:spcPts val="1000"/>
              </a:spcBef>
              <a:spcAft>
                <a:spcPts val="0"/>
              </a:spcAft>
              <a:buNone/>
            </a:pPr>
            <a:r>
              <a:rPr lang="en"/>
              <a:t>                                     </a:t>
            </a:r>
            <a:br>
              <a:rPr lang="en"/>
            </a:br>
            <a:r>
              <a:rPr lang="en"/>
              <a:t>                                     Toggle buttons </a:t>
            </a:r>
            <a:endParaRPr/>
          </a:p>
          <a:p>
            <a:pPr marL="0" marR="0" lvl="0" indent="0" algn="l" rtl="0">
              <a:lnSpc>
                <a:spcPct val="115000"/>
              </a:lnSpc>
              <a:spcBef>
                <a:spcPts val="1000"/>
              </a:spcBef>
              <a:spcAft>
                <a:spcPts val="0"/>
              </a:spcAft>
              <a:buNone/>
            </a:pPr>
            <a:endParaRPr sz="1400"/>
          </a:p>
          <a:p>
            <a:pPr marL="0" marR="0" lvl="0" indent="0" algn="l" rtl="0">
              <a:lnSpc>
                <a:spcPct val="115000"/>
              </a:lnSpc>
              <a:spcBef>
                <a:spcPts val="1000"/>
              </a:spcBef>
              <a:spcAft>
                <a:spcPts val="0"/>
              </a:spcAft>
              <a:buNone/>
            </a:pPr>
            <a:r>
              <a:rPr lang="en"/>
              <a:t>                                      Switches </a:t>
            </a:r>
            <a:endParaRPr/>
          </a:p>
          <a:p>
            <a:pPr marL="0" marR="0" lvl="0" indent="0" algn="l" rtl="0">
              <a:lnSpc>
                <a:spcPct val="115000"/>
              </a:lnSpc>
              <a:spcBef>
                <a:spcPts val="1000"/>
              </a:spcBef>
              <a:spcAft>
                <a:spcPts val="0"/>
              </a:spcAft>
              <a:buNone/>
            </a:pPr>
            <a:endParaRPr/>
          </a:p>
          <a:p>
            <a:pPr marL="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551" name="Google Shape;551;p8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pic>
        <p:nvPicPr>
          <p:cNvPr id="552" name="Google Shape;552;p88"/>
          <p:cNvPicPr preferRelativeResize="0"/>
          <p:nvPr/>
        </p:nvPicPr>
        <p:blipFill>
          <a:blip r:embed="rId3">
            <a:alphaModFix/>
          </a:blip>
          <a:stretch>
            <a:fillRect/>
          </a:stretch>
        </p:blipFill>
        <p:spPr>
          <a:xfrm>
            <a:off x="770513" y="2511100"/>
            <a:ext cx="2352675" cy="742950"/>
          </a:xfrm>
          <a:prstGeom prst="rect">
            <a:avLst/>
          </a:prstGeom>
          <a:noFill/>
          <a:ln>
            <a:noFill/>
          </a:ln>
        </p:spPr>
      </p:pic>
      <p:pic>
        <p:nvPicPr>
          <p:cNvPr id="553" name="Google Shape;553;p88"/>
          <p:cNvPicPr preferRelativeResize="0"/>
          <p:nvPr/>
        </p:nvPicPr>
        <p:blipFill>
          <a:blip r:embed="rId4">
            <a:alphaModFix/>
          </a:blip>
          <a:stretch>
            <a:fillRect/>
          </a:stretch>
        </p:blipFill>
        <p:spPr>
          <a:xfrm>
            <a:off x="746576" y="3332125"/>
            <a:ext cx="2400575" cy="776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Chip and </a:t>
            </a:r>
            <a:r>
              <a:rPr lang="en-IN" dirty="0" err="1" smtClean="0"/>
              <a:t>ChipGroup</a:t>
            </a:r>
            <a:endParaRPr lang="en-IN" dirty="0"/>
          </a:p>
        </p:txBody>
      </p:sp>
      <p:sp>
        <p:nvSpPr>
          <p:cNvPr id="3" name="Text Placeholder 2"/>
          <p:cNvSpPr>
            <a:spLocks noGrp="1"/>
          </p:cNvSpPr>
          <p:nvPr>
            <p:ph type="body" idx="1"/>
          </p:nvPr>
        </p:nvSpPr>
        <p:spPr/>
        <p:txBody>
          <a:bodyPr/>
          <a:lstStyle/>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11650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Chip</a:t>
            </a:r>
            <a:endParaRPr lang="en-IN" dirty="0"/>
          </a:p>
        </p:txBody>
      </p:sp>
      <p:sp>
        <p:nvSpPr>
          <p:cNvPr id="3" name="Text Placeholder 2"/>
          <p:cNvSpPr>
            <a:spLocks noGrp="1"/>
          </p:cNvSpPr>
          <p:nvPr>
            <p:ph type="body" idx="1"/>
          </p:nvPr>
        </p:nvSpPr>
        <p:spPr>
          <a:xfrm>
            <a:off x="0" y="922280"/>
            <a:ext cx="9144000" cy="4107435"/>
          </a:xfrm>
        </p:spPr>
        <p:txBody>
          <a:bodyPr/>
          <a:lstStyle/>
          <a:p>
            <a:pPr marL="76200" indent="0">
              <a:buNone/>
            </a:pPr>
            <a:r>
              <a:rPr lang="en-US" b="1" dirty="0" smtClean="0"/>
              <a:t>Chips</a:t>
            </a:r>
            <a:r>
              <a:rPr lang="en-US" dirty="0"/>
              <a:t> are basically a text displayed in a rounded background. These are checkable and can contain icons as well. </a:t>
            </a:r>
            <a:r>
              <a:rPr lang="en-US" b="1" dirty="0" smtClean="0"/>
              <a:t>Chips</a:t>
            </a:r>
            <a:r>
              <a:rPr lang="en-US" dirty="0"/>
              <a:t> are a newer and </a:t>
            </a:r>
            <a:r>
              <a:rPr lang="en-US" dirty="0" err="1"/>
              <a:t>stylised</a:t>
            </a:r>
            <a:r>
              <a:rPr lang="en-US" dirty="0"/>
              <a:t> form </a:t>
            </a:r>
            <a:r>
              <a:rPr lang="en-US" dirty="0" smtClean="0"/>
              <a:t>of </a:t>
            </a:r>
            <a:r>
              <a:rPr lang="en-US" dirty="0" err="1" smtClean="0"/>
              <a:t>RadioButton</a:t>
            </a:r>
            <a:r>
              <a:rPr lang="en-US" dirty="0" smtClean="0"/>
              <a:t>. </a:t>
            </a:r>
          </a:p>
          <a:p>
            <a:pPr marL="76200" indent="0">
              <a:lnSpc>
                <a:spcPct val="100000"/>
              </a:lnSpc>
              <a:buNone/>
            </a:pPr>
            <a:r>
              <a:rPr lang="en-IN" dirty="0"/>
              <a:t>&lt;</a:t>
            </a:r>
            <a:r>
              <a:rPr lang="en-IN" dirty="0" err="1"/>
              <a:t>com.google.android.material.chip.Chip</a:t>
            </a:r>
            <a:r>
              <a:rPr lang="en-IN" dirty="0"/>
              <a:t> style="@style/</a:t>
            </a:r>
            <a:r>
              <a:rPr lang="en-IN" dirty="0" err="1"/>
              <a:t>Widget.MaterialComponents.Chip.Choice</a:t>
            </a:r>
            <a:r>
              <a:rPr lang="en-IN" dirty="0"/>
              <a:t>" </a:t>
            </a:r>
            <a:r>
              <a:rPr lang="en-IN" dirty="0" err="1"/>
              <a:t>android:layout_width</a:t>
            </a:r>
            <a:r>
              <a:rPr lang="en-IN" dirty="0"/>
              <a:t>="</a:t>
            </a:r>
            <a:r>
              <a:rPr lang="en-IN" dirty="0" err="1"/>
              <a:t>wrap_content</a:t>
            </a:r>
            <a:r>
              <a:rPr lang="en-IN" dirty="0"/>
              <a:t>" </a:t>
            </a:r>
            <a:r>
              <a:rPr lang="en-IN" dirty="0" err="1"/>
              <a:t>android:layout_height</a:t>
            </a:r>
            <a:r>
              <a:rPr lang="en-IN" dirty="0"/>
              <a:t>="</a:t>
            </a:r>
            <a:r>
              <a:rPr lang="en-IN" dirty="0" err="1"/>
              <a:t>wrap_content</a:t>
            </a:r>
            <a:r>
              <a:rPr lang="en-IN" dirty="0"/>
              <a:t>" </a:t>
            </a:r>
            <a:endParaRPr lang="en-IN" dirty="0" smtClean="0"/>
          </a:p>
          <a:p>
            <a:pPr marL="76200" indent="0">
              <a:lnSpc>
                <a:spcPct val="100000"/>
              </a:lnSpc>
              <a:spcBef>
                <a:spcPts val="0"/>
              </a:spcBef>
              <a:buNone/>
            </a:pPr>
            <a:r>
              <a:rPr lang="en-IN" dirty="0" err="1" smtClean="0"/>
              <a:t>app:chipText</a:t>
            </a:r>
            <a:r>
              <a:rPr lang="en-IN" dirty="0"/>
              <a:t>="Choice" /&gt;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405183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expect to interact with apps</a:t>
            </a:r>
            <a:endParaRPr/>
          </a:p>
        </p:txBody>
      </p:sp>
      <p:sp>
        <p:nvSpPr>
          <p:cNvPr id="304" name="Google Shape;304;p57"/>
          <p:cNvSpPr txBox="1">
            <a:spLocks noGrp="1"/>
          </p:cNvSpPr>
          <p:nvPr>
            <p:ph type="body" idx="1"/>
          </p:nvPr>
        </p:nvSpPr>
        <p:spPr>
          <a:xfrm>
            <a:off x="311700" y="1076275"/>
            <a:ext cx="8268000" cy="34164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None/>
            </a:pPr>
            <a:endParaRPr/>
          </a:p>
          <a:p>
            <a:pPr marL="457200" lvl="0" indent="-381000" algn="l" rtl="0">
              <a:spcBef>
                <a:spcPts val="1000"/>
              </a:spcBef>
              <a:spcAft>
                <a:spcPts val="0"/>
              </a:spcAft>
              <a:buSzPts val="2400"/>
              <a:buChar char="●"/>
            </a:pPr>
            <a:r>
              <a:rPr lang="en"/>
              <a:t>Clicking, pressing, talking, typing, and listening</a:t>
            </a:r>
            <a:endParaRPr/>
          </a:p>
          <a:p>
            <a:pPr marL="457200" lvl="0" indent="-381000" algn="l" rtl="0">
              <a:spcBef>
                <a:spcPts val="1000"/>
              </a:spcBef>
              <a:spcAft>
                <a:spcPts val="0"/>
              </a:spcAft>
              <a:buSzPts val="2400"/>
              <a:buChar char="●"/>
            </a:pPr>
            <a:r>
              <a:rPr lang="en"/>
              <a:t>Using user input controls such buttons, menus, keyboards, text boxes, and a microphone</a:t>
            </a:r>
            <a:endParaRPr/>
          </a:p>
          <a:p>
            <a:pPr marL="457200" lvl="0" indent="-381000" algn="l" rtl="0">
              <a:spcBef>
                <a:spcPts val="1000"/>
              </a:spcBef>
              <a:spcAft>
                <a:spcPts val="0"/>
              </a:spcAft>
              <a:buSzPts val="2400"/>
              <a:buChar char="●"/>
            </a:pPr>
            <a:r>
              <a:rPr lang="en"/>
              <a:t>Navigating between activities</a:t>
            </a:r>
            <a:endParaRPr/>
          </a:p>
          <a:p>
            <a:pPr marL="457200" lvl="0" indent="0" algn="l" rtl="0">
              <a:spcBef>
                <a:spcPts val="1000"/>
              </a:spcBef>
              <a:spcAft>
                <a:spcPts val="0"/>
              </a:spcAft>
              <a:buNone/>
            </a:pPr>
            <a:r>
              <a:rPr lang="en"/>
              <a:t> </a:t>
            </a:r>
            <a:endParaRPr/>
          </a:p>
          <a:p>
            <a:pPr marL="0" marR="0" lvl="0" indent="0" algn="l" rtl="0">
              <a:lnSpc>
                <a:spcPct val="115000"/>
              </a:lnSpc>
              <a:spcBef>
                <a:spcPts val="1000"/>
              </a:spcBef>
              <a:spcAft>
                <a:spcPts val="0"/>
              </a:spcAft>
              <a:buNone/>
            </a:pPr>
            <a:endParaRPr/>
          </a:p>
          <a:p>
            <a:pPr marL="0" lvl="0" indent="0" algn="l" rtl="0">
              <a:spcBef>
                <a:spcPts val="1000"/>
              </a:spcBef>
              <a:spcAft>
                <a:spcPts val="0"/>
              </a:spcAft>
              <a:buNone/>
            </a:pPr>
            <a:endParaRPr sz="1600">
              <a:solidFill>
                <a:srgbClr val="4CAF50"/>
              </a:solidFill>
            </a:endParaRPr>
          </a:p>
        </p:txBody>
      </p:sp>
      <p:sp>
        <p:nvSpPr>
          <p:cNvPr id="305" name="Google Shape;305;p5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06" name="Google Shape;306;p57"/>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307" name="Google Shape;307;p57"/>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3"/>
              </a:rPr>
              <a:t>Creative Commons Attribution-NonCommercial 4.0 International License</a:t>
            </a:r>
            <a:endParaRPr sz="900" i="1">
              <a:solidFill>
                <a:srgbClr val="666666"/>
              </a:solidFill>
              <a:latin typeface="Roboto"/>
              <a:ea typeface="Roboto"/>
              <a:cs typeface="Roboto"/>
              <a:sym typeface="Roboto"/>
            </a:endParaRPr>
          </a:p>
        </p:txBody>
      </p:sp>
      <p:pic>
        <p:nvPicPr>
          <p:cNvPr id="308" name="Google Shape;308;p57"/>
          <p:cNvPicPr preferRelativeResize="0"/>
          <p:nvPr/>
        </p:nvPicPr>
        <p:blipFill>
          <a:blip r:embed="rId4">
            <a:alphaModFix/>
          </a:blip>
          <a:stretch>
            <a:fillRect/>
          </a:stretch>
        </p:blipFill>
        <p:spPr>
          <a:xfrm>
            <a:off x="7814575" y="4777363"/>
            <a:ext cx="908100" cy="317725"/>
          </a:xfrm>
          <a:prstGeom prst="rect">
            <a:avLst/>
          </a:prstGeom>
          <a:noFill/>
          <a:ln>
            <a:noFill/>
          </a:ln>
        </p:spPr>
      </p:pic>
      <p:sp>
        <p:nvSpPr>
          <p:cNvPr id="309" name="Google Shape;309;p57"/>
          <p:cNvSpPr txBox="1"/>
          <p:nvPr/>
        </p:nvSpPr>
        <p:spPr>
          <a:xfrm>
            <a:off x="4407225" y="4663650"/>
            <a:ext cx="12876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User Input Controls</a:t>
            </a:r>
            <a:endParaRPr sz="1000">
              <a:solidFill>
                <a:srgbClr val="757575"/>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err="1"/>
              <a:t>ChipGroup</a:t>
            </a:r>
            <a:r>
              <a:rPr lang="en-US" dirty="0"/>
              <a:t/>
            </a:r>
            <a:br>
              <a:rPr lang="en-US" dirty="0"/>
            </a:br>
            <a:endParaRPr lang="en-IN" dirty="0"/>
          </a:p>
        </p:txBody>
      </p:sp>
      <p:sp>
        <p:nvSpPr>
          <p:cNvPr id="3" name="Text Placeholder 2"/>
          <p:cNvSpPr>
            <a:spLocks noGrp="1"/>
          </p:cNvSpPr>
          <p:nvPr>
            <p:ph type="body" idx="1"/>
          </p:nvPr>
        </p:nvSpPr>
        <p:spPr>
          <a:xfrm>
            <a:off x="0" y="1032095"/>
            <a:ext cx="8520600" cy="3425617"/>
          </a:xfrm>
        </p:spPr>
        <p:txBody>
          <a:bodyPr/>
          <a:lstStyle/>
          <a:p>
            <a:pPr marL="76200" indent="0">
              <a:buNone/>
            </a:pPr>
            <a:r>
              <a:rPr lang="en-US" dirty="0" smtClean="0"/>
              <a:t>Similar </a:t>
            </a:r>
            <a:r>
              <a:rPr lang="en-US" dirty="0"/>
              <a:t>to </a:t>
            </a:r>
            <a:r>
              <a:rPr lang="en-US" dirty="0" err="1"/>
              <a:t>RadioGroups</a:t>
            </a:r>
            <a:r>
              <a:rPr lang="en-US" dirty="0"/>
              <a:t>, </a:t>
            </a:r>
            <a:r>
              <a:rPr lang="en-US" dirty="0" err="1"/>
              <a:t>ChipGroups</a:t>
            </a:r>
            <a:r>
              <a:rPr lang="en-US" dirty="0"/>
              <a:t> are used to hold </a:t>
            </a:r>
            <a:r>
              <a:rPr lang="en-US" dirty="0" smtClean="0"/>
              <a:t>Chips</a:t>
            </a:r>
          </a:p>
          <a:p>
            <a:pPr marL="76200" indent="0">
              <a:buNone/>
            </a:pPr>
            <a:r>
              <a:rPr lang="en-IN" dirty="0"/>
              <a:t>&lt;</a:t>
            </a:r>
            <a:r>
              <a:rPr lang="en-IN" dirty="0" err="1"/>
              <a:t>com.google.android.material.chip.ChipGroup</a:t>
            </a:r>
            <a:r>
              <a:rPr lang="en-IN" dirty="0"/>
              <a:t> </a:t>
            </a:r>
            <a:r>
              <a:rPr lang="en-IN" dirty="0" err="1"/>
              <a:t>android:layout_width</a:t>
            </a:r>
            <a:r>
              <a:rPr lang="en-IN" dirty="0"/>
              <a:t>="</a:t>
            </a:r>
            <a:r>
              <a:rPr lang="en-IN" dirty="0" err="1"/>
              <a:t>wrap_content</a:t>
            </a:r>
            <a:r>
              <a:rPr lang="en-IN" dirty="0"/>
              <a:t>" </a:t>
            </a:r>
            <a:r>
              <a:rPr lang="en-IN" dirty="0" err="1"/>
              <a:t>android:layout_height</a:t>
            </a:r>
            <a:r>
              <a:rPr lang="en-IN" dirty="0"/>
              <a:t>="</a:t>
            </a:r>
            <a:r>
              <a:rPr lang="en-IN" dirty="0" err="1"/>
              <a:t>wrap_content</a:t>
            </a:r>
            <a:r>
              <a:rPr lang="en-IN" dirty="0"/>
              <a:t>" </a:t>
            </a:r>
            <a:r>
              <a:rPr lang="en-IN" dirty="0" err="1"/>
              <a:t>android:layout_marginTop</a:t>
            </a:r>
            <a:r>
              <a:rPr lang="en-IN" dirty="0"/>
              <a:t>="16dp"&gt;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964834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ChipGroups</a:t>
            </a:r>
            <a:endParaRPr lang="en-IN" dirty="0"/>
          </a:p>
        </p:txBody>
      </p:sp>
      <p:sp>
        <p:nvSpPr>
          <p:cNvPr id="3" name="Text Placeholder 2"/>
          <p:cNvSpPr>
            <a:spLocks noGrp="1"/>
          </p:cNvSpPr>
          <p:nvPr>
            <p:ph type="body" idx="1"/>
          </p:nvPr>
        </p:nvSpPr>
        <p:spPr>
          <a:xfrm>
            <a:off x="0" y="919990"/>
            <a:ext cx="9144000" cy="3819427"/>
          </a:xfrm>
        </p:spPr>
        <p:txBody>
          <a:bodyPr/>
          <a:lstStyle/>
          <a:p>
            <a:pPr marL="76200" indent="0">
              <a:lnSpc>
                <a:spcPct val="100000"/>
              </a:lnSpc>
              <a:spcBef>
                <a:spcPts val="0"/>
              </a:spcBef>
              <a:buNone/>
            </a:pPr>
            <a:r>
              <a:rPr lang="en-US" sz="2600" dirty="0" err="1">
                <a:solidFill>
                  <a:schemeClr val="tx1"/>
                </a:solidFill>
                <a:latin typeface="Times New Roman" panose="02020603050405020304" pitchFamily="18" charset="0"/>
                <a:cs typeface="Times New Roman" panose="02020603050405020304" pitchFamily="18" charset="0"/>
              </a:rPr>
              <a:t>ChipGroups</a:t>
            </a:r>
            <a:r>
              <a:rPr lang="en-US" sz="2600" dirty="0">
                <a:solidFill>
                  <a:schemeClr val="tx1"/>
                </a:solidFill>
                <a:latin typeface="Times New Roman" panose="02020603050405020304" pitchFamily="18" charset="0"/>
                <a:cs typeface="Times New Roman" panose="02020603050405020304" pitchFamily="18" charset="0"/>
              </a:rPr>
              <a:t> by default spaces the Chips present inside it.</a:t>
            </a:r>
          </a:p>
          <a:p>
            <a:pPr marL="76200" indent="0">
              <a:lnSpc>
                <a:spcPct val="100000"/>
              </a:lnSpc>
              <a:spcBef>
                <a:spcPts val="0"/>
              </a:spcBef>
              <a:buNone/>
            </a:pPr>
            <a:r>
              <a:rPr lang="en-US" sz="2600" dirty="0" smtClean="0">
                <a:solidFill>
                  <a:schemeClr val="tx1"/>
                </a:solidFill>
                <a:latin typeface="Times New Roman" panose="02020603050405020304" pitchFamily="18" charset="0"/>
                <a:cs typeface="Times New Roman" panose="02020603050405020304" pitchFamily="18" charset="0"/>
              </a:rPr>
              <a:t>Few </a:t>
            </a:r>
            <a:r>
              <a:rPr lang="en-US" sz="2600" dirty="0">
                <a:solidFill>
                  <a:schemeClr val="tx1"/>
                </a:solidFill>
                <a:latin typeface="Times New Roman" panose="02020603050405020304" pitchFamily="18" charset="0"/>
                <a:cs typeface="Times New Roman" panose="02020603050405020304" pitchFamily="18" charset="0"/>
              </a:rPr>
              <a:t>of the XML attributes that can be used with </a:t>
            </a:r>
            <a:r>
              <a:rPr lang="en-US" sz="2600" dirty="0" err="1">
                <a:solidFill>
                  <a:schemeClr val="tx1"/>
                </a:solidFill>
                <a:latin typeface="Times New Roman" panose="02020603050405020304" pitchFamily="18" charset="0"/>
                <a:cs typeface="Times New Roman" panose="02020603050405020304" pitchFamily="18" charset="0"/>
              </a:rPr>
              <a:t>ChipGroups</a:t>
            </a:r>
            <a:r>
              <a:rPr lang="en-US" sz="2600" dirty="0">
                <a:solidFill>
                  <a:schemeClr val="tx1"/>
                </a:solidFill>
                <a:latin typeface="Times New Roman" panose="02020603050405020304" pitchFamily="18" charset="0"/>
                <a:cs typeface="Times New Roman" panose="02020603050405020304" pitchFamily="18" charset="0"/>
              </a:rPr>
              <a:t> are:</a:t>
            </a:r>
          </a:p>
          <a:p>
            <a:pPr marL="76200" indent="0">
              <a:lnSpc>
                <a:spcPct val="100000"/>
              </a:lnSpc>
              <a:spcBef>
                <a:spcPts val="0"/>
              </a:spcBef>
              <a:buNone/>
            </a:pPr>
            <a:r>
              <a:rPr lang="en-US" sz="2600" b="1" dirty="0" err="1" smtClean="0">
                <a:solidFill>
                  <a:schemeClr val="tx1"/>
                </a:solidFill>
                <a:latin typeface="Times New Roman" panose="02020603050405020304" pitchFamily="18" charset="0"/>
                <a:cs typeface="Times New Roman" panose="02020603050405020304" pitchFamily="18" charset="0"/>
              </a:rPr>
              <a:t>app:chipSpacing</a:t>
            </a:r>
            <a:r>
              <a:rPr lang="en-US" sz="2600" b="1"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To set a custom spacing value between the chips, both horizontally and vertically.</a:t>
            </a:r>
          </a:p>
          <a:p>
            <a:pPr marL="76200" indent="0">
              <a:lnSpc>
                <a:spcPct val="100000"/>
              </a:lnSpc>
              <a:spcBef>
                <a:spcPts val="0"/>
              </a:spcBef>
              <a:buNone/>
            </a:pPr>
            <a:r>
              <a:rPr lang="en-US" sz="2600" b="1" dirty="0" err="1" smtClean="0">
                <a:solidFill>
                  <a:schemeClr val="tx1"/>
                </a:solidFill>
                <a:latin typeface="Times New Roman" panose="02020603050405020304" pitchFamily="18" charset="0"/>
                <a:cs typeface="Times New Roman" panose="02020603050405020304" pitchFamily="18" charset="0"/>
              </a:rPr>
              <a:t>app:chipSpacingHorizontal</a:t>
            </a:r>
            <a:r>
              <a:rPr lang="en-US" sz="2600" b="1" dirty="0" smtClean="0">
                <a:solidFill>
                  <a:schemeClr val="tx1"/>
                </a:solidFill>
                <a:latin typeface="Times New Roman" panose="02020603050405020304" pitchFamily="18" charset="0"/>
                <a:cs typeface="Times New Roman" panose="02020603050405020304" pitchFamily="18" charset="0"/>
              </a:rPr>
              <a:t> </a:t>
            </a:r>
          </a:p>
          <a:p>
            <a:pPr marL="76200" indent="0">
              <a:lnSpc>
                <a:spcPct val="100000"/>
              </a:lnSpc>
              <a:spcBef>
                <a:spcPts val="0"/>
              </a:spcBef>
              <a:buNone/>
            </a:pPr>
            <a:r>
              <a:rPr lang="en-US" sz="2600" b="1" dirty="0" err="1" smtClean="0">
                <a:solidFill>
                  <a:schemeClr val="tx1"/>
                </a:solidFill>
                <a:latin typeface="Times New Roman" panose="02020603050405020304" pitchFamily="18" charset="0"/>
                <a:cs typeface="Times New Roman" panose="02020603050405020304" pitchFamily="18" charset="0"/>
              </a:rPr>
              <a:t>app:chipSpacingVertical</a:t>
            </a:r>
            <a:endParaRPr lang="en-US" sz="2600" b="1" dirty="0">
              <a:solidFill>
                <a:schemeClr val="tx1"/>
              </a:solidFill>
              <a:latin typeface="Times New Roman" panose="02020603050405020304" pitchFamily="18" charset="0"/>
              <a:cs typeface="Times New Roman" panose="02020603050405020304" pitchFamily="18" charset="0"/>
            </a:endParaRPr>
          </a:p>
          <a:p>
            <a:pPr marL="76200" indent="0">
              <a:lnSpc>
                <a:spcPct val="100000"/>
              </a:lnSpc>
              <a:spcBef>
                <a:spcPts val="0"/>
              </a:spcBef>
              <a:buNone/>
            </a:pPr>
            <a:r>
              <a:rPr lang="en-US" sz="2600" b="1" dirty="0" err="1">
                <a:solidFill>
                  <a:schemeClr val="tx1"/>
                </a:solidFill>
                <a:latin typeface="Times New Roman" panose="02020603050405020304" pitchFamily="18" charset="0"/>
                <a:cs typeface="Times New Roman" panose="02020603050405020304" pitchFamily="18" charset="0"/>
              </a:rPr>
              <a:t>app:singleSelection</a:t>
            </a:r>
            <a:r>
              <a:rPr lang="en-US" sz="2600" dirty="0">
                <a:solidFill>
                  <a:schemeClr val="tx1"/>
                </a:solidFill>
                <a:latin typeface="Times New Roman" panose="02020603050405020304" pitchFamily="18" charset="0"/>
                <a:cs typeface="Times New Roman" panose="02020603050405020304" pitchFamily="18" charset="0"/>
              </a:rPr>
              <a:t> – Setting this as true allows only one of the chips to be checked.</a:t>
            </a:r>
          </a:p>
          <a:p>
            <a:pPr marL="76200" indent="0">
              <a:lnSpc>
                <a:spcPct val="100000"/>
              </a:lnSpc>
              <a:spcBef>
                <a:spcPts val="0"/>
              </a:spcBef>
              <a:buNone/>
            </a:pPr>
            <a:r>
              <a:rPr lang="en-US" sz="2600" b="1" dirty="0" err="1">
                <a:solidFill>
                  <a:schemeClr val="tx1"/>
                </a:solidFill>
                <a:latin typeface="Times New Roman" panose="02020603050405020304" pitchFamily="18" charset="0"/>
                <a:cs typeface="Times New Roman" panose="02020603050405020304" pitchFamily="18" charset="0"/>
              </a:rPr>
              <a:t>app:singleLine</a:t>
            </a:r>
            <a:r>
              <a:rPr lang="en-US" sz="2600" dirty="0">
                <a:solidFill>
                  <a:schemeClr val="tx1"/>
                </a:solidFill>
                <a:latin typeface="Times New Roman" panose="02020603050405020304" pitchFamily="18" charset="0"/>
                <a:cs typeface="Times New Roman" panose="02020603050405020304" pitchFamily="18" charset="0"/>
              </a:rPr>
              <a:t> – Sets all the chips present, in a single line only.</a:t>
            </a:r>
          </a:p>
          <a:p>
            <a:pPr marL="7620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3272309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9"/>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Spinners</a:t>
            </a:r>
            <a:endParaRPr/>
          </a:p>
        </p:txBody>
      </p:sp>
      <p:sp>
        <p:nvSpPr>
          <p:cNvPr id="559" name="Google Shape;559;p8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9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Spinners</a:t>
            </a:r>
            <a:endParaRPr/>
          </a:p>
        </p:txBody>
      </p:sp>
      <p:sp>
        <p:nvSpPr>
          <p:cNvPr id="566" name="Google Shape;566;p90"/>
          <p:cNvSpPr txBox="1">
            <a:spLocks noGrp="1"/>
          </p:cNvSpPr>
          <p:nvPr>
            <p:ph type="body" idx="1"/>
          </p:nvPr>
        </p:nvSpPr>
        <p:spPr>
          <a:xfrm>
            <a:off x="311700" y="1076275"/>
            <a:ext cx="6829800" cy="33720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1000"/>
              </a:spcBef>
              <a:spcAft>
                <a:spcPts val="0"/>
              </a:spcAft>
              <a:buSzPts val="2400"/>
              <a:buChar char="●"/>
            </a:pPr>
            <a:r>
              <a:rPr lang="en"/>
              <a:t>Quick way to select value from a set</a:t>
            </a:r>
            <a:endParaRPr/>
          </a:p>
          <a:p>
            <a:pPr marL="457200" marR="0" lvl="0" indent="-381000" algn="l" rtl="0">
              <a:lnSpc>
                <a:spcPct val="115000"/>
              </a:lnSpc>
              <a:spcBef>
                <a:spcPts val="1000"/>
              </a:spcBef>
              <a:spcAft>
                <a:spcPts val="0"/>
              </a:spcAft>
              <a:buSzPts val="2400"/>
              <a:buChar char="●"/>
            </a:pPr>
            <a:r>
              <a:rPr lang="en"/>
              <a:t>Drop-down list shows all values, </a:t>
            </a:r>
            <a:br>
              <a:rPr lang="en"/>
            </a:br>
            <a:r>
              <a:rPr lang="en"/>
              <a:t>user can select only one</a:t>
            </a:r>
            <a:endParaRPr/>
          </a:p>
          <a:p>
            <a:pPr marL="457200" marR="0" lvl="0" indent="-381000" algn="l" rtl="0">
              <a:lnSpc>
                <a:spcPct val="115000"/>
              </a:lnSpc>
              <a:spcBef>
                <a:spcPts val="1000"/>
              </a:spcBef>
              <a:spcAft>
                <a:spcPts val="0"/>
              </a:spcAft>
              <a:buSzPts val="2400"/>
              <a:buChar char="●"/>
            </a:pPr>
            <a:r>
              <a:rPr lang="en"/>
              <a:t>Spinners scroll automatically if necessary</a:t>
            </a:r>
            <a:endParaRPr/>
          </a:p>
          <a:p>
            <a:pPr marL="457200" marR="0" lvl="0" indent="-381000" algn="l" rtl="0">
              <a:lnSpc>
                <a:spcPct val="115000"/>
              </a:lnSpc>
              <a:spcBef>
                <a:spcPts val="1000"/>
              </a:spcBef>
              <a:spcAft>
                <a:spcPts val="0"/>
              </a:spcAft>
              <a:buSzPts val="2400"/>
              <a:buChar char="●"/>
            </a:pPr>
            <a:r>
              <a:rPr lang="en"/>
              <a:t>Use the </a:t>
            </a:r>
            <a:r>
              <a:rPr lang="en">
                <a:latin typeface="Consolas"/>
                <a:ea typeface="Consolas"/>
                <a:cs typeface="Consolas"/>
                <a:sym typeface="Consolas"/>
              </a:rPr>
              <a:t>Spinner</a:t>
            </a:r>
            <a:r>
              <a:rPr lang="en"/>
              <a:t> class.</a:t>
            </a:r>
            <a:endParaRPr/>
          </a:p>
        </p:txBody>
      </p:sp>
      <p:sp>
        <p:nvSpPr>
          <p:cNvPr id="567" name="Google Shape;567;p9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pic>
        <p:nvPicPr>
          <p:cNvPr id="568" name="Google Shape;568;p90"/>
          <p:cNvPicPr preferRelativeResize="0"/>
          <p:nvPr/>
        </p:nvPicPr>
        <p:blipFill>
          <a:blip r:embed="rId3">
            <a:alphaModFix/>
          </a:blip>
          <a:stretch>
            <a:fillRect/>
          </a:stretch>
        </p:blipFill>
        <p:spPr>
          <a:xfrm>
            <a:off x="6650175" y="1391450"/>
            <a:ext cx="2182125" cy="1893475"/>
          </a:xfrm>
          <a:prstGeom prst="rect">
            <a:avLst/>
          </a:prstGeom>
          <a:noFill/>
          <a:ln w="9525" cap="flat" cmpd="sng">
            <a:solidFill>
              <a:srgbClr val="4A86E8"/>
            </a:solidFill>
            <a:prstDash val="solid"/>
            <a:round/>
            <a:headEnd type="none" w="sm" len="sm"/>
            <a:tailEnd type="none" w="sm" len="s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9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Implementing a spinner</a:t>
            </a:r>
            <a:endParaRPr/>
          </a:p>
        </p:txBody>
      </p:sp>
      <p:sp>
        <p:nvSpPr>
          <p:cNvPr id="574" name="Google Shape;574;p91"/>
          <p:cNvSpPr txBox="1">
            <a:spLocks noGrp="1"/>
          </p:cNvSpPr>
          <p:nvPr>
            <p:ph type="body" idx="1"/>
          </p:nvPr>
        </p:nvSpPr>
        <p:spPr>
          <a:xfrm>
            <a:off x="311700" y="1076275"/>
            <a:ext cx="8775900" cy="3372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AutoNum type="arabicPeriod"/>
            </a:pPr>
            <a:r>
              <a:rPr lang="en"/>
              <a:t>Create Spinner UI element in the XML layout</a:t>
            </a:r>
            <a:endParaRPr/>
          </a:p>
          <a:p>
            <a:pPr marL="457200" lvl="0" indent="-381000" algn="l" rtl="0">
              <a:spcBef>
                <a:spcPts val="600"/>
              </a:spcBef>
              <a:spcAft>
                <a:spcPts val="0"/>
              </a:spcAft>
              <a:buSzPts val="2400"/>
              <a:buAutoNum type="arabicPeriod"/>
            </a:pPr>
            <a:r>
              <a:rPr lang="en"/>
              <a:t>Define spinner choices in an array</a:t>
            </a:r>
            <a:endParaRPr/>
          </a:p>
          <a:p>
            <a:pPr marL="457200" lvl="0" indent="-381000" algn="l" rtl="0">
              <a:spcBef>
                <a:spcPts val="600"/>
              </a:spcBef>
              <a:spcAft>
                <a:spcPts val="0"/>
              </a:spcAft>
              <a:buSzPts val="2400"/>
              <a:buAutoNum type="arabicPeriod"/>
            </a:pPr>
            <a:r>
              <a:rPr lang="en"/>
              <a:t>Create Spinner and set </a:t>
            </a:r>
            <a:r>
              <a:rPr lang="en" u="sng">
                <a:solidFill>
                  <a:schemeClr val="hlink"/>
                </a:solidFill>
                <a:hlinkClick r:id="rId3"/>
              </a:rPr>
              <a:t>onItemSelectedListener</a:t>
            </a:r>
            <a:endParaRPr/>
          </a:p>
          <a:p>
            <a:pPr marL="457200" lvl="0" indent="-381000" algn="l" rtl="0">
              <a:spcBef>
                <a:spcPts val="600"/>
              </a:spcBef>
              <a:spcAft>
                <a:spcPts val="0"/>
              </a:spcAft>
              <a:buSzPts val="2400"/>
              <a:buAutoNum type="arabicPeriod"/>
            </a:pPr>
            <a:r>
              <a:rPr lang="en"/>
              <a:t>Create an adapter with default spinner layouts</a:t>
            </a:r>
            <a:endParaRPr/>
          </a:p>
          <a:p>
            <a:pPr marL="457200" lvl="0" indent="-381000" algn="l" rtl="0">
              <a:spcBef>
                <a:spcPts val="600"/>
              </a:spcBef>
              <a:spcAft>
                <a:spcPts val="0"/>
              </a:spcAft>
              <a:buSzPts val="2400"/>
              <a:buAutoNum type="arabicPeriod"/>
            </a:pPr>
            <a:r>
              <a:rPr lang="en"/>
              <a:t>Attach the adapter to the spinner</a:t>
            </a:r>
            <a:endParaRPr/>
          </a:p>
          <a:p>
            <a:pPr marL="457200" lvl="0" indent="-381000" algn="l" rtl="0">
              <a:spcBef>
                <a:spcPts val="600"/>
              </a:spcBef>
              <a:spcAft>
                <a:spcPts val="0"/>
              </a:spcAft>
              <a:buSzPts val="2400"/>
              <a:buAutoNum type="arabicPeriod"/>
            </a:pPr>
            <a:r>
              <a:rPr lang="en"/>
              <a:t>Implement </a:t>
            </a:r>
            <a:r>
              <a:rPr lang="en">
                <a:latin typeface="Consolas"/>
                <a:ea typeface="Consolas"/>
                <a:cs typeface="Consolas"/>
                <a:sym typeface="Consolas"/>
              </a:rPr>
              <a:t>onItemSelectedListener</a:t>
            </a:r>
            <a:r>
              <a:rPr lang="en"/>
              <a:t> method</a:t>
            </a:r>
            <a:endParaRPr/>
          </a:p>
        </p:txBody>
      </p:sp>
      <p:sp>
        <p:nvSpPr>
          <p:cNvPr id="575" name="Google Shape;575;p9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spinner XML</a:t>
            </a:r>
            <a:endParaRPr/>
          </a:p>
        </p:txBody>
      </p:sp>
      <p:sp>
        <p:nvSpPr>
          <p:cNvPr id="581" name="Google Shape;581;p92"/>
          <p:cNvSpPr txBox="1">
            <a:spLocks noGrp="1"/>
          </p:cNvSpPr>
          <p:nvPr>
            <p:ph type="body" idx="1"/>
          </p:nvPr>
        </p:nvSpPr>
        <p:spPr>
          <a:xfrm>
            <a:off x="311700" y="1076275"/>
            <a:ext cx="6829800" cy="3372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In layout XML  file</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&lt;Spinner</a:t>
            </a:r>
            <a:endParaRPr sz="20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android:id="@+id/label_spinner"</a:t>
            </a:r>
            <a:endParaRPr sz="20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android:layout_width="wrap_content"</a:t>
            </a:r>
            <a:endParaRPr sz="20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android:layout_height="wrap_content"&gt;</a:t>
            </a:r>
            <a:endParaRPr sz="20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&lt;/Spinner&gt;</a:t>
            </a:r>
            <a:endParaRPr sz="2000">
              <a:solidFill>
                <a:schemeClr val="dk1"/>
              </a:solidFill>
              <a:latin typeface="Consolas"/>
              <a:ea typeface="Consolas"/>
              <a:cs typeface="Consolas"/>
              <a:sym typeface="Consolas"/>
            </a:endParaRPr>
          </a:p>
          <a:p>
            <a:pPr marL="0" lvl="0" indent="0" algn="l" rtl="0">
              <a:spcBef>
                <a:spcPts val="1000"/>
              </a:spcBef>
              <a:spcAft>
                <a:spcPts val="0"/>
              </a:spcAft>
              <a:buNone/>
            </a:pPr>
            <a:endParaRPr sz="1100">
              <a:solidFill>
                <a:schemeClr val="dk1"/>
              </a:solidFill>
              <a:latin typeface="Arial"/>
              <a:ea typeface="Arial"/>
              <a:cs typeface="Arial"/>
              <a:sym typeface="Arial"/>
            </a:endParaRPr>
          </a:p>
        </p:txBody>
      </p:sp>
      <p:sp>
        <p:nvSpPr>
          <p:cNvPr id="582" name="Google Shape;582;p9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9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array of spinner choices</a:t>
            </a:r>
            <a:endParaRPr/>
          </a:p>
        </p:txBody>
      </p:sp>
      <p:sp>
        <p:nvSpPr>
          <p:cNvPr id="588" name="Google Shape;588;p93"/>
          <p:cNvSpPr txBox="1">
            <a:spLocks noGrp="1"/>
          </p:cNvSpPr>
          <p:nvPr>
            <p:ph type="body" idx="1"/>
          </p:nvPr>
        </p:nvSpPr>
        <p:spPr>
          <a:xfrm>
            <a:off x="311700" y="1076275"/>
            <a:ext cx="6829800" cy="3372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In arrays.xml resource file</a:t>
            </a:r>
            <a:endParaRPr sz="1800">
              <a:solidFill>
                <a:schemeClr val="dk1"/>
              </a:solidFill>
            </a:endParaRPr>
          </a:p>
          <a:p>
            <a:pPr marL="0" lvl="0" indent="0" algn="l" rtl="0">
              <a:spcBef>
                <a:spcPts val="0"/>
              </a:spcBef>
              <a:spcAft>
                <a:spcPts val="0"/>
              </a:spcAft>
              <a:buNone/>
            </a:pP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&lt;string-array name="labels_array"&gt;</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&lt;item&gt;Home&lt;/item&gt;</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&lt;item&gt;Work&lt;/item&gt;</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&lt;item&gt;Mobile&lt;/item&gt;</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&lt;item&gt;Other&lt;/item&gt;</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&lt;/string-array&gt;</a:t>
            </a:r>
            <a:endParaRPr sz="2000">
              <a:solidFill>
                <a:schemeClr val="dk1"/>
              </a:solidFill>
              <a:latin typeface="Consolas"/>
              <a:ea typeface="Consolas"/>
              <a:cs typeface="Consolas"/>
              <a:sym typeface="Consolas"/>
            </a:endParaRPr>
          </a:p>
          <a:p>
            <a:pPr marL="0" lvl="0" indent="0" algn="l" rtl="0">
              <a:spcBef>
                <a:spcPts val="1000"/>
              </a:spcBef>
              <a:spcAft>
                <a:spcPts val="0"/>
              </a:spcAft>
              <a:buNone/>
            </a:pPr>
            <a:endParaRPr sz="1100">
              <a:solidFill>
                <a:schemeClr val="dk1"/>
              </a:solidFill>
              <a:latin typeface="Arial"/>
              <a:ea typeface="Arial"/>
              <a:cs typeface="Arial"/>
              <a:sym typeface="Arial"/>
            </a:endParaRPr>
          </a:p>
        </p:txBody>
      </p:sp>
      <p:sp>
        <p:nvSpPr>
          <p:cNvPr id="589" name="Google Shape;589;p9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spinner and attach listener </a:t>
            </a:r>
            <a:endParaRPr/>
          </a:p>
        </p:txBody>
      </p:sp>
      <p:sp>
        <p:nvSpPr>
          <p:cNvPr id="595" name="Google Shape;595;p94"/>
          <p:cNvSpPr txBox="1">
            <a:spLocks noGrp="1"/>
          </p:cNvSpPr>
          <p:nvPr>
            <p:ph type="body" idx="1"/>
          </p:nvPr>
        </p:nvSpPr>
        <p:spPr>
          <a:xfrm>
            <a:off x="311700" y="1076275"/>
            <a:ext cx="8709600" cy="33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public class MainActivity extends AppCompatActivity </a:t>
            </a:r>
            <a:r>
              <a:rPr lang="en" sz="1800" b="1">
                <a:solidFill>
                  <a:schemeClr val="dk1"/>
                </a:solidFill>
                <a:latin typeface="Consolas"/>
                <a:ea typeface="Consolas"/>
                <a:cs typeface="Consolas"/>
                <a:sym typeface="Consolas"/>
              </a:rPr>
              <a:t>implements AdapterView.OnItemSelectedListener</a:t>
            </a:r>
            <a:endParaRPr sz="1800">
              <a:latin typeface="Consolas"/>
              <a:ea typeface="Consolas"/>
              <a:cs typeface="Consolas"/>
              <a:sym typeface="Consolas"/>
            </a:endParaRPr>
          </a:p>
          <a:p>
            <a:pPr marL="0" lvl="0" indent="0" algn="l" rtl="0">
              <a:spcBef>
                <a:spcPts val="0"/>
              </a:spcBef>
              <a:spcAft>
                <a:spcPts val="0"/>
              </a:spcAft>
              <a:buNone/>
            </a:pPr>
            <a:endParaRPr sz="2000">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In onCreate()</a:t>
            </a:r>
            <a:endParaRPr sz="2000">
              <a:latin typeface="Consolas"/>
              <a:ea typeface="Consolas"/>
              <a:cs typeface="Consolas"/>
              <a:sym typeface="Consolas"/>
            </a:endParaRPr>
          </a:p>
          <a:p>
            <a:pPr marL="0" lvl="0" indent="0" algn="l" rtl="0">
              <a:spcBef>
                <a:spcPts val="1000"/>
              </a:spcBef>
              <a:spcAft>
                <a:spcPts val="0"/>
              </a:spcAft>
              <a:buNone/>
            </a:pPr>
            <a:r>
              <a:rPr lang="en" sz="2000">
                <a:latin typeface="Consolas"/>
                <a:ea typeface="Consolas"/>
                <a:cs typeface="Consolas"/>
                <a:sym typeface="Consolas"/>
              </a:rPr>
              <a:t>Spinner spinner = (Spinner) findViewById(R.id.label_spinner);</a:t>
            </a:r>
            <a:endParaRPr sz="2000">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if (spinner != null) {</a:t>
            </a:r>
            <a:endParaRPr sz="2000">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spinner.setOnItemSelectedListener(</a:t>
            </a:r>
            <a:r>
              <a:rPr lang="en" sz="2000">
                <a:solidFill>
                  <a:srgbClr val="990000"/>
                </a:solidFill>
                <a:latin typeface="Consolas"/>
                <a:ea typeface="Consolas"/>
                <a:cs typeface="Consolas"/>
                <a:sym typeface="Consolas"/>
              </a:rPr>
              <a:t>this</a:t>
            </a:r>
            <a:r>
              <a:rPr lang="en" sz="2000">
                <a:latin typeface="Consolas"/>
                <a:ea typeface="Consolas"/>
                <a:cs typeface="Consolas"/>
                <a:sym typeface="Consolas"/>
              </a:rPr>
              <a:t>); </a:t>
            </a:r>
            <a:endParaRPr sz="2000">
              <a:solidFill>
                <a:srgbClr val="99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596" name="Google Shape;596;p9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9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adapter?</a:t>
            </a:r>
            <a:endParaRPr/>
          </a:p>
        </p:txBody>
      </p:sp>
      <p:sp>
        <p:nvSpPr>
          <p:cNvPr id="602" name="Google Shape;602;p95"/>
          <p:cNvSpPr txBox="1">
            <a:spLocks noGrp="1"/>
          </p:cNvSpPr>
          <p:nvPr>
            <p:ph type="body" idx="1"/>
          </p:nvPr>
        </p:nvSpPr>
        <p:spPr>
          <a:xfrm>
            <a:off x="311700" y="1076275"/>
            <a:ext cx="8709600" cy="2086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An adapter is like a bridge, or intermediary, between two incompatible interfaces</a:t>
            </a:r>
            <a:endParaRPr/>
          </a:p>
          <a:p>
            <a:pPr marL="0" lvl="0" indent="0" algn="l" rtl="0">
              <a:spcBef>
                <a:spcPts val="1000"/>
              </a:spcBef>
              <a:spcAft>
                <a:spcPts val="0"/>
              </a:spcAft>
              <a:buClr>
                <a:schemeClr val="dk1"/>
              </a:buClr>
              <a:buSzPts val="1100"/>
              <a:buFont typeface="Arial"/>
              <a:buNone/>
            </a:pPr>
            <a:r>
              <a:rPr lang="en"/>
              <a:t>For example, a memory card reader acts as an adapter between the memory card and a laptop</a:t>
            </a:r>
            <a:endParaRPr/>
          </a:p>
        </p:txBody>
      </p:sp>
      <p:sp>
        <p:nvSpPr>
          <p:cNvPr id="603" name="Google Shape;603;p9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604" name="Google Shape;604;p95"/>
          <p:cNvSpPr/>
          <p:nvPr/>
        </p:nvSpPr>
        <p:spPr>
          <a:xfrm>
            <a:off x="1401900" y="3501200"/>
            <a:ext cx="1303200" cy="10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Memory Card</a:t>
            </a:r>
            <a:endParaRPr/>
          </a:p>
          <a:p>
            <a:pPr marL="0" lvl="0" indent="0" algn="l" rtl="0">
              <a:spcBef>
                <a:spcPts val="0"/>
              </a:spcBef>
              <a:spcAft>
                <a:spcPts val="0"/>
              </a:spcAft>
              <a:buNone/>
            </a:pPr>
            <a:endParaRPr/>
          </a:p>
          <a:p>
            <a:pPr marL="0" lvl="0" indent="0" algn="l" rtl="0">
              <a:spcBef>
                <a:spcPts val="0"/>
              </a:spcBef>
              <a:spcAft>
                <a:spcPts val="0"/>
              </a:spcAft>
              <a:buNone/>
            </a:pPr>
            <a:r>
              <a:rPr lang="en"/>
              <a:t>(Array of Choices)</a:t>
            </a:r>
            <a:endParaRPr/>
          </a:p>
        </p:txBody>
      </p:sp>
      <p:sp>
        <p:nvSpPr>
          <p:cNvPr id="605" name="Google Shape;605;p95"/>
          <p:cNvSpPr/>
          <p:nvPr/>
        </p:nvSpPr>
        <p:spPr>
          <a:xfrm>
            <a:off x="3209800" y="3495825"/>
            <a:ext cx="1035600" cy="10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Card Reader</a:t>
            </a:r>
            <a:endParaRPr/>
          </a:p>
          <a:p>
            <a:pPr marL="0" lvl="0" indent="0" algn="l" rtl="0">
              <a:spcBef>
                <a:spcPts val="0"/>
              </a:spcBef>
              <a:spcAft>
                <a:spcPts val="0"/>
              </a:spcAft>
              <a:buNone/>
            </a:pPr>
            <a:endParaRPr/>
          </a:p>
          <a:p>
            <a:pPr marL="0" lvl="0" indent="0" algn="l" rtl="0">
              <a:spcBef>
                <a:spcPts val="0"/>
              </a:spcBef>
              <a:spcAft>
                <a:spcPts val="0"/>
              </a:spcAft>
              <a:buNone/>
            </a:pPr>
            <a:r>
              <a:rPr lang="en"/>
              <a:t>(Adapter)</a:t>
            </a:r>
            <a:endParaRPr/>
          </a:p>
        </p:txBody>
      </p:sp>
      <p:sp>
        <p:nvSpPr>
          <p:cNvPr id="606" name="Google Shape;606;p95"/>
          <p:cNvSpPr/>
          <p:nvPr/>
        </p:nvSpPr>
        <p:spPr>
          <a:xfrm>
            <a:off x="4755775" y="3495825"/>
            <a:ext cx="1521000" cy="10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Laptop Computer</a:t>
            </a:r>
            <a:endParaRPr/>
          </a:p>
          <a:p>
            <a:pPr marL="0" lvl="0" indent="0" algn="l" rtl="0">
              <a:spcBef>
                <a:spcPts val="0"/>
              </a:spcBef>
              <a:spcAft>
                <a:spcPts val="0"/>
              </a:spcAft>
              <a:buNone/>
            </a:pPr>
            <a:endParaRPr/>
          </a:p>
          <a:p>
            <a:pPr marL="0" lvl="0" indent="0" algn="l" rtl="0">
              <a:spcBef>
                <a:spcPts val="0"/>
              </a:spcBef>
              <a:spcAft>
                <a:spcPts val="0"/>
              </a:spcAft>
              <a:buNone/>
            </a:pPr>
            <a:r>
              <a:rPr lang="en"/>
              <a:t>(Spinner View)</a:t>
            </a:r>
            <a:endParaRPr/>
          </a:p>
        </p:txBody>
      </p:sp>
      <p:sp>
        <p:nvSpPr>
          <p:cNvPr id="607" name="Google Shape;607;p95"/>
          <p:cNvSpPr/>
          <p:nvPr/>
        </p:nvSpPr>
        <p:spPr>
          <a:xfrm>
            <a:off x="2705100" y="3890325"/>
            <a:ext cx="497700" cy="2112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5"/>
          <p:cNvSpPr/>
          <p:nvPr/>
        </p:nvSpPr>
        <p:spPr>
          <a:xfrm>
            <a:off x="4245388" y="3890325"/>
            <a:ext cx="497700" cy="211200"/>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5"/>
          <p:cNvSpPr/>
          <p:nvPr/>
        </p:nvSpPr>
        <p:spPr>
          <a:xfrm>
            <a:off x="3636925" y="3298725"/>
            <a:ext cx="1035600" cy="27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Layout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adapter</a:t>
            </a:r>
            <a:endParaRPr/>
          </a:p>
        </p:txBody>
      </p:sp>
      <p:sp>
        <p:nvSpPr>
          <p:cNvPr id="615" name="Google Shape;615;p96"/>
          <p:cNvSpPr txBox="1">
            <a:spLocks noGrp="1"/>
          </p:cNvSpPr>
          <p:nvPr>
            <p:ph type="body" idx="1"/>
          </p:nvPr>
        </p:nvSpPr>
        <p:spPr>
          <a:xfrm>
            <a:off x="276475" y="1055475"/>
            <a:ext cx="8709600" cy="3495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Create ArrayAdapter using string array</a:t>
            </a:r>
            <a:br>
              <a:rPr lang="en"/>
            </a:br>
            <a:r>
              <a:rPr lang="en"/>
              <a:t>and default spinner layout</a:t>
            </a:r>
            <a:endParaRPr sz="1400">
              <a:solidFill>
                <a:schemeClr val="dk1"/>
              </a:solidFill>
              <a:latin typeface="Consolas"/>
              <a:ea typeface="Consolas"/>
              <a:cs typeface="Consolas"/>
              <a:sym typeface="Consolas"/>
            </a:endParaRPr>
          </a:p>
          <a:p>
            <a:pPr marL="0" lvl="0" indent="0" algn="l" rtl="0">
              <a:spcBef>
                <a:spcPts val="0"/>
              </a:spcBef>
              <a:spcAft>
                <a:spcPts val="0"/>
              </a:spcAft>
              <a:buNone/>
            </a:pP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ArrayAdapter&lt;CharSequence&gt; adapter = </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ArrayAdapter.createFromResource(</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this, R.array.labels_array,</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 Layout for each item </a:t>
            </a:r>
            <a:endParaRPr sz="2000">
              <a:solidFill>
                <a:schemeClr val="dk1"/>
              </a:solidFill>
              <a:latin typeface="Consolas"/>
              <a:ea typeface="Consolas"/>
              <a:cs typeface="Consolas"/>
              <a:sym typeface="Consolas"/>
            </a:endParaRPr>
          </a:p>
          <a:p>
            <a:pPr marL="0" lvl="0" indent="0" algn="l" rtl="0">
              <a:spcBef>
                <a:spcPts val="0"/>
              </a:spcBef>
              <a:spcAft>
                <a:spcPts val="0"/>
              </a:spcAft>
              <a:buNone/>
            </a:pPr>
            <a:r>
              <a:rPr lang="en" sz="2000">
                <a:solidFill>
                  <a:schemeClr val="dk1"/>
                </a:solidFill>
                <a:latin typeface="Consolas"/>
                <a:ea typeface="Consolas"/>
                <a:cs typeface="Consolas"/>
                <a:sym typeface="Consolas"/>
              </a:rPr>
              <a:t>        android.R.layout.simple_spinner_item); </a:t>
            </a:r>
            <a:endParaRPr sz="1100">
              <a:solidFill>
                <a:schemeClr val="dk1"/>
              </a:solidFill>
              <a:latin typeface="Arial"/>
              <a:ea typeface="Arial"/>
              <a:cs typeface="Arial"/>
              <a:sym typeface="Arial"/>
            </a:endParaRPr>
          </a:p>
        </p:txBody>
      </p:sp>
      <p:sp>
        <p:nvSpPr>
          <p:cNvPr id="616" name="Google Shape;616;p9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interaction design</a:t>
            </a:r>
            <a:endParaRPr/>
          </a:p>
        </p:txBody>
      </p:sp>
      <p:sp>
        <p:nvSpPr>
          <p:cNvPr id="315" name="Google Shape;315;p58"/>
          <p:cNvSpPr txBox="1">
            <a:spLocks noGrp="1"/>
          </p:cNvSpPr>
          <p:nvPr>
            <p:ph type="body" idx="1"/>
          </p:nvPr>
        </p:nvSpPr>
        <p:spPr>
          <a:xfrm>
            <a:off x="311700" y="1228675"/>
            <a:ext cx="8520600" cy="34164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None/>
            </a:pPr>
            <a:r>
              <a:rPr lang="en"/>
              <a:t>Important to be obvious, easy, and consistent: </a:t>
            </a:r>
            <a:endParaRPr/>
          </a:p>
          <a:p>
            <a:pPr marL="457200" lvl="0" indent="-381000" algn="l" rtl="0">
              <a:spcBef>
                <a:spcPts val="1000"/>
              </a:spcBef>
              <a:spcAft>
                <a:spcPts val="0"/>
              </a:spcAft>
              <a:buSzPts val="2400"/>
              <a:buChar char="●"/>
            </a:pPr>
            <a:r>
              <a:rPr lang="en"/>
              <a:t>Think about how users will use your app</a:t>
            </a:r>
            <a:endParaRPr/>
          </a:p>
          <a:p>
            <a:pPr marL="457200" lvl="0" indent="-381000" algn="l" rtl="0">
              <a:spcBef>
                <a:spcPts val="1000"/>
              </a:spcBef>
              <a:spcAft>
                <a:spcPts val="0"/>
              </a:spcAft>
              <a:buSzPts val="2400"/>
              <a:buChar char="●"/>
            </a:pPr>
            <a:r>
              <a:rPr lang="en"/>
              <a:t>Minimize steps </a:t>
            </a:r>
            <a:endParaRPr/>
          </a:p>
          <a:p>
            <a:pPr marL="457200" lvl="0" indent="-381000" algn="l" rtl="0">
              <a:spcBef>
                <a:spcPts val="1000"/>
              </a:spcBef>
              <a:spcAft>
                <a:spcPts val="0"/>
              </a:spcAft>
              <a:buSzPts val="2400"/>
              <a:buChar char="●"/>
            </a:pPr>
            <a:r>
              <a:rPr lang="en"/>
              <a:t>Use UI elements that are easy to access, understand, use</a:t>
            </a:r>
            <a:endParaRPr/>
          </a:p>
          <a:p>
            <a:pPr marL="457200" lvl="0" indent="-381000" algn="l" rtl="0">
              <a:spcBef>
                <a:spcPts val="1000"/>
              </a:spcBef>
              <a:spcAft>
                <a:spcPts val="0"/>
              </a:spcAft>
              <a:buSzPts val="2400"/>
              <a:buChar char="●"/>
            </a:pPr>
            <a:r>
              <a:rPr lang="en"/>
              <a:t>Follow Android best practices</a:t>
            </a:r>
            <a:endParaRPr/>
          </a:p>
          <a:p>
            <a:pPr marL="457200" lvl="0" indent="-381000" algn="l" rtl="0">
              <a:spcBef>
                <a:spcPts val="1000"/>
              </a:spcBef>
              <a:spcAft>
                <a:spcPts val="0"/>
              </a:spcAft>
              <a:buSzPts val="2400"/>
              <a:buChar char="●"/>
            </a:pPr>
            <a:r>
              <a:rPr lang="en"/>
              <a:t>Meet user's expectations</a:t>
            </a:r>
            <a:endParaRPr/>
          </a:p>
          <a:p>
            <a:pPr marL="0" lvl="0" indent="0" algn="l" rtl="0">
              <a:spcBef>
                <a:spcPts val="1000"/>
              </a:spcBef>
              <a:spcAft>
                <a:spcPts val="0"/>
              </a:spcAft>
              <a:buNone/>
            </a:pPr>
            <a:endParaRPr sz="1600">
              <a:solidFill>
                <a:srgbClr val="4CAF50"/>
              </a:solidFill>
            </a:endParaRPr>
          </a:p>
        </p:txBody>
      </p:sp>
      <p:sp>
        <p:nvSpPr>
          <p:cNvPr id="316" name="Google Shape;316;p5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17" name="Google Shape;317;p58"/>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318" name="Google Shape;318;p58"/>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3"/>
              </a:rPr>
              <a:t>Creative Commons Attribution-NonCommercial 4.0 International License</a:t>
            </a:r>
            <a:endParaRPr sz="900" i="1">
              <a:solidFill>
                <a:srgbClr val="666666"/>
              </a:solidFill>
              <a:latin typeface="Roboto"/>
              <a:ea typeface="Roboto"/>
              <a:cs typeface="Roboto"/>
              <a:sym typeface="Roboto"/>
            </a:endParaRPr>
          </a:p>
        </p:txBody>
      </p:sp>
      <p:pic>
        <p:nvPicPr>
          <p:cNvPr id="319" name="Google Shape;319;p58"/>
          <p:cNvPicPr preferRelativeResize="0"/>
          <p:nvPr/>
        </p:nvPicPr>
        <p:blipFill>
          <a:blip r:embed="rId4">
            <a:alphaModFix/>
          </a:blip>
          <a:stretch>
            <a:fillRect/>
          </a:stretch>
        </p:blipFill>
        <p:spPr>
          <a:xfrm>
            <a:off x="7814575" y="4777363"/>
            <a:ext cx="908100" cy="317725"/>
          </a:xfrm>
          <a:prstGeom prst="rect">
            <a:avLst/>
          </a:prstGeom>
          <a:noFill/>
          <a:ln>
            <a:noFill/>
          </a:ln>
        </p:spPr>
      </p:pic>
      <p:sp>
        <p:nvSpPr>
          <p:cNvPr id="320" name="Google Shape;320;p58"/>
          <p:cNvSpPr txBox="1"/>
          <p:nvPr/>
        </p:nvSpPr>
        <p:spPr>
          <a:xfrm>
            <a:off x="4407225" y="4663650"/>
            <a:ext cx="12876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User Input Controls</a:t>
            </a:r>
            <a:endParaRPr sz="1000">
              <a:solidFill>
                <a:srgbClr val="757575"/>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Attach the adapter to the spinner</a:t>
            </a:r>
            <a:endParaRPr/>
          </a:p>
        </p:txBody>
      </p:sp>
      <p:sp>
        <p:nvSpPr>
          <p:cNvPr id="622" name="Google Shape;622;p97"/>
          <p:cNvSpPr txBox="1">
            <a:spLocks noGrp="1"/>
          </p:cNvSpPr>
          <p:nvPr>
            <p:ph type="body" idx="1"/>
          </p:nvPr>
        </p:nvSpPr>
        <p:spPr>
          <a:xfrm>
            <a:off x="276475" y="1055475"/>
            <a:ext cx="8709600" cy="34953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Specify the layout for the drop down menu</a:t>
            </a:r>
            <a:endParaRPr sz="2000">
              <a:solidFill>
                <a:schemeClr val="dk1"/>
              </a:solidFill>
              <a:latin typeface="Consolas"/>
              <a:ea typeface="Consolas"/>
              <a:cs typeface="Consolas"/>
              <a:sym typeface="Consolas"/>
            </a:endParaRPr>
          </a:p>
          <a:p>
            <a:pPr marL="457200" lvl="0" indent="0" algn="l" rtl="0">
              <a:spcBef>
                <a:spcPts val="1000"/>
              </a:spcBef>
              <a:spcAft>
                <a:spcPts val="0"/>
              </a:spcAft>
              <a:buNone/>
            </a:pPr>
            <a:r>
              <a:rPr lang="en" sz="2000">
                <a:solidFill>
                  <a:schemeClr val="dk1"/>
                </a:solidFill>
                <a:latin typeface="Consolas"/>
                <a:ea typeface="Consolas"/>
                <a:cs typeface="Consolas"/>
                <a:sym typeface="Consolas"/>
              </a:rPr>
              <a:t>adapter.setDropDownViewResource(</a:t>
            </a:r>
            <a:endParaRPr sz="2000">
              <a:solidFill>
                <a:schemeClr val="dk1"/>
              </a:solidFill>
              <a:latin typeface="Consolas"/>
              <a:ea typeface="Consolas"/>
              <a:cs typeface="Consolas"/>
              <a:sym typeface="Consolas"/>
            </a:endParaRPr>
          </a:p>
          <a:p>
            <a:pPr marL="457200" lvl="0" indent="0" algn="l" rtl="0">
              <a:spcBef>
                <a:spcPts val="0"/>
              </a:spcBef>
              <a:spcAft>
                <a:spcPts val="0"/>
              </a:spcAft>
              <a:buNone/>
            </a:pPr>
            <a:r>
              <a:rPr lang="en" sz="2000">
                <a:solidFill>
                  <a:schemeClr val="dk1"/>
                </a:solidFill>
                <a:latin typeface="Consolas"/>
                <a:ea typeface="Consolas"/>
                <a:cs typeface="Consolas"/>
                <a:sym typeface="Consolas"/>
              </a:rPr>
              <a:t>    android.R.layout.simple_spinner_dropdown_item);</a:t>
            </a:r>
            <a:endParaRPr sz="2000">
              <a:solidFill>
                <a:schemeClr val="dk1"/>
              </a:solidFill>
              <a:latin typeface="Consolas"/>
              <a:ea typeface="Consolas"/>
              <a:cs typeface="Consolas"/>
              <a:sym typeface="Consolas"/>
            </a:endParaRPr>
          </a:p>
          <a:p>
            <a:pPr marL="457200" lvl="0" indent="-381000" algn="l" rtl="0">
              <a:spcBef>
                <a:spcPts val="2000"/>
              </a:spcBef>
              <a:spcAft>
                <a:spcPts val="0"/>
              </a:spcAft>
              <a:buSzPts val="2400"/>
              <a:buChar char="●"/>
            </a:pPr>
            <a:r>
              <a:rPr lang="en"/>
              <a:t>Attach the adapter to the spinner</a:t>
            </a:r>
            <a:endParaRPr sz="2000">
              <a:solidFill>
                <a:schemeClr val="dk1"/>
              </a:solidFill>
              <a:latin typeface="Consolas"/>
              <a:ea typeface="Consolas"/>
              <a:cs typeface="Consolas"/>
              <a:sym typeface="Consolas"/>
            </a:endParaRPr>
          </a:p>
          <a:p>
            <a:pPr marL="457200" lvl="0" indent="0" algn="l" rtl="0">
              <a:spcBef>
                <a:spcPts val="1000"/>
              </a:spcBef>
              <a:spcAft>
                <a:spcPts val="0"/>
              </a:spcAft>
              <a:buNone/>
            </a:pPr>
            <a:r>
              <a:rPr lang="en" sz="2000">
                <a:solidFill>
                  <a:srgbClr val="000000"/>
                </a:solidFill>
                <a:latin typeface="Consolas"/>
                <a:ea typeface="Consolas"/>
                <a:cs typeface="Consolas"/>
                <a:sym typeface="Consolas"/>
              </a:rPr>
              <a:t>spinner</a:t>
            </a:r>
            <a:r>
              <a:rPr lang="en" sz="2000">
                <a:solidFill>
                  <a:schemeClr val="dk1"/>
                </a:solidFill>
                <a:latin typeface="Consolas"/>
                <a:ea typeface="Consolas"/>
                <a:cs typeface="Consolas"/>
                <a:sym typeface="Consolas"/>
              </a:rPr>
              <a:t>.setAdapter(adapter);</a:t>
            </a:r>
            <a:endParaRPr sz="2000">
              <a:solidFill>
                <a:schemeClr val="dk1"/>
              </a:solidFill>
              <a:latin typeface="Consolas"/>
              <a:ea typeface="Consolas"/>
              <a:cs typeface="Consolas"/>
              <a:sym typeface="Consolas"/>
            </a:endParaRPr>
          </a:p>
          <a:p>
            <a:pPr marL="0" lvl="0" indent="0" algn="l" rtl="0">
              <a:spcBef>
                <a:spcPts val="600"/>
              </a:spcBef>
              <a:spcAft>
                <a:spcPts val="0"/>
              </a:spcAft>
              <a:buNone/>
            </a:pPr>
            <a:endParaRPr sz="1100">
              <a:solidFill>
                <a:schemeClr val="dk1"/>
              </a:solidFill>
              <a:latin typeface="Arial"/>
              <a:ea typeface="Arial"/>
              <a:cs typeface="Arial"/>
              <a:sym typeface="Arial"/>
            </a:endParaRPr>
          </a:p>
        </p:txBody>
      </p:sp>
      <p:sp>
        <p:nvSpPr>
          <p:cNvPr id="623" name="Google Shape;623;p9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9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onItemSelectedListener</a:t>
            </a:r>
            <a:endParaRPr/>
          </a:p>
        </p:txBody>
      </p:sp>
      <p:sp>
        <p:nvSpPr>
          <p:cNvPr id="629" name="Google Shape;629;p98"/>
          <p:cNvSpPr txBox="1">
            <a:spLocks noGrp="1"/>
          </p:cNvSpPr>
          <p:nvPr>
            <p:ph type="body" idx="1"/>
          </p:nvPr>
        </p:nvSpPr>
        <p:spPr>
          <a:xfrm>
            <a:off x="56350" y="1076275"/>
            <a:ext cx="8964900" cy="33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public class MainActivity extends AppCompatActivity </a:t>
            </a:r>
            <a:r>
              <a:rPr lang="en" sz="1800" b="1">
                <a:solidFill>
                  <a:schemeClr val="dk1"/>
                </a:solidFill>
                <a:latin typeface="Consolas"/>
                <a:ea typeface="Consolas"/>
                <a:cs typeface="Consolas"/>
                <a:sym typeface="Consolas"/>
              </a:rPr>
              <a:t>implements AdapterView.OnItemSelectedListener</a:t>
            </a:r>
            <a:endParaRPr sz="1800" b="1">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public void </a:t>
            </a:r>
            <a:r>
              <a:rPr lang="en" sz="1800" b="1">
                <a:solidFill>
                  <a:schemeClr val="dk1"/>
                </a:solidFill>
                <a:latin typeface="Consolas"/>
                <a:ea typeface="Consolas"/>
                <a:cs typeface="Consolas"/>
                <a:sym typeface="Consolas"/>
              </a:rPr>
              <a:t>onItemSelected</a:t>
            </a:r>
            <a:r>
              <a:rPr lang="en" sz="1800">
                <a:solidFill>
                  <a:schemeClr val="dk1"/>
                </a:solidFill>
                <a:latin typeface="Consolas"/>
                <a:ea typeface="Consolas"/>
                <a:cs typeface="Consolas"/>
                <a:sym typeface="Consolas"/>
              </a:rPr>
              <a:t>(AdapterView&lt;?&gt; adapterView, </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View view, int pos, long id)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String spinner_item =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adapterView.getItemAtPosition(pos).toString();</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 Do something here with the item</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457200" lvl="0" indent="0" algn="l" rtl="0">
              <a:lnSpc>
                <a:spcPct val="100000"/>
              </a:lnSpc>
              <a:spcBef>
                <a:spcPts val="1000"/>
              </a:spcBef>
              <a:spcAft>
                <a:spcPts val="0"/>
              </a:spcAft>
              <a:buNone/>
            </a:pPr>
            <a:r>
              <a:rPr lang="en" sz="1800">
                <a:solidFill>
                  <a:schemeClr val="dk1"/>
                </a:solidFill>
                <a:latin typeface="Consolas"/>
                <a:ea typeface="Consolas"/>
                <a:cs typeface="Consolas"/>
                <a:sym typeface="Consolas"/>
              </a:rPr>
              <a:t>public void </a:t>
            </a:r>
            <a:r>
              <a:rPr lang="en" sz="1800" b="1">
                <a:solidFill>
                  <a:schemeClr val="dk1"/>
                </a:solidFill>
                <a:latin typeface="Consolas"/>
                <a:ea typeface="Consolas"/>
                <a:cs typeface="Consolas"/>
                <a:sym typeface="Consolas"/>
              </a:rPr>
              <a:t>onNothingSelected</a:t>
            </a:r>
            <a:r>
              <a:rPr lang="en" sz="1800">
                <a:solidFill>
                  <a:schemeClr val="dk1"/>
                </a:solidFill>
                <a:latin typeface="Consolas"/>
                <a:ea typeface="Consolas"/>
                <a:cs typeface="Consolas"/>
                <a:sym typeface="Consolas"/>
              </a:rPr>
              <a:t>(AdapterView&lt;?&gt; adapterView)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Do something</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1000"/>
              </a:spcAft>
              <a:buClr>
                <a:schemeClr val="dk1"/>
              </a:buClr>
              <a:buSzPts val="1100"/>
              <a:buFont typeface="Arial"/>
              <a:buNone/>
            </a:pPr>
            <a:r>
              <a:rPr lang="en" sz="1800">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p:txBody>
      </p:sp>
      <p:sp>
        <p:nvSpPr>
          <p:cNvPr id="630" name="Google Shape;630;p9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99"/>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Dialogs</a:t>
            </a:r>
            <a:endParaRPr/>
          </a:p>
        </p:txBody>
      </p:sp>
      <p:sp>
        <p:nvSpPr>
          <p:cNvPr id="636" name="Google Shape;636;p9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0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Dialogs</a:t>
            </a:r>
            <a:endParaRPr/>
          </a:p>
        </p:txBody>
      </p:sp>
      <p:sp>
        <p:nvSpPr>
          <p:cNvPr id="643" name="Google Shape;643;p10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644" name="Google Shape;644;p100"/>
          <p:cNvSpPr txBox="1">
            <a:spLocks noGrp="1"/>
          </p:cNvSpPr>
          <p:nvPr>
            <p:ph type="body" idx="1"/>
          </p:nvPr>
        </p:nvSpPr>
        <p:spPr>
          <a:xfrm>
            <a:off x="311700" y="923875"/>
            <a:ext cx="5210400" cy="1618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u="sng">
                <a:solidFill>
                  <a:schemeClr val="hlink"/>
                </a:solidFill>
                <a:hlinkClick r:id="rId3"/>
              </a:rPr>
              <a:t>Dialog</a:t>
            </a:r>
            <a:r>
              <a:rPr lang="en"/>
              <a:t> appears on top, interrupting the flow of activity</a:t>
            </a:r>
            <a:endParaRPr/>
          </a:p>
          <a:p>
            <a:pPr marL="457200" lvl="0" indent="-381000" algn="l" rtl="0">
              <a:spcBef>
                <a:spcPts val="1000"/>
              </a:spcBef>
              <a:spcAft>
                <a:spcPts val="0"/>
              </a:spcAft>
              <a:buSzPts val="2400"/>
              <a:buChar char="●"/>
            </a:pPr>
            <a:r>
              <a:rPr lang="en"/>
              <a:t>Require user action to dismiss</a:t>
            </a:r>
            <a:endParaRPr/>
          </a:p>
        </p:txBody>
      </p:sp>
      <p:pic>
        <p:nvPicPr>
          <p:cNvPr id="645" name="Google Shape;645;p100"/>
          <p:cNvPicPr preferRelativeResize="0"/>
          <p:nvPr/>
        </p:nvPicPr>
        <p:blipFill>
          <a:blip r:embed="rId4">
            <a:alphaModFix/>
          </a:blip>
          <a:stretch>
            <a:fillRect/>
          </a:stretch>
        </p:blipFill>
        <p:spPr>
          <a:xfrm>
            <a:off x="5418300" y="1076285"/>
            <a:ext cx="3526700" cy="1551425"/>
          </a:xfrm>
          <a:prstGeom prst="rect">
            <a:avLst/>
          </a:prstGeom>
          <a:noFill/>
          <a:ln>
            <a:noFill/>
          </a:ln>
        </p:spPr>
      </p:pic>
      <p:pic>
        <p:nvPicPr>
          <p:cNvPr id="646" name="Google Shape;646;p100"/>
          <p:cNvPicPr preferRelativeResize="0"/>
          <p:nvPr/>
        </p:nvPicPr>
        <p:blipFill rotWithShape="1">
          <a:blip r:embed="rId5">
            <a:alphaModFix/>
          </a:blip>
          <a:srcRect r="51669"/>
          <a:stretch/>
        </p:blipFill>
        <p:spPr>
          <a:xfrm>
            <a:off x="6313475" y="1796052"/>
            <a:ext cx="1001450" cy="1790150"/>
          </a:xfrm>
          <a:prstGeom prst="rect">
            <a:avLst/>
          </a:prstGeom>
          <a:noFill/>
          <a:ln>
            <a:noFill/>
          </a:ln>
        </p:spPr>
      </p:pic>
      <p:pic>
        <p:nvPicPr>
          <p:cNvPr id="647" name="Google Shape;647;p100"/>
          <p:cNvPicPr preferRelativeResize="0"/>
          <p:nvPr/>
        </p:nvPicPr>
        <p:blipFill rotWithShape="1">
          <a:blip r:embed="rId5">
            <a:alphaModFix/>
          </a:blip>
          <a:srcRect l="51669" t="9762" b="12880"/>
          <a:stretch/>
        </p:blipFill>
        <p:spPr>
          <a:xfrm>
            <a:off x="3308845" y="2694675"/>
            <a:ext cx="1319329" cy="1824400"/>
          </a:xfrm>
          <a:prstGeom prst="rect">
            <a:avLst/>
          </a:prstGeom>
          <a:noFill/>
          <a:ln>
            <a:noFill/>
          </a:ln>
        </p:spPr>
      </p:pic>
      <p:sp>
        <p:nvSpPr>
          <p:cNvPr id="648" name="Google Shape;648;p100"/>
          <p:cNvSpPr txBox="1"/>
          <p:nvPr/>
        </p:nvSpPr>
        <p:spPr>
          <a:xfrm>
            <a:off x="7113300" y="2571325"/>
            <a:ext cx="1719000" cy="572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u="sng">
                <a:solidFill>
                  <a:schemeClr val="accent5"/>
                </a:solidFill>
                <a:latin typeface="Roboto"/>
                <a:ea typeface="Roboto"/>
                <a:cs typeface="Roboto"/>
                <a:sym typeface="Roboto"/>
                <a:hlinkClick r:id="rId6"/>
              </a:rPr>
              <a:t>AlertDialog</a:t>
            </a:r>
            <a:endParaRPr/>
          </a:p>
        </p:txBody>
      </p:sp>
      <p:sp>
        <p:nvSpPr>
          <p:cNvPr id="649" name="Google Shape;649;p100"/>
          <p:cNvSpPr txBox="1"/>
          <p:nvPr/>
        </p:nvSpPr>
        <p:spPr>
          <a:xfrm>
            <a:off x="4339600" y="3877712"/>
            <a:ext cx="2684100" cy="572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u="sng">
                <a:solidFill>
                  <a:schemeClr val="accent5"/>
                </a:solidFill>
                <a:latin typeface="Roboto"/>
                <a:ea typeface="Roboto"/>
                <a:cs typeface="Roboto"/>
                <a:sym typeface="Roboto"/>
                <a:hlinkClick r:id="rId7"/>
              </a:rPr>
              <a:t>DatePickerDialog</a:t>
            </a:r>
            <a:endParaRPr/>
          </a:p>
        </p:txBody>
      </p:sp>
      <p:pic>
        <p:nvPicPr>
          <p:cNvPr id="650" name="Google Shape;650;p100"/>
          <p:cNvPicPr preferRelativeResize="0"/>
          <p:nvPr/>
        </p:nvPicPr>
        <p:blipFill rotWithShape="1">
          <a:blip r:embed="rId8">
            <a:alphaModFix/>
          </a:blip>
          <a:srcRect l="54408" t="8751" r="3540" b="8136"/>
          <a:stretch/>
        </p:blipFill>
        <p:spPr>
          <a:xfrm>
            <a:off x="239500" y="2694675"/>
            <a:ext cx="1373725" cy="1824400"/>
          </a:xfrm>
          <a:prstGeom prst="rect">
            <a:avLst/>
          </a:prstGeom>
          <a:noFill/>
          <a:ln>
            <a:noFill/>
          </a:ln>
        </p:spPr>
      </p:pic>
      <p:sp>
        <p:nvSpPr>
          <p:cNvPr id="651" name="Google Shape;651;p100"/>
          <p:cNvSpPr txBox="1"/>
          <p:nvPr/>
        </p:nvSpPr>
        <p:spPr>
          <a:xfrm>
            <a:off x="699225" y="3877700"/>
            <a:ext cx="2569500" cy="572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u="sng">
                <a:solidFill>
                  <a:schemeClr val="accent5"/>
                </a:solidFill>
                <a:latin typeface="Roboto"/>
                <a:ea typeface="Roboto"/>
                <a:cs typeface="Roboto"/>
                <a:sym typeface="Roboto"/>
                <a:hlinkClick r:id="rId9"/>
              </a:rPr>
              <a:t>TimePickerDialog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0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AlertDialog</a:t>
            </a:r>
            <a:endParaRPr/>
          </a:p>
        </p:txBody>
      </p:sp>
      <p:sp>
        <p:nvSpPr>
          <p:cNvPr id="657" name="Google Shape;657;p10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
        <p:nvSpPr>
          <p:cNvPr id="658" name="Google Shape;658;p101"/>
          <p:cNvSpPr txBox="1">
            <a:spLocks noGrp="1"/>
          </p:cNvSpPr>
          <p:nvPr>
            <p:ph type="body" idx="1"/>
          </p:nvPr>
        </p:nvSpPr>
        <p:spPr>
          <a:xfrm>
            <a:off x="311700" y="1076275"/>
            <a:ext cx="45309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u="sng">
                <a:solidFill>
                  <a:schemeClr val="hlink"/>
                </a:solidFill>
                <a:hlinkClick r:id="rId3"/>
              </a:rPr>
              <a:t>AlertDialog</a:t>
            </a:r>
            <a:r>
              <a:rPr lang="en"/>
              <a:t> can show:</a:t>
            </a:r>
            <a:endParaRPr/>
          </a:p>
          <a:p>
            <a:pPr marL="457200" lvl="0" indent="-381000" algn="l" rtl="0">
              <a:spcBef>
                <a:spcPts val="1000"/>
              </a:spcBef>
              <a:spcAft>
                <a:spcPts val="0"/>
              </a:spcAft>
              <a:buSzPts val="2400"/>
              <a:buAutoNum type="arabicPeriod"/>
            </a:pPr>
            <a:r>
              <a:rPr lang="en"/>
              <a:t>Title (optional)</a:t>
            </a:r>
            <a:endParaRPr/>
          </a:p>
          <a:p>
            <a:pPr marL="457200" lvl="0" indent="-381000" algn="l" rtl="0">
              <a:spcBef>
                <a:spcPts val="1000"/>
              </a:spcBef>
              <a:spcAft>
                <a:spcPts val="0"/>
              </a:spcAft>
              <a:buSzPts val="2400"/>
              <a:buAutoNum type="arabicPeriod"/>
            </a:pPr>
            <a:r>
              <a:rPr lang="en"/>
              <a:t>Content area</a:t>
            </a:r>
            <a:endParaRPr/>
          </a:p>
          <a:p>
            <a:pPr marL="457200" lvl="0" indent="-381000" algn="l" rtl="0">
              <a:spcBef>
                <a:spcPts val="1000"/>
              </a:spcBef>
              <a:spcAft>
                <a:spcPts val="0"/>
              </a:spcAft>
              <a:buSzPts val="2400"/>
              <a:buAutoNum type="arabicPeriod"/>
            </a:pPr>
            <a:r>
              <a:rPr lang="en"/>
              <a:t>Action buttons</a:t>
            </a:r>
            <a:endParaRPr/>
          </a:p>
        </p:txBody>
      </p:sp>
      <p:pic>
        <p:nvPicPr>
          <p:cNvPr id="659" name="Google Shape;659;p101"/>
          <p:cNvPicPr preferRelativeResize="0"/>
          <p:nvPr/>
        </p:nvPicPr>
        <p:blipFill>
          <a:blip r:embed="rId4">
            <a:alphaModFix/>
          </a:blip>
          <a:stretch>
            <a:fillRect/>
          </a:stretch>
        </p:blipFill>
        <p:spPr>
          <a:xfrm>
            <a:off x="4128350" y="1236525"/>
            <a:ext cx="4810125" cy="3009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the AlertDialog</a:t>
            </a:r>
            <a:endParaRPr/>
          </a:p>
        </p:txBody>
      </p:sp>
      <p:sp>
        <p:nvSpPr>
          <p:cNvPr id="665" name="Google Shape;665;p102"/>
          <p:cNvSpPr txBox="1">
            <a:spLocks noGrp="1"/>
          </p:cNvSpPr>
          <p:nvPr>
            <p:ph type="body" idx="1"/>
          </p:nvPr>
        </p:nvSpPr>
        <p:spPr>
          <a:xfrm>
            <a:off x="311700" y="1076275"/>
            <a:ext cx="8520600" cy="3580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Use </a:t>
            </a:r>
            <a:r>
              <a:rPr lang="en">
                <a:latin typeface="Consolas"/>
                <a:ea typeface="Consolas"/>
                <a:cs typeface="Consolas"/>
                <a:sym typeface="Consolas"/>
              </a:rPr>
              <a:t>AlertDialog.Builder</a:t>
            </a:r>
            <a:r>
              <a:rPr lang="en"/>
              <a:t> to build a standard alert dialog and set attributes:</a:t>
            </a:r>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public void onClickShowAlert(View view) {</a:t>
            </a:r>
            <a:endParaRPr sz="1800">
              <a:latin typeface="Consolas"/>
              <a:ea typeface="Consolas"/>
              <a:cs typeface="Consolas"/>
              <a:sym typeface="Consolas"/>
            </a:endParaRPr>
          </a:p>
          <a:p>
            <a:pPr marL="0" lvl="0" indent="457200" algn="l" rtl="0">
              <a:lnSpc>
                <a:spcPct val="100000"/>
              </a:lnSpc>
              <a:spcBef>
                <a:spcPts val="1000"/>
              </a:spcBef>
              <a:spcAft>
                <a:spcPts val="0"/>
              </a:spcAft>
              <a:buNone/>
            </a:pPr>
            <a:r>
              <a:rPr lang="en" sz="1800">
                <a:latin typeface="Consolas"/>
                <a:ea typeface="Consolas"/>
                <a:cs typeface="Consolas"/>
                <a:sym typeface="Consolas"/>
              </a:rPr>
              <a:t>AlertDialog.Builder alertDialog = new           </a:t>
            </a:r>
            <a:endParaRPr sz="1800">
              <a:latin typeface="Consolas"/>
              <a:ea typeface="Consolas"/>
              <a:cs typeface="Consolas"/>
              <a:sym typeface="Consolas"/>
            </a:endParaRPr>
          </a:p>
          <a:p>
            <a:pPr marL="0" lvl="0" indent="0" algn="l" rtl="0">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AlertDialog.Builder(MainActivity.this);</a:t>
            </a:r>
            <a:endParaRPr sz="1800">
              <a:latin typeface="Consolas"/>
              <a:ea typeface="Consolas"/>
              <a:cs typeface="Consolas"/>
              <a:sym typeface="Consolas"/>
            </a:endParaRPr>
          </a:p>
          <a:p>
            <a:pPr marL="0" lvl="0" indent="457200" algn="l" rtl="0">
              <a:lnSpc>
                <a:spcPct val="100000"/>
              </a:lnSpc>
              <a:spcBef>
                <a:spcPts val="1000"/>
              </a:spcBef>
              <a:spcAft>
                <a:spcPts val="0"/>
              </a:spcAft>
              <a:buNone/>
            </a:pPr>
            <a:r>
              <a:rPr lang="en" sz="1800">
                <a:latin typeface="Consolas"/>
                <a:ea typeface="Consolas"/>
                <a:cs typeface="Consolas"/>
                <a:sym typeface="Consolas"/>
              </a:rPr>
              <a:t>alertDialog.setTitle("Connect to Provider");</a:t>
            </a:r>
            <a:endParaRPr sz="1800">
              <a:latin typeface="Consolas"/>
              <a:ea typeface="Consolas"/>
              <a:cs typeface="Consolas"/>
              <a:sym typeface="Consolas"/>
            </a:endParaRPr>
          </a:p>
          <a:p>
            <a:pPr marL="0" lvl="0" indent="45720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alertDialog.setMessage(R.string.alert_message);</a:t>
            </a:r>
            <a:endParaRPr sz="1800">
              <a:latin typeface="Consolas"/>
              <a:ea typeface="Consolas"/>
              <a:cs typeface="Consolas"/>
              <a:sym typeface="Consolas"/>
            </a:endParaRPr>
          </a:p>
          <a:p>
            <a:pPr marL="0" lvl="0" indent="45720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666" name="Google Shape;666;p10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0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the button actions</a:t>
            </a:r>
            <a:endParaRPr/>
          </a:p>
        </p:txBody>
      </p:sp>
      <p:sp>
        <p:nvSpPr>
          <p:cNvPr id="672" name="Google Shape;672;p103"/>
          <p:cNvSpPr txBox="1">
            <a:spLocks noGrp="1"/>
          </p:cNvSpPr>
          <p:nvPr>
            <p:ph type="body" idx="1"/>
          </p:nvPr>
        </p:nvSpPr>
        <p:spPr>
          <a:xfrm>
            <a:off x="311700" y="1076275"/>
            <a:ext cx="8709600" cy="3334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Font typeface="Consolas"/>
              <a:buChar char="●"/>
            </a:pPr>
            <a:r>
              <a:rPr lang="en">
                <a:latin typeface="Consolas"/>
                <a:ea typeface="Consolas"/>
                <a:cs typeface="Consolas"/>
                <a:sym typeface="Consolas"/>
              </a:rPr>
              <a:t>alertDialog.setPositiveButton()</a:t>
            </a:r>
            <a:endParaRPr>
              <a:latin typeface="Consolas"/>
              <a:ea typeface="Consolas"/>
              <a:cs typeface="Consolas"/>
              <a:sym typeface="Consolas"/>
            </a:endParaRPr>
          </a:p>
          <a:p>
            <a:pPr marL="457200" lvl="0" indent="-381000" algn="l" rtl="0">
              <a:spcBef>
                <a:spcPts val="1000"/>
              </a:spcBef>
              <a:spcAft>
                <a:spcPts val="0"/>
              </a:spcAft>
              <a:buSzPts val="2400"/>
              <a:buFont typeface="Consolas"/>
              <a:buChar char="●"/>
            </a:pPr>
            <a:r>
              <a:rPr lang="en">
                <a:latin typeface="Consolas"/>
                <a:ea typeface="Consolas"/>
                <a:cs typeface="Consolas"/>
                <a:sym typeface="Consolas"/>
              </a:rPr>
              <a:t>alertDialog.setNeutralButton()</a:t>
            </a:r>
            <a:endParaRPr>
              <a:latin typeface="Consolas"/>
              <a:ea typeface="Consolas"/>
              <a:cs typeface="Consolas"/>
              <a:sym typeface="Consolas"/>
            </a:endParaRPr>
          </a:p>
          <a:p>
            <a:pPr marL="457200" lvl="0" indent="-381000" algn="l" rtl="0">
              <a:spcBef>
                <a:spcPts val="1000"/>
              </a:spcBef>
              <a:spcAft>
                <a:spcPts val="0"/>
              </a:spcAft>
              <a:buSzPts val="2400"/>
              <a:buFont typeface="Consolas"/>
              <a:buChar char="●"/>
            </a:pPr>
            <a:r>
              <a:rPr lang="en">
                <a:latin typeface="Consolas"/>
                <a:ea typeface="Consolas"/>
                <a:cs typeface="Consolas"/>
                <a:sym typeface="Consolas"/>
              </a:rPr>
              <a:t>alertDialog.setNegativeButton()</a:t>
            </a:r>
            <a:endParaRPr/>
          </a:p>
          <a:p>
            <a:pPr marL="457200" lvl="0" indent="0" algn="l" rtl="0">
              <a:lnSpc>
                <a:spcPct val="100000"/>
              </a:lnSpc>
              <a:spcBef>
                <a:spcPts val="0"/>
              </a:spcBef>
              <a:spcAft>
                <a:spcPts val="0"/>
              </a:spcAft>
              <a:buNone/>
            </a:pPr>
            <a:endParaRPr sz="1400">
              <a:latin typeface="Consolas"/>
              <a:ea typeface="Consolas"/>
              <a:cs typeface="Consolas"/>
              <a:sym typeface="Consolas"/>
            </a:endParaRPr>
          </a:p>
          <a:p>
            <a:pPr marL="457200" lvl="0" indent="0" algn="l" rtl="0">
              <a:lnSpc>
                <a:spcPct val="100000"/>
              </a:lnSpc>
              <a:spcBef>
                <a:spcPts val="500"/>
              </a:spcBef>
              <a:spcAft>
                <a:spcPts val="0"/>
              </a:spcAft>
              <a:buNone/>
            </a:pPr>
            <a:endParaRPr sz="1400">
              <a:latin typeface="Consolas"/>
              <a:ea typeface="Consolas"/>
              <a:cs typeface="Consolas"/>
              <a:sym typeface="Consolas"/>
            </a:endParaRPr>
          </a:p>
        </p:txBody>
      </p:sp>
      <p:sp>
        <p:nvSpPr>
          <p:cNvPr id="673" name="Google Shape;673;p10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0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alertDialog code example</a:t>
            </a:r>
            <a:endParaRPr/>
          </a:p>
        </p:txBody>
      </p:sp>
      <p:sp>
        <p:nvSpPr>
          <p:cNvPr id="679" name="Google Shape;679;p10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alertDialog.setPositiveButton(</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"OK", newDialogInterface.OnClickListener()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public void onClick(DialogInterface dialog, int which)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 User clicked OK button.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None/>
            </a:pPr>
            <a:r>
              <a:rPr lang="en"/>
              <a:t>Same pattern for setNegativeButton() and setNeutralButton()</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680" name="Google Shape;680;p10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05"/>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Pickers</a:t>
            </a:r>
            <a:endParaRPr/>
          </a:p>
        </p:txBody>
      </p:sp>
      <p:sp>
        <p:nvSpPr>
          <p:cNvPr id="686" name="Google Shape;686;p10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0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Pickers</a:t>
            </a:r>
            <a:endParaRPr/>
          </a:p>
        </p:txBody>
      </p:sp>
      <p:sp>
        <p:nvSpPr>
          <p:cNvPr id="693" name="Google Shape;693;p10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94" name="Google Shape;694;p106"/>
          <p:cNvSpPr txBox="1"/>
          <p:nvPr/>
        </p:nvSpPr>
        <p:spPr>
          <a:xfrm>
            <a:off x="358175" y="1303775"/>
            <a:ext cx="41979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106"/>
          <p:cNvSpPr txBox="1">
            <a:spLocks noGrp="1"/>
          </p:cNvSpPr>
          <p:nvPr>
            <p:ph type="body" idx="1"/>
          </p:nvPr>
        </p:nvSpPr>
        <p:spPr>
          <a:xfrm>
            <a:off x="311700" y="1076275"/>
            <a:ext cx="41979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u="sng">
                <a:solidFill>
                  <a:schemeClr val="hlink"/>
                </a:solidFill>
                <a:hlinkClick r:id="rId3"/>
              </a:rPr>
              <a:t>DatePickerDialog</a:t>
            </a:r>
            <a:endParaRPr/>
          </a:p>
          <a:p>
            <a:pPr marL="457200" lvl="0" indent="-381000" algn="l" rtl="0">
              <a:spcBef>
                <a:spcPts val="1000"/>
              </a:spcBef>
              <a:spcAft>
                <a:spcPts val="0"/>
              </a:spcAft>
              <a:buSzPts val="2400"/>
              <a:buChar char="●"/>
            </a:pPr>
            <a:r>
              <a:rPr lang="en" u="sng">
                <a:solidFill>
                  <a:schemeClr val="hlink"/>
                </a:solidFill>
                <a:hlinkClick r:id="rId4"/>
              </a:rPr>
              <a:t>TimePickerDialog</a:t>
            </a:r>
            <a:endParaRPr/>
          </a:p>
        </p:txBody>
      </p:sp>
      <p:pic>
        <p:nvPicPr>
          <p:cNvPr id="696" name="Google Shape;696;p106"/>
          <p:cNvPicPr preferRelativeResize="0"/>
          <p:nvPr/>
        </p:nvPicPr>
        <p:blipFill>
          <a:blip r:embed="rId5">
            <a:alphaModFix/>
          </a:blip>
          <a:stretch>
            <a:fillRect/>
          </a:stretch>
        </p:blipFill>
        <p:spPr>
          <a:xfrm>
            <a:off x="4665500" y="1317488"/>
            <a:ext cx="4238625" cy="284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Input Controls</a:t>
            </a:r>
            <a:endParaRPr/>
          </a:p>
        </p:txBody>
      </p:sp>
      <p:sp>
        <p:nvSpPr>
          <p:cNvPr id="326" name="Google Shape;326;p5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Pickers use fragments</a:t>
            </a:r>
            <a:endParaRPr/>
          </a:p>
        </p:txBody>
      </p:sp>
      <p:sp>
        <p:nvSpPr>
          <p:cNvPr id="702" name="Google Shape;702;p107"/>
          <p:cNvSpPr txBox="1">
            <a:spLocks noGrp="1"/>
          </p:cNvSpPr>
          <p:nvPr>
            <p:ph type="body" idx="1"/>
          </p:nvPr>
        </p:nvSpPr>
        <p:spPr>
          <a:xfrm>
            <a:off x="311700" y="1076275"/>
            <a:ext cx="5989800" cy="3438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Use </a:t>
            </a:r>
            <a:r>
              <a:rPr lang="en" u="sng">
                <a:solidFill>
                  <a:schemeClr val="accent5"/>
                </a:solidFill>
                <a:hlinkClick r:id="rId3"/>
              </a:rPr>
              <a:t>DialogFragment</a:t>
            </a:r>
            <a:r>
              <a:rPr lang="en"/>
              <a:t> to show a picker</a:t>
            </a:r>
            <a:endParaRPr/>
          </a:p>
          <a:p>
            <a:pPr marL="457200" lvl="0" indent="-381000" algn="l" rtl="0">
              <a:spcBef>
                <a:spcPts val="1000"/>
              </a:spcBef>
              <a:spcAft>
                <a:spcPts val="0"/>
              </a:spcAft>
              <a:buSzPts val="2400"/>
              <a:buChar char="●"/>
            </a:pPr>
            <a:r>
              <a:rPr lang="en"/>
              <a:t>DialogFragment is a window that floats on top of activity’s window</a:t>
            </a:r>
            <a:endParaRPr/>
          </a:p>
        </p:txBody>
      </p:sp>
      <p:sp>
        <p:nvSpPr>
          <p:cNvPr id="703" name="Google Shape;703;p10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pic>
        <p:nvPicPr>
          <p:cNvPr id="704" name="Google Shape;704;p107"/>
          <p:cNvPicPr preferRelativeResize="0"/>
          <p:nvPr/>
        </p:nvPicPr>
        <p:blipFill>
          <a:blip r:embed="rId4">
            <a:alphaModFix/>
          </a:blip>
          <a:stretch>
            <a:fillRect/>
          </a:stretch>
        </p:blipFill>
        <p:spPr>
          <a:xfrm>
            <a:off x="6356675" y="1127125"/>
            <a:ext cx="2438400" cy="33147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0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fragments</a:t>
            </a:r>
            <a:endParaRPr/>
          </a:p>
        </p:txBody>
      </p:sp>
      <p:sp>
        <p:nvSpPr>
          <p:cNvPr id="710" name="Google Shape;710;p108"/>
          <p:cNvSpPr txBox="1">
            <a:spLocks noGrp="1"/>
          </p:cNvSpPr>
          <p:nvPr>
            <p:ph type="body" idx="1"/>
          </p:nvPr>
        </p:nvSpPr>
        <p:spPr>
          <a:xfrm>
            <a:off x="311700" y="1076275"/>
            <a:ext cx="8709600" cy="350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a:t>
            </a:r>
            <a:r>
              <a:rPr lang="en" u="sng">
                <a:solidFill>
                  <a:schemeClr val="hlink"/>
                </a:solidFill>
                <a:hlinkClick r:id="rId3"/>
              </a:rPr>
              <a:t>fragment</a:t>
            </a:r>
            <a:r>
              <a:rPr lang="en"/>
              <a:t> is like a mini-activity within an activity</a:t>
            </a:r>
            <a:endParaRPr/>
          </a:p>
          <a:p>
            <a:pPr marL="914400" lvl="1" indent="-355600" algn="l" rtl="0">
              <a:spcBef>
                <a:spcPts val="1000"/>
              </a:spcBef>
              <a:spcAft>
                <a:spcPts val="0"/>
              </a:spcAft>
              <a:buSzPts val="2000"/>
              <a:buChar char="○"/>
            </a:pPr>
            <a:r>
              <a:rPr lang="en"/>
              <a:t>Manages its own own lifecycle.</a:t>
            </a:r>
            <a:endParaRPr/>
          </a:p>
          <a:p>
            <a:pPr marL="914400" lvl="1" indent="-355600" algn="l" rtl="0">
              <a:spcBef>
                <a:spcPts val="1000"/>
              </a:spcBef>
              <a:spcAft>
                <a:spcPts val="0"/>
              </a:spcAft>
              <a:buSzPts val="2000"/>
              <a:buChar char="○"/>
            </a:pPr>
            <a:r>
              <a:rPr lang="en"/>
              <a:t>Receives its own input events.</a:t>
            </a:r>
            <a:endParaRPr/>
          </a:p>
          <a:p>
            <a:pPr marL="457200" lvl="0" indent="-381000" algn="l" rtl="0">
              <a:spcBef>
                <a:spcPts val="1000"/>
              </a:spcBef>
              <a:spcAft>
                <a:spcPts val="0"/>
              </a:spcAft>
              <a:buSzPts val="2400"/>
              <a:buChar char="●"/>
            </a:pPr>
            <a:r>
              <a:rPr lang="en"/>
              <a:t>Can be added or removed while parent activity is running</a:t>
            </a:r>
            <a:endParaRPr/>
          </a:p>
          <a:p>
            <a:pPr marL="457200" lvl="0" indent="-381000" algn="l" rtl="0">
              <a:spcBef>
                <a:spcPts val="1000"/>
              </a:spcBef>
              <a:spcAft>
                <a:spcPts val="0"/>
              </a:spcAft>
              <a:buSzPts val="2400"/>
              <a:buChar char="●"/>
            </a:pPr>
            <a:r>
              <a:rPr lang="en"/>
              <a:t>Multiple fragments can be combined in a single activity</a:t>
            </a:r>
            <a:endParaRPr/>
          </a:p>
          <a:p>
            <a:pPr marL="457200" lvl="0" indent="-381000" algn="l" rtl="0">
              <a:spcBef>
                <a:spcPts val="1000"/>
              </a:spcBef>
              <a:spcAft>
                <a:spcPts val="0"/>
              </a:spcAft>
              <a:buSzPts val="2400"/>
              <a:buChar char="●"/>
            </a:pPr>
            <a:r>
              <a:rPr lang="en"/>
              <a:t>Can be reused in multiple activities</a:t>
            </a:r>
            <a:endParaRPr/>
          </a:p>
        </p:txBody>
      </p:sp>
      <p:sp>
        <p:nvSpPr>
          <p:cNvPr id="711" name="Google Shape;711;p10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0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date picker dialog</a:t>
            </a:r>
            <a:endParaRPr/>
          </a:p>
        </p:txBody>
      </p:sp>
      <p:sp>
        <p:nvSpPr>
          <p:cNvPr id="717" name="Google Shape;717;p109"/>
          <p:cNvSpPr txBox="1">
            <a:spLocks noGrp="1"/>
          </p:cNvSpPr>
          <p:nvPr>
            <p:ph type="body" idx="1"/>
          </p:nvPr>
        </p:nvSpPr>
        <p:spPr>
          <a:xfrm>
            <a:off x="235500" y="1076275"/>
            <a:ext cx="8908500" cy="3390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000"/>
              </a:spcBef>
              <a:spcAft>
                <a:spcPts val="0"/>
              </a:spcAft>
              <a:buSzPts val="2400"/>
              <a:buAutoNum type="arabicPeriod"/>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DatePickerDialog.OnDateSetListener</a:t>
            </a:r>
            <a:endParaRPr/>
          </a:p>
          <a:p>
            <a:pPr marL="457200" lvl="0" indent="-381000" algn="l" rtl="0">
              <a:lnSpc>
                <a:spcPct val="100000"/>
              </a:lnSpc>
              <a:spcBef>
                <a:spcPts val="1000"/>
              </a:spcBef>
              <a:spcAft>
                <a:spcPts val="0"/>
              </a:spcAft>
              <a:buSzPts val="2400"/>
              <a:buAutoNum type="arabicPeriod"/>
            </a:pPr>
            <a:r>
              <a:rPr lang="en"/>
              <a:t>In </a:t>
            </a:r>
            <a:r>
              <a:rPr lang="en">
                <a:latin typeface="Consolas"/>
                <a:ea typeface="Consolas"/>
                <a:cs typeface="Consolas"/>
                <a:sym typeface="Consolas"/>
              </a:rPr>
              <a:t>onCreateDialog()</a:t>
            </a:r>
            <a:r>
              <a:rPr lang="en"/>
              <a:t> initialize the date and return the dialog</a:t>
            </a:r>
            <a:endParaRPr/>
          </a:p>
          <a:p>
            <a:pPr marL="457200" lvl="0" indent="-381000" algn="l" rtl="0">
              <a:lnSpc>
                <a:spcPct val="100000"/>
              </a:lnSpc>
              <a:spcBef>
                <a:spcPts val="1000"/>
              </a:spcBef>
              <a:spcAft>
                <a:spcPts val="0"/>
              </a:spcAft>
              <a:buSzPts val="2400"/>
              <a:buAutoNum type="arabicPeriod"/>
            </a:pPr>
            <a:r>
              <a:rPr lang="en"/>
              <a:t>In </a:t>
            </a:r>
            <a:r>
              <a:rPr lang="en">
                <a:latin typeface="Consolas"/>
                <a:ea typeface="Consolas"/>
                <a:cs typeface="Consolas"/>
                <a:sym typeface="Consolas"/>
              </a:rPr>
              <a:t>onDateSet()</a:t>
            </a:r>
            <a:r>
              <a:rPr lang="en"/>
              <a:t> handle the date</a:t>
            </a:r>
            <a:endParaRPr/>
          </a:p>
          <a:p>
            <a:pPr marL="457200" lvl="0" indent="-381000" algn="l" rtl="0">
              <a:lnSpc>
                <a:spcPct val="100000"/>
              </a:lnSpc>
              <a:spcBef>
                <a:spcPts val="1000"/>
              </a:spcBef>
              <a:spcAft>
                <a:spcPts val="0"/>
              </a:spcAft>
              <a:buSzPts val="2400"/>
              <a:buAutoNum type="arabicPeriod"/>
            </a:pPr>
            <a:r>
              <a:rPr lang="en"/>
              <a:t>In Activity show the picker and add a method to use the date</a:t>
            </a:r>
            <a:endParaRPr/>
          </a:p>
          <a:p>
            <a:pPr marL="0" lvl="0" indent="0" algn="l" rtl="0">
              <a:spcBef>
                <a:spcPts val="1000"/>
              </a:spcBef>
              <a:spcAft>
                <a:spcPts val="1000"/>
              </a:spcAft>
              <a:buClr>
                <a:schemeClr val="dk1"/>
              </a:buClr>
              <a:buSzPts val="1100"/>
              <a:buFont typeface="Arial"/>
              <a:buNone/>
            </a:pPr>
            <a:endParaRPr sz="1800">
              <a:solidFill>
                <a:schemeClr val="dk1"/>
              </a:solidFill>
              <a:latin typeface="Consolas"/>
              <a:ea typeface="Consolas"/>
              <a:cs typeface="Consolas"/>
              <a:sym typeface="Consolas"/>
            </a:endParaRPr>
          </a:p>
        </p:txBody>
      </p:sp>
      <p:sp>
        <p:nvSpPr>
          <p:cNvPr id="718" name="Google Shape;718;p10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time picker dialog</a:t>
            </a:r>
            <a:endParaRPr/>
          </a:p>
        </p:txBody>
      </p:sp>
      <p:sp>
        <p:nvSpPr>
          <p:cNvPr id="724" name="Google Shape;724;p110"/>
          <p:cNvSpPr txBox="1">
            <a:spLocks noGrp="1"/>
          </p:cNvSpPr>
          <p:nvPr>
            <p:ph type="body" idx="1"/>
          </p:nvPr>
        </p:nvSpPr>
        <p:spPr>
          <a:xfrm>
            <a:off x="235500" y="1076275"/>
            <a:ext cx="8908500" cy="3390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000"/>
              </a:spcBef>
              <a:spcAft>
                <a:spcPts val="0"/>
              </a:spcAft>
              <a:buSzPts val="2400"/>
              <a:buAutoNum type="arabicPeriod"/>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TimePickerDialog.OnTimeSetListener</a:t>
            </a:r>
            <a:endParaRPr/>
          </a:p>
          <a:p>
            <a:pPr marL="457200" lvl="0" indent="-381000" algn="l" rtl="0">
              <a:lnSpc>
                <a:spcPct val="100000"/>
              </a:lnSpc>
              <a:spcBef>
                <a:spcPts val="1000"/>
              </a:spcBef>
              <a:spcAft>
                <a:spcPts val="0"/>
              </a:spcAft>
              <a:buSzPts val="2400"/>
              <a:buAutoNum type="arabicPeriod"/>
            </a:pPr>
            <a:r>
              <a:rPr lang="en"/>
              <a:t>In </a:t>
            </a:r>
            <a:r>
              <a:rPr lang="en">
                <a:latin typeface="Consolas"/>
                <a:ea typeface="Consolas"/>
                <a:cs typeface="Consolas"/>
                <a:sym typeface="Consolas"/>
              </a:rPr>
              <a:t>onCreateDialog()</a:t>
            </a:r>
            <a:r>
              <a:rPr lang="en"/>
              <a:t> initialize the time and return the dialog</a:t>
            </a:r>
            <a:endParaRPr/>
          </a:p>
          <a:p>
            <a:pPr marL="457200" lvl="0" indent="-381000" algn="l" rtl="0">
              <a:lnSpc>
                <a:spcPct val="100000"/>
              </a:lnSpc>
              <a:spcBef>
                <a:spcPts val="1000"/>
              </a:spcBef>
              <a:spcAft>
                <a:spcPts val="0"/>
              </a:spcAft>
              <a:buSzPts val="2400"/>
              <a:buAutoNum type="arabicPeriod"/>
            </a:pPr>
            <a:r>
              <a:rPr lang="en"/>
              <a:t>In </a:t>
            </a:r>
            <a:r>
              <a:rPr lang="en">
                <a:latin typeface="Consolas"/>
                <a:ea typeface="Consolas"/>
                <a:cs typeface="Consolas"/>
                <a:sym typeface="Consolas"/>
              </a:rPr>
              <a:t>onTimeSet()</a:t>
            </a:r>
            <a:r>
              <a:rPr lang="en"/>
              <a:t> handle the time</a:t>
            </a:r>
            <a:endParaRPr/>
          </a:p>
          <a:p>
            <a:pPr marL="457200" lvl="0" indent="-381000" algn="l" rtl="0">
              <a:lnSpc>
                <a:spcPct val="100000"/>
              </a:lnSpc>
              <a:spcBef>
                <a:spcPts val="1000"/>
              </a:spcBef>
              <a:spcAft>
                <a:spcPts val="0"/>
              </a:spcAft>
              <a:buSzPts val="2400"/>
              <a:buAutoNum type="arabicPeriod"/>
            </a:pPr>
            <a:r>
              <a:rPr lang="en"/>
              <a:t>In Activity, show the picker and add a method to use the time</a:t>
            </a:r>
            <a:endParaRPr/>
          </a:p>
          <a:p>
            <a:pPr marL="0" lvl="0" indent="0" algn="l" rtl="0">
              <a:spcBef>
                <a:spcPts val="1000"/>
              </a:spcBef>
              <a:spcAft>
                <a:spcPts val="1000"/>
              </a:spcAft>
              <a:buClr>
                <a:schemeClr val="dk1"/>
              </a:buClr>
              <a:buSzPts val="1100"/>
              <a:buFont typeface="Arial"/>
              <a:buNone/>
            </a:pPr>
            <a:endParaRPr sz="1800">
              <a:solidFill>
                <a:schemeClr val="dk1"/>
              </a:solidFill>
              <a:latin typeface="Consolas"/>
              <a:ea typeface="Consolas"/>
              <a:cs typeface="Consolas"/>
              <a:sym typeface="Consolas"/>
            </a:endParaRPr>
          </a:p>
        </p:txBody>
      </p:sp>
      <p:sp>
        <p:nvSpPr>
          <p:cNvPr id="725" name="Google Shape;725;p1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11"/>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Common Gestures</a:t>
            </a:r>
            <a:endParaRPr/>
          </a:p>
        </p:txBody>
      </p:sp>
      <p:sp>
        <p:nvSpPr>
          <p:cNvPr id="731" name="Google Shape;731;p1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a:t>
            </a:r>
            <a:endParaRPr/>
          </a:p>
        </p:txBody>
      </p:sp>
      <p:sp>
        <p:nvSpPr>
          <p:cNvPr id="738" name="Google Shape;738;p112"/>
          <p:cNvSpPr txBox="1">
            <a:spLocks noGrp="1"/>
          </p:cNvSpPr>
          <p:nvPr>
            <p:ph type="body" idx="1"/>
          </p:nvPr>
        </p:nvSpPr>
        <p:spPr>
          <a:xfrm>
            <a:off x="311700" y="1076275"/>
            <a:ext cx="4123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 include:</a:t>
            </a:r>
            <a:endParaRPr/>
          </a:p>
          <a:p>
            <a:pPr marL="457200" lvl="0" indent="-381000" algn="l" rtl="0">
              <a:spcBef>
                <a:spcPts val="1000"/>
              </a:spcBef>
              <a:spcAft>
                <a:spcPts val="0"/>
              </a:spcAft>
              <a:buSzPts val="2400"/>
              <a:buChar char="●"/>
            </a:pPr>
            <a:r>
              <a:rPr lang="en"/>
              <a:t>long touch</a:t>
            </a:r>
            <a:endParaRPr/>
          </a:p>
          <a:p>
            <a:pPr marL="457200" lvl="0" indent="-381000" algn="l" rtl="0">
              <a:spcBef>
                <a:spcPts val="0"/>
              </a:spcBef>
              <a:spcAft>
                <a:spcPts val="0"/>
              </a:spcAft>
              <a:buSzPts val="2400"/>
              <a:buChar char="●"/>
            </a:pPr>
            <a:r>
              <a:rPr lang="en"/>
              <a:t>double-tap</a:t>
            </a:r>
            <a:endParaRPr/>
          </a:p>
          <a:p>
            <a:pPr marL="457200" lvl="0" indent="-381000" algn="l" rtl="0">
              <a:spcBef>
                <a:spcPts val="0"/>
              </a:spcBef>
              <a:spcAft>
                <a:spcPts val="0"/>
              </a:spcAft>
              <a:buSzPts val="2400"/>
              <a:buChar char="●"/>
            </a:pPr>
            <a:r>
              <a:rPr lang="en"/>
              <a:t>fling</a:t>
            </a:r>
            <a:endParaRPr/>
          </a:p>
          <a:p>
            <a:pPr marL="457200" lvl="0" indent="-381000" algn="l" rtl="0">
              <a:spcBef>
                <a:spcPts val="0"/>
              </a:spcBef>
              <a:spcAft>
                <a:spcPts val="0"/>
              </a:spcAft>
              <a:buSzPts val="2400"/>
              <a:buChar char="●"/>
            </a:pPr>
            <a:r>
              <a:rPr lang="en"/>
              <a:t>drag</a:t>
            </a:r>
            <a:endParaRPr/>
          </a:p>
          <a:p>
            <a:pPr marL="457200" lvl="0" indent="-381000" algn="l" rtl="0">
              <a:spcBef>
                <a:spcPts val="0"/>
              </a:spcBef>
              <a:spcAft>
                <a:spcPts val="0"/>
              </a:spcAft>
              <a:buSzPts val="2400"/>
              <a:buChar char="●"/>
            </a:pPr>
            <a:r>
              <a:rPr lang="en"/>
              <a:t>scroll</a:t>
            </a:r>
            <a:endParaRPr/>
          </a:p>
          <a:p>
            <a:pPr marL="457200" lvl="0" indent="-381000" algn="l" rtl="0">
              <a:spcBef>
                <a:spcPts val="0"/>
              </a:spcBef>
              <a:spcAft>
                <a:spcPts val="0"/>
              </a:spcAft>
              <a:buSzPts val="2400"/>
              <a:buChar char="●"/>
            </a:pPr>
            <a:r>
              <a:rPr lang="en"/>
              <a:t>pinch</a:t>
            </a:r>
            <a:endParaRPr/>
          </a:p>
        </p:txBody>
      </p:sp>
      <p:sp>
        <p:nvSpPr>
          <p:cNvPr id="739" name="Google Shape;739;p1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
        <p:nvSpPr>
          <p:cNvPr id="740" name="Google Shape;740;p112"/>
          <p:cNvSpPr txBox="1"/>
          <p:nvPr/>
        </p:nvSpPr>
        <p:spPr>
          <a:xfrm>
            <a:off x="5315375" y="1945650"/>
            <a:ext cx="3436200" cy="13638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 gestures</a:t>
            </a:r>
            <a:endParaRPr/>
          </a:p>
        </p:txBody>
      </p:sp>
      <p:sp>
        <p:nvSpPr>
          <p:cNvPr id="746" name="Google Shape;746;p11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Classes and methods are available to help you handle gestures.</a:t>
            </a:r>
            <a:endParaRPr/>
          </a:p>
          <a:p>
            <a:pPr marL="457200" lvl="0" indent="-381000" algn="l" rtl="0">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marL="457200" lvl="0" indent="-381000" algn="l" rtl="0">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747" name="Google Shape;747;p1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Detecting all types of gestures</a:t>
            </a:r>
            <a:endParaRPr/>
          </a:p>
        </p:txBody>
      </p:sp>
      <p:sp>
        <p:nvSpPr>
          <p:cNvPr id="753" name="Google Shape;753;p114"/>
          <p:cNvSpPr txBox="1">
            <a:spLocks noGrp="1"/>
          </p:cNvSpPr>
          <p:nvPr>
            <p:ph type="body" idx="1"/>
          </p:nvPr>
        </p:nvSpPr>
        <p:spPr>
          <a:xfrm>
            <a:off x="311700" y="1076275"/>
            <a:ext cx="7875000" cy="3462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marL="457200" lvl="0" indent="-381000" algn="l" rtl="0">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marL="0" lvl="0" indent="0" algn="l" rtl="0">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754" name="Google Shape;754;p11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Learn more</a:t>
            </a:r>
            <a:endParaRPr/>
          </a:p>
        </p:txBody>
      </p:sp>
      <p:sp>
        <p:nvSpPr>
          <p:cNvPr id="760" name="Google Shape;760;p115"/>
          <p:cNvSpPr txBox="1">
            <a:spLocks noGrp="1"/>
          </p:cNvSpPr>
          <p:nvPr>
            <p:ph type="body" idx="1"/>
          </p:nvPr>
        </p:nvSpPr>
        <p:spPr>
          <a:xfrm>
            <a:off x="411625" y="1051425"/>
            <a:ext cx="4089900" cy="361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3"/>
              </a:rPr>
              <a:t>Input Controls</a:t>
            </a:r>
            <a:endParaRPr/>
          </a:p>
          <a:p>
            <a:pPr marL="457200" lvl="0" indent="-381000" algn="l" rtl="0">
              <a:spcBef>
                <a:spcPts val="0"/>
              </a:spcBef>
              <a:spcAft>
                <a:spcPts val="0"/>
              </a:spcAft>
              <a:buSzPts val="2400"/>
              <a:buChar char="●"/>
            </a:pPr>
            <a:r>
              <a:rPr lang="en" u="sng">
                <a:solidFill>
                  <a:schemeClr val="hlink"/>
                </a:solidFill>
                <a:hlinkClick r:id="rId4"/>
              </a:rPr>
              <a:t>Drawable Resources</a:t>
            </a:r>
            <a:endParaRPr/>
          </a:p>
          <a:p>
            <a:pPr marL="457200" lvl="0" indent="-381000" algn="l" rtl="0">
              <a:spcBef>
                <a:spcPts val="0"/>
              </a:spcBef>
              <a:spcAft>
                <a:spcPts val="0"/>
              </a:spcAft>
              <a:buSzPts val="2400"/>
              <a:buChar char="●"/>
            </a:pPr>
            <a:r>
              <a:rPr lang="en" u="sng">
                <a:solidFill>
                  <a:schemeClr val="hlink"/>
                </a:solidFill>
                <a:hlinkClick r:id="rId5"/>
              </a:rPr>
              <a:t>Floating Action Button</a:t>
            </a:r>
            <a:endParaRPr/>
          </a:p>
          <a:p>
            <a:pPr marL="457200" lvl="0" indent="-381000" algn="l" rtl="0">
              <a:spcBef>
                <a:spcPts val="0"/>
              </a:spcBef>
              <a:spcAft>
                <a:spcPts val="0"/>
              </a:spcAft>
              <a:buSzPts val="2400"/>
              <a:buChar char="●"/>
            </a:pPr>
            <a:r>
              <a:rPr lang="en" u="sng">
                <a:solidFill>
                  <a:schemeClr val="hlink"/>
                </a:solidFill>
                <a:hlinkClick r:id="rId6"/>
              </a:rPr>
              <a:t>Radio Buttons</a:t>
            </a:r>
            <a:endParaRPr/>
          </a:p>
          <a:p>
            <a:pPr marL="457200" lvl="0" indent="-381000" algn="l" rtl="0">
              <a:spcBef>
                <a:spcPts val="0"/>
              </a:spcBef>
              <a:spcAft>
                <a:spcPts val="0"/>
              </a:spcAft>
              <a:buSzPts val="2400"/>
              <a:buChar char="●"/>
            </a:pPr>
            <a:r>
              <a:rPr lang="en" u="sng">
                <a:solidFill>
                  <a:schemeClr val="hlink"/>
                </a:solidFill>
                <a:hlinkClick r:id="rId7"/>
              </a:rPr>
              <a:t>Specifying the Input Method Type</a:t>
            </a:r>
            <a:endParaRPr/>
          </a:p>
          <a:p>
            <a:pPr marL="457200" lvl="0" indent="-381000" algn="l" rtl="0">
              <a:spcBef>
                <a:spcPts val="0"/>
              </a:spcBef>
              <a:spcAft>
                <a:spcPts val="0"/>
              </a:spcAft>
              <a:buSzPts val="2400"/>
              <a:buChar char="●"/>
            </a:pPr>
            <a:r>
              <a:rPr lang="en" u="sng">
                <a:solidFill>
                  <a:schemeClr val="hlink"/>
                </a:solidFill>
                <a:hlinkClick r:id="rId8"/>
              </a:rPr>
              <a:t>Handling Keyboard Input</a:t>
            </a:r>
            <a:r>
              <a:rPr lang="en"/>
              <a:t> </a:t>
            </a:r>
            <a:endParaRPr/>
          </a:p>
          <a:p>
            <a:pPr marL="457200" lvl="0" indent="-381000" algn="l" rtl="0">
              <a:spcBef>
                <a:spcPts val="0"/>
              </a:spcBef>
              <a:spcAft>
                <a:spcPts val="0"/>
              </a:spcAft>
              <a:buSzPts val="2400"/>
              <a:buChar char="●"/>
            </a:pPr>
            <a:r>
              <a:rPr lang="en" u="sng">
                <a:solidFill>
                  <a:schemeClr val="hlink"/>
                </a:solidFill>
                <a:hlinkClick r:id="rId9"/>
              </a:rPr>
              <a:t>Text Fields</a:t>
            </a:r>
            <a:r>
              <a:rPr lang="en"/>
              <a:t> </a:t>
            </a:r>
            <a:endParaRPr/>
          </a:p>
          <a:p>
            <a:pPr marL="0" lvl="0" indent="0" algn="l" rtl="0">
              <a:spcBef>
                <a:spcPts val="0"/>
              </a:spcBef>
              <a:spcAft>
                <a:spcPts val="0"/>
              </a:spcAft>
              <a:buNone/>
            </a:pPr>
            <a:endParaRPr sz="1800"/>
          </a:p>
        </p:txBody>
      </p:sp>
      <p:sp>
        <p:nvSpPr>
          <p:cNvPr id="761" name="Google Shape;761;p1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sp>
        <p:nvSpPr>
          <p:cNvPr id="762" name="Google Shape;762;p115"/>
          <p:cNvSpPr txBox="1">
            <a:spLocks noGrp="1"/>
          </p:cNvSpPr>
          <p:nvPr>
            <p:ph type="body" idx="1"/>
          </p:nvPr>
        </p:nvSpPr>
        <p:spPr>
          <a:xfrm>
            <a:off x="4903525" y="1051425"/>
            <a:ext cx="3751800" cy="3504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10"/>
              </a:rPr>
              <a:t>Buttons</a:t>
            </a:r>
            <a:endParaRPr/>
          </a:p>
          <a:p>
            <a:pPr marL="457200" lvl="0" indent="-381000" algn="l" rtl="0">
              <a:spcBef>
                <a:spcPts val="0"/>
              </a:spcBef>
              <a:spcAft>
                <a:spcPts val="0"/>
              </a:spcAft>
              <a:buSzPts val="2400"/>
              <a:buChar char="●"/>
            </a:pPr>
            <a:r>
              <a:rPr lang="en" u="sng">
                <a:solidFill>
                  <a:schemeClr val="hlink"/>
                </a:solidFill>
                <a:hlinkClick r:id="rId11"/>
              </a:rPr>
              <a:t>Spinners</a:t>
            </a:r>
            <a:endParaRPr/>
          </a:p>
          <a:p>
            <a:pPr marL="457200" lvl="0" indent="-381000" algn="l" rtl="0">
              <a:spcBef>
                <a:spcPts val="0"/>
              </a:spcBef>
              <a:spcAft>
                <a:spcPts val="0"/>
              </a:spcAft>
              <a:buSzPts val="2400"/>
              <a:buChar char="●"/>
            </a:pPr>
            <a:r>
              <a:rPr lang="en" u="sng">
                <a:solidFill>
                  <a:schemeClr val="hlink"/>
                </a:solidFill>
                <a:hlinkClick r:id="rId12"/>
              </a:rPr>
              <a:t>Dialogs</a:t>
            </a:r>
            <a:r>
              <a:rPr lang="en"/>
              <a:t> </a:t>
            </a:r>
            <a:endParaRPr/>
          </a:p>
          <a:p>
            <a:pPr marL="457200" lvl="0" indent="-381000" algn="l" rtl="0">
              <a:spcBef>
                <a:spcPts val="0"/>
              </a:spcBef>
              <a:spcAft>
                <a:spcPts val="0"/>
              </a:spcAft>
              <a:buSzPts val="2400"/>
              <a:buChar char="●"/>
            </a:pPr>
            <a:r>
              <a:rPr lang="en" u="sng">
                <a:solidFill>
                  <a:schemeClr val="hlink"/>
                </a:solidFill>
                <a:hlinkClick r:id="rId13"/>
              </a:rPr>
              <a:t>Fragments</a:t>
            </a:r>
            <a:endParaRPr/>
          </a:p>
          <a:p>
            <a:pPr marL="457200" lvl="0" indent="-381000" algn="l" rtl="0">
              <a:spcBef>
                <a:spcPts val="0"/>
              </a:spcBef>
              <a:spcAft>
                <a:spcPts val="0"/>
              </a:spcAft>
              <a:buSzPts val="2400"/>
              <a:buChar char="●"/>
            </a:pPr>
            <a:r>
              <a:rPr lang="en" u="sng">
                <a:solidFill>
                  <a:schemeClr val="hlink"/>
                </a:solidFill>
                <a:hlinkClick r:id="rId14"/>
              </a:rPr>
              <a:t>Input Events</a:t>
            </a:r>
            <a:endParaRPr/>
          </a:p>
          <a:p>
            <a:pPr marL="457200" lvl="0" indent="-381000" algn="l" rtl="0">
              <a:spcBef>
                <a:spcPts val="0"/>
              </a:spcBef>
              <a:spcAft>
                <a:spcPts val="0"/>
              </a:spcAft>
              <a:buSzPts val="2400"/>
              <a:buChar char="●"/>
            </a:pPr>
            <a:r>
              <a:rPr lang="en" u="sng">
                <a:solidFill>
                  <a:schemeClr val="hlink"/>
                </a:solidFill>
                <a:hlinkClick r:id="rId15"/>
              </a:rPr>
              <a:t>Pickers</a:t>
            </a:r>
            <a:endParaRPr/>
          </a:p>
          <a:p>
            <a:pPr marL="457200" lvl="0" indent="-381000" algn="l" rtl="0">
              <a:spcBef>
                <a:spcPts val="0"/>
              </a:spcBef>
              <a:spcAft>
                <a:spcPts val="0"/>
              </a:spcAft>
              <a:buSzPts val="2400"/>
              <a:buChar char="●"/>
            </a:pPr>
            <a:r>
              <a:rPr lang="en" u="sng">
                <a:solidFill>
                  <a:schemeClr val="hlink"/>
                </a:solidFill>
                <a:hlinkClick r:id="rId16"/>
              </a:rPr>
              <a:t>Using Touch Gestures</a:t>
            </a:r>
            <a:endParaRPr/>
          </a:p>
          <a:p>
            <a:pPr marL="457200" lvl="0" indent="-381000" algn="l" rtl="0">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7"/>
              </a:rPr>
              <a:t>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What's Next?</a:t>
            </a:r>
            <a:endParaRPr/>
          </a:p>
        </p:txBody>
      </p:sp>
      <p:sp>
        <p:nvSpPr>
          <p:cNvPr id="768" name="Google Shape;768;p1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
        <p:nvSpPr>
          <p:cNvPr id="769" name="Google Shape;769;p116"/>
          <p:cNvSpPr txBox="1"/>
          <p:nvPr/>
        </p:nvSpPr>
        <p:spPr>
          <a:xfrm>
            <a:off x="311700" y="2063725"/>
            <a:ext cx="8520600" cy="1941300"/>
          </a:xfrm>
          <a:prstGeom prst="rect">
            <a:avLst/>
          </a:prstGeom>
          <a:noFill/>
          <a:ln w="38100" cap="flat" cmpd="sng">
            <a:solidFill>
              <a:srgbClr val="4CAF5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C User Input Controls</a:t>
            </a:r>
            <a:endParaRPr sz="2400">
              <a:solidFill>
                <a:srgbClr val="424242"/>
              </a:solidFill>
              <a:latin typeface="Roboto"/>
              <a:ea typeface="Roboto"/>
              <a:cs typeface="Roboto"/>
              <a:sym typeface="Roboto"/>
            </a:endParaRPr>
          </a:p>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br>
              <a:rPr lang="en" sz="2400">
                <a:solidFill>
                  <a:srgbClr val="424242"/>
                </a:solidFill>
                <a:latin typeface="Roboto"/>
                <a:ea typeface="Roboto"/>
                <a:cs typeface="Roboto"/>
                <a:sym typeface="Roboto"/>
              </a:rPr>
            </a:br>
            <a:r>
              <a:rPr lang="en" sz="2400" u="sng">
                <a:solidFill>
                  <a:schemeClr val="hlink"/>
                </a:solidFill>
                <a:latin typeface="Roboto"/>
                <a:ea typeface="Roboto"/>
                <a:cs typeface="Roboto"/>
                <a:sym typeface="Roboto"/>
                <a:hlinkClick r:id="rId4"/>
              </a:rPr>
              <a:t>4. P Using Keyboards, Input Controls, Alerts, and Pickers</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0"/>
          <p:cNvSpPr txBox="1">
            <a:spLocks noGrp="1"/>
          </p:cNvSpPr>
          <p:nvPr>
            <p:ph type="body" idx="1"/>
          </p:nvPr>
        </p:nvSpPr>
        <p:spPr>
          <a:xfrm>
            <a:off x="311700" y="1152475"/>
            <a:ext cx="3999900" cy="3937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Free form</a:t>
            </a:r>
            <a:endParaRPr/>
          </a:p>
          <a:p>
            <a:pPr marL="914400" lvl="1" indent="-342900" algn="l" rtl="0">
              <a:spcBef>
                <a:spcPts val="0"/>
              </a:spcBef>
              <a:spcAft>
                <a:spcPts val="0"/>
              </a:spcAft>
              <a:buSzPts val="1800"/>
              <a:buChar char="○"/>
            </a:pPr>
            <a:r>
              <a:rPr lang="en"/>
              <a:t>Text and voice input</a:t>
            </a:r>
            <a:endParaRPr/>
          </a:p>
          <a:p>
            <a:pPr marL="457200" lvl="0" indent="-381000" algn="l" rtl="0">
              <a:spcBef>
                <a:spcPts val="0"/>
              </a:spcBef>
              <a:spcAft>
                <a:spcPts val="0"/>
              </a:spcAft>
              <a:buSzPts val="2400"/>
              <a:buChar char="●"/>
            </a:pPr>
            <a:r>
              <a:rPr lang="en"/>
              <a:t>Actions</a:t>
            </a:r>
            <a:endParaRPr/>
          </a:p>
          <a:p>
            <a:pPr marL="914400" lvl="1" indent="-342900" algn="l" rtl="0">
              <a:spcBef>
                <a:spcPts val="0"/>
              </a:spcBef>
              <a:spcAft>
                <a:spcPts val="0"/>
              </a:spcAft>
              <a:buSzPts val="1800"/>
              <a:buChar char="○"/>
            </a:pPr>
            <a:r>
              <a:rPr lang="en"/>
              <a:t>Buttons</a:t>
            </a:r>
            <a:endParaRPr/>
          </a:p>
          <a:p>
            <a:pPr marL="914400" lvl="1" indent="-342900" algn="l" rtl="0">
              <a:spcBef>
                <a:spcPts val="0"/>
              </a:spcBef>
              <a:spcAft>
                <a:spcPts val="0"/>
              </a:spcAft>
              <a:buSzPts val="1800"/>
              <a:buChar char="○"/>
            </a:pPr>
            <a:r>
              <a:rPr lang="en"/>
              <a:t>Contextual menus</a:t>
            </a:r>
            <a:endParaRPr/>
          </a:p>
          <a:p>
            <a:pPr marL="914400" lvl="1" indent="-342900" algn="l" rtl="0">
              <a:spcBef>
                <a:spcPts val="0"/>
              </a:spcBef>
              <a:spcAft>
                <a:spcPts val="0"/>
              </a:spcAft>
              <a:buSzPts val="1800"/>
              <a:buChar char="○"/>
            </a:pPr>
            <a:r>
              <a:rPr lang="en"/>
              <a:t>Gestures</a:t>
            </a:r>
            <a:endParaRPr/>
          </a:p>
          <a:p>
            <a:pPr marL="914400" lvl="1" indent="-342900" algn="l" rtl="0">
              <a:spcBef>
                <a:spcPts val="0"/>
              </a:spcBef>
              <a:spcAft>
                <a:spcPts val="0"/>
              </a:spcAft>
              <a:buSzPts val="1800"/>
              <a:buChar char="○"/>
            </a:pPr>
            <a:r>
              <a:rPr lang="en"/>
              <a:t>Dialogs</a:t>
            </a:r>
            <a:endParaRPr/>
          </a:p>
        </p:txBody>
      </p:sp>
      <p:sp>
        <p:nvSpPr>
          <p:cNvPr id="333" name="Google Shape;333;p60"/>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p>
            <a:pPr marL="457200" lvl="0" indent="-381000" algn="l" rtl="0">
              <a:lnSpc>
                <a:spcPct val="125000"/>
              </a:lnSpc>
              <a:spcBef>
                <a:spcPts val="0"/>
              </a:spcBef>
              <a:spcAft>
                <a:spcPts val="0"/>
              </a:spcAft>
              <a:buSzPts val="2400"/>
              <a:buChar char="●"/>
            </a:pPr>
            <a:r>
              <a:rPr lang="en"/>
              <a:t>Constrained choices</a:t>
            </a:r>
            <a:endParaRPr/>
          </a:p>
          <a:p>
            <a:pPr marL="914400" lvl="1" indent="-342900" algn="l" rtl="0">
              <a:spcBef>
                <a:spcPts val="0"/>
              </a:spcBef>
              <a:spcAft>
                <a:spcPts val="0"/>
              </a:spcAft>
              <a:buSzPts val="1800"/>
              <a:buChar char="○"/>
            </a:pPr>
            <a:r>
              <a:rPr lang="en"/>
              <a:t>Pickers</a:t>
            </a:r>
            <a:endParaRPr/>
          </a:p>
          <a:p>
            <a:pPr marL="914400" lvl="1" indent="-342900" algn="l" rtl="0">
              <a:spcBef>
                <a:spcPts val="0"/>
              </a:spcBef>
              <a:spcAft>
                <a:spcPts val="0"/>
              </a:spcAft>
              <a:buSzPts val="1800"/>
              <a:buChar char="○"/>
            </a:pPr>
            <a:r>
              <a:rPr lang="en"/>
              <a:t>Checkboxes</a:t>
            </a:r>
            <a:endParaRPr/>
          </a:p>
          <a:p>
            <a:pPr marL="914400" lvl="1" indent="-342900" algn="l" rtl="0">
              <a:spcBef>
                <a:spcPts val="0"/>
              </a:spcBef>
              <a:spcAft>
                <a:spcPts val="0"/>
              </a:spcAft>
              <a:buSzPts val="1800"/>
              <a:buChar char="○"/>
            </a:pPr>
            <a:r>
              <a:rPr lang="en"/>
              <a:t>Radio buttons</a:t>
            </a:r>
            <a:endParaRPr/>
          </a:p>
          <a:p>
            <a:pPr marL="914400" lvl="1" indent="-342900" algn="l" rtl="0">
              <a:spcBef>
                <a:spcPts val="0"/>
              </a:spcBef>
              <a:spcAft>
                <a:spcPts val="0"/>
              </a:spcAft>
              <a:buSzPts val="1800"/>
              <a:buChar char="○"/>
            </a:pPr>
            <a:r>
              <a:rPr lang="en"/>
              <a:t>Toggle buttons</a:t>
            </a:r>
            <a:endParaRPr/>
          </a:p>
          <a:p>
            <a:pPr marL="914400" lvl="1" indent="-342900" algn="l" rtl="0">
              <a:spcBef>
                <a:spcPts val="0"/>
              </a:spcBef>
              <a:spcAft>
                <a:spcPts val="0"/>
              </a:spcAft>
              <a:buSzPts val="1800"/>
              <a:buChar char="○"/>
            </a:pPr>
            <a:r>
              <a:rPr lang="en"/>
              <a:t>Spinners</a:t>
            </a:r>
            <a:endParaRPr/>
          </a:p>
        </p:txBody>
      </p:sp>
      <p:sp>
        <p:nvSpPr>
          <p:cNvPr id="334" name="Google Shape;334;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Ways to get input from the user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35" name="Google Shape;335;p6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1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END</a:t>
            </a:r>
            <a:endParaRPr/>
          </a:p>
        </p:txBody>
      </p:sp>
      <p:sp>
        <p:nvSpPr>
          <p:cNvPr id="775" name="Google Shape;775;p11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
        <p:nvSpPr>
          <p:cNvPr id="777" name="Google Shape;777;p11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1"/>
          <p:cNvSpPr txBox="1">
            <a:spLocks noGrp="1"/>
          </p:cNvSpPr>
          <p:nvPr>
            <p:ph type="body" idx="1"/>
          </p:nvPr>
        </p:nvSpPr>
        <p:spPr>
          <a:xfrm>
            <a:off x="311700" y="1152475"/>
            <a:ext cx="2982600" cy="393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Button</a:t>
            </a:r>
            <a:endParaRPr sz="1800"/>
          </a:p>
          <a:p>
            <a:pPr marL="457200" lvl="0" indent="-342900" algn="l" rtl="0">
              <a:spcBef>
                <a:spcPts val="0"/>
              </a:spcBef>
              <a:spcAft>
                <a:spcPts val="0"/>
              </a:spcAft>
              <a:buSzPts val="1800"/>
              <a:buAutoNum type="arabicPeriod"/>
            </a:pPr>
            <a:r>
              <a:rPr lang="en" sz="1800"/>
              <a:t>Text field</a:t>
            </a:r>
            <a:endParaRPr sz="1800"/>
          </a:p>
          <a:p>
            <a:pPr marL="457200" lvl="0" indent="-342900" algn="l" rtl="0">
              <a:spcBef>
                <a:spcPts val="0"/>
              </a:spcBef>
              <a:spcAft>
                <a:spcPts val="0"/>
              </a:spcAft>
              <a:buSzPts val="1800"/>
              <a:buAutoNum type="arabicPeriod"/>
            </a:pPr>
            <a:r>
              <a:rPr lang="en" sz="1800"/>
              <a:t>Seek bar</a:t>
            </a:r>
            <a:endParaRPr sz="1800"/>
          </a:p>
          <a:p>
            <a:pPr marL="457200" lvl="0" indent="-342900" algn="l" rtl="0">
              <a:spcBef>
                <a:spcPts val="0"/>
              </a:spcBef>
              <a:spcAft>
                <a:spcPts val="0"/>
              </a:spcAft>
              <a:buSzPts val="1800"/>
              <a:buAutoNum type="arabicPeriod"/>
            </a:pPr>
            <a:r>
              <a:rPr lang="en" sz="1800"/>
              <a:t>Checkboxes</a:t>
            </a:r>
            <a:endParaRPr sz="1800"/>
          </a:p>
          <a:p>
            <a:pPr marL="457200" lvl="0" indent="-342900" algn="l" rtl="0">
              <a:spcBef>
                <a:spcPts val="0"/>
              </a:spcBef>
              <a:spcAft>
                <a:spcPts val="0"/>
              </a:spcAft>
              <a:buSzPts val="1800"/>
              <a:buAutoNum type="arabicPeriod"/>
            </a:pPr>
            <a:r>
              <a:rPr lang="en" sz="1800"/>
              <a:t>Radio buttons</a:t>
            </a:r>
            <a:endParaRPr sz="1800"/>
          </a:p>
          <a:p>
            <a:pPr marL="457200" lvl="0" indent="-342900" algn="l" rtl="0">
              <a:spcBef>
                <a:spcPts val="0"/>
              </a:spcBef>
              <a:spcAft>
                <a:spcPts val="0"/>
              </a:spcAft>
              <a:buSzPts val="1800"/>
              <a:buAutoNum type="arabicPeriod"/>
            </a:pPr>
            <a:r>
              <a:rPr lang="en" sz="1800"/>
              <a:t>Toggle</a:t>
            </a:r>
            <a:endParaRPr sz="1800"/>
          </a:p>
          <a:p>
            <a:pPr marL="457200" lvl="0" indent="-342900" algn="l" rtl="0">
              <a:spcBef>
                <a:spcPts val="0"/>
              </a:spcBef>
              <a:spcAft>
                <a:spcPts val="0"/>
              </a:spcAft>
              <a:buSzPts val="1800"/>
              <a:buAutoNum type="arabicPeriod"/>
            </a:pPr>
            <a:r>
              <a:rPr lang="en" sz="1800"/>
              <a:t>Spinner</a:t>
            </a:r>
            <a:endParaRPr sz="1800"/>
          </a:p>
        </p:txBody>
      </p:sp>
      <p:sp>
        <p:nvSpPr>
          <p:cNvPr id="341" name="Google Shape;341;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Examples of user input controls</a:t>
            </a:r>
            <a:endParaRPr/>
          </a:p>
        </p:txBody>
      </p:sp>
      <p:sp>
        <p:nvSpPr>
          <p:cNvPr id="342" name="Google Shape;342;p6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43" name="Google Shape;343;p61"/>
          <p:cNvPicPr preferRelativeResize="0"/>
          <p:nvPr/>
        </p:nvPicPr>
        <p:blipFill>
          <a:blip r:embed="rId3">
            <a:alphaModFix/>
          </a:blip>
          <a:stretch>
            <a:fillRect/>
          </a:stretch>
        </p:blipFill>
        <p:spPr>
          <a:xfrm>
            <a:off x="2513150" y="1545200"/>
            <a:ext cx="6402251" cy="2108200"/>
          </a:xfrm>
          <a:prstGeom prst="rect">
            <a:avLst/>
          </a:prstGeom>
          <a:noFill/>
          <a:ln>
            <a:noFill/>
          </a:ln>
        </p:spPr>
      </p:pic>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C2829949431E46AD39C9265D4079AD" ma:contentTypeVersion="4" ma:contentTypeDescription="Create a new document." ma:contentTypeScope="" ma:versionID="6f95f2e2b4064c8e42a399ddcc34e4ff">
  <xsd:schema xmlns:xsd="http://www.w3.org/2001/XMLSchema" xmlns:xs="http://www.w3.org/2001/XMLSchema" xmlns:p="http://schemas.microsoft.com/office/2006/metadata/properties" xmlns:ns2="f599ed77-fc69-429f-abe5-dd88600d2959" targetNamespace="http://schemas.microsoft.com/office/2006/metadata/properties" ma:root="true" ma:fieldsID="729e0068155283dcbbb3c346e85fed64" ns2:_="">
    <xsd:import namespace="f599ed77-fc69-429f-abe5-dd88600d29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99ed77-fc69-429f-abe5-dd88600d2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40E55A-8BD9-4543-8D14-F4BC0E9B5E0F}"/>
</file>

<file path=customXml/itemProps2.xml><?xml version="1.0" encoding="utf-8"?>
<ds:datastoreItem xmlns:ds="http://schemas.openxmlformats.org/officeDocument/2006/customXml" ds:itemID="{048AF537-0E45-42B8-8884-1E0830498759}"/>
</file>

<file path=customXml/itemProps3.xml><?xml version="1.0" encoding="utf-8"?>
<ds:datastoreItem xmlns:ds="http://schemas.openxmlformats.org/officeDocument/2006/customXml" ds:itemID="{3AB3BDB0-F18B-4D87-A352-7492B5BBF208}"/>
</file>

<file path=docProps/app.xml><?xml version="1.0" encoding="utf-8"?>
<Properties xmlns="http://schemas.openxmlformats.org/officeDocument/2006/extended-properties" xmlns:vt="http://schemas.openxmlformats.org/officeDocument/2006/docPropsVTypes">
  <TotalTime>694</TotalTime>
  <Words>3068</Words>
  <Application>Microsoft Office PowerPoint</Application>
  <PresentationFormat>On-screen Show (16:9)</PresentationFormat>
  <Paragraphs>592</Paragraphs>
  <Slides>80</Slides>
  <Notes>65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80</vt:i4>
      </vt:variant>
    </vt:vector>
  </HeadingPairs>
  <TitlesOfParts>
    <vt:vector size="90" baseType="lpstr">
      <vt:lpstr>Arial Unicode MS</vt:lpstr>
      <vt:lpstr>Roboto</vt:lpstr>
      <vt:lpstr>Consolas</vt:lpstr>
      <vt:lpstr>Arial</vt:lpstr>
      <vt:lpstr>Times New Roman</vt:lpstr>
      <vt:lpstr>Courier New</vt:lpstr>
      <vt:lpstr>GDT master</vt:lpstr>
      <vt:lpstr>GDT master</vt:lpstr>
      <vt:lpstr>GDT master</vt:lpstr>
      <vt:lpstr>GDT master</vt:lpstr>
      <vt:lpstr>User Interaction and Navigation</vt:lpstr>
      <vt:lpstr> User Input Controls</vt:lpstr>
      <vt:lpstr>Contents</vt:lpstr>
      <vt:lpstr>User Interaction</vt:lpstr>
      <vt:lpstr>Users expect to interact with apps</vt:lpstr>
      <vt:lpstr>User interaction design</vt:lpstr>
      <vt:lpstr>Input Controls</vt:lpstr>
      <vt:lpstr>Ways to get input from the user  </vt:lpstr>
      <vt:lpstr>Examples of user input controls</vt:lpstr>
      <vt:lpstr>Alert dialog, date picker, time picker</vt:lpstr>
      <vt:lpstr>View is base class for input controls</vt:lpstr>
      <vt:lpstr>Focus</vt:lpstr>
      <vt:lpstr>Focus</vt:lpstr>
      <vt:lpstr>Clickable versus focusable</vt:lpstr>
      <vt:lpstr>Which View gets focus next?</vt:lpstr>
      <vt:lpstr>Guiding users</vt:lpstr>
      <vt:lpstr>Guiding focus</vt:lpstr>
      <vt:lpstr>Set focus explicitly</vt:lpstr>
      <vt:lpstr>Find the view with focus</vt:lpstr>
      <vt:lpstr>  Text Input</vt:lpstr>
      <vt:lpstr>EditText</vt:lpstr>
      <vt:lpstr>Getting text</vt:lpstr>
      <vt:lpstr>Input types</vt:lpstr>
      <vt:lpstr>Responding to button taps</vt:lpstr>
      <vt:lpstr>Buttons</vt:lpstr>
      <vt:lpstr>Button</vt:lpstr>
      <vt:lpstr>Setting listener with onClick callback</vt:lpstr>
      <vt:lpstr>Floating Action Buttons (FAB)</vt:lpstr>
      <vt:lpstr>Using FABs</vt:lpstr>
      <vt:lpstr>Button image assets</vt:lpstr>
      <vt:lpstr>Demo of Floating Action Button</vt:lpstr>
      <vt:lpstr>Animation</vt:lpstr>
      <vt:lpstr>Resources</vt:lpstr>
      <vt:lpstr>Scale</vt:lpstr>
      <vt:lpstr>Rotate</vt:lpstr>
      <vt:lpstr>Fading</vt:lpstr>
      <vt:lpstr>Blink</vt:lpstr>
      <vt:lpstr>Move</vt:lpstr>
      <vt:lpstr>Slide</vt:lpstr>
      <vt:lpstr>Animation Object creation</vt:lpstr>
      <vt:lpstr>Demo</vt:lpstr>
      <vt:lpstr>Making Choices</vt:lpstr>
      <vt:lpstr>So many choices!</vt:lpstr>
      <vt:lpstr>Checkboxes, radio buttons and toggles</vt:lpstr>
      <vt:lpstr>Checkboxes</vt:lpstr>
      <vt:lpstr>Radio buttons</vt:lpstr>
      <vt:lpstr>Toggle buttons and switches</vt:lpstr>
      <vt:lpstr>Chip and ChipGroup</vt:lpstr>
      <vt:lpstr>Chip</vt:lpstr>
      <vt:lpstr>Android ChipGroup </vt:lpstr>
      <vt:lpstr>ChipGroups</vt:lpstr>
      <vt:lpstr>Spinners</vt:lpstr>
      <vt:lpstr>Spinners</vt:lpstr>
      <vt:lpstr>Implementing a spinner</vt:lpstr>
      <vt:lpstr>Create spinner XML</vt:lpstr>
      <vt:lpstr>Define array of spinner choices</vt:lpstr>
      <vt:lpstr>Create spinner and attach listener </vt:lpstr>
      <vt:lpstr>What is an adapter?</vt:lpstr>
      <vt:lpstr>Create adapter</vt:lpstr>
      <vt:lpstr>Attach the adapter to the spinner</vt:lpstr>
      <vt:lpstr>Implement onItemSelectedListener</vt:lpstr>
      <vt:lpstr>Dialogs</vt:lpstr>
      <vt:lpstr>Dialogs</vt:lpstr>
      <vt:lpstr>AlertDialog</vt:lpstr>
      <vt:lpstr>Build the AlertDialog</vt:lpstr>
      <vt:lpstr>Add the button actions</vt:lpstr>
      <vt:lpstr>alertDialog code example</vt:lpstr>
      <vt:lpstr>Pickers</vt:lpstr>
      <vt:lpstr>Pickers</vt:lpstr>
      <vt:lpstr>Pickers use fragments</vt:lpstr>
      <vt:lpstr>Introduction to fragments</vt:lpstr>
      <vt:lpstr>Creating a date picker dialog</vt:lpstr>
      <vt:lpstr>Creating a time picker dialog</vt:lpstr>
      <vt:lpstr>  Common Gestures</vt:lpstr>
      <vt:lpstr>Touch Gestures</vt:lpstr>
      <vt:lpstr>Detect gestures</vt:lpstr>
      <vt:lpstr>Detecting all types of gestures</vt:lpstr>
      <vt:lpstr>Learn more</vt:lpstr>
      <vt:lpstr>What's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and Navigation</dc:title>
  <dc:creator>Anu</dc:creator>
  <cp:lastModifiedBy>PRABHAS</cp:lastModifiedBy>
  <cp:revision>24</cp:revision>
  <dcterms:modified xsi:type="dcterms:W3CDTF">2021-03-05T08:18:11Z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0x01010025C2829949431E46AD39C9265D4079AD</vt:lpwstr>
  </property>
</Properties>
</file>