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226821"/>
            <a:ext cx="83628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268" y="1414729"/>
            <a:ext cx="7179462" cy="161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997" y="1195781"/>
            <a:ext cx="7706004" cy="295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19421" y="4746749"/>
            <a:ext cx="1063625" cy="326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60751" y="4844589"/>
            <a:ext cx="1872614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857794"/>
            <a:ext cx="224790" cy="17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/4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/4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app/Activity.htmlisFinishing()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app/Activity.htmlonRestoreInstanceState(android.os.Bundle)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activity-lifecycle/stopping.html" TargetMode="External"/><Relationship Id="rId3" Type="http://schemas.openxmlformats.org/officeDocument/2006/relationships/hyperlink" Target="http://creativecommons.org/licenses/by-nc/4.0/" TargetMode="External"/><Relationship Id="rId7" Type="http://schemas.openxmlformats.org/officeDocument/2006/relationships/hyperlink" Target="https://developer.android.com/training/basics/activity-lifecycle/paus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training/basics/activity-lifecycle/index.html" TargetMode="External"/><Relationship Id="rId11" Type="http://schemas.openxmlformats.org/officeDocument/2006/relationships/hyperlink" Target="https://developer.android.com/reference/android/os/Bundle.html" TargetMode="External"/><Relationship Id="rId5" Type="http://schemas.openxmlformats.org/officeDocument/2006/relationships/hyperlink" Target="http://developer.android.com/reference/android/app/Activity.html" TargetMode="External"/><Relationship Id="rId10" Type="http://schemas.openxmlformats.org/officeDocument/2006/relationships/hyperlink" Target="http://developer.android.com/guide/topics/resources/runtime-changes.html" TargetMode="External"/><Relationship Id="rId4" Type="http://schemas.openxmlformats.org/officeDocument/2006/relationships/hyperlink" Target="http://developer.android.com/guide/components/activities.html" TargetMode="External"/><Relationship Id="rId9" Type="http://schemas.openxmlformats.org/officeDocument/2006/relationships/hyperlink" Target="http://developer.android.com/training/basics/activity-lifecycle/recreat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22_c_the_activity_lifecycle_and_managing_stat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hyperlink" Target="https://android-developer-training.gitbooks.io/android-developer-course/content/Unit%201/22_p_activity_lifecycle_&amp;_state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815071" y="4777739"/>
              <a:ext cx="908303" cy="316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"/>
              <a:ext cx="9144000" cy="5143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15071" y="4777739"/>
              <a:ext cx="908303" cy="316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1824" y="2155951"/>
            <a:ext cx="21767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solidFill>
                  <a:srgbClr val="F9F9F9"/>
                </a:solidFill>
              </a:rPr>
              <a:t>Activities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2473451" y="4721382"/>
            <a:ext cx="522287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225" algn="r">
              <a:lnSpc>
                <a:spcPts val="1015"/>
              </a:lnSpc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</a:t>
            </a:r>
            <a:r>
              <a:rPr sz="900" i="1" spc="-5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</a:t>
            </a:r>
            <a:r>
              <a:rPr sz="900" i="1" spc="-4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</a:t>
            </a:r>
            <a:r>
              <a:rPr sz="900" i="1" spc="-4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</a:t>
            </a:r>
            <a:r>
              <a:rPr sz="900" i="1" spc="-5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900" i="1" spc="-3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spc="-7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Creative</a:t>
            </a:r>
            <a:r>
              <a:rPr sz="1500" b="1" spc="-104" baseline="-22222" dirty="0">
                <a:solidFill>
                  <a:srgbClr val="757575"/>
                </a:solidFill>
                <a:latin typeface="Trebuchet MS"/>
                <a:cs typeface="Trebuchet MS"/>
              </a:rPr>
              <a:t>Activity</a:t>
            </a:r>
            <a:r>
              <a:rPr sz="1500" b="1" spc="-157" baseline="-22222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60" baseline="-22222" dirty="0">
                <a:solidFill>
                  <a:srgbClr val="757575"/>
                </a:solidFill>
                <a:latin typeface="Trebuchet MS"/>
                <a:cs typeface="Trebuchet MS"/>
              </a:rPr>
              <a:t>Lifecycle</a:t>
            </a:r>
            <a:r>
              <a:rPr sz="1500" b="1" spc="-157" baseline="-22222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135" baseline="-22222" dirty="0">
                <a:solidFill>
                  <a:srgbClr val="757575"/>
                </a:solidFill>
                <a:latin typeface="Trebuchet MS"/>
                <a:cs typeface="Trebuchet MS"/>
              </a:rPr>
              <a:t>&amp;</a:t>
            </a:r>
            <a:endParaRPr sz="1500" baseline="-22222">
              <a:latin typeface="Trebuchet MS"/>
              <a:cs typeface="Trebuchet MS"/>
            </a:endParaRPr>
          </a:p>
          <a:p>
            <a:pPr algn="r">
              <a:lnSpc>
                <a:spcPts val="1130"/>
              </a:lnSpc>
              <a:tabLst>
                <a:tab pos="3312795" algn="l"/>
              </a:tabLst>
            </a:pPr>
            <a:r>
              <a:rPr sz="1000" b="1" spc="20" dirty="0">
                <a:solidFill>
                  <a:srgbClr val="757575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n</a:t>
            </a:r>
            <a:r>
              <a:rPr sz="1000" b="1" spc="-40" dirty="0">
                <a:solidFill>
                  <a:srgbClr val="757575"/>
                </a:solidFill>
                <a:latin typeface="Trebuchet MS"/>
                <a:cs typeface="Trebuchet MS"/>
              </a:rPr>
              <a:t>d</a:t>
            </a:r>
            <a:r>
              <a:rPr sz="1000" b="1" spc="-50" dirty="0">
                <a:solidFill>
                  <a:srgbClr val="757575"/>
                </a:solidFill>
                <a:latin typeface="Trebuchet MS"/>
                <a:cs typeface="Trebuchet MS"/>
              </a:rPr>
              <a:t>ro</a:t>
            </a:r>
            <a:r>
              <a:rPr sz="1000" b="1" spc="-40" dirty="0">
                <a:solidFill>
                  <a:srgbClr val="757575"/>
                </a:solidFill>
                <a:latin typeface="Trebuchet MS"/>
                <a:cs typeface="Trebuchet MS"/>
              </a:rPr>
              <a:t>id</a:t>
            </a:r>
            <a:r>
              <a:rPr sz="1000" b="1" spc="-12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757575"/>
                </a:solidFill>
                <a:latin typeface="Trebuchet MS"/>
                <a:cs typeface="Trebuchet MS"/>
              </a:rPr>
              <a:t>D</a:t>
            </a:r>
            <a:r>
              <a:rPr sz="1000" b="1" spc="-50" dirty="0">
                <a:solidFill>
                  <a:srgbClr val="757575"/>
                </a:solidFill>
                <a:latin typeface="Trebuchet MS"/>
                <a:cs typeface="Trebuchet MS"/>
              </a:rPr>
              <a:t>e</a:t>
            </a:r>
            <a:r>
              <a:rPr sz="1000" b="1" spc="-40" dirty="0">
                <a:solidFill>
                  <a:srgbClr val="757575"/>
                </a:solidFill>
                <a:latin typeface="Trebuchet MS"/>
                <a:cs typeface="Trebuchet MS"/>
              </a:rPr>
              <a:t>v</a:t>
            </a:r>
            <a:r>
              <a:rPr sz="1000" b="1" spc="-65" dirty="0">
                <a:solidFill>
                  <a:srgbClr val="757575"/>
                </a:solidFill>
                <a:latin typeface="Trebuchet MS"/>
                <a:cs typeface="Trebuchet MS"/>
              </a:rPr>
              <a:t>e</a:t>
            </a:r>
            <a:r>
              <a:rPr sz="1000" b="1" spc="-20" dirty="0">
                <a:solidFill>
                  <a:srgbClr val="757575"/>
                </a:solidFill>
                <a:latin typeface="Trebuchet MS"/>
                <a:cs typeface="Trebuchet MS"/>
              </a:rPr>
              <a:t>l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o</a:t>
            </a: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p</a:t>
            </a:r>
            <a:r>
              <a:rPr sz="1000" b="1" spc="-70" dirty="0">
                <a:solidFill>
                  <a:srgbClr val="757575"/>
                </a:solidFill>
                <a:latin typeface="Trebuchet MS"/>
                <a:cs typeface="Trebuchet MS"/>
              </a:rPr>
              <a:t>er</a:t>
            </a:r>
            <a:r>
              <a:rPr sz="1000" b="1" spc="-100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-40" dirty="0">
                <a:solidFill>
                  <a:srgbClr val="757575"/>
                </a:solidFill>
                <a:latin typeface="Trebuchet MS"/>
                <a:cs typeface="Trebuchet MS"/>
              </a:rPr>
              <a:t>Fu</a:t>
            </a:r>
            <a:r>
              <a:rPr sz="1000" b="1" spc="-55" dirty="0">
                <a:solidFill>
                  <a:srgbClr val="757575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757575"/>
                </a:solidFill>
                <a:latin typeface="Trebuchet MS"/>
                <a:cs typeface="Trebuchet MS"/>
              </a:rPr>
              <a:t>d</a:t>
            </a:r>
            <a:r>
              <a:rPr sz="1000" b="1" spc="5" dirty="0">
                <a:solidFill>
                  <a:srgbClr val="757575"/>
                </a:solidFill>
                <a:latin typeface="Trebuchet MS"/>
                <a:cs typeface="Trebuchet MS"/>
              </a:rPr>
              <a:t>a</a:t>
            </a:r>
            <a:r>
              <a:rPr sz="1000" b="1" spc="-15" dirty="0">
                <a:solidFill>
                  <a:srgbClr val="757575"/>
                </a:solidFill>
                <a:latin typeface="Trebuchet MS"/>
                <a:cs typeface="Trebuchet MS"/>
              </a:rPr>
              <a:t>m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e</a:t>
            </a:r>
            <a:r>
              <a:rPr sz="1000" b="1" spc="-55" dirty="0">
                <a:solidFill>
                  <a:srgbClr val="757575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757575"/>
                </a:solidFill>
                <a:latin typeface="Trebuchet MS"/>
                <a:cs typeface="Trebuchet MS"/>
              </a:rPr>
              <a:t>t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a</a:t>
            </a:r>
            <a:r>
              <a:rPr sz="1000" b="1" spc="10" dirty="0">
                <a:solidFill>
                  <a:srgbClr val="757575"/>
                </a:solidFill>
                <a:latin typeface="Trebuchet MS"/>
                <a:cs typeface="Trebuchet MS"/>
              </a:rPr>
              <a:t>ls</a:t>
            </a:r>
            <a:r>
              <a:rPr sz="1000" b="1" dirty="0">
                <a:solidFill>
                  <a:srgbClr val="757575"/>
                </a:solidFill>
                <a:latin typeface="Trebuchet MS"/>
                <a:cs typeface="Trebuchet MS"/>
              </a:rPr>
              <a:t>	</a:t>
            </a:r>
            <a:r>
              <a:rPr sz="1350" i="1" spc="44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sz="1350" i="1" spc="15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ommo</a:t>
            </a:r>
            <a:r>
              <a:rPr sz="1350" i="1" spc="22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n</a:t>
            </a:r>
            <a:r>
              <a:rPr sz="1350" i="1" spc="112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s </a:t>
            </a:r>
            <a:r>
              <a:rPr sz="1350" i="1" spc="-82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350" i="1" spc="-217" baseline="6172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Attribution-NonCommercial</a:t>
            </a:r>
            <a:r>
              <a:rPr sz="1500" b="1" spc="-217" baseline="-25000" dirty="0">
                <a:solidFill>
                  <a:srgbClr val="757575"/>
                </a:solidFill>
                <a:latin typeface="Trebuchet MS"/>
                <a:cs typeface="Trebuchet MS"/>
              </a:rPr>
              <a:t>Managing</a:t>
            </a:r>
            <a:r>
              <a:rPr sz="1500" b="1" spc="-225" baseline="-25000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30" baseline="-25000" dirty="0">
                <a:solidFill>
                  <a:srgbClr val="757575"/>
                </a:solidFill>
                <a:latin typeface="Trebuchet MS"/>
                <a:cs typeface="Trebuchet MS"/>
              </a:rPr>
              <a:t>State</a:t>
            </a:r>
            <a:endParaRPr sz="1500" baseline="-25000">
              <a:latin typeface="Trebuchet MS"/>
              <a:cs typeface="Trebuchet MS"/>
            </a:endParaRPr>
          </a:p>
          <a:p>
            <a:pPr marL="3313429">
              <a:lnSpc>
                <a:spcPts val="1030"/>
              </a:lnSpc>
            </a:pPr>
            <a:r>
              <a:rPr sz="900" i="1" spc="-2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4.0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spc="-9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48090" y="4857794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903" y="634111"/>
            <a:ext cx="3023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9F9F9"/>
                </a:solidFill>
                <a:latin typeface="Arial"/>
                <a:cs typeface="Arial"/>
              </a:rPr>
              <a:t>Android </a:t>
            </a:r>
            <a:r>
              <a:rPr sz="1600" spc="-30" dirty="0">
                <a:solidFill>
                  <a:srgbClr val="F9F9F9"/>
                </a:solidFill>
                <a:latin typeface="Arial"/>
                <a:cs typeface="Arial"/>
              </a:rPr>
              <a:t>Developer</a:t>
            </a:r>
            <a:r>
              <a:rPr sz="1600" spc="-6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9F9F9"/>
                </a:solidFill>
                <a:latin typeface="Arial"/>
                <a:cs typeface="Arial"/>
              </a:rPr>
              <a:t>Fundamentals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541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Implement </a:t>
            </a:r>
            <a:r>
              <a:rPr sz="3600" spc="-5" dirty="0">
                <a:latin typeface="Arial"/>
                <a:cs typeface="Arial"/>
              </a:rPr>
              <a:t>new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activities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109853"/>
            <a:ext cx="5744845" cy="31730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layout in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Java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850265" lvl="1" indent="-355600">
              <a:lnSpc>
                <a:spcPct val="100000"/>
              </a:lnSpc>
              <a:spcBef>
                <a:spcPts val="1420"/>
              </a:spcBef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extends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AppCompatActivity</a:t>
            </a:r>
            <a:endParaRPr sz="2000">
              <a:latin typeface="Arial"/>
              <a:cs typeface="Arial"/>
            </a:endParaRPr>
          </a:p>
          <a:p>
            <a:pPr marL="380365" marR="1498600" indent="-380365" algn="r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380365" algn="l"/>
                <a:tab pos="393700" algn="l"/>
              </a:tabLst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Connect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Layout</a:t>
            </a:r>
            <a:endParaRPr sz="2400">
              <a:latin typeface="Arial"/>
              <a:cs typeface="Arial"/>
            </a:endParaRPr>
          </a:p>
          <a:p>
            <a:pPr marL="354965" marR="1489075" lvl="1" indent="-354965" algn="r">
              <a:lnSpc>
                <a:spcPct val="100000"/>
              </a:lnSpc>
              <a:spcBef>
                <a:spcPts val="1420"/>
              </a:spcBef>
              <a:buFont typeface="Times New Roman"/>
              <a:buChar char="○"/>
              <a:tabLst>
                <a:tab pos="354965" algn="l"/>
                <a:tab pos="355600" algn="l"/>
              </a:tabLst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content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view 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2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onCreate()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Declare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 Android</a:t>
            </a:r>
            <a:r>
              <a:rPr sz="2400" spc="-3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manifest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F9F9F9"/>
                </a:solidFill>
              </a:rPr>
              <a:t>1. </a:t>
            </a:r>
            <a:r>
              <a:rPr sz="3600" spc="-140" dirty="0">
                <a:solidFill>
                  <a:srgbClr val="F9F9F9"/>
                </a:solidFill>
              </a:rPr>
              <a:t>Define </a:t>
            </a:r>
            <a:r>
              <a:rPr sz="3600" spc="-145" dirty="0">
                <a:solidFill>
                  <a:srgbClr val="F9F9F9"/>
                </a:solidFill>
              </a:rPr>
              <a:t>layout </a:t>
            </a:r>
            <a:r>
              <a:rPr sz="3600" spc="-170" dirty="0">
                <a:solidFill>
                  <a:srgbClr val="F9F9F9"/>
                </a:solidFill>
              </a:rPr>
              <a:t>in</a:t>
            </a:r>
            <a:r>
              <a:rPr sz="3600" spc="-765" dirty="0">
                <a:solidFill>
                  <a:srgbClr val="F9F9F9"/>
                </a:solidFill>
              </a:rPr>
              <a:t> </a:t>
            </a:r>
            <a:r>
              <a:rPr sz="3600" spc="140" dirty="0">
                <a:solidFill>
                  <a:srgbClr val="F9F9F9"/>
                </a:solidFill>
              </a:rPr>
              <a:t>XML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03123" y="1220977"/>
            <a:ext cx="4764405" cy="268605"/>
          </a:xfrm>
          <a:custGeom>
            <a:avLst/>
            <a:gdLst/>
            <a:ahLst/>
            <a:cxnLst/>
            <a:rect l="l" t="t" r="r" b="b"/>
            <a:pathLst>
              <a:path w="4764405" h="268605">
                <a:moveTo>
                  <a:pt x="4763998" y="0"/>
                </a:moveTo>
                <a:lnTo>
                  <a:pt x="4763998" y="0"/>
                </a:lnTo>
                <a:lnTo>
                  <a:pt x="0" y="0"/>
                </a:lnTo>
                <a:lnTo>
                  <a:pt x="0" y="268224"/>
                </a:lnTo>
                <a:lnTo>
                  <a:pt x="4763998" y="268224"/>
                </a:lnTo>
                <a:lnTo>
                  <a:pt x="4763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123" y="1562353"/>
            <a:ext cx="1879600" cy="268605"/>
          </a:xfrm>
          <a:custGeom>
            <a:avLst/>
            <a:gdLst/>
            <a:ahLst/>
            <a:cxnLst/>
            <a:rect l="l" t="t" r="r" b="b"/>
            <a:pathLst>
              <a:path w="1879600" h="268605">
                <a:moveTo>
                  <a:pt x="1879092" y="0"/>
                </a:move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lnTo>
                  <a:pt x="124968" y="268224"/>
                </a:lnTo>
                <a:lnTo>
                  <a:pt x="1879092" y="268224"/>
                </a:lnTo>
                <a:lnTo>
                  <a:pt x="1879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123" y="1902205"/>
            <a:ext cx="7646034" cy="268605"/>
          </a:xfrm>
          <a:custGeom>
            <a:avLst/>
            <a:gdLst/>
            <a:ahLst/>
            <a:cxnLst/>
            <a:rect l="l" t="t" r="r" b="b"/>
            <a:pathLst>
              <a:path w="7646034" h="268605">
                <a:moveTo>
                  <a:pt x="7645882" y="0"/>
                </a:moveTo>
                <a:lnTo>
                  <a:pt x="7645882" y="0"/>
                </a:lnTo>
                <a:lnTo>
                  <a:pt x="0" y="0"/>
                </a:lnTo>
                <a:lnTo>
                  <a:pt x="0" y="268224"/>
                </a:lnTo>
                <a:lnTo>
                  <a:pt x="7645882" y="268224"/>
                </a:lnTo>
                <a:lnTo>
                  <a:pt x="7645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123" y="2243581"/>
            <a:ext cx="4764405" cy="268605"/>
          </a:xfrm>
          <a:custGeom>
            <a:avLst/>
            <a:gdLst/>
            <a:ahLst/>
            <a:cxnLst/>
            <a:rect l="l" t="t" r="r" b="b"/>
            <a:pathLst>
              <a:path w="4764405" h="268605">
                <a:moveTo>
                  <a:pt x="4763998" y="0"/>
                </a:moveTo>
                <a:lnTo>
                  <a:pt x="4763998" y="0"/>
                </a:lnTo>
                <a:lnTo>
                  <a:pt x="0" y="0"/>
                </a:lnTo>
                <a:lnTo>
                  <a:pt x="0" y="268224"/>
                </a:lnTo>
                <a:lnTo>
                  <a:pt x="4763998" y="268224"/>
                </a:lnTo>
                <a:lnTo>
                  <a:pt x="4763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123" y="2584957"/>
            <a:ext cx="5013960" cy="268605"/>
          </a:xfrm>
          <a:custGeom>
            <a:avLst/>
            <a:gdLst/>
            <a:ahLst/>
            <a:cxnLst/>
            <a:rect l="l" t="t" r="r" b="b"/>
            <a:pathLst>
              <a:path w="5013960" h="268605">
                <a:moveTo>
                  <a:pt x="5013922" y="0"/>
                </a:moveTo>
                <a:lnTo>
                  <a:pt x="5013922" y="0"/>
                </a:lnTo>
                <a:lnTo>
                  <a:pt x="0" y="0"/>
                </a:lnTo>
                <a:lnTo>
                  <a:pt x="0" y="268224"/>
                </a:lnTo>
                <a:lnTo>
                  <a:pt x="5013922" y="268224"/>
                </a:lnTo>
                <a:lnTo>
                  <a:pt x="5013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123" y="2924809"/>
            <a:ext cx="1504315" cy="268605"/>
          </a:xfrm>
          <a:custGeom>
            <a:avLst/>
            <a:gdLst/>
            <a:ahLst/>
            <a:cxnLst/>
            <a:rect l="l" t="t" r="r" b="b"/>
            <a:pathLst>
              <a:path w="1504314" h="268605">
                <a:moveTo>
                  <a:pt x="1504188" y="0"/>
                </a:moveTo>
                <a:lnTo>
                  <a:pt x="499872" y="0"/>
                </a:lnTo>
                <a:lnTo>
                  <a:pt x="374904" y="0"/>
                </a:lnTo>
                <a:lnTo>
                  <a:pt x="0" y="0"/>
                </a:lnTo>
                <a:lnTo>
                  <a:pt x="0" y="268224"/>
                </a:lnTo>
                <a:lnTo>
                  <a:pt x="374904" y="268224"/>
                </a:lnTo>
                <a:lnTo>
                  <a:pt x="499872" y="268224"/>
                </a:lnTo>
                <a:lnTo>
                  <a:pt x="1504188" y="268224"/>
                </a:lnTo>
                <a:lnTo>
                  <a:pt x="1504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123" y="3266185"/>
            <a:ext cx="5265420" cy="268605"/>
          </a:xfrm>
          <a:custGeom>
            <a:avLst/>
            <a:gdLst/>
            <a:ahLst/>
            <a:cxnLst/>
            <a:rect l="l" t="t" r="r" b="b"/>
            <a:pathLst>
              <a:path w="5265420" h="268604">
                <a:moveTo>
                  <a:pt x="5265394" y="0"/>
                </a:moveTo>
                <a:lnTo>
                  <a:pt x="5265394" y="0"/>
                </a:lnTo>
                <a:lnTo>
                  <a:pt x="0" y="0"/>
                </a:lnTo>
                <a:lnTo>
                  <a:pt x="0" y="268224"/>
                </a:lnTo>
                <a:lnTo>
                  <a:pt x="5265394" y="268224"/>
                </a:lnTo>
                <a:lnTo>
                  <a:pt x="5265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23" y="3607625"/>
            <a:ext cx="5390515" cy="268605"/>
          </a:xfrm>
          <a:custGeom>
            <a:avLst/>
            <a:gdLst/>
            <a:ahLst/>
            <a:cxnLst/>
            <a:rect l="l" t="t" r="r" b="b"/>
            <a:pathLst>
              <a:path w="5390515" h="268604">
                <a:moveTo>
                  <a:pt x="5390362" y="0"/>
                </a:moveTo>
                <a:lnTo>
                  <a:pt x="5390362" y="0"/>
                </a:lnTo>
                <a:lnTo>
                  <a:pt x="0" y="0"/>
                </a:lnTo>
                <a:lnTo>
                  <a:pt x="0" y="268224"/>
                </a:lnTo>
                <a:lnTo>
                  <a:pt x="5390362" y="268224"/>
                </a:lnTo>
                <a:lnTo>
                  <a:pt x="5390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123" y="3947477"/>
            <a:ext cx="5641975" cy="268605"/>
          </a:xfrm>
          <a:custGeom>
            <a:avLst/>
            <a:gdLst/>
            <a:ahLst/>
            <a:cxnLst/>
            <a:rect l="l" t="t" r="r" b="b"/>
            <a:pathLst>
              <a:path w="5641975" h="268604">
                <a:moveTo>
                  <a:pt x="5388826" y="0"/>
                </a:moveTo>
                <a:lnTo>
                  <a:pt x="5388826" y="0"/>
                </a:lnTo>
                <a:lnTo>
                  <a:pt x="0" y="0"/>
                </a:lnTo>
                <a:lnTo>
                  <a:pt x="0" y="268224"/>
                </a:lnTo>
                <a:lnTo>
                  <a:pt x="5388826" y="268224"/>
                </a:lnTo>
                <a:lnTo>
                  <a:pt x="5388826" y="0"/>
                </a:lnTo>
                <a:close/>
              </a:path>
              <a:path w="5641975" h="268604">
                <a:moveTo>
                  <a:pt x="5641822" y="0"/>
                </a:moveTo>
                <a:lnTo>
                  <a:pt x="5388838" y="0"/>
                </a:lnTo>
                <a:lnTo>
                  <a:pt x="5388838" y="268224"/>
                </a:lnTo>
                <a:lnTo>
                  <a:pt x="5641822" y="268224"/>
                </a:lnTo>
                <a:lnTo>
                  <a:pt x="5641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123" y="4288853"/>
            <a:ext cx="2131060" cy="268605"/>
          </a:xfrm>
          <a:custGeom>
            <a:avLst/>
            <a:gdLst/>
            <a:ahLst/>
            <a:cxnLst/>
            <a:rect l="l" t="t" r="r" b="b"/>
            <a:pathLst>
              <a:path w="2131060" h="268604">
                <a:moveTo>
                  <a:pt x="2130526" y="0"/>
                </a:moveTo>
                <a:lnTo>
                  <a:pt x="2004060" y="0"/>
                </a:lnTo>
                <a:lnTo>
                  <a:pt x="249936" y="0"/>
                </a:lnTo>
                <a:lnTo>
                  <a:pt x="0" y="0"/>
                </a:lnTo>
                <a:lnTo>
                  <a:pt x="0" y="268224"/>
                </a:lnTo>
                <a:lnTo>
                  <a:pt x="249936" y="268224"/>
                </a:lnTo>
                <a:lnTo>
                  <a:pt x="2004034" y="268224"/>
                </a:lnTo>
                <a:lnTo>
                  <a:pt x="2130526" y="268224"/>
                </a:lnTo>
                <a:lnTo>
                  <a:pt x="2130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550" y="1121202"/>
            <a:ext cx="7672070" cy="34366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i="1" spc="-10" dirty="0">
                <a:latin typeface="Consolas"/>
                <a:cs typeface="Consolas"/>
              </a:rPr>
              <a:t>&lt;?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xml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version=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"1.0"</a:t>
            </a:r>
            <a:r>
              <a:rPr sz="18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encoding=</a:t>
            </a:r>
            <a:r>
              <a:rPr sz="1800" b="1" spc="-10" dirty="0">
                <a:solidFill>
                  <a:srgbClr val="008000"/>
                </a:solidFill>
                <a:latin typeface="Consolas"/>
                <a:cs typeface="Consolas"/>
              </a:rPr>
              <a:t>"utf-8"</a:t>
            </a:r>
            <a:r>
              <a:rPr sz="1800" i="1" spc="-10" dirty="0">
                <a:latin typeface="Consolas"/>
                <a:cs typeface="Consolas"/>
              </a:rPr>
              <a:t>?&gt;</a:t>
            </a:r>
            <a:endParaRPr sz="1800" dirty="0">
              <a:latin typeface="Consolas"/>
              <a:cs typeface="Consolas"/>
            </a:endParaRPr>
          </a:p>
          <a:p>
            <a:pPr marL="387350" marR="5080" indent="-375285">
              <a:lnSpc>
                <a:spcPct val="1243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RelativeLayout 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xmlns:</a:t>
            </a: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  <a:hlinkClick r:id="rId3"/>
              </a:rPr>
              <a:t>http://schemas.android.com/apk/res/android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  </a:t>
            </a: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:layout_width=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"match_parent"  </a:t>
            </a: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:layout_height=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"match_parent"</a:t>
            </a:r>
            <a:r>
              <a:rPr sz="1800" spc="-5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TextView</a:t>
            </a:r>
            <a:endParaRPr sz="1800" dirty="0">
              <a:latin typeface="Consolas"/>
              <a:cs typeface="Consolas"/>
            </a:endParaRPr>
          </a:p>
          <a:p>
            <a:pPr marL="888365" marR="2008505">
              <a:lnSpc>
                <a:spcPct val="124200"/>
              </a:lnSpc>
              <a:spcBef>
                <a:spcPts val="10"/>
              </a:spcBef>
            </a:pP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:layout_width=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"wrap_content"  </a:t>
            </a: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:layout_height=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"wrap_content"  </a:t>
            </a:r>
            <a:r>
              <a:rPr sz="1800" b="1" spc="-5" dirty="0">
                <a:solidFill>
                  <a:srgbClr val="660D79"/>
                </a:solidFill>
                <a:latin typeface="Consolas"/>
                <a:cs typeface="Consolas"/>
              </a:rPr>
              <a:t>android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:text=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"Let's Shop for Food!"</a:t>
            </a:r>
            <a:r>
              <a:rPr sz="1800" b="1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latin typeface="Consolas"/>
                <a:cs typeface="Consolas"/>
              </a:rPr>
              <a:t>&lt;/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RelativeLayout</a:t>
            </a:r>
            <a:r>
              <a:rPr sz="1800" spc="-5" dirty="0"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560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F9F9F9"/>
                </a:solidFill>
              </a:rPr>
              <a:t>2. </a:t>
            </a:r>
            <a:r>
              <a:rPr sz="3600" spc="-140" dirty="0">
                <a:solidFill>
                  <a:srgbClr val="F9F9F9"/>
                </a:solidFill>
              </a:rPr>
              <a:t>Define </a:t>
            </a:r>
            <a:r>
              <a:rPr sz="3600" spc="-170" dirty="0">
                <a:solidFill>
                  <a:srgbClr val="F9F9F9"/>
                </a:solidFill>
              </a:rPr>
              <a:t>Activity </a:t>
            </a:r>
            <a:r>
              <a:rPr sz="3600" spc="-25" dirty="0">
                <a:solidFill>
                  <a:srgbClr val="F9F9F9"/>
                </a:solidFill>
              </a:rPr>
              <a:t>Java</a:t>
            </a:r>
            <a:r>
              <a:rPr sz="3600" spc="-530" dirty="0">
                <a:solidFill>
                  <a:srgbClr val="F9F9F9"/>
                </a:solidFill>
              </a:rPr>
              <a:t> </a:t>
            </a:r>
            <a:r>
              <a:rPr sz="3600" spc="80" dirty="0">
                <a:solidFill>
                  <a:srgbClr val="F9F9F9"/>
                </a:solidFill>
              </a:rPr>
              <a:t>class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671145"/>
            <a:ext cx="6918325" cy="25312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public class MainActivity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extends AppCompatActivity</a:t>
            </a:r>
            <a:r>
              <a:rPr sz="20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@Override</a:t>
            </a:r>
            <a:endParaRPr sz="1800" dirty="0">
              <a:latin typeface="Consolas"/>
              <a:cs typeface="Consolas"/>
            </a:endParaRPr>
          </a:p>
          <a:p>
            <a:pPr marL="888365" marR="5080" indent="-501650">
              <a:lnSpc>
                <a:spcPct val="142800"/>
              </a:lnSpc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protected void onCreate(Bundle savedInstanceState) </a:t>
            </a: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super.onCreate(savedInstanceState);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598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F9F9F9"/>
                </a:solidFill>
              </a:rPr>
              <a:t>3. </a:t>
            </a:r>
            <a:r>
              <a:rPr sz="3600" spc="-105" dirty="0">
                <a:solidFill>
                  <a:srgbClr val="F9F9F9"/>
                </a:solidFill>
              </a:rPr>
              <a:t>Connect </a:t>
            </a:r>
            <a:r>
              <a:rPr sz="3600" spc="-170" dirty="0">
                <a:solidFill>
                  <a:srgbClr val="F9F9F9"/>
                </a:solidFill>
              </a:rPr>
              <a:t>activity </a:t>
            </a:r>
            <a:r>
              <a:rPr sz="3600" spc="-195" dirty="0">
                <a:solidFill>
                  <a:srgbClr val="F9F9F9"/>
                </a:solidFill>
              </a:rPr>
              <a:t>with</a:t>
            </a:r>
            <a:r>
              <a:rPr sz="3600" spc="-605" dirty="0">
                <a:solidFill>
                  <a:srgbClr val="F9F9F9"/>
                </a:solidFill>
              </a:rPr>
              <a:t> </a:t>
            </a:r>
            <a:r>
              <a:rPr sz="3600" spc="-145" dirty="0">
                <a:solidFill>
                  <a:srgbClr val="F9F9F9"/>
                </a:solidFill>
              </a:rPr>
              <a:t>layout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90550" y="1495424"/>
            <a:ext cx="691832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255904" indent="-375285">
              <a:lnSpc>
                <a:spcPct val="1428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public class MainActivity extends AppCompatActivity </a:t>
            </a: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@Override</a:t>
            </a:r>
            <a:endParaRPr sz="1800" dirty="0">
              <a:latin typeface="Consolas"/>
              <a:cs typeface="Consolas"/>
            </a:endParaRPr>
          </a:p>
          <a:p>
            <a:pPr marL="888365" marR="5080" indent="-501650">
              <a:lnSpc>
                <a:spcPct val="142800"/>
              </a:lnSpc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protected void onCreate(Bundle savedInstanceState) </a:t>
            </a: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super.onCreate(savedInstanceState);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825" y="3232861"/>
            <a:ext cx="658304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Consolas"/>
                <a:cs typeface="Consolas"/>
              </a:rPr>
              <a:t>setContentView(R.layout.activity_main);</a:t>
            </a:r>
            <a:endParaRPr sz="2400" dirty="0">
              <a:latin typeface="Consolas"/>
              <a:cs typeface="Consolas"/>
            </a:endParaRPr>
          </a:p>
          <a:p>
            <a:pPr marL="1911985">
              <a:lnSpc>
                <a:spcPct val="100000"/>
              </a:lnSpc>
              <a:spcBef>
                <a:spcPts val="1980"/>
              </a:spcBef>
              <a:tabLst>
                <a:tab pos="3044825" algn="l"/>
                <a:tab pos="4132579" algn="l"/>
              </a:tabLst>
            </a:pPr>
            <a:r>
              <a:rPr sz="1800" spc="-30" dirty="0">
                <a:latin typeface="Arial"/>
                <a:cs typeface="Arial"/>
              </a:rPr>
              <a:t>Resource	</a:t>
            </a:r>
            <a:r>
              <a:rPr sz="1800" spc="30" dirty="0">
                <a:latin typeface="Arial"/>
                <a:cs typeface="Arial"/>
              </a:rPr>
              <a:t>is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layout	in </a:t>
            </a:r>
            <a:r>
              <a:rPr sz="1800" spc="3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XML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454" y="36509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3966464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4534" y="3614165"/>
            <a:ext cx="143510" cy="301625"/>
          </a:xfrm>
          <a:custGeom>
            <a:avLst/>
            <a:gdLst/>
            <a:ahLst/>
            <a:cxnLst/>
            <a:rect l="l" t="t" r="r" b="b"/>
            <a:pathLst>
              <a:path w="143510" h="301625">
                <a:moveTo>
                  <a:pt x="85079" y="84473"/>
                </a:moveTo>
                <a:lnTo>
                  <a:pt x="73405" y="128905"/>
                </a:lnTo>
                <a:lnTo>
                  <a:pt x="60198" y="165100"/>
                </a:lnTo>
                <a:lnTo>
                  <a:pt x="36575" y="218313"/>
                </a:lnTo>
                <a:lnTo>
                  <a:pt x="18923" y="252984"/>
                </a:lnTo>
                <a:lnTo>
                  <a:pt x="0" y="287121"/>
                </a:lnTo>
                <a:lnTo>
                  <a:pt x="25400" y="301142"/>
                </a:lnTo>
                <a:lnTo>
                  <a:pt x="44195" y="267042"/>
                </a:lnTo>
                <a:lnTo>
                  <a:pt x="62356" y="231394"/>
                </a:lnTo>
                <a:lnTo>
                  <a:pt x="79248" y="194945"/>
                </a:lnTo>
                <a:lnTo>
                  <a:pt x="94106" y="157353"/>
                </a:lnTo>
                <a:lnTo>
                  <a:pt x="106679" y="119126"/>
                </a:lnTo>
                <a:lnTo>
                  <a:pt x="113829" y="87860"/>
                </a:lnTo>
                <a:lnTo>
                  <a:pt x="85079" y="84473"/>
                </a:lnTo>
                <a:close/>
              </a:path>
              <a:path w="143510" h="301625">
                <a:moveTo>
                  <a:pt x="135306" y="69596"/>
                </a:moveTo>
                <a:lnTo>
                  <a:pt x="87502" y="69596"/>
                </a:lnTo>
                <a:lnTo>
                  <a:pt x="116077" y="74168"/>
                </a:lnTo>
                <a:lnTo>
                  <a:pt x="113829" y="87860"/>
                </a:lnTo>
                <a:lnTo>
                  <a:pt x="143128" y="91313"/>
                </a:lnTo>
                <a:lnTo>
                  <a:pt x="135306" y="69596"/>
                </a:lnTo>
                <a:close/>
              </a:path>
              <a:path w="143510" h="301625">
                <a:moveTo>
                  <a:pt x="87502" y="69596"/>
                </a:moveTo>
                <a:lnTo>
                  <a:pt x="85079" y="84473"/>
                </a:lnTo>
                <a:lnTo>
                  <a:pt x="113829" y="87860"/>
                </a:lnTo>
                <a:lnTo>
                  <a:pt x="116077" y="74168"/>
                </a:lnTo>
                <a:lnTo>
                  <a:pt x="87502" y="69596"/>
                </a:lnTo>
                <a:close/>
              </a:path>
              <a:path w="143510" h="301625">
                <a:moveTo>
                  <a:pt x="110236" y="0"/>
                </a:moveTo>
                <a:lnTo>
                  <a:pt x="56895" y="81153"/>
                </a:lnTo>
                <a:lnTo>
                  <a:pt x="85079" y="84473"/>
                </a:lnTo>
                <a:lnTo>
                  <a:pt x="87502" y="69596"/>
                </a:lnTo>
                <a:lnTo>
                  <a:pt x="135306" y="69596"/>
                </a:lnTo>
                <a:lnTo>
                  <a:pt x="110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2452" y="3606546"/>
            <a:ext cx="86995" cy="270510"/>
          </a:xfrm>
          <a:custGeom>
            <a:avLst/>
            <a:gdLst/>
            <a:ahLst/>
            <a:cxnLst/>
            <a:rect l="l" t="t" r="r" b="b"/>
            <a:pathLst>
              <a:path w="86995" h="270510">
                <a:moveTo>
                  <a:pt x="57920" y="86698"/>
                </a:moveTo>
                <a:lnTo>
                  <a:pt x="29017" y="87036"/>
                </a:lnTo>
                <a:lnTo>
                  <a:pt x="29337" y="101599"/>
                </a:lnTo>
                <a:lnTo>
                  <a:pt x="30607" y="135508"/>
                </a:lnTo>
                <a:lnTo>
                  <a:pt x="32765" y="169544"/>
                </a:lnTo>
                <a:lnTo>
                  <a:pt x="35813" y="203326"/>
                </a:lnTo>
                <a:lnTo>
                  <a:pt x="39877" y="237108"/>
                </a:lnTo>
                <a:lnTo>
                  <a:pt x="44831" y="270395"/>
                </a:lnTo>
                <a:lnTo>
                  <a:pt x="73533" y="266064"/>
                </a:lnTo>
                <a:lnTo>
                  <a:pt x="68452" y="232790"/>
                </a:lnTo>
                <a:lnTo>
                  <a:pt x="64515" y="199897"/>
                </a:lnTo>
                <a:lnTo>
                  <a:pt x="61595" y="166877"/>
                </a:lnTo>
                <a:lnTo>
                  <a:pt x="59562" y="133730"/>
                </a:lnTo>
                <a:lnTo>
                  <a:pt x="58165" y="100329"/>
                </a:lnTo>
                <a:lnTo>
                  <a:pt x="57920" y="86698"/>
                </a:lnTo>
                <a:close/>
              </a:path>
              <a:path w="86995" h="270510">
                <a:moveTo>
                  <a:pt x="42418" y="0"/>
                </a:moveTo>
                <a:lnTo>
                  <a:pt x="0" y="87375"/>
                </a:lnTo>
                <a:lnTo>
                  <a:pt x="29017" y="87036"/>
                </a:lnTo>
                <a:lnTo>
                  <a:pt x="28701" y="72643"/>
                </a:lnTo>
                <a:lnTo>
                  <a:pt x="57658" y="72135"/>
                </a:lnTo>
                <a:lnTo>
                  <a:pt x="79546" y="72135"/>
                </a:lnTo>
                <a:lnTo>
                  <a:pt x="42418" y="0"/>
                </a:lnTo>
                <a:close/>
              </a:path>
              <a:path w="86995" h="270510">
                <a:moveTo>
                  <a:pt x="57658" y="72135"/>
                </a:moveTo>
                <a:lnTo>
                  <a:pt x="28701" y="72643"/>
                </a:lnTo>
                <a:lnTo>
                  <a:pt x="29017" y="87036"/>
                </a:lnTo>
                <a:lnTo>
                  <a:pt x="57920" y="86698"/>
                </a:lnTo>
                <a:lnTo>
                  <a:pt x="57658" y="72135"/>
                </a:lnTo>
                <a:close/>
              </a:path>
              <a:path w="86995" h="270510">
                <a:moveTo>
                  <a:pt x="79546" y="72135"/>
                </a:moveTo>
                <a:lnTo>
                  <a:pt x="57658" y="72135"/>
                </a:lnTo>
                <a:lnTo>
                  <a:pt x="57920" y="86698"/>
                </a:lnTo>
                <a:lnTo>
                  <a:pt x="86868" y="86359"/>
                </a:lnTo>
                <a:lnTo>
                  <a:pt x="79546" y="7213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6026" y="3573017"/>
            <a:ext cx="339090" cy="294005"/>
          </a:xfrm>
          <a:custGeom>
            <a:avLst/>
            <a:gdLst/>
            <a:ahLst/>
            <a:cxnLst/>
            <a:rect l="l" t="t" r="r" b="b"/>
            <a:pathLst>
              <a:path w="339089" h="294004">
                <a:moveTo>
                  <a:pt x="276907" y="66082"/>
                </a:moveTo>
                <a:lnTo>
                  <a:pt x="225171" y="104520"/>
                </a:lnTo>
                <a:lnTo>
                  <a:pt x="175768" y="133730"/>
                </a:lnTo>
                <a:lnTo>
                  <a:pt x="150240" y="148081"/>
                </a:lnTo>
                <a:lnTo>
                  <a:pt x="124587" y="162813"/>
                </a:lnTo>
                <a:lnTo>
                  <a:pt x="75437" y="195071"/>
                </a:lnTo>
                <a:lnTo>
                  <a:pt x="42545" y="222757"/>
                </a:lnTo>
                <a:lnTo>
                  <a:pt x="14350" y="255523"/>
                </a:lnTo>
                <a:lnTo>
                  <a:pt x="0" y="279526"/>
                </a:lnTo>
                <a:lnTo>
                  <a:pt x="25400" y="293496"/>
                </a:lnTo>
                <a:lnTo>
                  <a:pt x="31876" y="281685"/>
                </a:lnTo>
                <a:lnTo>
                  <a:pt x="38608" y="271398"/>
                </a:lnTo>
                <a:lnTo>
                  <a:pt x="72771" y="234314"/>
                </a:lnTo>
                <a:lnTo>
                  <a:pt x="115950" y="202183"/>
                </a:lnTo>
                <a:lnTo>
                  <a:pt x="164719" y="173100"/>
                </a:lnTo>
                <a:lnTo>
                  <a:pt x="189991" y="158876"/>
                </a:lnTo>
                <a:lnTo>
                  <a:pt x="215264" y="144398"/>
                </a:lnTo>
                <a:lnTo>
                  <a:pt x="240157" y="129412"/>
                </a:lnTo>
                <a:lnTo>
                  <a:pt x="264033" y="113410"/>
                </a:lnTo>
                <a:lnTo>
                  <a:pt x="286512" y="96011"/>
                </a:lnTo>
                <a:lnTo>
                  <a:pt x="297307" y="86613"/>
                </a:lnTo>
                <a:lnTo>
                  <a:pt x="298069" y="85978"/>
                </a:lnTo>
                <a:lnTo>
                  <a:pt x="299465" y="84327"/>
                </a:lnTo>
                <a:lnTo>
                  <a:pt x="302556" y="80113"/>
                </a:lnTo>
                <a:lnTo>
                  <a:pt x="282920" y="67182"/>
                </a:lnTo>
                <a:lnTo>
                  <a:pt x="276098" y="67182"/>
                </a:lnTo>
                <a:lnTo>
                  <a:pt x="276907" y="66082"/>
                </a:lnTo>
                <a:close/>
              </a:path>
              <a:path w="339089" h="294004">
                <a:moveTo>
                  <a:pt x="332623" y="51815"/>
                </a:moveTo>
                <a:lnTo>
                  <a:pt x="287400" y="51815"/>
                </a:lnTo>
                <a:lnTo>
                  <a:pt x="310641" y="69087"/>
                </a:lnTo>
                <a:lnTo>
                  <a:pt x="302556" y="80113"/>
                </a:lnTo>
                <a:lnTo>
                  <a:pt x="327278" y="96392"/>
                </a:lnTo>
                <a:lnTo>
                  <a:pt x="332623" y="51815"/>
                </a:lnTo>
                <a:close/>
              </a:path>
              <a:path w="339089" h="294004">
                <a:moveTo>
                  <a:pt x="287400" y="51815"/>
                </a:moveTo>
                <a:lnTo>
                  <a:pt x="278324" y="64156"/>
                </a:lnTo>
                <a:lnTo>
                  <a:pt x="302556" y="80113"/>
                </a:lnTo>
                <a:lnTo>
                  <a:pt x="310641" y="69087"/>
                </a:lnTo>
                <a:lnTo>
                  <a:pt x="287400" y="51815"/>
                </a:lnTo>
                <a:close/>
              </a:path>
              <a:path w="339089" h="294004">
                <a:moveTo>
                  <a:pt x="278257" y="64896"/>
                </a:moveTo>
                <a:lnTo>
                  <a:pt x="276907" y="66082"/>
                </a:lnTo>
                <a:lnTo>
                  <a:pt x="276098" y="67182"/>
                </a:lnTo>
                <a:lnTo>
                  <a:pt x="278257" y="64896"/>
                </a:lnTo>
                <a:close/>
              </a:path>
              <a:path w="339089" h="294004">
                <a:moveTo>
                  <a:pt x="279448" y="64896"/>
                </a:moveTo>
                <a:lnTo>
                  <a:pt x="278257" y="64896"/>
                </a:lnTo>
                <a:lnTo>
                  <a:pt x="276098" y="67182"/>
                </a:lnTo>
                <a:lnTo>
                  <a:pt x="282920" y="67182"/>
                </a:lnTo>
                <a:lnTo>
                  <a:pt x="279448" y="64896"/>
                </a:lnTo>
                <a:close/>
              </a:path>
              <a:path w="339089" h="294004">
                <a:moveTo>
                  <a:pt x="278324" y="64156"/>
                </a:moveTo>
                <a:lnTo>
                  <a:pt x="276907" y="66082"/>
                </a:lnTo>
                <a:lnTo>
                  <a:pt x="278257" y="64896"/>
                </a:lnTo>
                <a:lnTo>
                  <a:pt x="279448" y="64896"/>
                </a:lnTo>
                <a:lnTo>
                  <a:pt x="278324" y="64156"/>
                </a:lnTo>
                <a:close/>
              </a:path>
              <a:path w="339089" h="294004">
                <a:moveTo>
                  <a:pt x="338836" y="0"/>
                </a:moveTo>
                <a:lnTo>
                  <a:pt x="254762" y="48640"/>
                </a:lnTo>
                <a:lnTo>
                  <a:pt x="278324" y="64156"/>
                </a:lnTo>
                <a:lnTo>
                  <a:pt x="287400" y="51815"/>
                </a:lnTo>
                <a:lnTo>
                  <a:pt x="332623" y="51815"/>
                </a:lnTo>
                <a:lnTo>
                  <a:pt x="3388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26821"/>
            <a:ext cx="757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5" dirty="0">
                <a:solidFill>
                  <a:srgbClr val="F9F9F9"/>
                </a:solidFill>
                <a:latin typeface="Trebuchet MS"/>
                <a:cs typeface="Trebuchet MS"/>
              </a:rPr>
              <a:t>4. </a:t>
            </a:r>
            <a:r>
              <a:rPr sz="3600" b="1" spc="-125" dirty="0">
                <a:solidFill>
                  <a:srgbClr val="F9F9F9"/>
                </a:solidFill>
                <a:latin typeface="Trebuchet MS"/>
                <a:cs typeface="Trebuchet MS"/>
              </a:rPr>
              <a:t>Declare </a:t>
            </a:r>
            <a:r>
              <a:rPr sz="3600" b="1" spc="-170" dirty="0">
                <a:solidFill>
                  <a:srgbClr val="F9F9F9"/>
                </a:solidFill>
                <a:latin typeface="Trebuchet MS"/>
                <a:cs typeface="Trebuchet MS"/>
              </a:rPr>
              <a:t>activity in </a:t>
            </a:r>
            <a:r>
              <a:rPr sz="3600" b="1" spc="-125" dirty="0">
                <a:solidFill>
                  <a:srgbClr val="F9F9F9"/>
                </a:solidFill>
                <a:latin typeface="Trebuchet MS"/>
                <a:cs typeface="Trebuchet MS"/>
              </a:rPr>
              <a:t>Android</a:t>
            </a:r>
            <a:r>
              <a:rPr sz="3600" b="1" spc="-6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3600" b="1" spc="-80" dirty="0">
                <a:solidFill>
                  <a:srgbClr val="F9F9F9"/>
                </a:solidFill>
                <a:latin typeface="Trebuchet MS"/>
                <a:cs typeface="Trebuchet MS"/>
              </a:rPr>
              <a:t>manifest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2483357"/>
            <a:ext cx="658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&lt;activity</a:t>
            </a:r>
            <a:r>
              <a:rPr sz="2400" spc="5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android:name=".MainActivity"&gt;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7011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F9F9F9"/>
                </a:solidFill>
              </a:rPr>
              <a:t>4. </a:t>
            </a:r>
            <a:r>
              <a:rPr sz="3600" spc="-125" dirty="0">
                <a:solidFill>
                  <a:srgbClr val="F9F9F9"/>
                </a:solidFill>
              </a:rPr>
              <a:t>Declare </a:t>
            </a:r>
            <a:r>
              <a:rPr sz="3600" spc="-80" dirty="0">
                <a:solidFill>
                  <a:srgbClr val="F9F9F9"/>
                </a:solidFill>
              </a:rPr>
              <a:t>main </a:t>
            </a:r>
            <a:r>
              <a:rPr sz="3600" spc="-170" dirty="0">
                <a:solidFill>
                  <a:srgbClr val="F9F9F9"/>
                </a:solidFill>
              </a:rPr>
              <a:t>activity in</a:t>
            </a:r>
            <a:r>
              <a:rPr sz="3600" spc="-750" dirty="0">
                <a:solidFill>
                  <a:srgbClr val="F9F9F9"/>
                </a:solidFill>
              </a:rPr>
              <a:t> </a:t>
            </a:r>
            <a:r>
              <a:rPr sz="3600" spc="-80" dirty="0">
                <a:solidFill>
                  <a:srgbClr val="F9F9F9"/>
                </a:solidFill>
              </a:rPr>
              <a:t>manifest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165682"/>
            <a:ext cx="8608060" cy="326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Main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needs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include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intent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start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launcher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icon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&lt;activity</a:t>
            </a:r>
            <a:r>
              <a:rPr sz="1800" spc="-20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android:name=".MainActivity"&gt;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24242"/>
                </a:solidFill>
                <a:latin typeface="Consolas"/>
                <a:cs typeface="Consolas"/>
              </a:rPr>
              <a:t>&lt;intent-filter&gt;</a:t>
            </a:r>
            <a:endParaRPr sz="1800" dirty="0">
              <a:latin typeface="Consolas"/>
              <a:cs typeface="Consolas"/>
            </a:endParaRPr>
          </a:p>
          <a:p>
            <a:pPr marL="888365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24242"/>
                </a:solidFill>
                <a:latin typeface="Consolas"/>
                <a:cs typeface="Consolas"/>
              </a:rPr>
              <a:t>&lt;action android:name="android.intent.action.MAIN"</a:t>
            </a:r>
            <a:r>
              <a:rPr sz="1800" b="1" spc="-20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888365">
              <a:lnSpc>
                <a:spcPct val="100000"/>
              </a:lnSpc>
              <a:spcBef>
                <a:spcPts val="1335"/>
              </a:spcBef>
            </a:pPr>
            <a:r>
              <a:rPr sz="1800" b="1" spc="-5" dirty="0">
                <a:solidFill>
                  <a:srgbClr val="424242"/>
                </a:solidFill>
                <a:latin typeface="Consolas"/>
                <a:cs typeface="Consolas"/>
              </a:rPr>
              <a:t>&lt;category android:name="android.intent.category.LAUNCHER"</a:t>
            </a:r>
            <a:r>
              <a:rPr sz="1800" b="1" spc="-60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424242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24242"/>
                </a:solidFill>
                <a:latin typeface="Consolas"/>
                <a:cs typeface="Consolas"/>
              </a:rPr>
              <a:t>&lt;/intent-filter&gt;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solidFill>
                  <a:srgbClr val="424242"/>
                </a:solidFill>
                <a:latin typeface="Consolas"/>
                <a:cs typeface="Consolas"/>
              </a:rPr>
              <a:t>&lt;/activity&gt;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60792" y="4777740"/>
              <a:ext cx="906779" cy="3169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1435" marR="5080" indent="-130048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2.2 </a:t>
            </a:r>
            <a:r>
              <a:rPr spc="-245" dirty="0"/>
              <a:t>Activity </a:t>
            </a:r>
            <a:r>
              <a:rPr spc="-195" dirty="0"/>
              <a:t>Lifecycle</a:t>
            </a:r>
            <a:r>
              <a:rPr spc="-675" dirty="0"/>
              <a:t> </a:t>
            </a:r>
            <a:r>
              <a:rPr spc="-110" dirty="0"/>
              <a:t>and  </a:t>
            </a:r>
            <a:r>
              <a:rPr spc="40" dirty="0"/>
              <a:t>Managing</a:t>
            </a:r>
            <a:r>
              <a:rPr spc="-405" dirty="0"/>
              <a:t> </a:t>
            </a:r>
            <a:r>
              <a:rPr spc="-130" dirty="0"/>
              <a:t>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0751" y="4835448"/>
            <a:ext cx="18726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Android 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Developer</a:t>
            </a:r>
            <a:r>
              <a:rPr sz="1000" b="1" spc="-21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757575"/>
                </a:solidFill>
                <a:latin typeface="Trebuchet MS"/>
                <a:cs typeface="Trebuchet MS"/>
              </a:rPr>
              <a:t>Fundamentals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199" y="1305814"/>
            <a:ext cx="21062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solidFill>
                  <a:srgbClr val="4BAE50"/>
                </a:solidFill>
              </a:rPr>
              <a:t>Activity  </a:t>
            </a:r>
            <a:r>
              <a:rPr sz="4200" spc="-95" dirty="0">
                <a:solidFill>
                  <a:srgbClr val="4BAE50"/>
                </a:solidFill>
              </a:rPr>
              <a:t>L</a:t>
            </a:r>
            <a:r>
              <a:rPr sz="4200" spc="-250" dirty="0">
                <a:solidFill>
                  <a:srgbClr val="4BAE50"/>
                </a:solidFill>
              </a:rPr>
              <a:t>i</a:t>
            </a:r>
            <a:r>
              <a:rPr sz="4200" spc="-114" dirty="0">
                <a:solidFill>
                  <a:srgbClr val="4BAE50"/>
                </a:solidFill>
              </a:rPr>
              <a:t>f</a:t>
            </a:r>
            <a:r>
              <a:rPr sz="4200" spc="-220" dirty="0">
                <a:solidFill>
                  <a:srgbClr val="4BAE50"/>
                </a:solidFill>
              </a:rPr>
              <a:t>e</a:t>
            </a:r>
            <a:r>
              <a:rPr sz="4200" spc="10" dirty="0">
                <a:solidFill>
                  <a:srgbClr val="4BAE50"/>
                </a:solidFill>
              </a:rPr>
              <a:t>c</a:t>
            </a:r>
            <a:r>
              <a:rPr sz="4200" spc="-300" dirty="0">
                <a:solidFill>
                  <a:srgbClr val="4BAE50"/>
                </a:solidFill>
              </a:rPr>
              <a:t>y</a:t>
            </a:r>
            <a:r>
              <a:rPr sz="4200" spc="20" dirty="0">
                <a:solidFill>
                  <a:srgbClr val="4BAE50"/>
                </a:solidFill>
              </a:rPr>
              <a:t>c</a:t>
            </a:r>
            <a:r>
              <a:rPr sz="4200" spc="-245" dirty="0">
                <a:solidFill>
                  <a:srgbClr val="4BAE50"/>
                </a:solidFill>
              </a:rPr>
              <a:t>l</a:t>
            </a:r>
            <a:r>
              <a:rPr sz="4200" spc="-190" dirty="0">
                <a:solidFill>
                  <a:srgbClr val="4BAE50"/>
                </a:solidFill>
              </a:rPr>
              <a:t>e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8777985" y="484581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79" y="236931"/>
            <a:ext cx="594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What </a:t>
            </a:r>
            <a:r>
              <a:rPr sz="3600" spc="50" dirty="0">
                <a:solidFill>
                  <a:srgbClr val="F9F9F9"/>
                </a:solidFill>
              </a:rPr>
              <a:t>is </a:t>
            </a:r>
            <a:r>
              <a:rPr sz="3600" spc="-204" dirty="0">
                <a:solidFill>
                  <a:srgbClr val="F9F9F9"/>
                </a:solidFill>
              </a:rPr>
              <a:t>the </a:t>
            </a:r>
            <a:r>
              <a:rPr sz="3600" spc="-170" dirty="0">
                <a:solidFill>
                  <a:srgbClr val="F9F9F9"/>
                </a:solidFill>
              </a:rPr>
              <a:t>Activity</a:t>
            </a:r>
            <a:r>
              <a:rPr sz="3600" spc="-830" dirty="0">
                <a:solidFill>
                  <a:srgbClr val="F9F9F9"/>
                </a:solidFill>
              </a:rPr>
              <a:t> </a:t>
            </a:r>
            <a:r>
              <a:rPr sz="3600" spc="-110" dirty="0">
                <a:solidFill>
                  <a:srgbClr val="F9F9F9"/>
                </a:solidFill>
              </a:rPr>
              <a:t>Lifecycle?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8779" y="1516507"/>
            <a:ext cx="801115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810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states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during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its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lifetime,  </a:t>
            </a:r>
            <a:r>
              <a:rPr sz="2400" spc="75" dirty="0">
                <a:latin typeface="Arial"/>
                <a:cs typeface="Arial"/>
              </a:rPr>
              <a:t>from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until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destroyed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More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formally:</a:t>
            </a:r>
            <a:endParaRPr sz="2400">
              <a:latin typeface="Arial"/>
              <a:cs typeface="Arial"/>
            </a:endParaRPr>
          </a:p>
          <a:p>
            <a:pPr marL="469900" marR="318135" indent="-381000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4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directed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states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be</a:t>
            </a:r>
            <a:r>
              <a:rPr sz="2400" spc="-55" dirty="0">
                <a:latin typeface="Arial"/>
                <a:cs typeface="Arial"/>
              </a:rPr>
              <a:t> in, 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callbacks associated </a:t>
            </a:r>
            <a:r>
              <a:rPr sz="2400" spc="50" dirty="0">
                <a:latin typeface="Arial"/>
                <a:cs typeface="Arial"/>
              </a:rPr>
              <a:t>with </a:t>
            </a:r>
            <a:r>
              <a:rPr sz="2400" spc="30" dirty="0">
                <a:latin typeface="Arial"/>
                <a:cs typeface="Arial"/>
              </a:rPr>
              <a:t>transitioning </a:t>
            </a:r>
            <a:r>
              <a:rPr sz="2400" spc="70" dirty="0">
                <a:latin typeface="Arial"/>
                <a:cs typeface="Arial"/>
              </a:rPr>
              <a:t>from  </a:t>
            </a:r>
            <a:r>
              <a:rPr sz="2400" spc="-15" dirty="0">
                <a:latin typeface="Arial"/>
                <a:cs typeface="Arial"/>
              </a:rPr>
              <a:t>each </a:t>
            </a:r>
            <a:r>
              <a:rPr sz="2400" spc="35" dirty="0">
                <a:latin typeface="Arial"/>
                <a:cs typeface="Arial"/>
              </a:rPr>
              <a:t>state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next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79" y="236931"/>
            <a:ext cx="594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What </a:t>
            </a:r>
            <a:r>
              <a:rPr sz="3600" spc="50" dirty="0">
                <a:solidFill>
                  <a:srgbClr val="F9F9F9"/>
                </a:solidFill>
              </a:rPr>
              <a:t>is </a:t>
            </a:r>
            <a:r>
              <a:rPr sz="3600" spc="-204" dirty="0">
                <a:solidFill>
                  <a:srgbClr val="F9F9F9"/>
                </a:solidFill>
              </a:rPr>
              <a:t>the </a:t>
            </a:r>
            <a:r>
              <a:rPr sz="3600" spc="-170" dirty="0">
                <a:solidFill>
                  <a:srgbClr val="F9F9F9"/>
                </a:solidFill>
              </a:rPr>
              <a:t>Activity</a:t>
            </a:r>
            <a:r>
              <a:rPr sz="3600" spc="-830" dirty="0">
                <a:solidFill>
                  <a:srgbClr val="F9F9F9"/>
                </a:solidFill>
              </a:rPr>
              <a:t> </a:t>
            </a:r>
            <a:r>
              <a:rPr sz="3600" spc="-110" dirty="0">
                <a:solidFill>
                  <a:srgbClr val="F9F9F9"/>
                </a:solidFill>
              </a:rPr>
              <a:t>Lifecycle?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408519" y="1333983"/>
            <a:ext cx="6286010" cy="306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1838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C</a:t>
            </a:r>
            <a:r>
              <a:rPr sz="3600" spc="-15" dirty="0"/>
              <a:t>o</a:t>
            </a:r>
            <a:r>
              <a:rPr sz="3600" spc="-175" dirty="0"/>
              <a:t>n</a:t>
            </a:r>
            <a:r>
              <a:rPr sz="3600" spc="-280" dirty="0"/>
              <a:t>t</a:t>
            </a:r>
            <a:r>
              <a:rPr sz="3600" spc="-204" dirty="0"/>
              <a:t>e</a:t>
            </a:r>
            <a:r>
              <a:rPr sz="3600" spc="-185" dirty="0"/>
              <a:t>n</a:t>
            </a:r>
            <a:r>
              <a:rPr sz="3600" spc="-280" dirty="0"/>
              <a:t>t</a:t>
            </a:r>
            <a:r>
              <a:rPr sz="3600" spc="305" dirty="0"/>
              <a:t>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48090" y="4857794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032717"/>
            <a:ext cx="4984115" cy="276733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 lifecycle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callbacks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instance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Saving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restoring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79" y="236931"/>
            <a:ext cx="6287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F9F9F9"/>
                </a:solidFill>
              </a:rPr>
              <a:t>Activity </a:t>
            </a:r>
            <a:r>
              <a:rPr sz="3600" spc="-25" dirty="0">
                <a:solidFill>
                  <a:srgbClr val="F9F9F9"/>
                </a:solidFill>
              </a:rPr>
              <a:t>states</a:t>
            </a:r>
            <a:r>
              <a:rPr sz="3600" spc="-840" dirty="0">
                <a:solidFill>
                  <a:srgbClr val="F9F9F9"/>
                </a:solidFill>
              </a:rPr>
              <a:t> </a:t>
            </a:r>
            <a:r>
              <a:rPr lang="en-IN" sz="3600" spc="-840" dirty="0" smtClean="0">
                <a:solidFill>
                  <a:srgbClr val="F9F9F9"/>
                </a:solidFill>
              </a:rPr>
              <a:t> </a:t>
            </a:r>
            <a:r>
              <a:rPr sz="3600" spc="-70" dirty="0" smtClean="0">
                <a:solidFill>
                  <a:srgbClr val="F9F9F9"/>
                </a:solidFill>
              </a:rPr>
              <a:t>and </a:t>
            </a:r>
            <a:r>
              <a:rPr sz="3600" spc="-55" dirty="0">
                <a:solidFill>
                  <a:srgbClr val="F9F9F9"/>
                </a:solidFill>
              </a:rPr>
              <a:t>app </a:t>
            </a:r>
            <a:r>
              <a:rPr sz="3600" spc="-155" dirty="0">
                <a:solidFill>
                  <a:srgbClr val="F9F9F9"/>
                </a:solidFill>
              </a:rPr>
              <a:t>visibility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8779" y="1150746"/>
            <a:ext cx="767715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810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latin typeface="Arial"/>
                <a:cs typeface="Arial"/>
              </a:rPr>
              <a:t>Created </a:t>
            </a:r>
            <a:r>
              <a:rPr sz="2400" spc="35" dirty="0">
                <a:latin typeface="Arial"/>
                <a:cs typeface="Arial"/>
              </a:rPr>
              <a:t>(not </a:t>
            </a:r>
            <a:r>
              <a:rPr sz="2400" spc="10" dirty="0">
                <a:latin typeface="Arial"/>
                <a:cs typeface="Arial"/>
              </a:rPr>
              <a:t>visible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yet)</a:t>
            </a:r>
          </a:p>
          <a:p>
            <a:pPr marL="469900" indent="-3810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Started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(visible)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45" dirty="0">
                <a:latin typeface="Arial"/>
                <a:cs typeface="Arial"/>
              </a:rPr>
              <a:t>Resume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(visible)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Paused(partially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invisible)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latin typeface="Arial"/>
                <a:cs typeface="Arial"/>
              </a:rPr>
              <a:t>Stopped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(hidden)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20" dirty="0">
                <a:latin typeface="Arial"/>
                <a:cs typeface="Arial"/>
              </a:rPr>
              <a:t>Destroyed </a:t>
            </a:r>
            <a:r>
              <a:rPr sz="2400" spc="-10" dirty="0">
                <a:latin typeface="Arial"/>
                <a:cs typeface="Arial"/>
              </a:rPr>
              <a:t>(gone </a:t>
            </a:r>
            <a:r>
              <a:rPr sz="2400" spc="75" dirty="0">
                <a:latin typeface="Arial"/>
                <a:cs typeface="Arial"/>
              </a:rPr>
              <a:t>from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memory)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Arial"/>
                <a:cs typeface="Arial"/>
              </a:rPr>
              <a:t>State </a:t>
            </a:r>
            <a:r>
              <a:rPr sz="2400" spc="-10" dirty="0">
                <a:latin typeface="Arial"/>
                <a:cs typeface="Arial"/>
              </a:rPr>
              <a:t>changes </a:t>
            </a:r>
            <a:r>
              <a:rPr sz="2400" spc="-30" dirty="0">
                <a:latin typeface="Arial"/>
                <a:cs typeface="Arial"/>
              </a:rPr>
              <a:t>are </a:t>
            </a:r>
            <a:r>
              <a:rPr sz="2400" spc="10" dirty="0">
                <a:latin typeface="Arial"/>
                <a:cs typeface="Arial"/>
              </a:rPr>
              <a:t>triggered </a:t>
            </a:r>
            <a:r>
              <a:rPr sz="2400" spc="-30" dirty="0">
                <a:latin typeface="Arial"/>
                <a:cs typeface="Arial"/>
              </a:rPr>
              <a:t>by </a:t>
            </a:r>
            <a:r>
              <a:rPr sz="2400" spc="-10" dirty="0">
                <a:latin typeface="Arial"/>
                <a:cs typeface="Arial"/>
              </a:rPr>
              <a:t>user </a:t>
            </a:r>
            <a:r>
              <a:rPr sz="2400" dirty="0">
                <a:latin typeface="Arial"/>
                <a:cs typeface="Arial"/>
              </a:rPr>
              <a:t>action,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configuration  </a:t>
            </a:r>
            <a:r>
              <a:rPr sz="2400" spc="-10" dirty="0">
                <a:latin typeface="Arial"/>
                <a:cs typeface="Arial"/>
              </a:rPr>
              <a:t>changes </a:t>
            </a:r>
            <a:r>
              <a:rPr sz="2400" spc="1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device </a:t>
            </a:r>
            <a:r>
              <a:rPr sz="2400" spc="5" dirty="0">
                <a:latin typeface="Arial"/>
                <a:cs typeface="Arial"/>
              </a:rPr>
              <a:t>rotation,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25" dirty="0">
                <a:latin typeface="Arial"/>
                <a:cs typeface="Arial"/>
              </a:rPr>
              <a:t>system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769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Callbacks </a:t>
            </a:r>
            <a:r>
              <a:rPr sz="3600" dirty="0">
                <a:latin typeface="Arial"/>
                <a:cs typeface="Arial"/>
              </a:rPr>
              <a:t>and when </a:t>
            </a:r>
            <a:r>
              <a:rPr sz="3600" spc="-5" dirty="0">
                <a:latin typeface="Arial"/>
                <a:cs typeface="Arial"/>
              </a:rPr>
              <a:t>they are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called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onCreate(Bundle </a:t>
            </a:r>
            <a:r>
              <a:rPr spc="-15" dirty="0"/>
              <a:t>savedInstanceState)</a:t>
            </a:r>
            <a:r>
              <a:rPr b="0" spc="-15" dirty="0">
                <a:latin typeface="Arial"/>
                <a:cs typeface="Arial"/>
              </a:rPr>
              <a:t>—static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20" dirty="0">
                <a:latin typeface="Arial"/>
                <a:cs typeface="Arial"/>
              </a:rPr>
              <a:t>initialization</a:t>
            </a:r>
          </a:p>
          <a:p>
            <a:pPr marL="556260">
              <a:lnSpc>
                <a:spcPct val="100000"/>
              </a:lnSpc>
              <a:spcBef>
                <a:spcPts val="1335"/>
              </a:spcBef>
            </a:pPr>
            <a:r>
              <a:rPr spc="-40" dirty="0"/>
              <a:t>onStart()</a:t>
            </a:r>
            <a:r>
              <a:rPr b="0" spc="-40" dirty="0">
                <a:latin typeface="Arial"/>
                <a:cs typeface="Arial"/>
              </a:rPr>
              <a:t>—when </a:t>
            </a:r>
            <a:r>
              <a:rPr b="0" spc="20" dirty="0">
                <a:latin typeface="Arial"/>
                <a:cs typeface="Arial"/>
              </a:rPr>
              <a:t>activity </a:t>
            </a:r>
            <a:r>
              <a:rPr b="0" spc="-5" dirty="0">
                <a:latin typeface="Arial"/>
                <a:cs typeface="Arial"/>
              </a:rPr>
              <a:t>(screen) </a:t>
            </a:r>
            <a:r>
              <a:rPr b="0" spc="30" dirty="0">
                <a:latin typeface="Arial"/>
                <a:cs typeface="Arial"/>
              </a:rPr>
              <a:t>is </a:t>
            </a:r>
            <a:r>
              <a:rPr b="0" spc="10" dirty="0">
                <a:latin typeface="Arial"/>
                <a:cs typeface="Arial"/>
              </a:rPr>
              <a:t>becoming</a:t>
            </a:r>
            <a:r>
              <a:rPr b="0" spc="-2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visible</a:t>
            </a:r>
          </a:p>
          <a:p>
            <a:pPr marL="556260">
              <a:lnSpc>
                <a:spcPct val="100000"/>
              </a:lnSpc>
              <a:spcBef>
                <a:spcPts val="1320"/>
              </a:spcBef>
            </a:pPr>
            <a:r>
              <a:rPr spc="-30" dirty="0"/>
              <a:t>onRestart()</a:t>
            </a:r>
            <a:r>
              <a:rPr b="0" spc="-30" dirty="0">
                <a:latin typeface="Arial"/>
                <a:cs typeface="Arial"/>
              </a:rPr>
              <a:t>—called </a:t>
            </a:r>
            <a:r>
              <a:rPr b="0" spc="75" dirty="0">
                <a:latin typeface="Arial"/>
                <a:cs typeface="Arial"/>
              </a:rPr>
              <a:t>if</a:t>
            </a:r>
            <a:r>
              <a:rPr b="0" spc="-340" dirty="0">
                <a:latin typeface="Arial"/>
                <a:cs typeface="Arial"/>
              </a:rPr>
              <a:t> </a:t>
            </a:r>
            <a:r>
              <a:rPr b="0" spc="20" dirty="0">
                <a:latin typeface="Arial"/>
                <a:cs typeface="Arial"/>
              </a:rPr>
              <a:t>activity </a:t>
            </a:r>
            <a:r>
              <a:rPr b="0" spc="15" dirty="0">
                <a:latin typeface="Arial"/>
                <a:cs typeface="Arial"/>
              </a:rPr>
              <a:t>was stopped </a:t>
            </a:r>
            <a:r>
              <a:rPr b="0" spc="20" dirty="0">
                <a:latin typeface="Arial"/>
                <a:cs typeface="Arial"/>
              </a:rPr>
              <a:t>(calls </a:t>
            </a:r>
            <a:r>
              <a:rPr b="0" spc="5" dirty="0">
                <a:latin typeface="Arial"/>
                <a:cs typeface="Arial"/>
              </a:rPr>
              <a:t>onStart())</a:t>
            </a:r>
          </a:p>
          <a:p>
            <a:pPr marL="1057275">
              <a:lnSpc>
                <a:spcPct val="100000"/>
              </a:lnSpc>
              <a:spcBef>
                <a:spcPts val="1325"/>
              </a:spcBef>
            </a:pPr>
            <a:r>
              <a:rPr spc="-20" dirty="0"/>
              <a:t>onResume()</a:t>
            </a:r>
            <a:r>
              <a:rPr b="0" spc="-20" dirty="0">
                <a:latin typeface="Arial"/>
                <a:cs typeface="Arial"/>
              </a:rPr>
              <a:t>—start </a:t>
            </a:r>
            <a:r>
              <a:rPr b="0" spc="55" dirty="0">
                <a:latin typeface="Arial"/>
                <a:cs typeface="Arial"/>
              </a:rPr>
              <a:t>to </a:t>
            </a:r>
            <a:r>
              <a:rPr b="0" spc="20" dirty="0">
                <a:latin typeface="Arial"/>
                <a:cs typeface="Arial"/>
              </a:rPr>
              <a:t>interact </a:t>
            </a:r>
            <a:r>
              <a:rPr b="0" spc="35" dirty="0">
                <a:latin typeface="Arial"/>
                <a:cs typeface="Arial"/>
              </a:rPr>
              <a:t>with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user</a:t>
            </a:r>
          </a:p>
          <a:p>
            <a:pPr marL="1057275">
              <a:lnSpc>
                <a:spcPct val="100000"/>
              </a:lnSpc>
              <a:spcBef>
                <a:spcPts val="1330"/>
              </a:spcBef>
            </a:pPr>
            <a:r>
              <a:rPr spc="-30" dirty="0"/>
              <a:t>onPause()</a:t>
            </a:r>
            <a:r>
              <a:rPr b="0" spc="-30" dirty="0">
                <a:latin typeface="Arial"/>
                <a:cs typeface="Arial"/>
              </a:rPr>
              <a:t>—about </a:t>
            </a:r>
            <a:r>
              <a:rPr b="0" spc="55" dirty="0">
                <a:latin typeface="Arial"/>
                <a:cs typeface="Arial"/>
              </a:rPr>
              <a:t>to </a:t>
            </a:r>
            <a:r>
              <a:rPr b="0" spc="-5" dirty="0">
                <a:latin typeface="Arial"/>
                <a:cs typeface="Arial"/>
              </a:rPr>
              <a:t>resume </a:t>
            </a:r>
            <a:r>
              <a:rPr b="0" spc="-120" dirty="0">
                <a:latin typeface="Arial"/>
                <a:cs typeface="Arial"/>
              </a:rPr>
              <a:t>PREVIOUS</a:t>
            </a:r>
            <a:r>
              <a:rPr b="0" spc="-225" dirty="0">
                <a:latin typeface="Arial"/>
                <a:cs typeface="Arial"/>
              </a:rPr>
              <a:t> </a:t>
            </a:r>
            <a:r>
              <a:rPr b="0" spc="20" dirty="0">
                <a:latin typeface="Arial"/>
                <a:cs typeface="Arial"/>
              </a:rPr>
              <a:t>activity</a:t>
            </a:r>
          </a:p>
          <a:p>
            <a:pPr marL="556260">
              <a:lnSpc>
                <a:spcPct val="100000"/>
              </a:lnSpc>
              <a:spcBef>
                <a:spcPts val="1320"/>
              </a:spcBef>
            </a:pPr>
            <a:r>
              <a:rPr spc="-45" dirty="0"/>
              <a:t>onStop()</a:t>
            </a:r>
            <a:r>
              <a:rPr b="0" spc="-45" dirty="0">
                <a:latin typeface="Arial"/>
                <a:cs typeface="Arial"/>
              </a:rPr>
              <a:t>—no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longer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15" dirty="0">
                <a:latin typeface="Arial"/>
                <a:cs typeface="Arial"/>
              </a:rPr>
              <a:t>visible,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but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40" dirty="0">
                <a:latin typeface="Arial"/>
                <a:cs typeface="Arial"/>
              </a:rPr>
              <a:t>still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exists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and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all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state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spc="40" dirty="0">
                <a:latin typeface="Arial"/>
                <a:cs typeface="Arial"/>
              </a:rPr>
              <a:t>info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spc="-20" dirty="0">
                <a:latin typeface="Arial"/>
                <a:cs typeface="Arial"/>
              </a:rPr>
              <a:t>preserved</a:t>
            </a:r>
          </a:p>
          <a:p>
            <a:pPr marL="54610">
              <a:lnSpc>
                <a:spcPct val="100000"/>
              </a:lnSpc>
              <a:spcBef>
                <a:spcPts val="1325"/>
              </a:spcBef>
            </a:pPr>
            <a:r>
              <a:rPr spc="-25" dirty="0"/>
              <a:t>onDestroy()</a:t>
            </a:r>
            <a:r>
              <a:rPr b="0" spc="-25" dirty="0">
                <a:latin typeface="Arial"/>
                <a:cs typeface="Arial"/>
              </a:rPr>
              <a:t>—final </a:t>
            </a:r>
            <a:r>
              <a:rPr b="0" spc="20" dirty="0">
                <a:latin typeface="Arial"/>
                <a:cs typeface="Arial"/>
              </a:rPr>
              <a:t>call </a:t>
            </a:r>
            <a:r>
              <a:rPr b="0" spc="5" dirty="0">
                <a:latin typeface="Arial"/>
                <a:cs typeface="Arial"/>
              </a:rPr>
              <a:t>before Android </a:t>
            </a:r>
            <a:r>
              <a:rPr b="0" spc="15" dirty="0">
                <a:latin typeface="Arial"/>
                <a:cs typeface="Arial"/>
              </a:rPr>
              <a:t>system </a:t>
            </a:r>
            <a:r>
              <a:rPr b="0" spc="10" dirty="0">
                <a:latin typeface="Arial"/>
                <a:cs typeface="Arial"/>
              </a:rPr>
              <a:t>destroys</a:t>
            </a:r>
            <a:r>
              <a:rPr b="0" spc="-360" dirty="0">
                <a:latin typeface="Arial"/>
                <a:cs typeface="Arial"/>
              </a:rPr>
              <a:t> </a:t>
            </a:r>
            <a:r>
              <a:rPr b="0" spc="20" dirty="0">
                <a:latin typeface="Arial"/>
                <a:cs typeface="Arial"/>
              </a:rPr>
              <a:t>activity</a:t>
            </a:r>
          </a:p>
        </p:txBody>
      </p:sp>
      <p:sp>
        <p:nvSpPr>
          <p:cNvPr id="6" name="object 6"/>
          <p:cNvSpPr/>
          <p:nvPr/>
        </p:nvSpPr>
        <p:spPr>
          <a:xfrm>
            <a:off x="1114044" y="1670304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717"/>
                </a:lnTo>
              </a:path>
            </a:pathLst>
          </a:custGeom>
          <a:ln w="762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879" y="2563367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717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4044" y="3400044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181"/>
                </a:lnTo>
              </a:path>
            </a:pathLst>
          </a:custGeom>
          <a:ln w="7620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" y="3826764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19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19" y="1226819"/>
            <a:ext cx="0" cy="313690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18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815071" y="4777740"/>
              <a:ext cx="908303" cy="316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40">
                  <a:moveTo>
                    <a:pt x="9143999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9143999" y="979932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4B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764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Activity states </a:t>
            </a:r>
            <a:r>
              <a:rPr sz="3600" dirty="0">
                <a:latin typeface="Arial"/>
                <a:cs typeface="Arial"/>
              </a:rPr>
              <a:t>and </a:t>
            </a:r>
            <a:r>
              <a:rPr sz="3600" spc="-5" dirty="0">
                <a:latin typeface="Arial"/>
                <a:cs typeface="Arial"/>
              </a:rPr>
              <a:t>callbacks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graph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404" y="960119"/>
            <a:ext cx="8150352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4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773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Implementing </a:t>
            </a:r>
            <a:r>
              <a:rPr sz="3600" spc="-70" dirty="0">
                <a:solidFill>
                  <a:srgbClr val="F9F9F9"/>
                </a:solidFill>
              </a:rPr>
              <a:t>and </a:t>
            </a:r>
            <a:r>
              <a:rPr sz="3600" spc="-160" dirty="0">
                <a:solidFill>
                  <a:srgbClr val="F9F9F9"/>
                </a:solidFill>
              </a:rPr>
              <a:t>overriding</a:t>
            </a:r>
            <a:r>
              <a:rPr sz="3600" spc="-635" dirty="0">
                <a:solidFill>
                  <a:srgbClr val="F9F9F9"/>
                </a:solidFill>
              </a:rPr>
              <a:t> </a:t>
            </a:r>
            <a:r>
              <a:rPr sz="3600" spc="-40" dirty="0">
                <a:solidFill>
                  <a:srgbClr val="F9F9F9"/>
                </a:solidFill>
              </a:rPr>
              <a:t>callbacks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6750" y="1109853"/>
            <a:ext cx="78740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onCreate()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Override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 other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callbacks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750" y="1110570"/>
            <a:ext cx="8181340" cy="3479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first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created,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example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endParaRPr sz="2400" dirty="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user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taps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launcher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icon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2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Does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static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setup: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views,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bind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lists,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...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once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during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activity's</a:t>
            </a:r>
            <a:r>
              <a:rPr sz="2400" spc="-3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lifetime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Takes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Bundle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activity's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previously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frozen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state, </a:t>
            </a:r>
            <a:r>
              <a:rPr sz="2400" spc="105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endParaRPr sz="2400" dirty="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there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was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Created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state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always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followed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onStart()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F9F9F9"/>
                </a:solidFill>
              </a:rPr>
              <a:t>onCreate()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459" dirty="0">
                <a:solidFill>
                  <a:srgbClr val="F9F9F9"/>
                </a:solidFill>
              </a:rPr>
              <a:t> </a:t>
            </a:r>
            <a:r>
              <a:rPr sz="3600" spc="-135" dirty="0">
                <a:solidFill>
                  <a:srgbClr val="F9F9F9"/>
                </a:solidFill>
              </a:rPr>
              <a:t>Created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758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F9F9F9"/>
                </a:solidFill>
              </a:rPr>
              <a:t>onCreate(Bundle</a:t>
            </a:r>
            <a:r>
              <a:rPr sz="3600" spc="-240" dirty="0">
                <a:solidFill>
                  <a:srgbClr val="F9F9F9"/>
                </a:solidFill>
              </a:rPr>
              <a:t> </a:t>
            </a:r>
            <a:r>
              <a:rPr sz="3600" spc="-75" dirty="0">
                <a:solidFill>
                  <a:srgbClr val="F9F9F9"/>
                </a:solidFill>
              </a:rPr>
              <a:t>savedInstanceState)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523026"/>
            <a:ext cx="8264525" cy="24472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public void onCreate(Bundle savedInstanceState)</a:t>
            </a:r>
            <a:r>
              <a:rPr sz="2400" spc="6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super.onCreate(savedInstanceState);</a:t>
            </a:r>
          </a:p>
          <a:p>
            <a:pPr marL="68453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The activity is being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created.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00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onStart()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459" dirty="0">
                <a:solidFill>
                  <a:srgbClr val="F9F9F9"/>
                </a:solidFill>
              </a:rPr>
              <a:t> </a:t>
            </a:r>
            <a:r>
              <a:rPr sz="3600" spc="-125" dirty="0">
                <a:solidFill>
                  <a:srgbClr val="F9F9F9"/>
                </a:solidFill>
              </a:rPr>
              <a:t>Started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35991" y="1667813"/>
            <a:ext cx="7451090" cy="18662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9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latin typeface="Arial"/>
                <a:cs typeface="Arial"/>
              </a:rPr>
              <a:t>Called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becoming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visible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70" dirty="0">
                <a:latin typeface="Arial"/>
                <a:cs typeface="Arial"/>
              </a:rPr>
              <a:t>Can </a:t>
            </a:r>
            <a:r>
              <a:rPr sz="2400" spc="-3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called </a:t>
            </a:r>
            <a:r>
              <a:rPr sz="2400" spc="15" dirty="0">
                <a:latin typeface="Arial"/>
                <a:cs typeface="Arial"/>
              </a:rPr>
              <a:t>more than </a:t>
            </a:r>
            <a:r>
              <a:rPr sz="2400" dirty="0">
                <a:latin typeface="Arial"/>
                <a:cs typeface="Arial"/>
              </a:rPr>
              <a:t>once </a:t>
            </a:r>
            <a:r>
              <a:rPr sz="2400" spc="10" dirty="0">
                <a:latin typeface="Arial"/>
                <a:cs typeface="Arial"/>
              </a:rPr>
              <a:t>during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  <a:p>
            <a:pPr marL="393700" marR="5080" indent="-381000">
              <a:lnSpc>
                <a:spcPct val="100000"/>
              </a:lnSpc>
              <a:spcBef>
                <a:spcPts val="99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5" dirty="0">
                <a:latin typeface="Arial"/>
                <a:cs typeface="Arial"/>
              </a:rPr>
              <a:t>Followed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dirty="0">
                <a:latin typeface="Consolas"/>
                <a:cs typeface="Consolas"/>
              </a:rPr>
              <a:t>nResume()</a:t>
            </a:r>
            <a:r>
              <a:rPr sz="2400" spc="-670" dirty="0">
                <a:latin typeface="Consolas"/>
                <a:cs typeface="Consolas"/>
              </a:rPr>
              <a:t> </a:t>
            </a:r>
            <a:r>
              <a:rPr sz="2400" spc="105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comes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foreground,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Consolas"/>
                <a:cs typeface="Consolas"/>
              </a:rPr>
              <a:t>onStop()</a:t>
            </a:r>
            <a:r>
              <a:rPr sz="2400" spc="-675" dirty="0">
                <a:latin typeface="Consolas"/>
                <a:cs typeface="Consolas"/>
              </a:rPr>
              <a:t> </a:t>
            </a:r>
            <a:r>
              <a:rPr sz="2400" spc="105" dirty="0">
                <a:latin typeface="Arial"/>
                <a:cs typeface="Arial"/>
              </a:rPr>
              <a:t>if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becomes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hidden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1801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onStart()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628182"/>
            <a:ext cx="7929245" cy="24472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protected void onStart()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super.onStart();</a:t>
            </a:r>
          </a:p>
          <a:p>
            <a:pPr marL="68453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// The activity is about to become</a:t>
            </a:r>
            <a:r>
              <a:rPr sz="2400" spc="4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visible.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48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9F9F9"/>
                </a:solidFill>
              </a:rPr>
              <a:t>onRestart()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490" dirty="0">
                <a:solidFill>
                  <a:srgbClr val="F9F9F9"/>
                </a:solidFill>
              </a:rPr>
              <a:t> </a:t>
            </a:r>
            <a:r>
              <a:rPr sz="3600" spc="-125" dirty="0">
                <a:solidFill>
                  <a:srgbClr val="F9F9F9"/>
                </a:solidFill>
              </a:rPr>
              <a:t>Started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35991" y="1665858"/>
            <a:ext cx="8251190" cy="174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latin typeface="Arial"/>
                <a:cs typeface="Arial"/>
              </a:rPr>
              <a:t>Called </a:t>
            </a:r>
            <a:r>
              <a:rPr sz="2400" spc="35" dirty="0">
                <a:latin typeface="Arial"/>
                <a:cs typeface="Arial"/>
              </a:rPr>
              <a:t>after </a:t>
            </a:r>
            <a:r>
              <a:rPr sz="2400" spc="30" dirty="0">
                <a:latin typeface="Arial"/>
                <a:cs typeface="Arial"/>
              </a:rPr>
              <a:t>activity </a:t>
            </a:r>
            <a:r>
              <a:rPr sz="2400" spc="-5" dirty="0">
                <a:latin typeface="Arial"/>
                <a:cs typeface="Arial"/>
              </a:rPr>
              <a:t>has </a:t>
            </a:r>
            <a:r>
              <a:rPr sz="2400" spc="-40" dirty="0">
                <a:latin typeface="Arial"/>
                <a:cs typeface="Arial"/>
              </a:rPr>
              <a:t>been </a:t>
            </a:r>
            <a:r>
              <a:rPr sz="2400" spc="-10" dirty="0">
                <a:latin typeface="Arial"/>
                <a:cs typeface="Arial"/>
              </a:rPr>
              <a:t>stopped, </a:t>
            </a:r>
            <a:r>
              <a:rPr sz="2400" spc="25" dirty="0">
                <a:latin typeface="Arial"/>
                <a:cs typeface="Arial"/>
              </a:rPr>
              <a:t>immediately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before  </a:t>
            </a:r>
            <a:r>
              <a:rPr sz="2400" spc="80" dirty="0">
                <a:latin typeface="Arial"/>
                <a:cs typeface="Arial"/>
              </a:rPr>
              <a:t>it </a:t>
            </a:r>
            <a:r>
              <a:rPr sz="2400" spc="40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started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1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5" dirty="0">
                <a:latin typeface="Arial"/>
                <a:cs typeface="Arial"/>
              </a:rPr>
              <a:t>Transient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8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latin typeface="Arial"/>
                <a:cs typeface="Arial"/>
              </a:rPr>
              <a:t>Always </a:t>
            </a:r>
            <a:r>
              <a:rPr sz="2400" spc="40" dirty="0">
                <a:latin typeface="Arial"/>
                <a:cs typeface="Arial"/>
              </a:rPr>
              <a:t>followed </a:t>
            </a:r>
            <a:r>
              <a:rPr sz="2400" spc="-30" dirty="0">
                <a:latin typeface="Arial"/>
                <a:cs typeface="Arial"/>
              </a:rPr>
              <a:t>by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Consolas"/>
                <a:cs typeface="Consolas"/>
              </a:rPr>
              <a:t>onStart()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281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9F9F9"/>
                </a:solidFill>
              </a:rPr>
              <a:t>o</a:t>
            </a:r>
            <a:r>
              <a:rPr sz="3600" spc="-175" dirty="0">
                <a:solidFill>
                  <a:srgbClr val="F9F9F9"/>
                </a:solidFill>
              </a:rPr>
              <a:t>n</a:t>
            </a:r>
            <a:r>
              <a:rPr sz="3600" spc="-20" dirty="0">
                <a:solidFill>
                  <a:srgbClr val="F9F9F9"/>
                </a:solidFill>
              </a:rPr>
              <a:t>R</a:t>
            </a:r>
            <a:r>
              <a:rPr sz="3600" spc="-190" dirty="0">
                <a:solidFill>
                  <a:srgbClr val="F9F9F9"/>
                </a:solidFill>
              </a:rPr>
              <a:t>e</a:t>
            </a:r>
            <a:r>
              <a:rPr sz="3600" spc="270" dirty="0">
                <a:solidFill>
                  <a:srgbClr val="F9F9F9"/>
                </a:solidFill>
              </a:rPr>
              <a:t>s</a:t>
            </a:r>
            <a:r>
              <a:rPr sz="3600" spc="-280" dirty="0">
                <a:solidFill>
                  <a:srgbClr val="F9F9F9"/>
                </a:solidFill>
              </a:rPr>
              <a:t>t</a:t>
            </a:r>
            <a:r>
              <a:rPr sz="3600" dirty="0">
                <a:solidFill>
                  <a:srgbClr val="F9F9F9"/>
                </a:solidFill>
              </a:rPr>
              <a:t>a</a:t>
            </a:r>
            <a:r>
              <a:rPr sz="3600" spc="-340" dirty="0">
                <a:solidFill>
                  <a:srgbClr val="F9F9F9"/>
                </a:solidFill>
              </a:rPr>
              <a:t>r</a:t>
            </a:r>
            <a:r>
              <a:rPr sz="3600" spc="-280" dirty="0">
                <a:solidFill>
                  <a:srgbClr val="F9F9F9"/>
                </a:solidFill>
              </a:rPr>
              <a:t>t</a:t>
            </a:r>
            <a:r>
              <a:rPr sz="3600" spc="-114" dirty="0">
                <a:solidFill>
                  <a:srgbClr val="F9F9F9"/>
                </a:solidFill>
              </a:rPr>
              <a:t>(</a:t>
            </a:r>
            <a:r>
              <a:rPr sz="3600" spc="-75" dirty="0">
                <a:solidFill>
                  <a:srgbClr val="F9F9F9"/>
                </a:solidFill>
              </a:rPr>
              <a:t>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523026"/>
            <a:ext cx="8601710" cy="24472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protected void onRestart()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super.onRestart();</a:t>
            </a:r>
          </a:p>
          <a:p>
            <a:pPr marL="68453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The activity is </a:t>
            </a:r>
            <a:r>
              <a:rPr sz="2400" dirty="0">
                <a:latin typeface="Consolas"/>
                <a:cs typeface="Consolas"/>
              </a:rPr>
              <a:t>between stopped and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started.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51" y="4835448"/>
            <a:ext cx="18726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Android 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Developer</a:t>
            </a:r>
            <a:r>
              <a:rPr sz="1000" b="1" spc="-21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757575"/>
                </a:solidFill>
                <a:latin typeface="Trebuchet MS"/>
                <a:cs typeface="Trebuchet MS"/>
              </a:rPr>
              <a:t>Fundamentals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2121" y="4721382"/>
            <a:ext cx="316420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  <a:tabLst>
                <a:tab pos="1254125" algn="l"/>
              </a:tabLst>
            </a:pPr>
            <a:r>
              <a:rPr sz="1500" b="1" spc="-67" baseline="-22222" dirty="0">
                <a:solidFill>
                  <a:srgbClr val="757575"/>
                </a:solidFill>
                <a:latin typeface="Trebuchet MS"/>
                <a:cs typeface="Trebuchet MS"/>
              </a:rPr>
              <a:t>Activity</a:t>
            </a:r>
            <a:r>
              <a:rPr sz="1500" b="1" spc="-165" baseline="-22222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60" baseline="-22222" dirty="0">
                <a:solidFill>
                  <a:srgbClr val="757575"/>
                </a:solidFill>
                <a:latin typeface="Trebuchet MS"/>
                <a:cs typeface="Trebuchet MS"/>
              </a:rPr>
              <a:t>Lifecycle</a:t>
            </a:r>
            <a:r>
              <a:rPr sz="1500" b="1" spc="-165" baseline="-22222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135" baseline="-22222" dirty="0">
                <a:solidFill>
                  <a:srgbClr val="757575"/>
                </a:solidFill>
                <a:latin typeface="Trebuchet MS"/>
                <a:cs typeface="Trebuchet MS"/>
              </a:rPr>
              <a:t>&amp;	</a:t>
            </a: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This</a:t>
            </a:r>
            <a:r>
              <a:rPr sz="900" i="1" spc="-6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work</a:t>
            </a:r>
            <a:r>
              <a:rPr sz="900" i="1" spc="-5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is</a:t>
            </a:r>
            <a:r>
              <a:rPr sz="900" i="1" spc="-5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licensed</a:t>
            </a:r>
            <a:r>
              <a:rPr sz="900" i="1" spc="-6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under</a:t>
            </a:r>
            <a:r>
              <a:rPr sz="900" i="1" spc="-4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900" i="1" spc="-4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Creative</a:t>
            </a:r>
            <a:endParaRPr sz="900">
              <a:latin typeface="Trebuchet MS"/>
              <a:cs typeface="Trebuchet MS"/>
            </a:endParaRPr>
          </a:p>
          <a:p>
            <a:pPr marL="78740">
              <a:lnSpc>
                <a:spcPts val="1130"/>
              </a:lnSpc>
              <a:tabLst>
                <a:tab pos="1254125" algn="l"/>
              </a:tabLst>
            </a:pPr>
            <a:r>
              <a:rPr sz="1500" b="1" spc="15" baseline="-27777" dirty="0">
                <a:solidFill>
                  <a:srgbClr val="757575"/>
                </a:solidFill>
                <a:latin typeface="Trebuchet MS"/>
                <a:cs typeface="Trebuchet MS"/>
              </a:rPr>
              <a:t>Managing</a:t>
            </a:r>
            <a:r>
              <a:rPr sz="1500" b="1" spc="-172" baseline="-27777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500" b="1" spc="-30" baseline="-27777" dirty="0">
                <a:solidFill>
                  <a:srgbClr val="757575"/>
                </a:solidFill>
                <a:latin typeface="Trebuchet MS"/>
                <a:cs typeface="Trebuchet MS"/>
              </a:rPr>
              <a:t>State	</a:t>
            </a:r>
            <a:r>
              <a:rPr sz="900" i="1" spc="25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Commons</a:t>
            </a:r>
            <a:r>
              <a:rPr sz="900" i="1" spc="-135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Attribution-NonCommercial</a:t>
            </a:r>
            <a:endParaRPr sz="900">
              <a:latin typeface="Trebuchet MS"/>
              <a:cs typeface="Trebuchet MS"/>
            </a:endParaRPr>
          </a:p>
          <a:p>
            <a:pPr marL="1254760">
              <a:lnSpc>
                <a:spcPts val="1070"/>
              </a:lnSpc>
            </a:pPr>
            <a:r>
              <a:rPr sz="900" i="1" spc="-2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4.0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International</a:t>
            </a:r>
            <a:r>
              <a:rPr sz="900" i="1" spc="-9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5071" y="4777740"/>
            <a:ext cx="908303" cy="316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855" y="1817623"/>
            <a:ext cx="378587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4545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solidFill>
                  <a:srgbClr val="4BAE50"/>
                </a:solidFill>
              </a:rPr>
              <a:t>Activities  </a:t>
            </a:r>
            <a:r>
              <a:rPr sz="4200" spc="-195" dirty="0">
                <a:solidFill>
                  <a:srgbClr val="4BAE50"/>
                </a:solidFill>
              </a:rPr>
              <a:t>(high-level</a:t>
            </a:r>
            <a:r>
              <a:rPr sz="4200" spc="-360" dirty="0">
                <a:solidFill>
                  <a:srgbClr val="4BAE50"/>
                </a:solidFill>
              </a:rPr>
              <a:t> </a:t>
            </a:r>
            <a:r>
              <a:rPr sz="4200" spc="-190" dirty="0">
                <a:solidFill>
                  <a:srgbClr val="4BAE50"/>
                </a:solidFill>
              </a:rPr>
              <a:t>view)</a:t>
            </a:r>
            <a:endParaRPr sz="4200"/>
          </a:p>
        </p:txBody>
      </p:sp>
      <p:sp>
        <p:nvSpPr>
          <p:cNvPr id="7" name="object 7"/>
          <p:cNvSpPr txBox="1"/>
          <p:nvPr/>
        </p:nvSpPr>
        <p:spPr>
          <a:xfrm>
            <a:off x="8848090" y="48458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6915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9F9F9"/>
                </a:solidFill>
              </a:rPr>
              <a:t>onResume()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500" dirty="0">
                <a:solidFill>
                  <a:srgbClr val="F9F9F9"/>
                </a:solidFill>
              </a:rPr>
              <a:t> </a:t>
            </a:r>
            <a:r>
              <a:rPr sz="3600" spc="-75" dirty="0">
                <a:solidFill>
                  <a:srgbClr val="F9F9F9"/>
                </a:solidFill>
              </a:rPr>
              <a:t>Resumed/Running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35991" y="1412874"/>
            <a:ext cx="7165340" cy="24872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9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latin typeface="Arial"/>
                <a:cs typeface="Arial"/>
              </a:rPr>
              <a:t>Called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will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start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interacting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moved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1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10" dirty="0">
                <a:latin typeface="Arial"/>
                <a:cs typeface="Arial"/>
              </a:rPr>
              <a:t>Starts </a:t>
            </a:r>
            <a:r>
              <a:rPr sz="2400" spc="20" dirty="0">
                <a:latin typeface="Arial"/>
                <a:cs typeface="Arial"/>
              </a:rPr>
              <a:t>accepting </a:t>
            </a:r>
            <a:r>
              <a:rPr sz="2400" spc="-10" dirty="0">
                <a:latin typeface="Arial"/>
                <a:cs typeface="Arial"/>
              </a:rPr>
              <a:t>user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40" dirty="0">
                <a:latin typeface="Arial"/>
                <a:cs typeface="Arial"/>
              </a:rPr>
              <a:t>Running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0"/>
              </a:spcBef>
              <a:buFont typeface="Times New Roman"/>
              <a:buChar char="●"/>
              <a:tabLst>
                <a:tab pos="393065" algn="l"/>
                <a:tab pos="393700" algn="l"/>
                <a:tab pos="3148965" algn="l"/>
              </a:tabLst>
            </a:pPr>
            <a:r>
              <a:rPr sz="2400" dirty="0">
                <a:latin typeface="Arial"/>
                <a:cs typeface="Arial"/>
              </a:rPr>
              <a:t>Always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followed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by	</a:t>
            </a:r>
            <a:r>
              <a:rPr sz="2400" dirty="0">
                <a:latin typeface="Consolas"/>
                <a:cs typeface="Consolas"/>
              </a:rPr>
              <a:t>onPause()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47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9F9F9"/>
                </a:solidFill>
              </a:rPr>
              <a:t>onResume()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523026"/>
            <a:ext cx="6416675" cy="2932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protected void onResume()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super.onResume();</a:t>
            </a:r>
          </a:p>
          <a:p>
            <a:pPr marL="68453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The activity </a:t>
            </a:r>
            <a:r>
              <a:rPr sz="2400" dirty="0">
                <a:latin typeface="Consolas"/>
                <a:cs typeface="Consolas"/>
              </a:rPr>
              <a:t>has become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visible</a:t>
            </a: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it </a:t>
            </a:r>
            <a:r>
              <a:rPr sz="2400" dirty="0">
                <a:latin typeface="Consolas"/>
                <a:cs typeface="Consolas"/>
              </a:rPr>
              <a:t>is now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"resumed"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34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9F9F9"/>
                </a:solidFill>
              </a:rPr>
              <a:t>onPause()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560" dirty="0">
                <a:solidFill>
                  <a:srgbClr val="F9F9F9"/>
                </a:solidFill>
              </a:rPr>
              <a:t> </a:t>
            </a:r>
            <a:r>
              <a:rPr sz="3600" spc="-5" dirty="0">
                <a:solidFill>
                  <a:srgbClr val="F9F9F9"/>
                </a:solidFill>
              </a:rPr>
              <a:t>Paused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61899" y="1046566"/>
            <a:ext cx="8235315" cy="31013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110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-20" dirty="0">
                <a:latin typeface="Arial"/>
                <a:cs typeface="Arial"/>
              </a:rPr>
              <a:t>Called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system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about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resume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previous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015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-3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activity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partly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visible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but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leaving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5" dirty="0">
                <a:latin typeface="Arial"/>
                <a:cs typeface="Arial"/>
              </a:rPr>
              <a:t>Typically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commit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unsaved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changes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persistent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stop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2000" spc="25" dirty="0">
                <a:latin typeface="Arial"/>
                <a:cs typeface="Arial"/>
              </a:rPr>
              <a:t>animations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anything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that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consumes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67665" marR="922019" indent="-3556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20" dirty="0">
                <a:latin typeface="Arial"/>
                <a:cs typeface="Arial"/>
              </a:rPr>
              <a:t>Implementations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must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fast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because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next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activity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not  </a:t>
            </a:r>
            <a:r>
              <a:rPr sz="2000" dirty="0">
                <a:latin typeface="Arial"/>
                <a:cs typeface="Arial"/>
              </a:rPr>
              <a:t>resumed </a:t>
            </a:r>
            <a:r>
              <a:rPr sz="2000" spc="30" dirty="0">
                <a:latin typeface="Arial"/>
                <a:cs typeface="Arial"/>
              </a:rPr>
              <a:t>until </a:t>
            </a:r>
            <a:r>
              <a:rPr sz="2000" spc="40" dirty="0">
                <a:latin typeface="Arial"/>
                <a:cs typeface="Arial"/>
              </a:rPr>
              <a:t>this </a:t>
            </a:r>
            <a:r>
              <a:rPr sz="2000" spc="25" dirty="0">
                <a:latin typeface="Arial"/>
                <a:cs typeface="Arial"/>
              </a:rPr>
              <a:t>method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returns</a:t>
            </a:r>
            <a:endParaRPr sz="2000">
              <a:latin typeface="Arial"/>
              <a:cs typeface="Arial"/>
            </a:endParaRPr>
          </a:p>
          <a:p>
            <a:pPr marL="367665" marR="5080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5" dirty="0">
                <a:latin typeface="Arial"/>
                <a:cs typeface="Arial"/>
              </a:rPr>
              <a:t>Followed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Consolas"/>
                <a:cs typeface="Consolas"/>
              </a:rPr>
              <a:t>onResume()</a:t>
            </a:r>
            <a:r>
              <a:rPr sz="2000" spc="-635" dirty="0">
                <a:latin typeface="Consolas"/>
                <a:cs typeface="Consolas"/>
              </a:rPr>
              <a:t> </a:t>
            </a:r>
            <a:r>
              <a:rPr sz="2000" spc="90" dirty="0">
                <a:latin typeface="Arial"/>
                <a:cs typeface="Arial"/>
              </a:rPr>
              <a:t>if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activity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returns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back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front,  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Consolas"/>
                <a:cs typeface="Consolas"/>
              </a:rPr>
              <a:t>onStop()</a:t>
            </a:r>
            <a:r>
              <a:rPr sz="2000" spc="-630" dirty="0">
                <a:latin typeface="Consolas"/>
                <a:cs typeface="Consolas"/>
              </a:rPr>
              <a:t> </a:t>
            </a:r>
            <a:r>
              <a:rPr sz="2000" spc="90" dirty="0">
                <a:latin typeface="Arial"/>
                <a:cs typeface="Arial"/>
              </a:rPr>
              <a:t>if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becomes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invisible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09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9F9F9"/>
                </a:solidFill>
              </a:rPr>
              <a:t>onPause()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400682"/>
            <a:ext cx="7425055" cy="29311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  <a:endParaRPr sz="2400">
              <a:latin typeface="Consolas"/>
              <a:cs typeface="Consolas"/>
            </a:endParaRPr>
          </a:p>
          <a:p>
            <a:pPr marL="684530" marR="3033395" indent="-672465">
              <a:lnSpc>
                <a:spcPct val="132200"/>
              </a:lnSpc>
              <a:spcBef>
                <a:spcPts val="10"/>
              </a:spcBef>
            </a:pPr>
            <a:r>
              <a:rPr sz="2400" dirty="0">
                <a:latin typeface="Consolas"/>
                <a:cs typeface="Consolas"/>
              </a:rPr>
              <a:t>protected void onPause() {  super.onPause();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// Another activity is taking</a:t>
            </a:r>
            <a:r>
              <a:rPr sz="2400" spc="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focus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this </a:t>
            </a:r>
            <a:r>
              <a:rPr sz="2400" dirty="0">
                <a:latin typeface="Consolas"/>
                <a:cs typeface="Consolas"/>
              </a:rPr>
              <a:t>activity is about to be</a:t>
            </a:r>
            <a:r>
              <a:rPr sz="2400" spc="4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"paused"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9F9F9"/>
                </a:solidFill>
              </a:rPr>
              <a:t>onStop()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535" dirty="0">
                <a:solidFill>
                  <a:srgbClr val="F9F9F9"/>
                </a:solidFill>
              </a:rPr>
              <a:t> </a:t>
            </a:r>
            <a:r>
              <a:rPr sz="3600" spc="-75" dirty="0">
                <a:solidFill>
                  <a:srgbClr val="F9F9F9"/>
                </a:solidFill>
              </a:rPr>
              <a:t>Stopped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35991" y="1043178"/>
            <a:ext cx="8076565" cy="347852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latin typeface="Arial"/>
                <a:cs typeface="Arial"/>
              </a:rPr>
              <a:t>Called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longer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visible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393700" marR="232410" indent="-381000">
              <a:lnSpc>
                <a:spcPct val="114999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0" dirty="0">
                <a:latin typeface="Arial"/>
                <a:cs typeface="Arial"/>
              </a:rPr>
              <a:t>New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started,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existing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one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brought  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front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destroyed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Operations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-15" dirty="0">
                <a:latin typeface="Arial"/>
                <a:cs typeface="Arial"/>
              </a:rPr>
              <a:t>were </a:t>
            </a:r>
            <a:r>
              <a:rPr sz="2400" spc="60" dirty="0">
                <a:latin typeface="Arial"/>
                <a:cs typeface="Arial"/>
              </a:rPr>
              <a:t>too </a:t>
            </a:r>
            <a:r>
              <a:rPr sz="2400" spc="-20" dirty="0">
                <a:latin typeface="Arial"/>
                <a:cs typeface="Arial"/>
              </a:rPr>
              <a:t>heavy-weight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onPause</a:t>
            </a:r>
            <a:endParaRPr sz="2400">
              <a:latin typeface="Arial"/>
              <a:cs typeface="Arial"/>
            </a:endParaRPr>
          </a:p>
          <a:p>
            <a:pPr marL="393700" marR="5080" indent="-381000">
              <a:lnSpc>
                <a:spcPct val="114999"/>
              </a:lnSpc>
              <a:spcBef>
                <a:spcPts val="101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5" dirty="0">
                <a:latin typeface="Arial"/>
                <a:cs typeface="Arial"/>
              </a:rPr>
              <a:t>Followed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either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Consolas"/>
                <a:cs typeface="Consolas"/>
              </a:rPr>
              <a:t>onRestart()</a:t>
            </a:r>
            <a:r>
              <a:rPr sz="2400" spc="-670" dirty="0">
                <a:latin typeface="Consolas"/>
                <a:cs typeface="Consolas"/>
              </a:rPr>
              <a:t> </a:t>
            </a:r>
            <a:r>
              <a:rPr sz="2400" spc="105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coming  </a:t>
            </a:r>
            <a:r>
              <a:rPr sz="2400" spc="10" dirty="0">
                <a:latin typeface="Arial"/>
                <a:cs typeface="Arial"/>
              </a:rPr>
              <a:t>back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interact </a:t>
            </a:r>
            <a:r>
              <a:rPr sz="2400" spc="50" dirty="0">
                <a:latin typeface="Arial"/>
                <a:cs typeface="Arial"/>
              </a:rPr>
              <a:t>with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user,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-5" dirty="0">
                <a:latin typeface="Consolas"/>
                <a:cs typeface="Consolas"/>
              </a:rPr>
              <a:t>onDestroy() </a:t>
            </a:r>
            <a:r>
              <a:rPr sz="2400" spc="105" dirty="0">
                <a:latin typeface="Arial"/>
                <a:cs typeface="Arial"/>
              </a:rPr>
              <a:t>if </a:t>
            </a:r>
            <a:r>
              <a:rPr sz="2400" spc="45" dirty="0">
                <a:latin typeface="Arial"/>
                <a:cs typeface="Arial"/>
              </a:rPr>
              <a:t>this  </a:t>
            </a:r>
            <a:r>
              <a:rPr sz="2400" spc="30" dirty="0">
                <a:latin typeface="Arial"/>
                <a:cs typeface="Arial"/>
              </a:rPr>
              <a:t>activity </a:t>
            </a:r>
            <a:r>
              <a:rPr sz="2400" spc="40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going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away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176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9F9F9"/>
                </a:solidFill>
              </a:rPr>
              <a:t>o</a:t>
            </a:r>
            <a:r>
              <a:rPr sz="3600" spc="-160" dirty="0">
                <a:solidFill>
                  <a:srgbClr val="F9F9F9"/>
                </a:solidFill>
              </a:rPr>
              <a:t>n</a:t>
            </a:r>
            <a:r>
              <a:rPr sz="3600" spc="254" dirty="0">
                <a:solidFill>
                  <a:srgbClr val="F9F9F9"/>
                </a:solidFill>
              </a:rPr>
              <a:t>S</a:t>
            </a:r>
            <a:r>
              <a:rPr sz="3600" spc="-280" dirty="0">
                <a:solidFill>
                  <a:srgbClr val="F9F9F9"/>
                </a:solidFill>
              </a:rPr>
              <a:t>t</a:t>
            </a:r>
            <a:r>
              <a:rPr sz="3600" spc="-25" dirty="0">
                <a:solidFill>
                  <a:srgbClr val="F9F9F9"/>
                </a:solidFill>
              </a:rPr>
              <a:t>o</a:t>
            </a:r>
            <a:r>
              <a:rPr sz="3600" spc="-120" dirty="0">
                <a:solidFill>
                  <a:srgbClr val="F9F9F9"/>
                </a:solidFill>
              </a:rPr>
              <a:t>p</a:t>
            </a:r>
            <a:r>
              <a:rPr sz="3600" spc="-114" dirty="0">
                <a:solidFill>
                  <a:srgbClr val="F9F9F9"/>
                </a:solidFill>
              </a:rPr>
              <a:t>(</a:t>
            </a:r>
            <a:r>
              <a:rPr sz="3600" spc="-75" dirty="0">
                <a:solidFill>
                  <a:srgbClr val="F9F9F9"/>
                </a:solidFill>
              </a:rPr>
              <a:t>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59791" y="1523026"/>
            <a:ext cx="6753225" cy="2932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protected void onStop()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super.onStop();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The activity is no </a:t>
            </a:r>
            <a:r>
              <a:rPr sz="2400" dirty="0">
                <a:latin typeface="Consolas"/>
                <a:cs typeface="Consolas"/>
              </a:rPr>
              <a:t>longer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visible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Consolas"/>
                <a:cs typeface="Consolas"/>
              </a:rPr>
              <a:t>// </a:t>
            </a:r>
            <a:r>
              <a:rPr sz="2400" spc="5" dirty="0">
                <a:latin typeface="Consolas"/>
                <a:cs typeface="Consolas"/>
              </a:rPr>
              <a:t>it </a:t>
            </a:r>
            <a:r>
              <a:rPr sz="2400" dirty="0">
                <a:latin typeface="Consolas"/>
                <a:cs typeface="Consolas"/>
              </a:rPr>
              <a:t>is now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"stopped"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514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9F9F9"/>
                </a:solidFill>
              </a:rPr>
              <a:t>onDestroy() </a:t>
            </a:r>
            <a:r>
              <a:rPr sz="3600" spc="390" dirty="0">
                <a:solidFill>
                  <a:srgbClr val="F9F9F9"/>
                </a:solidFill>
              </a:rPr>
              <a:t>–&gt;</a:t>
            </a:r>
            <a:r>
              <a:rPr sz="3600" spc="-470" dirty="0">
                <a:solidFill>
                  <a:srgbClr val="F9F9F9"/>
                </a:solidFill>
              </a:rPr>
              <a:t> </a:t>
            </a:r>
            <a:r>
              <a:rPr sz="3600" spc="-120" dirty="0">
                <a:solidFill>
                  <a:srgbClr val="F9F9F9"/>
                </a:solidFill>
              </a:rPr>
              <a:t>Destroyed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35991" y="969782"/>
            <a:ext cx="8382634" cy="32200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0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5" dirty="0">
                <a:latin typeface="Arial"/>
                <a:cs typeface="Arial"/>
              </a:rPr>
              <a:t>Final </a:t>
            </a:r>
            <a:r>
              <a:rPr sz="2400" spc="30" dirty="0">
                <a:latin typeface="Arial"/>
                <a:cs typeface="Arial"/>
              </a:rPr>
              <a:t>call </a:t>
            </a:r>
            <a:r>
              <a:rPr sz="2400" spc="10" dirty="0">
                <a:latin typeface="Arial"/>
                <a:cs typeface="Arial"/>
              </a:rPr>
              <a:t>before </a:t>
            </a:r>
            <a:r>
              <a:rPr sz="2400" spc="30" dirty="0">
                <a:latin typeface="Arial"/>
                <a:cs typeface="Arial"/>
              </a:rPr>
              <a:t>activity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destroyed</a:t>
            </a:r>
            <a:endParaRPr sz="2400">
              <a:latin typeface="Arial"/>
              <a:cs typeface="Arial"/>
            </a:endParaRPr>
          </a:p>
          <a:p>
            <a:pPr marL="393700" marR="325755" indent="-381000">
              <a:lnSpc>
                <a:spcPct val="100000"/>
              </a:lnSpc>
              <a:spcBef>
                <a:spcPts val="100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5" dirty="0">
                <a:latin typeface="Arial"/>
                <a:cs typeface="Arial"/>
              </a:rPr>
              <a:t>User </a:t>
            </a:r>
            <a:r>
              <a:rPr sz="2400" spc="5" dirty="0">
                <a:latin typeface="Arial"/>
                <a:cs typeface="Arial"/>
              </a:rPr>
              <a:t>navigates </a:t>
            </a:r>
            <a:r>
              <a:rPr sz="2400" spc="10" dirty="0">
                <a:latin typeface="Arial"/>
                <a:cs typeface="Arial"/>
              </a:rPr>
              <a:t>back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previous </a:t>
            </a:r>
            <a:r>
              <a:rPr sz="2400" spc="5" dirty="0">
                <a:latin typeface="Arial"/>
                <a:cs typeface="Arial"/>
              </a:rPr>
              <a:t>activity,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30" dirty="0">
                <a:latin typeface="Arial"/>
                <a:cs typeface="Arial"/>
              </a:rPr>
              <a:t>configuration  </a:t>
            </a:r>
            <a:r>
              <a:rPr sz="2400" spc="-10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1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finishing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system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destroying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save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8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30" dirty="0">
                <a:latin typeface="Arial"/>
                <a:cs typeface="Arial"/>
              </a:rPr>
              <a:t>Call </a:t>
            </a:r>
            <a:r>
              <a:rPr sz="2400" dirty="0">
                <a:solidFill>
                  <a:srgbClr val="0096A7"/>
                </a:solidFill>
                <a:latin typeface="Consolas"/>
                <a:cs typeface="Consolas"/>
                <a:hlinkClick r:id="rId4"/>
              </a:rPr>
              <a:t>isFinishing()</a:t>
            </a:r>
            <a:r>
              <a:rPr sz="2400" spc="-925" dirty="0">
                <a:solidFill>
                  <a:srgbClr val="0096A7"/>
                </a:solidFill>
                <a:latin typeface="Consolas"/>
                <a:cs typeface="Consolas"/>
                <a:hlinkClick r:id="rId4"/>
              </a:rPr>
              <a:t> </a:t>
            </a:r>
            <a:r>
              <a:rPr sz="2400" spc="25" dirty="0">
                <a:latin typeface="Arial"/>
                <a:cs typeface="Arial"/>
              </a:rPr>
              <a:t>method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check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ts val="2875"/>
              </a:lnSpc>
              <a:spcBef>
                <a:spcPts val="100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5" dirty="0">
                <a:latin typeface="Arial"/>
                <a:cs typeface="Arial"/>
              </a:rPr>
              <a:t>System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destroy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without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calling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875"/>
              </a:lnSpc>
            </a:pPr>
            <a:r>
              <a:rPr sz="2400" dirty="0">
                <a:latin typeface="Consolas"/>
                <a:cs typeface="Consolas"/>
              </a:rPr>
              <a:t>onPause()</a:t>
            </a:r>
            <a:r>
              <a:rPr sz="2400" spc="-675" dirty="0">
                <a:latin typeface="Consolas"/>
                <a:cs typeface="Consolas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Consolas"/>
                <a:cs typeface="Consolas"/>
              </a:rPr>
              <a:t>onStop()</a:t>
            </a:r>
            <a:r>
              <a:rPr sz="2400" spc="-690" dirty="0">
                <a:latin typeface="Consolas"/>
                <a:cs typeface="Consolas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save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37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9F9F9"/>
                </a:solidFill>
              </a:rPr>
              <a:t>onDestroy()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76555" y="1487337"/>
            <a:ext cx="7592059" cy="24447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Consolas"/>
                <a:cs typeface="Consolas"/>
              </a:rPr>
              <a:t>@Override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Consolas"/>
                <a:cs typeface="Consolas"/>
              </a:rPr>
              <a:t>protected void onDestroy()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super.onDestroy();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Consolas"/>
                <a:cs typeface="Consolas"/>
              </a:rPr>
              <a:t>// The activity is about to be</a:t>
            </a:r>
            <a:r>
              <a:rPr sz="2400" spc="3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destroyed.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0751" y="4835448"/>
            <a:ext cx="18726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Android 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Developer</a:t>
            </a:r>
            <a:r>
              <a:rPr sz="1000" b="1" spc="-21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757575"/>
                </a:solidFill>
                <a:latin typeface="Trebuchet MS"/>
                <a:cs typeface="Trebuchet MS"/>
              </a:rPr>
              <a:t>Fundamentals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231" y="1305814"/>
            <a:ext cx="387857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6515" marR="5080" indent="-1314450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solidFill>
                  <a:srgbClr val="4BAE50"/>
                </a:solidFill>
              </a:rPr>
              <a:t>Activity</a:t>
            </a:r>
            <a:r>
              <a:rPr sz="4200" spc="-400" dirty="0">
                <a:solidFill>
                  <a:srgbClr val="4BAE50"/>
                </a:solidFill>
              </a:rPr>
              <a:t> </a:t>
            </a:r>
            <a:r>
              <a:rPr sz="4200" spc="-75" dirty="0">
                <a:solidFill>
                  <a:srgbClr val="4BAE50"/>
                </a:solidFill>
              </a:rPr>
              <a:t>Instance  </a:t>
            </a:r>
            <a:r>
              <a:rPr sz="4200" spc="-100" dirty="0">
                <a:solidFill>
                  <a:srgbClr val="4BAE50"/>
                </a:solidFill>
              </a:rPr>
              <a:t>State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8777985" y="484581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596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When does </a:t>
            </a:r>
            <a:r>
              <a:rPr sz="3600" spc="-5" dirty="0">
                <a:latin typeface="Arial"/>
                <a:cs typeface="Arial"/>
              </a:rPr>
              <a:t>config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change?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237869"/>
            <a:ext cx="8125459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Configuration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changes,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invalidate the current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layout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other 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resources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3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user: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rotates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device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chooses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different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system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language,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locale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changes</a:t>
            </a:r>
            <a:endParaRPr sz="2400" dirty="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142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enters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multi-window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mode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(Android</a:t>
            </a:r>
            <a:r>
              <a:rPr sz="2400" spc="-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7)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37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What is an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Activity?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143127"/>
            <a:ext cx="7825740" cy="26384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Activity</a:t>
            </a:r>
            <a:r>
              <a:rPr sz="2400" spc="-975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application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component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Represents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window,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hierarchy </a:t>
            </a:r>
            <a:r>
              <a:rPr sz="2400" spc="9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3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 marL="393065" marR="5080" indent="-381000">
              <a:lnSpc>
                <a:spcPct val="114999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Typically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24242"/>
                </a:solidFill>
                <a:latin typeface="Arial"/>
                <a:cs typeface="Arial"/>
              </a:rPr>
              <a:t>fills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screen,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embedded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other 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appear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floating</a:t>
            </a:r>
            <a:r>
              <a:rPr sz="2400" spc="-3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Java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class,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typically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6664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9F9F9"/>
                </a:solidFill>
              </a:rPr>
              <a:t>What</a:t>
            </a:r>
            <a:r>
              <a:rPr sz="3600" spc="-280" dirty="0">
                <a:solidFill>
                  <a:srgbClr val="F9F9F9"/>
                </a:solidFill>
              </a:rPr>
              <a:t> </a:t>
            </a:r>
            <a:r>
              <a:rPr sz="3600" spc="-65" dirty="0">
                <a:solidFill>
                  <a:srgbClr val="F9F9F9"/>
                </a:solidFill>
              </a:rPr>
              <a:t>happens</a:t>
            </a:r>
            <a:r>
              <a:rPr sz="3600" spc="-285" dirty="0">
                <a:solidFill>
                  <a:srgbClr val="F9F9F9"/>
                </a:solidFill>
              </a:rPr>
              <a:t> </a:t>
            </a:r>
            <a:r>
              <a:rPr sz="3600" spc="-80" dirty="0">
                <a:solidFill>
                  <a:srgbClr val="F9F9F9"/>
                </a:solidFill>
              </a:rPr>
              <a:t>on</a:t>
            </a:r>
            <a:r>
              <a:rPr sz="3600" spc="-270" dirty="0">
                <a:solidFill>
                  <a:srgbClr val="F9F9F9"/>
                </a:solidFill>
              </a:rPr>
              <a:t> </a:t>
            </a:r>
            <a:r>
              <a:rPr sz="3600" spc="-45" dirty="0">
                <a:solidFill>
                  <a:srgbClr val="F9F9F9"/>
                </a:solidFill>
              </a:rPr>
              <a:t>config</a:t>
            </a:r>
            <a:r>
              <a:rPr sz="3600" spc="-295" dirty="0">
                <a:solidFill>
                  <a:srgbClr val="F9F9F9"/>
                </a:solidFill>
              </a:rPr>
              <a:t> </a:t>
            </a:r>
            <a:r>
              <a:rPr sz="3600" spc="-35" dirty="0">
                <a:solidFill>
                  <a:srgbClr val="F9F9F9"/>
                </a:solidFill>
              </a:rPr>
              <a:t>change?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0550" y="1292733"/>
            <a:ext cx="4706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7904" algn="l"/>
              </a:tabLst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configuration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change,	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Android: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1786868"/>
            <a:ext cx="2962275" cy="226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lnSpc>
                <a:spcPct val="114999"/>
              </a:lnSpc>
              <a:spcBef>
                <a:spcPts val="95"/>
              </a:spcBef>
              <a:buFont typeface="Trebuchet MS"/>
              <a:buAutoNum type="arabicPeriod"/>
              <a:tabLst>
                <a:tab pos="335915" algn="l"/>
              </a:tabLst>
            </a:pP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shuts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down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calling:</a:t>
            </a:r>
            <a:endParaRPr sz="2400">
              <a:latin typeface="Arial"/>
              <a:cs typeface="Arial"/>
            </a:endParaRPr>
          </a:p>
          <a:p>
            <a:pPr marL="923925" lvl="1" indent="-381635">
              <a:lnSpc>
                <a:spcPct val="100000"/>
              </a:lnSpc>
              <a:spcBef>
                <a:spcPts val="700"/>
              </a:spcBef>
              <a:buFont typeface="Times New Roman"/>
              <a:buChar char="●"/>
              <a:tabLst>
                <a:tab pos="923925" algn="l"/>
                <a:tab pos="924560" algn="l"/>
              </a:tabLst>
            </a:pP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onPause()</a:t>
            </a:r>
            <a:endParaRPr sz="2400">
              <a:latin typeface="Arial"/>
              <a:cs typeface="Arial"/>
            </a:endParaRPr>
          </a:p>
          <a:p>
            <a:pPr marL="923925" lvl="1" indent="-381635">
              <a:lnSpc>
                <a:spcPct val="100000"/>
              </a:lnSpc>
              <a:spcBef>
                <a:spcPts val="830"/>
              </a:spcBef>
              <a:buFont typeface="Times New Roman"/>
              <a:buChar char="●"/>
              <a:tabLst>
                <a:tab pos="923925" algn="l"/>
                <a:tab pos="924560" algn="l"/>
              </a:tabLst>
            </a:pP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onStop()</a:t>
            </a:r>
            <a:endParaRPr sz="2400">
              <a:latin typeface="Arial"/>
              <a:cs typeface="Arial"/>
            </a:endParaRPr>
          </a:p>
          <a:p>
            <a:pPr marL="923925" lvl="1" indent="-381635">
              <a:lnSpc>
                <a:spcPct val="100000"/>
              </a:lnSpc>
              <a:spcBef>
                <a:spcPts val="840"/>
              </a:spcBef>
              <a:buFont typeface="Times New Roman"/>
              <a:buChar char="●"/>
              <a:tabLst>
                <a:tab pos="923925" algn="l"/>
                <a:tab pos="92456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onDestroy()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2915" y="1740407"/>
            <a:ext cx="4072254" cy="623570"/>
          </a:xfrm>
          <a:custGeom>
            <a:avLst/>
            <a:gdLst/>
            <a:ahLst/>
            <a:cxnLst/>
            <a:rect l="l" t="t" r="r" b="b"/>
            <a:pathLst>
              <a:path w="4072254" h="623569">
                <a:moveTo>
                  <a:pt x="4072128" y="0"/>
                </a:moveTo>
                <a:lnTo>
                  <a:pt x="0" y="0"/>
                </a:lnTo>
                <a:lnTo>
                  <a:pt x="0" y="623315"/>
                </a:lnTo>
                <a:lnTo>
                  <a:pt x="4072128" y="623315"/>
                </a:lnTo>
                <a:lnTo>
                  <a:pt x="4072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2926" y="1775160"/>
            <a:ext cx="2717165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2.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then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starts </a:t>
            </a:r>
            <a:r>
              <a:rPr sz="2400" spc="8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2400" spc="-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over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calling: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1159" y="2625851"/>
            <a:ext cx="2517775" cy="1499870"/>
          </a:xfrm>
          <a:custGeom>
            <a:avLst/>
            <a:gdLst/>
            <a:ahLst/>
            <a:cxnLst/>
            <a:rect l="l" t="t" r="r" b="b"/>
            <a:pathLst>
              <a:path w="2517775" h="1499870">
                <a:moveTo>
                  <a:pt x="2517647" y="0"/>
                </a:moveTo>
                <a:lnTo>
                  <a:pt x="0" y="0"/>
                </a:lnTo>
                <a:lnTo>
                  <a:pt x="0" y="1499616"/>
                </a:lnTo>
                <a:lnTo>
                  <a:pt x="2517647" y="1499616"/>
                </a:lnTo>
                <a:lnTo>
                  <a:pt x="2517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7623" y="2564384"/>
            <a:ext cx="2059305" cy="1504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9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onCreate()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onStart()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1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onResume()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2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Activity instance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237869"/>
            <a:ext cx="797179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10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5" dirty="0">
                <a:latin typeface="Arial"/>
                <a:cs typeface="Arial"/>
              </a:rPr>
              <a:t>State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information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created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while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running,  </a:t>
            </a:r>
            <a:r>
              <a:rPr sz="2400" spc="1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counter, </a:t>
            </a:r>
            <a:r>
              <a:rPr sz="2400" spc="-10" dirty="0">
                <a:latin typeface="Arial"/>
                <a:cs typeface="Arial"/>
              </a:rPr>
              <a:t>user text, </a:t>
            </a:r>
            <a:r>
              <a:rPr sz="2400" spc="30" dirty="0">
                <a:latin typeface="Arial"/>
                <a:cs typeface="Arial"/>
              </a:rPr>
              <a:t>animation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progression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2850" dirty="0">
              <a:latin typeface="Arial"/>
              <a:cs typeface="Arial"/>
            </a:endParaRPr>
          </a:p>
          <a:p>
            <a:pPr marL="393065" marR="189230" indent="-381000">
              <a:lnSpc>
                <a:spcPct val="114999"/>
              </a:lnSpc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5" dirty="0">
                <a:latin typeface="Arial"/>
                <a:cs typeface="Arial"/>
              </a:rPr>
              <a:t>State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lost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device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rotated,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language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changes,  </a:t>
            </a:r>
            <a:r>
              <a:rPr sz="2400" spc="10" dirty="0">
                <a:latin typeface="Arial"/>
                <a:cs typeface="Arial"/>
              </a:rPr>
              <a:t>back-button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pressed,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system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clears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memory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Activity instance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227201"/>
            <a:ext cx="8119745" cy="2970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saves:</a:t>
            </a:r>
            <a:endParaRPr sz="2400" dirty="0">
              <a:latin typeface="Arial"/>
              <a:cs typeface="Arial"/>
            </a:endParaRPr>
          </a:p>
          <a:p>
            <a:pPr marL="850265" marR="5080" lvl="1" indent="-381000">
              <a:lnSpc>
                <a:spcPct val="114999"/>
              </a:lnSpc>
              <a:buClr>
                <a:srgbClr val="424242"/>
              </a:buClr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2400" spc="-15" dirty="0">
                <a:latin typeface="Arial"/>
                <a:cs typeface="Arial"/>
              </a:rPr>
              <a:t>State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views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unique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(android:id)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such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text  </a:t>
            </a:r>
            <a:r>
              <a:rPr sz="2400" spc="-10" dirty="0">
                <a:latin typeface="Arial"/>
                <a:cs typeface="Arial"/>
              </a:rPr>
              <a:t>entered </a:t>
            </a:r>
            <a:r>
              <a:rPr sz="2400" spc="45" dirty="0">
                <a:latin typeface="Arial"/>
                <a:cs typeface="Arial"/>
              </a:rPr>
              <a:t>into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EditText</a:t>
            </a:r>
            <a:endParaRPr sz="24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434"/>
              </a:spcBef>
              <a:buClr>
                <a:srgbClr val="424242"/>
              </a:buClr>
              <a:buFont typeface="Times New Roman"/>
              <a:buChar char="○"/>
              <a:tabLst>
                <a:tab pos="850265" algn="l"/>
                <a:tab pos="850900" algn="l"/>
              </a:tabLst>
            </a:pPr>
            <a:r>
              <a:rPr sz="2400" spc="15" dirty="0">
                <a:latin typeface="Arial"/>
                <a:cs typeface="Arial"/>
              </a:rPr>
              <a:t>Intent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started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data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its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extras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24242"/>
              </a:buClr>
              <a:buFont typeface="Times New Roman"/>
              <a:buChar char="○"/>
            </a:pPr>
            <a:endParaRPr sz="2850" dirty="0">
              <a:latin typeface="Arial"/>
              <a:cs typeface="Arial"/>
            </a:endParaRPr>
          </a:p>
          <a:p>
            <a:pPr marL="393065" marR="538480" indent="-381000">
              <a:lnSpc>
                <a:spcPct val="114999"/>
              </a:lnSpc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30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responsible </a:t>
            </a:r>
            <a:r>
              <a:rPr sz="2400" spc="6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saving </a:t>
            </a:r>
            <a:r>
              <a:rPr sz="2400" spc="10" dirty="0">
                <a:latin typeface="Arial"/>
                <a:cs typeface="Arial"/>
              </a:rPr>
              <a:t>other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and user  </a:t>
            </a:r>
            <a:r>
              <a:rPr sz="2400" spc="5" dirty="0">
                <a:latin typeface="Arial"/>
                <a:cs typeface="Arial"/>
              </a:rPr>
              <a:t>progress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70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Saving instance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586864"/>
            <a:ext cx="8017509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Arial"/>
                <a:cs typeface="Arial"/>
              </a:rPr>
              <a:t>Implement </a:t>
            </a:r>
            <a:r>
              <a:rPr sz="2400" dirty="0">
                <a:latin typeface="Consolas"/>
                <a:cs typeface="Consolas"/>
              </a:rPr>
              <a:t>onSaveInstanceState()</a:t>
            </a:r>
            <a:r>
              <a:rPr sz="2400" spc="-860" dirty="0">
                <a:latin typeface="Consolas"/>
                <a:cs typeface="Consolas"/>
              </a:rPr>
              <a:t> </a:t>
            </a:r>
            <a:r>
              <a:rPr sz="2400" spc="1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your </a:t>
            </a:r>
            <a:r>
              <a:rPr sz="2400" spc="30" dirty="0">
                <a:latin typeface="Arial"/>
                <a:cs typeface="Arial"/>
              </a:rPr>
              <a:t>activity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469900" marR="5080" indent="-381000">
              <a:lnSpc>
                <a:spcPct val="114999"/>
              </a:lnSpc>
              <a:buClr>
                <a:srgbClr val="424242"/>
              </a:buClr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10" dirty="0">
                <a:latin typeface="Arial"/>
                <a:cs typeface="Arial"/>
              </a:rPr>
              <a:t>called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Android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runtime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possibility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30" dirty="0">
                <a:latin typeface="Arial"/>
                <a:cs typeface="Arial"/>
              </a:rPr>
              <a:t>activity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30" dirty="0">
                <a:latin typeface="Arial"/>
                <a:cs typeface="Arial"/>
              </a:rPr>
              <a:t>be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destroyed</a:t>
            </a:r>
            <a:endParaRPr sz="2400" dirty="0">
              <a:latin typeface="Arial"/>
              <a:cs typeface="Arial"/>
            </a:endParaRPr>
          </a:p>
          <a:p>
            <a:pPr marL="469900" marR="327660" indent="-381000">
              <a:lnSpc>
                <a:spcPct val="114999"/>
              </a:lnSpc>
              <a:spcBef>
                <a:spcPts val="1000"/>
              </a:spcBef>
              <a:buClr>
                <a:srgbClr val="424242"/>
              </a:buClr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latin typeface="Arial"/>
                <a:cs typeface="Arial"/>
              </a:rPr>
              <a:t>saves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data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instance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during  current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session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onSaveInstanceState(Bundle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outState)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114531"/>
            <a:ext cx="8338184" cy="32385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latin typeface="Consolas"/>
                <a:cs typeface="Consolas"/>
              </a:rPr>
              <a:t>@Override</a:t>
            </a:r>
            <a:endParaRPr sz="2200" dirty="0">
              <a:latin typeface="Consolas"/>
              <a:cs typeface="Consolas"/>
            </a:endParaRPr>
          </a:p>
          <a:p>
            <a:pPr marL="628015" marR="619125" indent="-615950">
              <a:lnSpc>
                <a:spcPct val="114999"/>
              </a:lnSpc>
            </a:pPr>
            <a:r>
              <a:rPr sz="2200" dirty="0">
                <a:latin typeface="Consolas"/>
                <a:cs typeface="Consolas"/>
              </a:rPr>
              <a:t>public void onSaveInstanceState(Bundle outState) </a:t>
            </a:r>
            <a:r>
              <a:rPr sz="2200" spc="-5" dirty="0">
                <a:latin typeface="Consolas"/>
                <a:cs typeface="Consolas"/>
              </a:rPr>
              <a:t>{  </a:t>
            </a:r>
            <a:r>
              <a:rPr sz="2200" dirty="0">
                <a:latin typeface="Consolas"/>
                <a:cs typeface="Consolas"/>
              </a:rPr>
              <a:t>super.onSaveInstanceState(outState);</a:t>
            </a:r>
          </a:p>
          <a:p>
            <a:pPr marL="628015">
              <a:lnSpc>
                <a:spcPct val="100000"/>
              </a:lnSpc>
              <a:spcBef>
                <a:spcPts val="1395"/>
              </a:spcBef>
            </a:pPr>
            <a:r>
              <a:rPr sz="2200" dirty="0">
                <a:latin typeface="Consolas"/>
                <a:cs typeface="Consolas"/>
              </a:rPr>
              <a:t>// Add information for saving HelloToast</a:t>
            </a:r>
            <a:r>
              <a:rPr sz="2200" spc="20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counter</a:t>
            </a:r>
            <a:endParaRPr sz="2200" dirty="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nsolas"/>
                <a:cs typeface="Consolas"/>
              </a:rPr>
              <a:t>// to the outState</a:t>
            </a:r>
            <a:r>
              <a:rPr sz="2200" spc="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bundle</a:t>
            </a:r>
            <a:endParaRPr sz="2200" dirty="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Consolas"/>
                <a:cs typeface="Consolas"/>
              </a:rPr>
              <a:t>outState.putString("count",</a:t>
            </a:r>
            <a:endParaRPr sz="2200" dirty="0">
              <a:latin typeface="Consolas"/>
              <a:cs typeface="Consolas"/>
            </a:endParaRPr>
          </a:p>
          <a:p>
            <a:pPr marL="247523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Consolas"/>
                <a:cs typeface="Consolas"/>
              </a:rPr>
              <a:t>String.valueOf(mShowCount.getText()));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533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Restoring </a:t>
            </a:r>
            <a:r>
              <a:rPr sz="3600" spc="-5" dirty="0">
                <a:latin typeface="Arial"/>
                <a:cs typeface="Arial"/>
              </a:rPr>
              <a:t>instance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109853"/>
            <a:ext cx="8301355" cy="2932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ways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retrieve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saved</a:t>
            </a:r>
            <a:r>
              <a:rPr sz="2400" spc="-4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Bundle</a:t>
            </a:r>
            <a:endParaRPr sz="240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onCreate(Bundle</a:t>
            </a:r>
            <a:r>
              <a:rPr sz="2400" spc="-40" dirty="0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24242"/>
                </a:solidFill>
                <a:latin typeface="Consolas"/>
                <a:cs typeface="Consolas"/>
              </a:rPr>
              <a:t>mySavedState)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Preferred,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ensure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your user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interface,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including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saved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state,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back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up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running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quickly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Implement callback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(called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after</a:t>
            </a:r>
            <a:r>
              <a:rPr sz="2400" spc="-3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onStart())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Consolas"/>
                <a:cs typeface="Consolas"/>
                <a:hlinkClick r:id="rId4"/>
              </a:rPr>
              <a:t>onRestoreInstanceState(Bundle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Consolas"/>
                <a:cs typeface="Consolas"/>
                <a:hlinkClick r:id="rId4"/>
              </a:rPr>
              <a:t> </a:t>
            </a:r>
            <a:r>
              <a:rPr sz="24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Consolas"/>
                <a:cs typeface="Consolas"/>
                <a:hlinkClick r:id="rId4"/>
              </a:rPr>
              <a:t>mySavedState)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510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Restoring </a:t>
            </a:r>
            <a:r>
              <a:rPr sz="3600" spc="-10" dirty="0">
                <a:latin typeface="Arial"/>
                <a:cs typeface="Arial"/>
              </a:rPr>
              <a:t>in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onCreate()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885" y="998982"/>
            <a:ext cx="8406765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@Override</a:t>
            </a:r>
            <a:endParaRPr sz="1800" dirty="0">
              <a:latin typeface="Consolas"/>
              <a:cs typeface="Consolas"/>
            </a:endParaRPr>
          </a:p>
          <a:p>
            <a:pPr marL="387350" marR="1869439" indent="-3752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protected void onCreate(Bundle savedInstanceState) </a:t>
            </a:r>
            <a:r>
              <a:rPr sz="1800" dirty="0"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super.onCreate(savedInstanceState);  setContentView(R.layout.activity_main);</a:t>
            </a: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mShowCount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(TextView)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findViewById(R.id.show_count);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onsolas"/>
              <a:cs typeface="Consolas"/>
            </a:endParaRPr>
          </a:p>
          <a:p>
            <a:pPr marL="41783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 </a:t>
            </a:r>
            <a:r>
              <a:rPr sz="2000" b="1" spc="-5" dirty="0">
                <a:latin typeface="Consolas"/>
                <a:cs typeface="Consolas"/>
              </a:rPr>
              <a:t>(savedInstanceState </a:t>
            </a:r>
            <a:r>
              <a:rPr sz="2000" b="1" dirty="0">
                <a:latin typeface="Consolas"/>
                <a:cs typeface="Consolas"/>
              </a:rPr>
              <a:t>!= </a:t>
            </a:r>
            <a:r>
              <a:rPr sz="2000" b="1" spc="-5" dirty="0">
                <a:latin typeface="Consolas"/>
                <a:cs typeface="Consolas"/>
              </a:rPr>
              <a:t>null)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990600" marR="5080">
              <a:lnSpc>
                <a:spcPct val="114999"/>
              </a:lnSpc>
            </a:pPr>
            <a:r>
              <a:rPr sz="2000" b="1" spc="-5" dirty="0">
                <a:latin typeface="Consolas"/>
                <a:cs typeface="Consolas"/>
              </a:rPr>
              <a:t>String count </a:t>
            </a:r>
            <a:r>
              <a:rPr sz="2000" b="1" dirty="0">
                <a:latin typeface="Consolas"/>
                <a:cs typeface="Consolas"/>
              </a:rPr>
              <a:t>= </a:t>
            </a:r>
            <a:r>
              <a:rPr sz="2000" b="1" spc="-5" dirty="0">
                <a:latin typeface="Consolas"/>
                <a:cs typeface="Consolas"/>
              </a:rPr>
              <a:t>savedInstanceState.getString("count");  </a:t>
            </a:r>
            <a:r>
              <a:rPr sz="2000" b="1" dirty="0">
                <a:latin typeface="Consolas"/>
                <a:cs typeface="Consolas"/>
              </a:rPr>
              <a:t>if </a:t>
            </a:r>
            <a:r>
              <a:rPr sz="2000" b="1" spc="-5" dirty="0">
                <a:latin typeface="Consolas"/>
                <a:cs typeface="Consolas"/>
              </a:rPr>
              <a:t>(mShowCount </a:t>
            </a:r>
            <a:r>
              <a:rPr sz="2000" b="1" dirty="0">
                <a:latin typeface="Consolas"/>
                <a:cs typeface="Consolas"/>
              </a:rPr>
              <a:t>!=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null)</a:t>
            </a:r>
            <a:endParaRPr sz="2000" dirty="0">
              <a:latin typeface="Consolas"/>
              <a:cs typeface="Consolas"/>
            </a:endParaRPr>
          </a:p>
          <a:p>
            <a:pPr marL="1548765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Consolas"/>
                <a:cs typeface="Consolas"/>
              </a:rPr>
              <a:t>mShowCount.setText(count);</a:t>
            </a:r>
            <a:endParaRPr sz="2000" dirty="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359"/>
              </a:spcBef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079" y="1416177"/>
            <a:ext cx="756920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@Override</a:t>
            </a:r>
            <a:endParaRPr sz="1800" dirty="0">
              <a:latin typeface="Consolas"/>
              <a:cs typeface="Consolas"/>
            </a:endParaRPr>
          </a:p>
          <a:p>
            <a:pPr marL="387350" marR="278765" indent="-3752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public void onRestoreInstanceState (Bundle mySavedState) </a:t>
            </a:r>
            <a:r>
              <a:rPr sz="1800" dirty="0"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super.onRestoreInstanceState(mySavedState);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 </a:t>
            </a:r>
            <a:r>
              <a:rPr sz="2000" b="1" spc="-5" dirty="0">
                <a:latin typeface="Consolas"/>
                <a:cs typeface="Consolas"/>
              </a:rPr>
              <a:t>(mySavedState != </a:t>
            </a:r>
            <a:r>
              <a:rPr sz="2000" b="1" dirty="0">
                <a:latin typeface="Consolas"/>
                <a:cs typeface="Consolas"/>
              </a:rPr>
              <a:t>null)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990600" marR="5080">
              <a:lnSpc>
                <a:spcPct val="100000"/>
              </a:lnSpc>
            </a:pPr>
            <a:r>
              <a:rPr sz="2000" b="1" spc="-5" dirty="0">
                <a:latin typeface="Consolas"/>
                <a:cs typeface="Consolas"/>
              </a:rPr>
              <a:t>String count </a:t>
            </a:r>
            <a:r>
              <a:rPr sz="2000" b="1" dirty="0">
                <a:latin typeface="Consolas"/>
                <a:cs typeface="Consolas"/>
              </a:rPr>
              <a:t>= </a:t>
            </a:r>
            <a:r>
              <a:rPr sz="2000" b="1" spc="-5" dirty="0">
                <a:latin typeface="Consolas"/>
                <a:cs typeface="Consolas"/>
              </a:rPr>
              <a:t>mySavedState.getString("count");  </a:t>
            </a:r>
            <a:r>
              <a:rPr sz="2000" b="1" dirty="0">
                <a:latin typeface="Consolas"/>
                <a:cs typeface="Consolas"/>
              </a:rPr>
              <a:t>if (count </a:t>
            </a:r>
            <a:r>
              <a:rPr sz="2000" b="1" spc="-10" dirty="0">
                <a:latin typeface="Consolas"/>
                <a:cs typeface="Consolas"/>
              </a:rPr>
              <a:t>!=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null)</a:t>
            </a:r>
            <a:endParaRPr sz="2000" dirty="0">
              <a:latin typeface="Consolas"/>
              <a:cs typeface="Consolas"/>
            </a:endParaRPr>
          </a:p>
          <a:p>
            <a:pPr marL="15487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nsolas"/>
                <a:cs typeface="Consolas"/>
              </a:rPr>
              <a:t>mShowCount.setText(count);</a:t>
            </a:r>
            <a:endParaRPr sz="2000" dirty="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830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onRestoreInstanceState(Bundle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5071" y="4777739"/>
            <a:ext cx="908303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Instance state </a:t>
            </a:r>
            <a:r>
              <a:rPr sz="3600" dirty="0">
                <a:latin typeface="Arial"/>
                <a:cs typeface="Arial"/>
              </a:rPr>
              <a:t>and app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restart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658852"/>
            <a:ext cx="8054975" cy="267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When you </a:t>
            </a:r>
            <a:r>
              <a:rPr sz="2400" dirty="0">
                <a:latin typeface="Arial"/>
                <a:cs typeface="Arial"/>
              </a:rPr>
              <a:t>stop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restart </a:t>
            </a:r>
            <a:r>
              <a:rPr sz="2400" spc="-5" dirty="0">
                <a:latin typeface="Arial"/>
                <a:cs typeface="Arial"/>
              </a:rPr>
              <a:t>a new app session,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activity  instance </a:t>
            </a:r>
            <a:r>
              <a:rPr sz="2400" dirty="0">
                <a:latin typeface="Arial"/>
                <a:cs typeface="Arial"/>
              </a:rPr>
              <a:t>states are </a:t>
            </a:r>
            <a:r>
              <a:rPr sz="2400" spc="-5" dirty="0">
                <a:latin typeface="Arial"/>
                <a:cs typeface="Arial"/>
              </a:rPr>
              <a:t>lost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your activities will </a:t>
            </a:r>
            <a:r>
              <a:rPr sz="2400" dirty="0">
                <a:latin typeface="Arial"/>
                <a:cs typeface="Arial"/>
              </a:rPr>
              <a:t>revert to </a:t>
            </a:r>
            <a:r>
              <a:rPr sz="2400" spc="-5" dirty="0">
                <a:latin typeface="Arial"/>
                <a:cs typeface="Arial"/>
              </a:rPr>
              <a:t>their  default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appearance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342265">
              <a:lnSpc>
                <a:spcPct val="1149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save user data between app sessions, use  shared preferences or 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30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F9F9F9"/>
                </a:solidFill>
              </a:rPr>
              <a:t>Learn</a:t>
            </a:r>
            <a:r>
              <a:rPr sz="3600" spc="-370" dirty="0">
                <a:solidFill>
                  <a:srgbClr val="F9F9F9"/>
                </a:solidFill>
              </a:rPr>
              <a:t> </a:t>
            </a:r>
            <a:r>
              <a:rPr sz="3600" spc="-125" dirty="0">
                <a:solidFill>
                  <a:srgbClr val="F9F9F9"/>
                </a:solidFill>
              </a:rPr>
              <a:t>more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1131548"/>
            <a:ext cx="5146040" cy="3391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Activity</a:t>
            </a:r>
            <a:r>
              <a:rPr sz="2400" spc="25" dirty="0">
                <a:solidFill>
                  <a:srgbClr val="0096A7"/>
                </a:solidFill>
                <a:latin typeface="Arial"/>
                <a:cs typeface="Arial"/>
                <a:hlinkClick r:id="rId4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(API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Guide)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5"/>
              </a:rPr>
              <a:t>Activity</a:t>
            </a:r>
            <a:r>
              <a:rPr sz="2400" spc="30" dirty="0">
                <a:solidFill>
                  <a:srgbClr val="0096A7"/>
                </a:solidFill>
                <a:latin typeface="Arial"/>
                <a:cs typeface="Arial"/>
                <a:hlinkClick r:id="rId5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(API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Reference)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6"/>
              </a:rPr>
              <a:t>Managing the 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6"/>
              </a:rPr>
              <a:t>Activity</a:t>
            </a:r>
            <a:r>
              <a:rPr sz="2400" u="heavy" spc="-2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400" u="heavy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6"/>
              </a:rPr>
              <a:t>Lifecycle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7"/>
              </a:rPr>
              <a:t>Pausing and </a:t>
            </a:r>
            <a:r>
              <a:rPr sz="2400" u="heavy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7"/>
              </a:rPr>
              <a:t>Resuming an</a:t>
            </a:r>
            <a:r>
              <a:rPr sz="2400" u="heavy" spc="-29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400" u="heavy" spc="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7"/>
              </a:rPr>
              <a:t>Activity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Stopping </a:t>
            </a:r>
            <a:r>
              <a:rPr sz="2400" u="heavy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and </a:t>
            </a:r>
            <a:r>
              <a:rPr sz="2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Restarting </a:t>
            </a:r>
            <a:r>
              <a:rPr sz="2400" u="heavy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an</a:t>
            </a:r>
            <a:r>
              <a:rPr sz="2400" u="heavy" spc="-29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8"/>
              </a:rPr>
              <a:t>Activity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9"/>
              </a:rPr>
              <a:t>Recreating an</a:t>
            </a:r>
            <a:r>
              <a:rPr sz="2400" u="heavy" spc="-1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9"/>
              </a:rPr>
              <a:t>Activity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0"/>
              </a:rPr>
              <a:t>Handling </a:t>
            </a:r>
            <a:r>
              <a:rPr sz="2400" u="heavy" spc="-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0"/>
              </a:rPr>
              <a:t>Runtime</a:t>
            </a:r>
            <a:r>
              <a:rPr sz="2400" u="heavy" spc="-15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2400" u="heavy" spc="-4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0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424242"/>
              </a:buClr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u="heavy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1"/>
              </a:rPr>
              <a:t>Bundle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574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What does an </a:t>
            </a:r>
            <a:r>
              <a:rPr sz="3600" spc="-5" dirty="0">
                <a:latin typeface="Arial"/>
                <a:cs typeface="Arial"/>
              </a:rPr>
              <a:t>Activity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do?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193882"/>
            <a:ext cx="8340090" cy="3352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Represents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activity,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such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as ordering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groceries,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sending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email,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getting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directions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Handles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user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interactions,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button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clicks,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text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entry,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login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verification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start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24242"/>
                </a:solidFill>
                <a:latin typeface="Arial"/>
                <a:cs typeface="Arial"/>
              </a:rPr>
              <a:t>activities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393065" marR="986155" indent="-381000">
              <a:lnSpc>
                <a:spcPct val="114999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life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cycle—is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created,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started,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runs,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paused, 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resumed,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stopped, and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destroyed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262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9F9F9"/>
                </a:solidFill>
              </a:rPr>
              <a:t>What's</a:t>
            </a:r>
            <a:r>
              <a:rPr sz="3600" spc="-360" dirty="0">
                <a:solidFill>
                  <a:srgbClr val="F9F9F9"/>
                </a:solidFill>
              </a:rPr>
              <a:t> </a:t>
            </a:r>
            <a:r>
              <a:rPr sz="3600" spc="-90" dirty="0">
                <a:solidFill>
                  <a:srgbClr val="F9F9F9"/>
                </a:solidFill>
              </a:rPr>
              <a:t>Next?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13181" y="2064257"/>
            <a:ext cx="8519160" cy="1879600"/>
          </a:xfrm>
          <a:custGeom>
            <a:avLst/>
            <a:gdLst/>
            <a:ahLst/>
            <a:cxnLst/>
            <a:rect l="l" t="t" r="r" b="b"/>
            <a:pathLst>
              <a:path w="8519160" h="1879600">
                <a:moveTo>
                  <a:pt x="0" y="1879092"/>
                </a:moveTo>
                <a:lnTo>
                  <a:pt x="8519160" y="1879092"/>
                </a:lnTo>
                <a:lnTo>
                  <a:pt x="8519160" y="0"/>
                </a:lnTo>
                <a:lnTo>
                  <a:pt x="0" y="0"/>
                </a:lnTo>
                <a:lnTo>
                  <a:pt x="0" y="1879092"/>
                </a:lnTo>
                <a:close/>
              </a:path>
            </a:pathLst>
          </a:custGeom>
          <a:ln w="38100">
            <a:solidFill>
              <a:srgbClr val="4BA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750" y="2225040"/>
            <a:ext cx="7405370" cy="14160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5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Concept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Chapter: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sz="2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2.2 </a:t>
            </a:r>
            <a:r>
              <a:rPr sz="2400" u="heavy" spc="-17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C 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Activity </a:t>
            </a:r>
            <a:r>
              <a:rPr sz="2400" u="heavy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Lifecycle </a:t>
            </a:r>
            <a:r>
              <a:rPr sz="2400" u="heavy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and </a:t>
            </a:r>
            <a:r>
              <a:rPr sz="2400" u="heavy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Managing</a:t>
            </a:r>
            <a:r>
              <a:rPr sz="2400" u="heavy" spc="-24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400" u="heavy" spc="-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Practical:</a:t>
            </a:r>
            <a:r>
              <a:rPr sz="2400" spc="10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2.2 </a:t>
            </a:r>
            <a:r>
              <a:rPr sz="2400" u="heavy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P </a:t>
            </a:r>
            <a:r>
              <a:rPr sz="2400" u="heavy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Activity </a:t>
            </a:r>
            <a:r>
              <a:rPr sz="2400" u="heavy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Lifecycle </a:t>
            </a:r>
            <a:r>
              <a:rPr sz="2400" u="heavy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and </a:t>
            </a:r>
            <a:r>
              <a:rPr sz="2400" u="heavy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Instance</a:t>
            </a:r>
            <a:r>
              <a:rPr sz="2400" u="heavy" spc="-36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heavy" spc="-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State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4182" y="470868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5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52585" y="48577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01767"/>
            <a:ext cx="9144000" cy="5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0751" y="4835448"/>
            <a:ext cx="18726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757575"/>
                </a:solidFill>
                <a:latin typeface="Trebuchet MS"/>
                <a:cs typeface="Trebuchet MS"/>
              </a:rPr>
              <a:t>Android </a:t>
            </a:r>
            <a:r>
              <a:rPr sz="1000" b="1" spc="-45" dirty="0">
                <a:solidFill>
                  <a:srgbClr val="757575"/>
                </a:solidFill>
                <a:latin typeface="Trebuchet MS"/>
                <a:cs typeface="Trebuchet MS"/>
              </a:rPr>
              <a:t>Developer</a:t>
            </a:r>
            <a:r>
              <a:rPr sz="1000" b="1" spc="-215" dirty="0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757575"/>
                </a:solidFill>
                <a:latin typeface="Trebuchet MS"/>
                <a:cs typeface="Trebuchet MS"/>
              </a:rPr>
              <a:t>Fundamentals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5554" y="1945589"/>
            <a:ext cx="10496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4BAE50"/>
                </a:solidFill>
              </a:rPr>
              <a:t>E</a:t>
            </a:r>
            <a:r>
              <a:rPr sz="4200" spc="135" dirty="0">
                <a:solidFill>
                  <a:srgbClr val="4BAE50"/>
                </a:solidFill>
              </a:rPr>
              <a:t>N</a:t>
            </a:r>
            <a:r>
              <a:rPr sz="4200" spc="55" dirty="0">
                <a:solidFill>
                  <a:srgbClr val="4BAE50"/>
                </a:solidFill>
              </a:rPr>
              <a:t>D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8777985" y="484581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"/>
                <a:cs typeface="Arial"/>
              </a:rPr>
              <a:t>51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80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Examples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activities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99731" y="1188719"/>
            <a:ext cx="1978660" cy="3106420"/>
            <a:chOff x="6999731" y="1188719"/>
            <a:chExt cx="1978660" cy="3106420"/>
          </a:xfrm>
        </p:grpSpPr>
        <p:sp>
          <p:nvSpPr>
            <p:cNvPr id="6" name="object 6"/>
            <p:cNvSpPr/>
            <p:nvPr/>
          </p:nvSpPr>
          <p:spPr>
            <a:xfrm>
              <a:off x="7008875" y="1197863"/>
              <a:ext cx="1959355" cy="30007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4303" y="1193291"/>
              <a:ext cx="1969135" cy="3096895"/>
            </a:xfrm>
            <a:custGeom>
              <a:avLst/>
              <a:gdLst/>
              <a:ahLst/>
              <a:cxnLst/>
              <a:rect l="l" t="t" r="r" b="b"/>
              <a:pathLst>
                <a:path w="1969134" h="3096895">
                  <a:moveTo>
                    <a:pt x="0" y="3096768"/>
                  </a:moveTo>
                  <a:lnTo>
                    <a:pt x="1969007" y="3096768"/>
                  </a:lnTo>
                  <a:lnTo>
                    <a:pt x="1969007" y="0"/>
                  </a:lnTo>
                  <a:lnTo>
                    <a:pt x="0" y="0"/>
                  </a:lnTo>
                  <a:lnTo>
                    <a:pt x="0" y="3096768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83535" y="1232916"/>
            <a:ext cx="1978660" cy="3086100"/>
            <a:chOff x="2383535" y="1232916"/>
            <a:chExt cx="1978660" cy="3086100"/>
          </a:xfrm>
        </p:grpSpPr>
        <p:sp>
          <p:nvSpPr>
            <p:cNvPr id="9" name="object 9"/>
            <p:cNvSpPr/>
            <p:nvPr/>
          </p:nvSpPr>
          <p:spPr>
            <a:xfrm>
              <a:off x="2392679" y="1242060"/>
              <a:ext cx="1960752" cy="3067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8107" y="1237488"/>
              <a:ext cx="1969135" cy="3077210"/>
            </a:xfrm>
            <a:custGeom>
              <a:avLst/>
              <a:gdLst/>
              <a:ahLst/>
              <a:cxnLst/>
              <a:rect l="l" t="t" r="r" b="b"/>
              <a:pathLst>
                <a:path w="1969135" h="3077210">
                  <a:moveTo>
                    <a:pt x="0" y="3076956"/>
                  </a:moveTo>
                  <a:lnTo>
                    <a:pt x="1969008" y="3076956"/>
                  </a:lnTo>
                  <a:lnTo>
                    <a:pt x="1969008" y="0"/>
                  </a:lnTo>
                  <a:lnTo>
                    <a:pt x="0" y="0"/>
                  </a:lnTo>
                  <a:lnTo>
                    <a:pt x="0" y="3076956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9247" y="1237488"/>
            <a:ext cx="1969135" cy="3077210"/>
            <a:chOff x="79247" y="1237488"/>
            <a:chExt cx="1969135" cy="3077210"/>
          </a:xfrm>
        </p:grpSpPr>
        <p:sp>
          <p:nvSpPr>
            <p:cNvPr id="12" name="object 12"/>
            <p:cNvSpPr/>
            <p:nvPr/>
          </p:nvSpPr>
          <p:spPr>
            <a:xfrm>
              <a:off x="83819" y="1242060"/>
              <a:ext cx="1960752" cy="3067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19" y="1242060"/>
              <a:ext cx="1960245" cy="3068320"/>
            </a:xfrm>
            <a:custGeom>
              <a:avLst/>
              <a:gdLst/>
              <a:ahLst/>
              <a:cxnLst/>
              <a:rect l="l" t="t" r="r" b="b"/>
              <a:pathLst>
                <a:path w="1960245" h="3068320">
                  <a:moveTo>
                    <a:pt x="0" y="3067812"/>
                  </a:moveTo>
                  <a:lnTo>
                    <a:pt x="1959864" y="3067812"/>
                  </a:lnTo>
                  <a:lnTo>
                    <a:pt x="1959864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690871" y="1232916"/>
            <a:ext cx="1979930" cy="3086100"/>
            <a:chOff x="4690871" y="1232916"/>
            <a:chExt cx="1979930" cy="3086100"/>
          </a:xfrm>
        </p:grpSpPr>
        <p:sp>
          <p:nvSpPr>
            <p:cNvPr id="15" name="object 15"/>
            <p:cNvSpPr/>
            <p:nvPr/>
          </p:nvSpPr>
          <p:spPr>
            <a:xfrm>
              <a:off x="4700015" y="1539240"/>
              <a:ext cx="1962276" cy="2770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95443" y="1237488"/>
              <a:ext cx="1971039" cy="3077210"/>
            </a:xfrm>
            <a:custGeom>
              <a:avLst/>
              <a:gdLst/>
              <a:ahLst/>
              <a:cxnLst/>
              <a:rect l="l" t="t" r="r" b="b"/>
              <a:pathLst>
                <a:path w="1971040" h="3077210">
                  <a:moveTo>
                    <a:pt x="0" y="3076956"/>
                  </a:moveTo>
                  <a:lnTo>
                    <a:pt x="1970531" y="3076956"/>
                  </a:lnTo>
                  <a:lnTo>
                    <a:pt x="1970531" y="0"/>
                  </a:lnTo>
                  <a:lnTo>
                    <a:pt x="0" y="0"/>
                  </a:lnTo>
                  <a:lnTo>
                    <a:pt x="0" y="3076956"/>
                  </a:lnTo>
                  <a:close/>
                </a:path>
              </a:pathLst>
            </a:custGeom>
            <a:ln w="914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7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66446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Apps and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activities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219327"/>
            <a:ext cx="8201025" cy="20910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Activities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loosely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tied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together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up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app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First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user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sees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typically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"main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activity"</a:t>
            </a:r>
            <a:endParaRPr sz="2400">
              <a:latin typeface="Arial"/>
              <a:cs typeface="Arial"/>
            </a:endParaRPr>
          </a:p>
          <a:p>
            <a:pPr marL="393065" marR="5080" indent="-381000">
              <a:lnSpc>
                <a:spcPct val="114999"/>
              </a:lnSpc>
              <a:spcBef>
                <a:spcPts val="994"/>
              </a:spcBef>
              <a:buFont typeface="Times New Roman"/>
              <a:buChar char="●"/>
              <a:tabLst>
                <a:tab pos="393065" algn="l"/>
                <a:tab pos="393700" algn="l"/>
                <a:tab pos="3388995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organized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parent-child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relationships</a:t>
            </a:r>
            <a:r>
              <a:rPr sz="2400" spc="-3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Android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manifest	</a:t>
            </a:r>
            <a:r>
              <a:rPr sz="24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aid</a:t>
            </a:r>
            <a:r>
              <a:rPr sz="2400" spc="-2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navigation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0792" y="4777739"/>
            <a:ext cx="906779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40">
                <a:moveTo>
                  <a:pt x="9143999" y="0"/>
                </a:moveTo>
                <a:lnTo>
                  <a:pt x="0" y="0"/>
                </a:lnTo>
                <a:lnTo>
                  <a:pt x="0" y="979932"/>
                </a:lnTo>
                <a:lnTo>
                  <a:pt x="9143999" y="979932"/>
                </a:lnTo>
                <a:lnTo>
                  <a:pt x="9143999" y="0"/>
                </a:lnTo>
                <a:close/>
              </a:path>
            </a:pathLst>
          </a:custGeom>
          <a:solidFill>
            <a:srgbClr val="4B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26821"/>
            <a:ext cx="441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9F9F9"/>
                </a:solidFill>
              </a:rPr>
              <a:t>Layouts and</a:t>
            </a:r>
            <a:r>
              <a:rPr sz="3600" spc="-530" dirty="0">
                <a:solidFill>
                  <a:srgbClr val="F9F9F9"/>
                </a:solidFill>
              </a:rPr>
              <a:t> </a:t>
            </a:r>
            <a:r>
              <a:rPr sz="3600" spc="-125" dirty="0">
                <a:solidFill>
                  <a:srgbClr val="F9F9F9"/>
                </a:solidFill>
              </a:rPr>
              <a:t>Activities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1262253"/>
            <a:ext cx="7128509" cy="16706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activity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typically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UI</a:t>
            </a:r>
            <a:r>
              <a:rPr sz="2400" spc="-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layout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Layout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usually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XML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393065" algn="l"/>
                <a:tab pos="393700" algn="l"/>
              </a:tabLst>
            </a:pP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"inflates"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layout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"/>
                <a:cs typeface="Arial"/>
              </a:rPr>
              <a:t>part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being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860792" y="4777740"/>
              <a:ext cx="906779" cy="316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0"/>
              <a:ext cx="4572000" cy="4660900"/>
            </a:xfrm>
            <a:custGeom>
              <a:avLst/>
              <a:gdLst/>
              <a:ahLst/>
              <a:cxnLst/>
              <a:rect l="l" t="t" r="r" b="b"/>
              <a:pathLst>
                <a:path w="4572000" h="4660900">
                  <a:moveTo>
                    <a:pt x="4572000" y="0"/>
                  </a:moveTo>
                  <a:lnTo>
                    <a:pt x="0" y="0"/>
                  </a:lnTo>
                  <a:lnTo>
                    <a:pt x="0" y="4660392"/>
                  </a:lnTo>
                  <a:lnTo>
                    <a:pt x="4572000" y="4660392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B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747" y="1610309"/>
            <a:ext cx="324358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213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4BAE50"/>
                </a:solidFill>
              </a:rPr>
              <a:t>I</a:t>
            </a:r>
            <a:r>
              <a:rPr sz="4200" spc="-25" dirty="0">
                <a:solidFill>
                  <a:srgbClr val="4BAE50"/>
                </a:solidFill>
              </a:rPr>
              <a:t>m</a:t>
            </a:r>
            <a:r>
              <a:rPr sz="4200" spc="-135" dirty="0">
                <a:solidFill>
                  <a:srgbClr val="4BAE50"/>
                </a:solidFill>
              </a:rPr>
              <a:t>p</a:t>
            </a:r>
            <a:r>
              <a:rPr sz="4200" spc="-235" dirty="0">
                <a:solidFill>
                  <a:srgbClr val="4BAE50"/>
                </a:solidFill>
              </a:rPr>
              <a:t>le</a:t>
            </a:r>
            <a:r>
              <a:rPr sz="4200" dirty="0">
                <a:solidFill>
                  <a:srgbClr val="4BAE50"/>
                </a:solidFill>
              </a:rPr>
              <a:t>m</a:t>
            </a:r>
            <a:r>
              <a:rPr sz="4200" spc="-235" dirty="0">
                <a:solidFill>
                  <a:srgbClr val="4BAE50"/>
                </a:solidFill>
              </a:rPr>
              <a:t>e</a:t>
            </a:r>
            <a:r>
              <a:rPr sz="4200" spc="-204" dirty="0">
                <a:solidFill>
                  <a:srgbClr val="4BAE50"/>
                </a:solidFill>
              </a:rPr>
              <a:t>n</a:t>
            </a:r>
            <a:r>
              <a:rPr sz="4200" spc="-315" dirty="0">
                <a:solidFill>
                  <a:srgbClr val="4BAE50"/>
                </a:solidFill>
              </a:rPr>
              <a:t>t</a:t>
            </a:r>
            <a:r>
              <a:rPr sz="4200" spc="-260" dirty="0">
                <a:solidFill>
                  <a:srgbClr val="4BAE50"/>
                </a:solidFill>
              </a:rPr>
              <a:t>i</a:t>
            </a:r>
            <a:r>
              <a:rPr sz="4200" spc="-215" dirty="0">
                <a:solidFill>
                  <a:srgbClr val="4BAE50"/>
                </a:solidFill>
              </a:rPr>
              <a:t>n</a:t>
            </a:r>
            <a:r>
              <a:rPr sz="4200" spc="180" dirty="0">
                <a:solidFill>
                  <a:srgbClr val="4BAE50"/>
                </a:solidFill>
              </a:rPr>
              <a:t>g  </a:t>
            </a:r>
            <a:r>
              <a:rPr sz="4200" spc="-145" dirty="0">
                <a:solidFill>
                  <a:srgbClr val="4BAE50"/>
                </a:solidFill>
              </a:rPr>
              <a:t>Activities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5690361" y="4701062"/>
            <a:ext cx="1934845" cy="433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900" i="1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This </a:t>
            </a:r>
            <a:r>
              <a:rPr sz="900" i="1" spc="-2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work </a:t>
            </a:r>
            <a:r>
              <a:rPr sz="900" i="1" spc="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is </a:t>
            </a:r>
            <a:r>
              <a:rPr sz="900" i="1" spc="-1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licensed </a:t>
            </a:r>
            <a:r>
              <a:rPr sz="900" i="1" spc="-30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under </a:t>
            </a:r>
            <a:r>
              <a:rPr sz="900" i="1" spc="5" dirty="0">
                <a:solidFill>
                  <a:srgbClr val="666666"/>
                </a:solidFill>
                <a:latin typeface="Trebuchet MS"/>
                <a:cs typeface="Trebuchet MS"/>
                <a:hlinkClick r:id="rId3"/>
              </a:rPr>
              <a:t>a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Creative </a:t>
            </a:r>
            <a:r>
              <a:rPr sz="900" i="1" spc="-30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900" i="1" u="sng" spc="-1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Attribution-NonCommercial </a:t>
            </a:r>
            <a:r>
              <a:rPr sz="900" i="1" spc="-25" dirty="0">
                <a:solidFill>
                  <a:srgbClr val="0096A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4.0 </a:t>
            </a:r>
            <a:r>
              <a:rPr sz="900" i="1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International</a:t>
            </a:r>
            <a:r>
              <a:rPr sz="900" i="1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900" i="1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Activity </a:t>
            </a:r>
            <a:r>
              <a:rPr spc="-40" dirty="0"/>
              <a:t>Lifecycle</a:t>
            </a:r>
            <a:r>
              <a:rPr spc="-235" dirty="0"/>
              <a:t> </a:t>
            </a:r>
            <a:r>
              <a:rPr spc="-90" dirty="0"/>
              <a:t>&amp;  </a:t>
            </a:r>
            <a:r>
              <a:rPr spc="10" dirty="0"/>
              <a:t>Managing</a:t>
            </a:r>
            <a:r>
              <a:rPr spc="-140" dirty="0"/>
              <a:t> </a:t>
            </a:r>
            <a:r>
              <a:rPr spc="-20" dirty="0"/>
              <a:t>State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Android </a:t>
            </a:r>
            <a:r>
              <a:rPr spc="-45" dirty="0"/>
              <a:t>Developer</a:t>
            </a:r>
            <a:r>
              <a:rPr spc="-215" dirty="0"/>
              <a:t> </a:t>
            </a:r>
            <a:r>
              <a:rPr spc="-25" dirty="0"/>
              <a:t>Fundamentals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2585" y="485779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A1D759-5553-47DC-AD43-097DD197D0B7}"/>
</file>

<file path=customXml/itemProps2.xml><?xml version="1.0" encoding="utf-8"?>
<ds:datastoreItem xmlns:ds="http://schemas.openxmlformats.org/officeDocument/2006/customXml" ds:itemID="{68DE4D89-CF85-4BB9-9B78-43549FD5D515}"/>
</file>

<file path=customXml/itemProps3.xml><?xml version="1.0" encoding="utf-8"?>
<ds:datastoreItem xmlns:ds="http://schemas.openxmlformats.org/officeDocument/2006/customXml" ds:itemID="{2815DC28-222B-4ABB-B532-6F1D0B658E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2624</Words>
  <Application>Microsoft Office PowerPoint</Application>
  <PresentationFormat>On-screen Show (16:9)</PresentationFormat>
  <Paragraphs>468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Trebuchet MS</vt:lpstr>
      <vt:lpstr>Office Theme</vt:lpstr>
      <vt:lpstr>Activities</vt:lpstr>
      <vt:lpstr>Contents</vt:lpstr>
      <vt:lpstr>Activities 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 Activities</vt:lpstr>
      <vt:lpstr>Implement new activities</vt:lpstr>
      <vt:lpstr>1. Define layout in XML</vt:lpstr>
      <vt:lpstr>2. Define Activity Java class</vt:lpstr>
      <vt:lpstr>3. Connect activity with layout</vt:lpstr>
      <vt:lpstr>PowerPoint Presentation</vt:lpstr>
      <vt:lpstr>4. Declare main activity in manifest</vt:lpstr>
      <vt:lpstr>2.2 Activity Lifecycle and  Managing State</vt:lpstr>
      <vt:lpstr>Activity  Lifecycle</vt:lpstr>
      <vt:lpstr>What is the Activity Lifecycle?</vt:lpstr>
      <vt:lpstr>What is the Activity Lifecycle?</vt:lpstr>
      <vt:lpstr>Activity states  and app visibility</vt:lpstr>
      <vt:lpstr>Callbacks and when they are called</vt:lpstr>
      <vt:lpstr>Activity states and callbacks graph</vt:lpstr>
      <vt:lpstr>Implementing and overriding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Activity Instance  State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Instance state and app restart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dc:creator>Anu</dc:creator>
  <cp:lastModifiedBy>PRABHAS</cp:lastModifiedBy>
  <cp:revision>3</cp:revision>
  <dcterms:created xsi:type="dcterms:W3CDTF">2021-02-12T05:15:45Z</dcterms:created>
  <dcterms:modified xsi:type="dcterms:W3CDTF">2021-02-12T10:07:43Z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2021-02-12T00:00:00Z</vt:filetime>
  </property>
  <property fmtid="{D5CDD505-2E9C-101B-9397-08002B2CF9AE}" pid="5" name="ContentTypeId">
    <vt:lpwstr>0x01010025C2829949431E46AD39C9265D4079AD</vt:lpwstr>
  </property>
</Properties>
</file>