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6.png" ContentType="image/png"/>
  <Override PartName="/ppt/media/image2.png" ContentType="image/png"/>
  <Override PartName="/ppt/media/image7.png" ContentType="image/png"/>
  <Override PartName="/ppt/media/image1.png" ContentType="image/png"/>
  <Override PartName="/ppt/media/image3.png" ContentType="image/png"/>
  <Override PartName="/ppt/media/image4.png" ContentType="image/png"/>
  <Override PartName="/ppt/media/image5.png" ContentType="image/png"/>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3.xml.rels" ContentType="application/vnd.openxmlformats-package.relationships+xml"/>
  <Override PartName="/ppt/slideLayouts/_rels/slideLayout36.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29.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5"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6"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7"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28"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2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DDBB909-1C83-4A13-99C2-B556AF73DEC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p:spPr>
      </p:sp>
      <p:sp>
        <p:nvSpPr>
          <p:cNvPr id="160"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61"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45E38C6D-1CE9-4007-9684-58E98E77DFEA}" type="slidenum">
              <a:rPr b="0" lang="en-US" sz="1200" spc="-1" strike="noStrike">
                <a:solidFill>
                  <a:srgbClr val="000000"/>
                </a:solidFill>
                <a:latin typeface="Arial"/>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p:spPr>
      </p:sp>
      <p:sp>
        <p:nvSpPr>
          <p:cNvPr id="163"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64"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D3A16E7E-B008-4409-BCE8-672B301F21B4}" type="slidenum">
              <a:rPr b="0" lang="en-US" sz="1200" spc="-1" strike="noStrike">
                <a:solidFill>
                  <a:srgbClr val="000000"/>
                </a:solidFill>
                <a:latin typeface="Arial"/>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6040" cy="3085920"/>
          </a:xfrm>
          <a:prstGeom prst="rect">
            <a:avLst/>
          </a:prstGeom>
        </p:spPr>
      </p:sp>
      <p:sp>
        <p:nvSpPr>
          <p:cNvPr id="166"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67"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D74E67D7-9D95-43B8-B222-C2096531E4CE}" type="slidenum">
              <a:rPr b="0" lang="en-US" sz="1200" spc="-1" strike="noStrike">
                <a:solidFill>
                  <a:srgbClr val="000000"/>
                </a:solidFill>
                <a:latin typeface="Arial"/>
              </a:rPr>
              <a:t>&lt;number&gt;</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p:spPr>
      </p:sp>
      <p:sp>
        <p:nvSpPr>
          <p:cNvPr id="169"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70"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2B35B0CA-48E6-4423-860A-41C1B8D9E367}" type="slidenum">
              <a:rPr b="0" lang="en-US" sz="1200" spc="-1" strike="noStrike">
                <a:solidFill>
                  <a:srgbClr val="000000"/>
                </a:solidFill>
                <a:latin typeface="Arial"/>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3EAFA646-3D5D-447A-9DD2-5F0A232A308D}" type="datetime">
              <a:rPr b="0" lang="en-IN" sz="1200" spc="-1" strike="noStrike">
                <a:solidFill>
                  <a:srgbClr val="8b8b8b"/>
                </a:solidFill>
                <a:latin typeface="Calibri"/>
              </a:rPr>
              <a:t>19/03/21</a:t>
            </a:fld>
            <a:endParaRPr b="0" lang="en-IN" sz="1200" spc="-1" strike="noStrike">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F965030-9B32-4565-8D2C-5B5A494EC526}" type="slidenum">
              <a:rPr b="0" lang="en-IN"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64FC9609-EF88-4A4B-A866-811C5EC49690}" type="datetime">
              <a:rPr b="0" lang="en-IN" sz="1200" spc="-1" strike="noStrike">
                <a:solidFill>
                  <a:srgbClr val="8b8b8b"/>
                </a:solidFill>
                <a:latin typeface="Calibri"/>
              </a:rPr>
              <a:t>19/03/21</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A691FF6-3C77-4E05-BF1A-8F3EF73FD8B5}"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808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6172200" y="1825560"/>
            <a:ext cx="51811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ADDF3F9C-7F02-4B98-93C7-8D69E9A2D189}" type="datetime">
              <a:rPr b="0" lang="en-IN" sz="1200" spc="-1" strike="noStrike">
                <a:solidFill>
                  <a:srgbClr val="8b8b8b"/>
                </a:solidFill>
                <a:latin typeface="Calibri"/>
              </a:rPr>
              <a:t>19/03/21</a:t>
            </a:fld>
            <a:endParaRPr b="0" lang="en-IN" sz="1200" spc="-1" strike="noStrike">
              <a:latin typeface="Times New Roman"/>
            </a:endParaRPr>
          </a:p>
        </p:txBody>
      </p:sp>
      <p:sp>
        <p:nvSpPr>
          <p:cNvPr id="86" name="PlaceHolder 5"/>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7"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78A2D2F-7345-4C07-9427-3E1A7A4775E1}"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3" descr=""/>
          <p:cNvPicPr/>
          <p:nvPr/>
        </p:nvPicPr>
        <p:blipFill>
          <a:blip r:embed="rId1"/>
          <a:stretch/>
        </p:blipFill>
        <p:spPr>
          <a:xfrm>
            <a:off x="813600" y="230400"/>
            <a:ext cx="11064600" cy="3202200"/>
          </a:xfrm>
          <a:prstGeom prst="rect">
            <a:avLst/>
          </a:prstGeom>
          <a:ln w="0">
            <a:noFill/>
          </a:ln>
        </p:spPr>
      </p:pic>
      <p:pic>
        <p:nvPicPr>
          <p:cNvPr id="131" name="Content Placeholder 3" descr=""/>
          <p:cNvPicPr/>
          <p:nvPr/>
        </p:nvPicPr>
        <p:blipFill>
          <a:blip r:embed="rId2"/>
          <a:srcRect l="0" t="0" r="0" b="46769"/>
          <a:stretch/>
        </p:blipFill>
        <p:spPr>
          <a:xfrm>
            <a:off x="0" y="3432960"/>
            <a:ext cx="6345720" cy="3205080"/>
          </a:xfrm>
          <a:prstGeom prst="rect">
            <a:avLst/>
          </a:prstGeom>
          <a:ln w="0">
            <a:noFill/>
          </a:ln>
        </p:spPr>
      </p:pic>
      <p:pic>
        <p:nvPicPr>
          <p:cNvPr id="132" name="Content Placeholder 3" descr=""/>
          <p:cNvPicPr/>
          <p:nvPr/>
        </p:nvPicPr>
        <p:blipFill>
          <a:blip r:embed="rId3"/>
          <a:srcRect l="0" t="53544" r="0" b="0"/>
          <a:stretch/>
        </p:blipFill>
        <p:spPr>
          <a:xfrm>
            <a:off x="6346080" y="3636720"/>
            <a:ext cx="5779440" cy="2547360"/>
          </a:xfrm>
          <a:prstGeom prst="rect">
            <a:avLst/>
          </a:prstGeom>
          <a:ln w="0">
            <a:noFill/>
          </a:ln>
        </p:spPr>
      </p:pic>
      <p:sp>
        <p:nvSpPr>
          <p:cNvPr id="133" name="TextBox 8"/>
          <p:cNvSpPr/>
          <p:nvPr/>
        </p:nvSpPr>
        <p:spPr>
          <a:xfrm>
            <a:off x="259200" y="135000"/>
            <a:ext cx="549720" cy="516960"/>
          </a:xfrm>
          <a:prstGeom prst="rect">
            <a:avLst/>
          </a:prstGeom>
          <a:noFill/>
          <a:ln w="0">
            <a:noFill/>
          </a:ln>
        </p:spPr>
        <p:style>
          <a:lnRef idx="0"/>
          <a:fillRef idx="0"/>
          <a:effectRef idx="0"/>
          <a:fontRef idx="minor"/>
        </p:style>
        <p:txBody>
          <a:bodyPr wrap="none" lIns="90000" rIns="90000" tIns="45000" bIns="45000">
            <a:spAutoFit/>
          </a:bodyPr>
          <a:p>
            <a:pPr>
              <a:lnSpc>
                <a:spcPct val="100000"/>
              </a:lnSpc>
              <a:tabLst>
                <a:tab algn="l" pos="0"/>
              </a:tabLst>
            </a:pPr>
            <a:r>
              <a:rPr b="1" lang="en-IN" sz="2800" spc="-1" strike="noStrike">
                <a:solidFill>
                  <a:srgbClr val="000000"/>
                </a:solidFill>
                <a:latin typeface="Calibri"/>
              </a:rPr>
              <a:t>P1</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1" descr=""/>
          <p:cNvPicPr/>
          <p:nvPr/>
        </p:nvPicPr>
        <p:blipFill>
          <a:blip r:embed="rId1"/>
          <a:stretch/>
        </p:blipFill>
        <p:spPr>
          <a:xfrm>
            <a:off x="0" y="594720"/>
            <a:ext cx="12021840" cy="1588320"/>
          </a:xfrm>
          <a:prstGeom prst="rect">
            <a:avLst/>
          </a:prstGeom>
          <a:ln w="0">
            <a:noFill/>
          </a:ln>
        </p:spPr>
      </p:pic>
      <p:pic>
        <p:nvPicPr>
          <p:cNvPr id="135" name="Picture 2" descr=""/>
          <p:cNvPicPr/>
          <p:nvPr/>
        </p:nvPicPr>
        <p:blipFill>
          <a:blip r:embed="rId2"/>
          <a:stretch/>
        </p:blipFill>
        <p:spPr>
          <a:xfrm>
            <a:off x="177480" y="4213440"/>
            <a:ext cx="11844360" cy="1816560"/>
          </a:xfrm>
          <a:prstGeom prst="rect">
            <a:avLst/>
          </a:prstGeom>
          <a:ln w="0">
            <a:noFill/>
          </a:ln>
        </p:spPr>
      </p:pic>
      <p:sp>
        <p:nvSpPr>
          <p:cNvPr id="136" name="TextBox 3"/>
          <p:cNvSpPr/>
          <p:nvPr/>
        </p:nvSpPr>
        <p:spPr>
          <a:xfrm>
            <a:off x="3960" y="71640"/>
            <a:ext cx="549720" cy="516960"/>
          </a:xfrm>
          <a:prstGeom prst="rect">
            <a:avLst/>
          </a:prstGeom>
          <a:noFill/>
          <a:ln w="0">
            <a:noFill/>
          </a:ln>
        </p:spPr>
        <p:style>
          <a:lnRef idx="0"/>
          <a:fillRef idx="0"/>
          <a:effectRef idx="0"/>
          <a:fontRef idx="minor"/>
        </p:style>
        <p:txBody>
          <a:bodyPr wrap="none" lIns="90000" rIns="90000" tIns="45000" bIns="45000">
            <a:spAutoFit/>
          </a:bodyPr>
          <a:p>
            <a:pPr>
              <a:lnSpc>
                <a:spcPct val="100000"/>
              </a:lnSpc>
              <a:tabLst>
                <a:tab algn="l" pos="0"/>
              </a:tabLst>
            </a:pPr>
            <a:r>
              <a:rPr b="1" lang="en-IN" sz="2800" spc="-1" strike="noStrike">
                <a:solidFill>
                  <a:srgbClr val="000000"/>
                </a:solidFill>
                <a:latin typeface="Calibri"/>
              </a:rPr>
              <a:t>P2</a:t>
            </a:r>
            <a:endParaRPr b="0" lang="en-IN" sz="2800" spc="-1" strike="noStrike">
              <a:latin typeface="Arial"/>
            </a:endParaRPr>
          </a:p>
        </p:txBody>
      </p:sp>
      <p:sp>
        <p:nvSpPr>
          <p:cNvPr id="137" name="TextBox 4"/>
          <p:cNvSpPr/>
          <p:nvPr/>
        </p:nvSpPr>
        <p:spPr>
          <a:xfrm>
            <a:off x="3960" y="3690360"/>
            <a:ext cx="549720" cy="516960"/>
          </a:xfrm>
          <a:prstGeom prst="rect">
            <a:avLst/>
          </a:prstGeom>
          <a:noFill/>
          <a:ln w="0">
            <a:noFill/>
          </a:ln>
        </p:spPr>
        <p:style>
          <a:lnRef idx="0"/>
          <a:fillRef idx="0"/>
          <a:effectRef idx="0"/>
          <a:fontRef idx="minor"/>
        </p:style>
        <p:txBody>
          <a:bodyPr wrap="none" lIns="90000" rIns="90000" tIns="45000" bIns="45000">
            <a:spAutoFit/>
          </a:bodyPr>
          <a:p>
            <a:pPr>
              <a:lnSpc>
                <a:spcPct val="100000"/>
              </a:lnSpc>
              <a:tabLst>
                <a:tab algn="l" pos="0"/>
              </a:tabLst>
            </a:pPr>
            <a:r>
              <a:rPr b="1" lang="en-IN" sz="2800" spc="-1" strike="noStrike">
                <a:solidFill>
                  <a:srgbClr val="000000"/>
                </a:solidFill>
                <a:latin typeface="Calibri"/>
              </a:rPr>
              <a:t>P3</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itle 1"/>
          <p:cNvSpPr txBox="1"/>
          <p:nvPr/>
        </p:nvSpPr>
        <p:spPr>
          <a:xfrm>
            <a:off x="769320" y="99720"/>
            <a:ext cx="10515240" cy="499680"/>
          </a:xfrm>
          <a:prstGeom prst="rect">
            <a:avLst/>
          </a:prstGeom>
          <a:noFill/>
          <a:ln w="0">
            <a:noFill/>
          </a:ln>
        </p:spPr>
        <p:txBody>
          <a:bodyPr anchor="ctr">
            <a:normAutofit fontScale="56000"/>
          </a:bodyPr>
          <a:p>
            <a:pPr>
              <a:lnSpc>
                <a:spcPct val="90000"/>
              </a:lnSpc>
            </a:pPr>
            <a:r>
              <a:rPr b="0" lang="en-IN" sz="4400" spc="-1" strike="noStrike">
                <a:solidFill>
                  <a:srgbClr val="000000"/>
                </a:solidFill>
                <a:latin typeface="Calibri Light"/>
              </a:rPr>
              <a:t>Answer</a:t>
            </a:r>
            <a:endParaRPr b="0" lang="en-US" sz="4400" spc="-1" strike="noStrike">
              <a:solidFill>
                <a:srgbClr val="000000"/>
              </a:solidFill>
              <a:latin typeface="Calibri"/>
            </a:endParaRPr>
          </a:p>
        </p:txBody>
      </p:sp>
      <p:sp>
        <p:nvSpPr>
          <p:cNvPr id="139" name="Content Placeholder 2"/>
          <p:cNvSpPr txBox="1"/>
          <p:nvPr/>
        </p:nvSpPr>
        <p:spPr>
          <a:xfrm>
            <a:off x="285120" y="688320"/>
            <a:ext cx="11611440" cy="6026760"/>
          </a:xfrm>
          <a:prstGeom prst="rect">
            <a:avLst/>
          </a:prstGeom>
          <a:noFill/>
          <a:ln w="0">
            <a:noFill/>
          </a:ln>
        </p:spPr>
        <p:txBody>
          <a:bodyPr>
            <a:normAutofit/>
          </a:bodyPr>
          <a:p>
            <a:pPr>
              <a:lnSpc>
                <a:spcPct val="90000"/>
              </a:lnSpc>
              <a:spcBef>
                <a:spcPts val="1001"/>
              </a:spcBef>
              <a:tabLst>
                <a:tab algn="l" pos="0"/>
              </a:tabLst>
            </a:pPr>
            <a:r>
              <a:rPr b="1" lang="en-IN" sz="2800" spc="-1" strike="noStrike">
                <a:solidFill>
                  <a:srgbClr val="000000"/>
                </a:solidFill>
                <a:latin typeface="Calibri"/>
              </a:rPr>
              <a:t>P1</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This program will store the absolute value of content at memory location 0FA into memory location 0FB.</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1" lang="en-IN" sz="2800" spc="-1" strike="noStrike">
                <a:solidFill>
                  <a:srgbClr val="000000"/>
                </a:solidFill>
                <a:latin typeface="Calibri"/>
              </a:rPr>
              <a:t>P2</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gn="just">
              <a:lnSpc>
                <a:spcPct val="90000"/>
              </a:lnSpc>
              <a:spcBef>
                <a:spcPts val="1001"/>
              </a:spcBef>
              <a:tabLst>
                <a:tab algn="l" pos="0"/>
              </a:tabLst>
            </a:pPr>
            <a:r>
              <a:rPr b="0" lang="en-US" sz="2800" spc="-1" strike="noStrike">
                <a:solidFill>
                  <a:srgbClr val="000000"/>
                </a:solidFill>
                <a:latin typeface="Calibri"/>
              </a:rPr>
              <a:t>First, the CPU must make access memory to fetch the instruction. The instruction contains the address of the data we want to load. During the execute phase accesses memory to load the data value located at that address for a total of two trips to memory.</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40" name="Picture 3" descr=""/>
          <p:cNvPicPr/>
          <p:nvPr/>
        </p:nvPicPr>
        <p:blipFill>
          <a:blip r:embed="rId1"/>
          <a:stretch/>
        </p:blipFill>
        <p:spPr>
          <a:xfrm>
            <a:off x="7157880" y="1655280"/>
            <a:ext cx="4394520" cy="2663280"/>
          </a:xfrm>
          <a:prstGeom prst="rect">
            <a:avLst/>
          </a:prstGeom>
          <a:ln w="0">
            <a:noFill/>
          </a:ln>
        </p:spPr>
      </p:pic>
      <p:graphicFrame>
        <p:nvGraphicFramePr>
          <p:cNvPr id="141" name="Table 4"/>
          <p:cNvGraphicFramePr/>
          <p:nvPr/>
        </p:nvGraphicFramePr>
        <p:xfrm>
          <a:off x="1684800" y="3948120"/>
          <a:ext cx="4564800" cy="741240"/>
        </p:xfrm>
        <a:graphic>
          <a:graphicData uri="http://schemas.openxmlformats.org/drawingml/2006/table">
            <a:tbl>
              <a:tblPr/>
              <a:tblGrid>
                <a:gridCol w="2282400"/>
                <a:gridCol w="2282400"/>
              </a:tblGrid>
              <a:tr h="370800">
                <a:tc>
                  <a:txBody>
                    <a:bodyPr>
                      <a:noAutofit/>
                    </a:bodyPr>
                    <a:p>
                      <a:pPr algn="ctr">
                        <a:lnSpc>
                          <a:spcPct val="100000"/>
                        </a:lnSpc>
                      </a:pPr>
                      <a:r>
                        <a:rPr b="1" lang="en-IN" sz="1800" spc="-1" strike="noStrike">
                          <a:solidFill>
                            <a:srgbClr val="ffffff"/>
                          </a:solidFill>
                          <a:latin typeface="Calibri"/>
                        </a:rPr>
                        <a:t>OPCODE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c>
                  <a:txBody>
                    <a:bodyPr>
                      <a:noAutofit/>
                    </a:bodyPr>
                    <a:p>
                      <a:pPr algn="ctr">
                        <a:lnSpc>
                          <a:spcPct val="100000"/>
                        </a:lnSpc>
                      </a:pPr>
                      <a:r>
                        <a:rPr b="1" lang="en-IN" sz="1800" spc="-1" strike="noStrike">
                          <a:solidFill>
                            <a:srgbClr val="ffffff"/>
                          </a:solidFill>
                          <a:latin typeface="Calibri"/>
                        </a:rPr>
                        <a:t>OPERAND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70ad47"/>
                    </a:solidFill>
                  </a:tcPr>
                </a:tc>
              </a:tr>
              <a:tr h="370800">
                <a:tc>
                  <a:txBody>
                    <a:bodyPr>
                      <a:noAutofit/>
                    </a:bodyPr>
                    <a:p>
                      <a:pPr algn="ctr">
                        <a:lnSpc>
                          <a:spcPct val="100000"/>
                        </a:lnSpc>
                      </a:pPr>
                      <a:r>
                        <a:rPr b="0" lang="en-IN" sz="1800" spc="-1" strike="noStrike">
                          <a:solidFill>
                            <a:srgbClr val="000000"/>
                          </a:solidFill>
                          <a:latin typeface="Calibri"/>
                        </a:rPr>
                        <a:t>00000001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c>
                  <a:txBody>
                    <a:bodyPr>
                      <a:noAutofit/>
                    </a:bodyPr>
                    <a:p>
                      <a:pPr algn="ctr">
                        <a:lnSpc>
                          <a:spcPct val="100000"/>
                        </a:lnSpc>
                      </a:pPr>
                      <a:r>
                        <a:rPr b="0" lang="en-IN" sz="1800" spc="-1" strike="noStrike">
                          <a:solidFill>
                            <a:srgbClr val="000000"/>
                          </a:solidFill>
                          <a:latin typeface="Calibri"/>
                        </a:rPr>
                        <a:t>000000000010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4e2cf"/>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Box 2"/>
          <p:cNvSpPr/>
          <p:nvPr/>
        </p:nvSpPr>
        <p:spPr>
          <a:xfrm>
            <a:off x="383400" y="481680"/>
            <a:ext cx="6950880" cy="5209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Calibri"/>
              </a:rPr>
              <a:t>P4</a:t>
            </a:r>
            <a:endParaRPr b="0" lang="en-IN" sz="2800" spc="-1" strike="noStrike">
              <a:latin typeface="Arial"/>
            </a:endParaRPr>
          </a:p>
          <a:p>
            <a:pPr>
              <a:lnSpc>
                <a:spcPct val="100000"/>
              </a:lnSpc>
            </a:pPr>
            <a:r>
              <a:rPr b="0" lang="en-IN" sz="2800" spc="-1" strike="noStrike">
                <a:solidFill>
                  <a:srgbClr val="000000"/>
                </a:solidFill>
                <a:latin typeface="Calibri"/>
              </a:rPr>
              <a:t>Write a program for M = (A+B)*C.</a:t>
            </a: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IN" sz="2800" spc="-1" strike="noStrike">
                <a:solidFill>
                  <a:srgbClr val="000000"/>
                </a:solidFill>
                <a:latin typeface="Calibri"/>
              </a:rPr>
              <a:t>P5</a:t>
            </a:r>
            <a:endParaRPr b="0" lang="en-IN" sz="2800" spc="-1" strike="noStrike">
              <a:latin typeface="Arial"/>
            </a:endParaRPr>
          </a:p>
          <a:p>
            <a:pPr>
              <a:lnSpc>
                <a:spcPct val="100000"/>
              </a:lnSpc>
            </a:pPr>
            <a:r>
              <a:rPr b="0" lang="en-IN" sz="2800" spc="-1" strike="noStrike">
                <a:solidFill>
                  <a:srgbClr val="000000"/>
                </a:solidFill>
                <a:latin typeface="Calibri"/>
              </a:rPr>
              <a:t>Write a program for D = (A-B)/C.</a:t>
            </a:r>
            <a:endParaRPr b="0" lang="en-IN" sz="2800" spc="-1" strike="noStrike">
              <a:latin typeface="Arial"/>
            </a:endParaRPr>
          </a:p>
          <a:p>
            <a:pPr>
              <a:lnSpc>
                <a:spcPct val="100000"/>
              </a:lnSpc>
            </a:pPr>
            <a:endParaRPr b="0" lang="en-IN" sz="2800" spc="-1" strike="noStrike">
              <a:latin typeface="Arial"/>
            </a:endParaRPr>
          </a:p>
        </p:txBody>
      </p:sp>
      <p:graphicFrame>
        <p:nvGraphicFramePr>
          <p:cNvPr id="143" name="Table 1"/>
          <p:cNvGraphicFramePr/>
          <p:nvPr/>
        </p:nvGraphicFramePr>
        <p:xfrm>
          <a:off x="1019160" y="1417680"/>
          <a:ext cx="5381280" cy="2224800"/>
        </p:xfrm>
        <a:graphic>
          <a:graphicData uri="http://schemas.openxmlformats.org/drawingml/2006/table">
            <a:tbl>
              <a:tblPr/>
              <a:tblGrid>
                <a:gridCol w="1193400"/>
                <a:gridCol w="2054160"/>
                <a:gridCol w="2133720"/>
              </a:tblGrid>
              <a:tr h="640440">
                <a:tc>
                  <a:txBody>
                    <a:bodyPr>
                      <a:noAutofit/>
                    </a:bodyPr>
                    <a:p>
                      <a:pPr>
                        <a:lnSpc>
                          <a:spcPct val="100000"/>
                        </a:lnSpc>
                      </a:pPr>
                      <a:r>
                        <a:rPr b="1" lang="en-IN" sz="1800" spc="-1" strike="noStrike">
                          <a:solidFill>
                            <a:srgbClr val="ffffff"/>
                          </a:solidFill>
                          <a:latin typeface="Calibri"/>
                        </a:rPr>
                        <a:t>Memory address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gridSpan="2">
                  <a:txBody>
                    <a:bodyPr>
                      <a:noAutofit/>
                    </a:bodyPr>
                    <a:p>
                      <a:pPr>
                        <a:lnSpc>
                          <a:spcPct val="100000"/>
                        </a:lnSpc>
                      </a:pPr>
                      <a:r>
                        <a:rPr b="1" lang="en-IN" sz="1800" spc="-1" strike="noStrike">
                          <a:solidFill>
                            <a:srgbClr val="ffffff"/>
                          </a:solidFill>
                          <a:latin typeface="Calibri"/>
                        </a:rPr>
                        <a:t>Data/Instruction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hMerge="1">
                  <a:tcPr marL="90000" marR="90000">
                    <a:solidFill>
                      <a:srgbClr val="729fcf"/>
                    </a:solidFill>
                  </a:tcPr>
                </a:tc>
              </a:tr>
              <a:tr h="370800">
                <a:tc>
                  <a:txBody>
                    <a:bodyPr>
                      <a:noAutofit/>
                    </a:bodyPr>
                    <a:p>
                      <a:pPr>
                        <a:lnSpc>
                          <a:spcPct val="100000"/>
                        </a:lnSpc>
                      </a:pPr>
                      <a:r>
                        <a:rPr b="0" lang="en-IN" sz="1800" spc="-1" strike="noStrike">
                          <a:solidFill>
                            <a:srgbClr val="000000"/>
                          </a:solidFill>
                          <a:latin typeface="Calibri"/>
                        </a:rPr>
                        <a:t>001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gridSpan="2">
                  <a:txBody>
                    <a:bodyPr>
                      <a:noAutofit/>
                    </a:bodyPr>
                    <a:p>
                      <a:pPr>
                        <a:lnSpc>
                          <a:spcPct val="100000"/>
                        </a:lnSpc>
                      </a:pPr>
                      <a:r>
                        <a:rPr b="0" lang="en-IN" sz="1800" spc="-1" strike="noStrike">
                          <a:solidFill>
                            <a:srgbClr val="000000"/>
                          </a:solidFill>
                          <a:latin typeface="Calibri"/>
                        </a:rPr>
                        <a:t>a</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hMerge="1">
                  <a:tcPr marL="90000" marR="90000">
                    <a:solidFill>
                      <a:srgbClr val="729fcf"/>
                    </a:solidFill>
                  </a:tcPr>
                </a:tc>
              </a:tr>
              <a:tr h="370800">
                <a:tc>
                  <a:txBody>
                    <a:bodyPr>
                      <a:noAutofit/>
                    </a:bodyPr>
                    <a:p>
                      <a:pPr>
                        <a:lnSpc>
                          <a:spcPct val="100000"/>
                        </a:lnSpc>
                      </a:pPr>
                      <a:r>
                        <a:rPr b="0" lang="en-IN" sz="1800" spc="-1" strike="noStrike">
                          <a:solidFill>
                            <a:srgbClr val="000000"/>
                          </a:solidFill>
                          <a:latin typeface="Calibri"/>
                        </a:rPr>
                        <a:t>002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gridSpan="2">
                  <a:txBody>
                    <a:bodyPr>
                      <a:noAutofit/>
                    </a:bodyPr>
                    <a:p>
                      <a:pPr>
                        <a:lnSpc>
                          <a:spcPct val="100000"/>
                        </a:lnSpc>
                      </a:pPr>
                      <a:r>
                        <a:rPr b="0" lang="en-IN" sz="1800" spc="-1" strike="noStrike">
                          <a:solidFill>
                            <a:srgbClr val="000000"/>
                          </a:solidFill>
                          <a:latin typeface="Calibri"/>
                        </a:rPr>
                        <a:t>b</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hMerge="1">
                  <a:tcPr marL="90000" marR="90000">
                    <a:solidFill>
                      <a:srgbClr val="729fcf"/>
                    </a:solidFill>
                  </a:tcPr>
                </a:tc>
              </a:tr>
              <a:tr h="370800">
                <a:tc>
                  <a:txBody>
                    <a:bodyPr>
                      <a:noAutofit/>
                    </a:bodyPr>
                    <a:p>
                      <a:pPr>
                        <a:lnSpc>
                          <a:spcPct val="100000"/>
                        </a:lnSpc>
                      </a:pPr>
                      <a:r>
                        <a:rPr b="0" lang="en-IN" sz="1800" spc="-1" strike="noStrike">
                          <a:solidFill>
                            <a:srgbClr val="000000"/>
                          </a:solidFill>
                          <a:latin typeface="Calibri"/>
                        </a:rPr>
                        <a:t>003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gridSpan="2">
                  <a:txBody>
                    <a:bodyPr>
                      <a:noAutofit/>
                    </a:bodyPr>
                    <a:p>
                      <a:pPr>
                        <a:lnSpc>
                          <a:spcPct val="100000"/>
                        </a:lnSpc>
                      </a:pPr>
                      <a:r>
                        <a:rPr b="0" lang="en-IN" sz="1800" spc="-1" strike="noStrike">
                          <a:solidFill>
                            <a:srgbClr val="000000"/>
                          </a:solidFill>
                          <a:latin typeface="Calibri"/>
                        </a:rPr>
                        <a:t>c</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hMerge="1">
                  <a:tcPr marL="90000" marR="90000">
                    <a:solidFill>
                      <a:srgbClr val="729fcf"/>
                    </a:solidFill>
                  </a:tcPr>
                </a:tc>
              </a:tr>
              <a:tr h="370800">
                <a:tc>
                  <a:txBody>
                    <a:bodyPr>
                      <a:noAutofit/>
                    </a:bodyPr>
                    <a:p>
                      <a:pPr>
                        <a:lnSpc>
                          <a:spcPct val="100000"/>
                        </a:lnSpc>
                      </a:pPr>
                      <a:r>
                        <a:rPr b="0" lang="en-IN" sz="1800" spc="-1" strike="noStrike">
                          <a:solidFill>
                            <a:srgbClr val="000000"/>
                          </a:solidFill>
                          <a:latin typeface="Calibri"/>
                        </a:rPr>
                        <a:t>004</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nSpc>
                          <a:spcPct val="100000"/>
                        </a:lnSpc>
                      </a:pPr>
                      <a:r>
                        <a:rPr b="0" lang="en-IN" sz="1800" spc="-1" strike="noStrike">
                          <a:solidFill>
                            <a:srgbClr val="000000"/>
                          </a:solidFill>
                          <a:latin typeface="Calibri"/>
                        </a:rPr>
                        <a:t>LOAD M(001)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oAutofit/>
                    </a:bodyPr>
                    <a:p>
                      <a:pPr>
                        <a:lnSpc>
                          <a:spcPct val="100000"/>
                        </a:lnSpc>
                      </a:pPr>
                      <a:r>
                        <a:rPr b="0" lang="en-IN" sz="1800" spc="-1" strike="noStrike">
                          <a:solidFill>
                            <a:srgbClr val="000000"/>
                          </a:solidFill>
                          <a:latin typeface="Calibri"/>
                        </a:rPr>
                        <a:t>ADD M(002)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noAutofit/>
                    </a:bodyPr>
                    <a:p>
                      <a:pPr>
                        <a:lnSpc>
                          <a:spcPct val="100000"/>
                        </a:lnSpc>
                      </a:pPr>
                      <a:r>
                        <a:rPr b="0" lang="en-IN" sz="1800" spc="-1" strike="noStrike">
                          <a:solidFill>
                            <a:srgbClr val="000000"/>
                          </a:solidFill>
                          <a:latin typeface="Calibri"/>
                        </a:rPr>
                        <a:t>005</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nSpc>
                          <a:spcPct val="100000"/>
                        </a:lnSpc>
                      </a:pPr>
                      <a:r>
                        <a:rPr b="0" lang="en-IN" sz="1800" spc="-1" strike="noStrike">
                          <a:solidFill>
                            <a:srgbClr val="000000"/>
                          </a:solidFill>
                          <a:latin typeface="Calibri"/>
                        </a:rPr>
                        <a:t>MUL M(003)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oAutofit/>
                    </a:bodyPr>
                    <a:p>
                      <a:pPr>
                        <a:lnSpc>
                          <a:spcPct val="100000"/>
                        </a:lnSpc>
                      </a:pPr>
                      <a:r>
                        <a:rPr b="0" lang="en-IN" sz="1800" spc="-1" strike="noStrike">
                          <a:solidFill>
                            <a:srgbClr val="000000"/>
                          </a:solidFill>
                          <a:latin typeface="Calibri"/>
                        </a:rPr>
                        <a:t>JUMP M(5, 20:39)</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Rectangle 2"/>
          <p:cNvSpPr txBox="1"/>
          <p:nvPr/>
        </p:nvSpPr>
        <p:spPr>
          <a:xfrm>
            <a:off x="838080" y="365040"/>
            <a:ext cx="416520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Example 3</a:t>
            </a:r>
            <a:endParaRPr b="0" lang="en-US" sz="4400" spc="-1" strike="noStrike">
              <a:solidFill>
                <a:srgbClr val="000000"/>
              </a:solidFill>
              <a:latin typeface="Calibri"/>
            </a:endParaRPr>
          </a:p>
        </p:txBody>
      </p:sp>
      <p:sp>
        <p:nvSpPr>
          <p:cNvPr id="145" name="Rectangle 3"/>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tabLst>
                <a:tab algn="l" pos="0"/>
              </a:tabLst>
            </a:pPr>
            <a:r>
              <a:rPr b="0" lang="en-US" sz="2400" spc="-1" strike="noStrike">
                <a:solidFill>
                  <a:srgbClr val="000000"/>
                </a:solidFill>
                <a:latin typeface="Times New Roman"/>
              </a:rPr>
              <a:t>main ()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int a=15, b=5, c;</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if (a &gt;= b)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c = a – b;</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else</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c = a + b;</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a:t>
            </a:r>
            <a:endParaRPr b="0" lang="en-US" sz="2400" spc="-1" strike="noStrike">
              <a:solidFill>
                <a:srgbClr val="000000"/>
              </a:solidFill>
              <a:latin typeface="Calibri"/>
            </a:endParaRPr>
          </a:p>
        </p:txBody>
      </p:sp>
      <p:sp>
        <p:nvSpPr>
          <p:cNvPr id="146" name="Rectangle 1"/>
          <p:cNvSpPr/>
          <p:nvPr/>
        </p:nvSpPr>
        <p:spPr>
          <a:xfrm>
            <a:off x="7021440" y="757080"/>
            <a:ext cx="3016800" cy="5883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0 15    a</a:t>
            </a:r>
            <a:endParaRPr b="0" lang="en-IN" sz="2000" spc="-1" strike="noStrike">
              <a:latin typeface="Arial"/>
            </a:endParaRPr>
          </a:p>
          <a:p>
            <a:pPr>
              <a:lnSpc>
                <a:spcPct val="100000"/>
              </a:lnSpc>
            </a:pPr>
            <a:r>
              <a:rPr b="0" lang="en-US" sz="2000" spc="-1" strike="noStrike">
                <a:solidFill>
                  <a:srgbClr val="000000"/>
                </a:solidFill>
                <a:latin typeface="Calibri"/>
              </a:rPr>
              <a:t>1 5      b</a:t>
            </a:r>
            <a:endParaRPr b="0" lang="en-IN" sz="2000" spc="-1" strike="noStrike">
              <a:latin typeface="Arial"/>
            </a:endParaRPr>
          </a:p>
          <a:p>
            <a:pPr>
              <a:lnSpc>
                <a:spcPct val="100000"/>
              </a:lnSpc>
            </a:pPr>
            <a:r>
              <a:rPr b="0" lang="en-US" sz="2000" spc="-1" strike="noStrike">
                <a:solidFill>
                  <a:srgbClr val="000000"/>
                </a:solidFill>
                <a:latin typeface="Calibri"/>
              </a:rPr>
              <a:t>2 c (reserved for c)</a:t>
            </a:r>
            <a:endParaRPr b="0" lang="en-IN" sz="2000" spc="-1" strike="noStrike">
              <a:latin typeface="Arial"/>
            </a:endParaRPr>
          </a:p>
          <a:p>
            <a:pPr>
              <a:lnSpc>
                <a:spcPct val="100000"/>
              </a:lnSpc>
            </a:pPr>
            <a:r>
              <a:rPr b="1" lang="en-US" sz="2000" spc="-1" strike="noStrike">
                <a:solidFill>
                  <a:srgbClr val="ff0000"/>
                </a:solidFill>
                <a:latin typeface="Calibri"/>
              </a:rPr>
              <a:t>begin</a:t>
            </a:r>
            <a:endParaRPr b="0" lang="en-IN" sz="2000" spc="-1" strike="noStrike">
              <a:latin typeface="Arial"/>
            </a:endParaRPr>
          </a:p>
          <a:p>
            <a:pPr>
              <a:lnSpc>
                <a:spcPct val="100000"/>
              </a:lnSpc>
            </a:pPr>
            <a:r>
              <a:rPr b="1" lang="en-US" sz="2000" spc="-1" strike="noStrike">
                <a:solidFill>
                  <a:srgbClr val="ff0000"/>
                </a:solidFill>
                <a:latin typeface="Calibri"/>
              </a:rPr>
              <a:t>If (a &gt;=b)</a:t>
            </a:r>
            <a:endParaRPr b="0" lang="en-IN" sz="2000" spc="-1" strike="noStrike">
              <a:latin typeface="Arial"/>
            </a:endParaRPr>
          </a:p>
          <a:p>
            <a:pPr>
              <a:lnSpc>
                <a:spcPct val="100000"/>
              </a:lnSpc>
            </a:pPr>
            <a:r>
              <a:rPr b="0" lang="en-US" sz="2000" spc="-1" strike="noStrike">
                <a:solidFill>
                  <a:srgbClr val="000000"/>
                </a:solidFill>
                <a:latin typeface="Calibri"/>
              </a:rPr>
              <a:t>3 load M(0)</a:t>
            </a:r>
            <a:endParaRPr b="0" lang="en-IN" sz="2000" spc="-1" strike="noStrike">
              <a:latin typeface="Arial"/>
            </a:endParaRPr>
          </a:p>
          <a:p>
            <a:pPr>
              <a:lnSpc>
                <a:spcPct val="100000"/>
              </a:lnSpc>
            </a:pPr>
            <a:r>
              <a:rPr b="0" lang="en-US" sz="2000" spc="-1" strike="noStrike">
                <a:solidFill>
                  <a:srgbClr val="000000"/>
                </a:solidFill>
                <a:latin typeface="Calibri"/>
              </a:rPr>
              <a:t>   </a:t>
            </a:r>
            <a:r>
              <a:rPr b="0" lang="en-US" sz="2000" spc="-1" strike="noStrike">
                <a:solidFill>
                  <a:srgbClr val="000000"/>
                </a:solidFill>
                <a:latin typeface="Calibri"/>
              </a:rPr>
              <a:t>sub M(1)</a:t>
            </a:r>
            <a:endParaRPr b="0" lang="en-IN" sz="2000" spc="-1" strike="noStrike">
              <a:latin typeface="Arial"/>
            </a:endParaRPr>
          </a:p>
          <a:p>
            <a:pPr>
              <a:lnSpc>
                <a:spcPct val="100000"/>
              </a:lnSpc>
            </a:pPr>
            <a:r>
              <a:rPr b="0" lang="en-US" sz="2000" spc="-1" strike="noStrike">
                <a:solidFill>
                  <a:srgbClr val="000000"/>
                </a:solidFill>
                <a:latin typeface="Calibri"/>
              </a:rPr>
              <a:t>4 jump+ M(5, 0:19)</a:t>
            </a:r>
            <a:endParaRPr b="0" lang="en-IN" sz="2000" spc="-1" strike="noStrike">
              <a:latin typeface="Arial"/>
            </a:endParaRPr>
          </a:p>
          <a:p>
            <a:pPr>
              <a:lnSpc>
                <a:spcPct val="100000"/>
              </a:lnSpc>
            </a:pPr>
            <a:r>
              <a:rPr b="0" lang="en-US" sz="2000" spc="-1" strike="noStrike">
                <a:solidFill>
                  <a:srgbClr val="000000"/>
                </a:solidFill>
                <a:latin typeface="Calibri"/>
              </a:rPr>
              <a:t>   </a:t>
            </a:r>
            <a:r>
              <a:rPr b="0" lang="en-US" sz="2000" spc="-1" strike="noStrike">
                <a:solidFill>
                  <a:srgbClr val="000000"/>
                </a:solidFill>
                <a:latin typeface="Calibri"/>
              </a:rPr>
              <a:t>jump M(7, 0:19)</a:t>
            </a:r>
            <a:endParaRPr b="0" lang="en-IN" sz="2000" spc="-1" strike="noStrike">
              <a:latin typeface="Arial"/>
            </a:endParaRPr>
          </a:p>
          <a:p>
            <a:pPr>
              <a:lnSpc>
                <a:spcPct val="100000"/>
              </a:lnSpc>
            </a:pPr>
            <a:r>
              <a:rPr b="1" lang="en-US" sz="2000" spc="-1" strike="noStrike">
                <a:solidFill>
                  <a:srgbClr val="ff0000"/>
                </a:solidFill>
                <a:latin typeface="Calibri"/>
              </a:rPr>
              <a:t>true, c=a-b</a:t>
            </a:r>
            <a:endParaRPr b="0" lang="en-IN" sz="2000" spc="-1" strike="noStrike">
              <a:latin typeface="Arial"/>
            </a:endParaRPr>
          </a:p>
          <a:p>
            <a:pPr>
              <a:lnSpc>
                <a:spcPct val="100000"/>
              </a:lnSpc>
            </a:pPr>
            <a:r>
              <a:rPr b="0" lang="en-US" sz="2000" spc="-1" strike="noStrike">
                <a:solidFill>
                  <a:srgbClr val="000000"/>
                </a:solidFill>
                <a:latin typeface="Calibri"/>
              </a:rPr>
              <a:t>5 load M(0)</a:t>
            </a:r>
            <a:endParaRPr b="0" lang="en-IN" sz="2000" spc="-1" strike="noStrike">
              <a:latin typeface="Arial"/>
            </a:endParaRPr>
          </a:p>
          <a:p>
            <a:pPr>
              <a:lnSpc>
                <a:spcPct val="100000"/>
              </a:lnSpc>
            </a:pPr>
            <a:r>
              <a:rPr b="0" lang="en-US" sz="2000" spc="-1" strike="noStrike">
                <a:solidFill>
                  <a:srgbClr val="000000"/>
                </a:solidFill>
                <a:latin typeface="Calibri"/>
              </a:rPr>
              <a:t>   </a:t>
            </a:r>
            <a:r>
              <a:rPr b="0" lang="en-US" sz="2000" spc="-1" strike="noStrike">
                <a:solidFill>
                  <a:srgbClr val="000000"/>
                </a:solidFill>
                <a:latin typeface="Calibri"/>
              </a:rPr>
              <a:t>sub M(1)</a:t>
            </a:r>
            <a:endParaRPr b="0" lang="en-IN" sz="2000" spc="-1" strike="noStrike">
              <a:latin typeface="Arial"/>
            </a:endParaRPr>
          </a:p>
          <a:p>
            <a:pPr>
              <a:lnSpc>
                <a:spcPct val="100000"/>
              </a:lnSpc>
            </a:pPr>
            <a:r>
              <a:rPr b="0" lang="en-US" sz="2000" spc="-1" strike="noStrike">
                <a:solidFill>
                  <a:srgbClr val="000000"/>
                </a:solidFill>
                <a:latin typeface="Calibri"/>
              </a:rPr>
              <a:t>6 stor M(2)</a:t>
            </a:r>
            <a:endParaRPr b="0" lang="en-IN" sz="2000" spc="-1" strike="noStrike">
              <a:latin typeface="Arial"/>
            </a:endParaRPr>
          </a:p>
          <a:p>
            <a:pPr>
              <a:lnSpc>
                <a:spcPct val="100000"/>
              </a:lnSpc>
            </a:pPr>
            <a:r>
              <a:rPr b="0" lang="en-US" sz="2000" spc="-1" strike="noStrike">
                <a:solidFill>
                  <a:srgbClr val="000000"/>
                </a:solidFill>
                <a:latin typeface="Calibri"/>
              </a:rPr>
              <a:t>    </a:t>
            </a:r>
            <a:r>
              <a:rPr b="0" lang="en-US" sz="2000" spc="-1" strike="noStrike">
                <a:solidFill>
                  <a:srgbClr val="000000"/>
                </a:solidFill>
                <a:latin typeface="Calibri"/>
              </a:rPr>
              <a:t>jump M(8, 20:39)</a:t>
            </a:r>
            <a:endParaRPr b="0" lang="en-IN" sz="2000" spc="-1" strike="noStrike">
              <a:latin typeface="Arial"/>
            </a:endParaRPr>
          </a:p>
          <a:p>
            <a:pPr>
              <a:lnSpc>
                <a:spcPct val="100000"/>
              </a:lnSpc>
            </a:pPr>
            <a:r>
              <a:rPr b="1" lang="en-US" sz="2000" spc="-1" strike="noStrike">
                <a:solidFill>
                  <a:srgbClr val="ff0000"/>
                </a:solidFill>
                <a:latin typeface="Calibri"/>
              </a:rPr>
              <a:t>false c = a+b</a:t>
            </a:r>
            <a:endParaRPr b="0" lang="en-IN" sz="2000" spc="-1" strike="noStrike">
              <a:latin typeface="Arial"/>
            </a:endParaRPr>
          </a:p>
          <a:p>
            <a:pPr>
              <a:lnSpc>
                <a:spcPct val="100000"/>
              </a:lnSpc>
            </a:pPr>
            <a:r>
              <a:rPr b="0" lang="en-US" sz="2000" spc="-1" strike="noStrike">
                <a:solidFill>
                  <a:srgbClr val="000000"/>
                </a:solidFill>
                <a:latin typeface="Calibri"/>
              </a:rPr>
              <a:t>7 load M(0)</a:t>
            </a:r>
            <a:endParaRPr b="0" lang="en-IN" sz="2000" spc="-1" strike="noStrike">
              <a:latin typeface="Arial"/>
            </a:endParaRPr>
          </a:p>
          <a:p>
            <a:pPr>
              <a:lnSpc>
                <a:spcPct val="100000"/>
              </a:lnSpc>
            </a:pPr>
            <a:r>
              <a:rPr b="0" lang="en-US" sz="2000" spc="-1" strike="noStrike">
                <a:solidFill>
                  <a:srgbClr val="000000"/>
                </a:solidFill>
                <a:latin typeface="Calibri"/>
              </a:rPr>
              <a:t>   </a:t>
            </a:r>
            <a:r>
              <a:rPr b="0" lang="en-US" sz="2000" spc="-1" strike="noStrike">
                <a:solidFill>
                  <a:srgbClr val="000000"/>
                </a:solidFill>
                <a:latin typeface="Calibri"/>
              </a:rPr>
              <a:t>add M(1)</a:t>
            </a:r>
            <a:endParaRPr b="0" lang="en-IN" sz="2000" spc="-1" strike="noStrike">
              <a:latin typeface="Arial"/>
            </a:endParaRPr>
          </a:p>
          <a:p>
            <a:pPr>
              <a:lnSpc>
                <a:spcPct val="100000"/>
              </a:lnSpc>
            </a:pPr>
            <a:r>
              <a:rPr b="0" lang="en-US" sz="2000" spc="-1" strike="noStrike">
                <a:solidFill>
                  <a:srgbClr val="000000"/>
                </a:solidFill>
                <a:latin typeface="Calibri"/>
              </a:rPr>
              <a:t>8 stor M(2)</a:t>
            </a:r>
            <a:endParaRPr b="0" lang="en-IN" sz="2000" spc="-1" strike="noStrike">
              <a:latin typeface="Arial"/>
            </a:endParaRPr>
          </a:p>
          <a:p>
            <a:pPr>
              <a:lnSpc>
                <a:spcPct val="100000"/>
              </a:lnSpc>
            </a:pPr>
            <a:r>
              <a:rPr b="0" lang="en-US" sz="2000" spc="-1" strike="noStrike">
                <a:solidFill>
                  <a:srgbClr val="000000"/>
                </a:solidFill>
                <a:latin typeface="Calibri"/>
              </a:rPr>
              <a:t>    </a:t>
            </a:r>
            <a:r>
              <a:rPr b="0" lang="en-US" sz="2000" spc="-1" strike="noStrike">
                <a:solidFill>
                  <a:srgbClr val="000000"/>
                </a:solidFill>
                <a:latin typeface="Calibri"/>
              </a:rPr>
              <a:t>jump M(8, 20:39)</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46">
                                            <p:txEl>
                                              <p:pRg st="3" end="3"/>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4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46">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46">
                                            <p:txEl>
                                              <p:pRg st="11" end="1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46">
                                            <p:txEl>
                                              <p:pRg st="12" end="1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46">
                                            <p:txEl>
                                              <p:pRg st="13" end="1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46">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46">
                                            <p:txEl>
                                              <p:pRg st="14" end="1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46">
                                            <p:txEl>
                                              <p:pRg st="15" end="1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46">
                                            <p:txEl>
                                              <p:pRg st="16" end="1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46">
                                            <p:txEl>
                                              <p:pRg st="17" end="1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46">
                                            <p:txEl>
                                              <p:pRg st="18" end="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Rectangle 2"/>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Example 3 (continued)</a:t>
            </a:r>
            <a:endParaRPr b="0" lang="en-US" sz="4400" spc="-1" strike="noStrike">
              <a:solidFill>
                <a:srgbClr val="000000"/>
              </a:solidFill>
              <a:latin typeface="Calibri"/>
            </a:endParaRPr>
          </a:p>
        </p:txBody>
      </p:sp>
      <p:sp>
        <p:nvSpPr>
          <p:cNvPr id="148" name="Rectangle 3"/>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Optimized</a:t>
            </a:r>
            <a:endParaRPr b="0" lang="en-US" sz="2400" spc="-1" strike="noStrike">
              <a:solidFill>
                <a:srgbClr val="000000"/>
              </a:solidFill>
              <a:latin typeface="Calibri"/>
            </a:endParaRPr>
          </a:p>
        </p:txBody>
      </p:sp>
      <p:sp>
        <p:nvSpPr>
          <p:cNvPr id="149" name="Rectangle 4"/>
          <p:cNvSpPr txBox="1"/>
          <p:nvPr/>
        </p:nvSpPr>
        <p:spPr>
          <a:xfrm>
            <a:off x="6172200" y="1690560"/>
            <a:ext cx="5181120" cy="5036040"/>
          </a:xfrm>
          <a:prstGeom prst="rect">
            <a:avLst/>
          </a:prstGeom>
          <a:noFill/>
          <a:ln w="0">
            <a:noFill/>
          </a:ln>
        </p:spPr>
        <p:txBody>
          <a:bodyPr>
            <a:noAutofit/>
          </a:bodyPr>
          <a:p>
            <a:pPr marL="228600" indent="-228240">
              <a:lnSpc>
                <a:spcPct val="90000"/>
              </a:lnSpc>
              <a:spcBef>
                <a:spcPts val="1001"/>
              </a:spcBef>
              <a:tabLst>
                <a:tab algn="l" pos="0"/>
              </a:tabLst>
            </a:pPr>
            <a:r>
              <a:rPr b="0" lang="en-US" sz="2400" spc="-1" strike="noStrike">
                <a:solidFill>
                  <a:srgbClr val="000000"/>
                </a:solidFill>
                <a:latin typeface="Calibri"/>
              </a:rPr>
              <a:t>0 15        a</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1 5          b</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2 c</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ff0000"/>
                </a:solidFill>
                <a:latin typeface="Calibri"/>
              </a:rPr>
              <a:t>begin</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3 load M(0)</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sub M(1)</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4 jump+ M(5, 20:39)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load M(0)</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5 add M(1)</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stor M(2)</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6 jump M(6, 0:19)</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0" name="Rectangle 2"/>
          <p:cNvSpPr txBox="1"/>
          <p:nvPr/>
        </p:nvSpPr>
        <p:spPr>
          <a:xfrm>
            <a:off x="838080" y="365040"/>
            <a:ext cx="541476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Example3 ( with a &gt; b)</a:t>
            </a:r>
            <a:endParaRPr b="0" lang="en-US" sz="4400" spc="-1" strike="noStrike">
              <a:solidFill>
                <a:srgbClr val="000000"/>
              </a:solidFill>
              <a:latin typeface="Calibri"/>
            </a:endParaRPr>
          </a:p>
        </p:txBody>
      </p:sp>
      <p:sp>
        <p:nvSpPr>
          <p:cNvPr id="151" name="Rectangle 3"/>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tabLst>
                <a:tab algn="l" pos="0"/>
              </a:tabLst>
            </a:pPr>
            <a:r>
              <a:rPr b="0" lang="en-US" sz="2400" spc="-1" strike="noStrike">
                <a:solidFill>
                  <a:srgbClr val="000000"/>
                </a:solidFill>
                <a:latin typeface="Times New Roman"/>
              </a:rPr>
              <a:t>main ()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int a=15, b=5, c;</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if (a &gt; b)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c = a – b;</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else</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c = a + b;</a:t>
            </a:r>
            <a:endParaRPr b="0" lang="en-US" sz="2400" spc="-1" strike="noStrike">
              <a:solidFill>
                <a:srgbClr val="000000"/>
              </a:solidFill>
              <a:latin typeface="Calibri"/>
            </a:endParaRPr>
          </a:p>
          <a:p>
            <a:pPr marL="228600" indent="-228240">
              <a:lnSpc>
                <a:spcPct val="90000"/>
              </a:lnSpc>
              <a:spcBef>
                <a:spcPts val="1001"/>
              </a:spcBef>
              <a:tabLst>
                <a:tab algn="l" pos="0"/>
              </a:tabLst>
            </a:pPr>
            <a:endParaRPr b="0" lang="en-US" sz="2400" spc="-1" strike="noStrike">
              <a:solidFill>
                <a:srgbClr val="000000"/>
              </a:solidFill>
              <a:latin typeface="Calibri"/>
            </a:endParaRPr>
          </a:p>
        </p:txBody>
      </p:sp>
      <p:sp>
        <p:nvSpPr>
          <p:cNvPr id="152" name="Rectangle 1"/>
          <p:cNvSpPr/>
          <p:nvPr/>
        </p:nvSpPr>
        <p:spPr>
          <a:xfrm>
            <a:off x="6705720" y="137520"/>
            <a:ext cx="4647960" cy="6418080"/>
          </a:xfrm>
          <a:prstGeom prst="rect">
            <a:avLst/>
          </a:prstGeom>
          <a:noFill/>
          <a:ln w="0">
            <a:noFill/>
          </a:ln>
        </p:spPr>
        <p:style>
          <a:lnRef idx="0"/>
          <a:fillRef idx="0"/>
          <a:effectRef idx="0"/>
          <a:fontRef idx="minor"/>
        </p:style>
        <p:txBody>
          <a:bodyPr lIns="90000" rIns="90000" tIns="45000" bIns="45000">
            <a:spAutoFit/>
          </a:bodyPr>
          <a:p>
            <a:pPr>
              <a:lnSpc>
                <a:spcPct val="90000"/>
              </a:lnSpc>
            </a:pPr>
            <a:r>
              <a:rPr b="0" lang="en-US" sz="2200" spc="-1" strike="noStrike">
                <a:solidFill>
                  <a:srgbClr val="000000"/>
                </a:solidFill>
                <a:latin typeface="Calibri"/>
              </a:rPr>
              <a:t>0 15    a</a:t>
            </a:r>
            <a:endParaRPr b="0" lang="en-IN" sz="2200" spc="-1" strike="noStrike">
              <a:latin typeface="Arial"/>
            </a:endParaRPr>
          </a:p>
          <a:p>
            <a:pPr>
              <a:lnSpc>
                <a:spcPct val="90000"/>
              </a:lnSpc>
            </a:pPr>
            <a:r>
              <a:rPr b="0" lang="en-US" sz="2200" spc="-1" strike="noStrike">
                <a:solidFill>
                  <a:srgbClr val="000000"/>
                </a:solidFill>
                <a:latin typeface="Calibri"/>
              </a:rPr>
              <a:t>1 5      b</a:t>
            </a:r>
            <a:endParaRPr b="0" lang="en-IN" sz="2200" spc="-1" strike="noStrike">
              <a:latin typeface="Arial"/>
            </a:endParaRPr>
          </a:p>
          <a:p>
            <a:pPr>
              <a:lnSpc>
                <a:spcPct val="90000"/>
              </a:lnSpc>
            </a:pPr>
            <a:r>
              <a:rPr b="0" lang="en-US" sz="2200" spc="-1" strike="noStrike">
                <a:solidFill>
                  <a:srgbClr val="000000"/>
                </a:solidFill>
                <a:latin typeface="Calibri"/>
              </a:rPr>
              <a:t>2 c</a:t>
            </a:r>
            <a:endParaRPr b="0" lang="en-IN" sz="2200" spc="-1" strike="noStrike">
              <a:latin typeface="Arial"/>
            </a:endParaRPr>
          </a:p>
          <a:p>
            <a:pPr>
              <a:lnSpc>
                <a:spcPct val="90000"/>
              </a:lnSpc>
            </a:pPr>
            <a:r>
              <a:rPr b="0" lang="en-US" sz="2200" spc="-1" strike="noStrike">
                <a:solidFill>
                  <a:srgbClr val="000000"/>
                </a:solidFill>
                <a:latin typeface="Calibri"/>
              </a:rPr>
              <a:t>3 1</a:t>
            </a:r>
            <a:endParaRPr b="0" lang="en-IN" sz="2200" spc="-1" strike="noStrike">
              <a:latin typeface="Arial"/>
            </a:endParaRPr>
          </a:p>
          <a:p>
            <a:pPr>
              <a:lnSpc>
                <a:spcPct val="90000"/>
              </a:lnSpc>
            </a:pPr>
            <a:r>
              <a:rPr b="0" lang="en-US" sz="2200" spc="-1" strike="noStrike">
                <a:solidFill>
                  <a:srgbClr val="ff0000"/>
                </a:solidFill>
                <a:latin typeface="Calibri"/>
              </a:rPr>
              <a:t>begin</a:t>
            </a:r>
            <a:endParaRPr b="0" lang="en-IN" sz="2200" spc="-1" strike="noStrike">
              <a:latin typeface="Arial"/>
            </a:endParaRPr>
          </a:p>
          <a:p>
            <a:pPr>
              <a:lnSpc>
                <a:spcPct val="90000"/>
              </a:lnSpc>
            </a:pPr>
            <a:r>
              <a:rPr b="0" lang="en-US" sz="2200" spc="-1" strike="noStrike">
                <a:solidFill>
                  <a:srgbClr val="ff0000"/>
                </a:solidFill>
                <a:latin typeface="Calibri"/>
              </a:rPr>
              <a:t>a &gt; b</a:t>
            </a:r>
            <a:endParaRPr b="0" lang="en-IN" sz="2200" spc="-1" strike="noStrike">
              <a:latin typeface="Arial"/>
            </a:endParaRPr>
          </a:p>
          <a:p>
            <a:pPr>
              <a:lnSpc>
                <a:spcPct val="90000"/>
              </a:lnSpc>
            </a:pPr>
            <a:r>
              <a:rPr b="0" lang="en-US" sz="2200" spc="-1" strike="noStrike">
                <a:solidFill>
                  <a:srgbClr val="000000"/>
                </a:solidFill>
                <a:latin typeface="Calibri"/>
              </a:rPr>
              <a:t>4 load M(0)     </a:t>
            </a:r>
            <a:endParaRPr b="0" lang="en-IN" sz="2200" spc="-1" strike="noStrike">
              <a:latin typeface="Arial"/>
            </a:endParaRPr>
          </a:p>
          <a:p>
            <a:pPr>
              <a:lnSpc>
                <a:spcPct val="90000"/>
              </a:lnSpc>
            </a:pPr>
            <a:r>
              <a:rPr b="0" lang="en-US" sz="2200" spc="-1" strike="noStrike">
                <a:solidFill>
                  <a:srgbClr val="000000"/>
                </a:solidFill>
                <a:latin typeface="Calibri"/>
              </a:rPr>
              <a:t>   </a:t>
            </a:r>
            <a:r>
              <a:rPr b="0" lang="en-US" sz="2200" spc="-1" strike="noStrike">
                <a:solidFill>
                  <a:srgbClr val="000000"/>
                </a:solidFill>
                <a:latin typeface="Calibri"/>
              </a:rPr>
              <a:t>sub M(1)</a:t>
            </a:r>
            <a:endParaRPr b="0" lang="en-IN" sz="2200" spc="-1" strike="noStrike">
              <a:latin typeface="Arial"/>
            </a:endParaRPr>
          </a:p>
          <a:p>
            <a:pPr>
              <a:lnSpc>
                <a:spcPct val="90000"/>
              </a:lnSpc>
            </a:pPr>
            <a:r>
              <a:rPr b="0" lang="en-US" sz="2200" spc="-1" strike="noStrike">
                <a:solidFill>
                  <a:srgbClr val="000000"/>
                </a:solidFill>
                <a:latin typeface="Calibri"/>
              </a:rPr>
              <a:t>5 sub M(3)</a:t>
            </a:r>
            <a:endParaRPr b="0" lang="en-IN" sz="2200" spc="-1" strike="noStrike">
              <a:latin typeface="Arial"/>
            </a:endParaRPr>
          </a:p>
          <a:p>
            <a:pPr>
              <a:lnSpc>
                <a:spcPct val="90000"/>
              </a:lnSpc>
            </a:pPr>
            <a:r>
              <a:rPr b="0" lang="en-US" sz="2200" spc="-1" strike="noStrike">
                <a:solidFill>
                  <a:srgbClr val="000000"/>
                </a:solidFill>
                <a:latin typeface="Calibri"/>
              </a:rPr>
              <a:t>   </a:t>
            </a:r>
            <a:r>
              <a:rPr b="0" lang="en-US" sz="2200" spc="-1" strike="noStrike">
                <a:solidFill>
                  <a:srgbClr val="000000"/>
                </a:solidFill>
                <a:latin typeface="Calibri"/>
              </a:rPr>
              <a:t>jump+ M(6, 20:39)</a:t>
            </a:r>
            <a:endParaRPr b="0" lang="en-IN" sz="2200" spc="-1" strike="noStrike">
              <a:latin typeface="Arial"/>
            </a:endParaRPr>
          </a:p>
          <a:p>
            <a:pPr>
              <a:lnSpc>
                <a:spcPct val="90000"/>
              </a:lnSpc>
            </a:pPr>
            <a:r>
              <a:rPr b="0" lang="en-US" sz="2200" spc="-1" strike="noStrike">
                <a:solidFill>
                  <a:srgbClr val="000000"/>
                </a:solidFill>
                <a:latin typeface="Calibri"/>
              </a:rPr>
              <a:t>6 jump M(8, 20:39)</a:t>
            </a:r>
            <a:endParaRPr b="0" lang="en-IN" sz="2200" spc="-1" strike="noStrike">
              <a:latin typeface="Arial"/>
            </a:endParaRPr>
          </a:p>
          <a:p>
            <a:pPr>
              <a:lnSpc>
                <a:spcPct val="90000"/>
              </a:lnSpc>
            </a:pPr>
            <a:r>
              <a:rPr b="0" lang="en-US" sz="2200" spc="-1" strike="noStrike">
                <a:solidFill>
                  <a:srgbClr val="ff0000"/>
                </a:solidFill>
                <a:latin typeface="Calibri"/>
              </a:rPr>
              <a:t>True, c = a- b</a:t>
            </a:r>
            <a:endParaRPr b="0" lang="en-IN" sz="2200" spc="-1" strike="noStrike">
              <a:latin typeface="Arial"/>
            </a:endParaRPr>
          </a:p>
          <a:p>
            <a:pPr>
              <a:lnSpc>
                <a:spcPct val="90000"/>
              </a:lnSpc>
            </a:pPr>
            <a:r>
              <a:rPr b="0" lang="en-US" sz="2200" spc="-1" strike="noStrike">
                <a:solidFill>
                  <a:srgbClr val="000000"/>
                </a:solidFill>
                <a:latin typeface="Calibri"/>
              </a:rPr>
              <a:t>   </a:t>
            </a:r>
            <a:r>
              <a:rPr b="0" lang="en-US" sz="2200" spc="-1" strike="noStrike">
                <a:solidFill>
                  <a:srgbClr val="000000"/>
                </a:solidFill>
                <a:latin typeface="Calibri"/>
              </a:rPr>
              <a:t>load M(0)</a:t>
            </a:r>
            <a:endParaRPr b="0" lang="en-IN" sz="2200" spc="-1" strike="noStrike">
              <a:latin typeface="Arial"/>
            </a:endParaRPr>
          </a:p>
          <a:p>
            <a:pPr>
              <a:lnSpc>
                <a:spcPct val="90000"/>
              </a:lnSpc>
            </a:pPr>
            <a:r>
              <a:rPr b="0" lang="en-US" sz="2200" spc="-1" strike="noStrike">
                <a:solidFill>
                  <a:srgbClr val="000000"/>
                </a:solidFill>
                <a:latin typeface="Calibri"/>
              </a:rPr>
              <a:t>7 sub M(1)</a:t>
            </a:r>
            <a:endParaRPr b="0" lang="en-IN" sz="2200" spc="-1" strike="noStrike">
              <a:latin typeface="Arial"/>
            </a:endParaRPr>
          </a:p>
          <a:p>
            <a:pPr>
              <a:lnSpc>
                <a:spcPct val="90000"/>
              </a:lnSpc>
            </a:pPr>
            <a:r>
              <a:rPr b="0" lang="en-US" sz="2200" spc="-1" strike="noStrike">
                <a:solidFill>
                  <a:srgbClr val="000000"/>
                </a:solidFill>
                <a:latin typeface="Calibri"/>
              </a:rPr>
              <a:t>   </a:t>
            </a:r>
            <a:r>
              <a:rPr b="0" lang="en-US" sz="2200" spc="-1" strike="noStrike">
                <a:solidFill>
                  <a:srgbClr val="000000"/>
                </a:solidFill>
                <a:latin typeface="Calibri"/>
              </a:rPr>
              <a:t>stor M(2)</a:t>
            </a:r>
            <a:endParaRPr b="0" lang="en-IN" sz="2200" spc="-1" strike="noStrike">
              <a:latin typeface="Arial"/>
            </a:endParaRPr>
          </a:p>
          <a:p>
            <a:pPr>
              <a:lnSpc>
                <a:spcPct val="90000"/>
              </a:lnSpc>
            </a:pPr>
            <a:r>
              <a:rPr b="0" lang="en-US" sz="2200" spc="-1" strike="noStrike">
                <a:solidFill>
                  <a:srgbClr val="000000"/>
                </a:solidFill>
                <a:latin typeface="Calibri"/>
              </a:rPr>
              <a:t>8 jump M(10, 0:19)</a:t>
            </a:r>
            <a:endParaRPr b="0" lang="en-IN" sz="2200" spc="-1" strike="noStrike">
              <a:latin typeface="Arial"/>
            </a:endParaRPr>
          </a:p>
          <a:p>
            <a:pPr>
              <a:lnSpc>
                <a:spcPct val="90000"/>
              </a:lnSpc>
            </a:pPr>
            <a:r>
              <a:rPr b="0" lang="en-US" sz="2200" spc="-1" strike="noStrike">
                <a:solidFill>
                  <a:srgbClr val="ff0000"/>
                </a:solidFill>
                <a:latin typeface="Calibri"/>
              </a:rPr>
              <a:t>False, c = a + b</a:t>
            </a:r>
            <a:endParaRPr b="0" lang="en-IN" sz="2200" spc="-1" strike="noStrike">
              <a:latin typeface="Arial"/>
            </a:endParaRPr>
          </a:p>
          <a:p>
            <a:pPr>
              <a:lnSpc>
                <a:spcPct val="90000"/>
              </a:lnSpc>
            </a:pPr>
            <a:r>
              <a:rPr b="0" lang="en-US" sz="2200" spc="-1" strike="noStrike">
                <a:solidFill>
                  <a:srgbClr val="000000"/>
                </a:solidFill>
                <a:latin typeface="Calibri"/>
              </a:rPr>
              <a:t>   </a:t>
            </a:r>
            <a:r>
              <a:rPr b="0" lang="en-US" sz="2200" spc="-1" strike="noStrike">
                <a:solidFill>
                  <a:srgbClr val="000000"/>
                </a:solidFill>
                <a:latin typeface="Calibri"/>
              </a:rPr>
              <a:t>load M(0)</a:t>
            </a:r>
            <a:endParaRPr b="0" lang="en-IN" sz="2200" spc="-1" strike="noStrike">
              <a:latin typeface="Arial"/>
            </a:endParaRPr>
          </a:p>
          <a:p>
            <a:pPr>
              <a:lnSpc>
                <a:spcPct val="90000"/>
              </a:lnSpc>
            </a:pPr>
            <a:r>
              <a:rPr b="0" lang="en-US" sz="2200" spc="-1" strike="noStrike">
                <a:solidFill>
                  <a:srgbClr val="000000"/>
                </a:solidFill>
                <a:latin typeface="Calibri"/>
              </a:rPr>
              <a:t>9 add M(1)</a:t>
            </a:r>
            <a:endParaRPr b="0" lang="en-IN" sz="2200" spc="-1" strike="noStrike">
              <a:latin typeface="Arial"/>
            </a:endParaRPr>
          </a:p>
          <a:p>
            <a:pPr>
              <a:lnSpc>
                <a:spcPct val="90000"/>
              </a:lnSpc>
            </a:pPr>
            <a:r>
              <a:rPr b="0" lang="en-US" sz="2200" spc="-1" strike="noStrike">
                <a:solidFill>
                  <a:srgbClr val="000000"/>
                </a:solidFill>
                <a:latin typeface="Calibri"/>
              </a:rPr>
              <a:t>   </a:t>
            </a:r>
            <a:r>
              <a:rPr b="0" lang="en-US" sz="2200" spc="-1" strike="noStrike">
                <a:solidFill>
                  <a:srgbClr val="000000"/>
                </a:solidFill>
                <a:latin typeface="Calibri"/>
              </a:rPr>
              <a:t>stor M(2)</a:t>
            </a:r>
            <a:endParaRPr b="0" lang="en-IN" sz="2200" spc="-1" strike="noStrike">
              <a:latin typeface="Arial"/>
            </a:endParaRPr>
          </a:p>
          <a:p>
            <a:pPr>
              <a:lnSpc>
                <a:spcPct val="90000"/>
              </a:lnSpc>
            </a:pPr>
            <a:r>
              <a:rPr b="0" lang="en-US" sz="2200" spc="-1" strike="noStrike">
                <a:solidFill>
                  <a:srgbClr val="000000"/>
                </a:solidFill>
                <a:latin typeface="Calibri"/>
              </a:rPr>
              <a:t>10 jump M(10, 0:19)</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5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51">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51">
                                            <p:txEl>
                                              <p:pRg st="2" end="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51">
                                            <p:txEl>
                                              <p:pRg st="3" end="3"/>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51">
                                            <p:txEl>
                                              <p:pRg st="4" end="4"/>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51">
                                            <p:txEl>
                                              <p:pRg st="5" end="5"/>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51">
                                            <p:txEl>
                                              <p:pRg st="6" end="6"/>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52">
                                            <p:txEl>
                                              <p:pRg st="4" end="4"/>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52">
                                            <p:txEl>
                                              <p:pRg st="8" end="8"/>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52">
                                            <p:txEl>
                                              <p:pRg st="9" end="9"/>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52">
                                            <p:txEl>
                                              <p:pRg st="11" end="11"/>
                                            </p:txEl>
                                          </p:spTgt>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152">
                                            <p:txEl>
                                              <p:pRg st="12" end="12"/>
                                            </p:txEl>
                                          </p:spTgt>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152">
                                            <p:txEl>
                                              <p:pRg st="13" end="13"/>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152">
                                            <p:txEl>
                                              <p:pRg st="14" end="14"/>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52">
                                            <p:txEl>
                                              <p:pRg st="15" end="15"/>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52">
                                            <p:txEl>
                                              <p:pRg st="20" end="20"/>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52">
                                            <p:txEl>
                                              <p:pRg st="10" end="10"/>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152">
                                            <p:txEl>
                                              <p:pRg st="16" end="16"/>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152">
                                            <p:txEl>
                                              <p:pRg st="17" end="17"/>
                                            </p:txEl>
                                          </p:spTgt>
                                        </p:tgtEl>
                                        <p:attrNameLst>
                                          <p:attrName>style.visibility</p:attrName>
                                        </p:attrNameLst>
                                      </p:cBhvr>
                                      <p:to>
                                        <p:strVal val="visible"/>
                                      </p:to>
                                    </p:set>
                                  </p:childTnLst>
                                </p:cTn>
                              </p:par>
                              <p:par>
                                <p:cTn id="219" nodeType="withEffect" fill="hold" presetClass="entr" presetID="1">
                                  <p:stCondLst>
                                    <p:cond delay="0"/>
                                  </p:stCondLst>
                                  <p:childTnLst>
                                    <p:set>
                                      <p:cBhvr>
                                        <p:cTn id="220" dur="1" fill="hold">
                                          <p:stCondLst>
                                            <p:cond delay="0"/>
                                          </p:stCondLst>
                                        </p:cTn>
                                        <p:tgtEl>
                                          <p:spTgt spid="152">
                                            <p:txEl>
                                              <p:pRg st="18" end="18"/>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52">
                                            <p:txEl>
                                              <p:pRg st="19" end="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2"/>
          <p:cNvSpPr txBox="1"/>
          <p:nvPr/>
        </p:nvSpPr>
        <p:spPr>
          <a:xfrm>
            <a:off x="838080" y="365040"/>
            <a:ext cx="333036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Example 6</a:t>
            </a:r>
            <a:endParaRPr b="0" lang="en-US" sz="4400" spc="-1" strike="noStrike">
              <a:solidFill>
                <a:srgbClr val="000000"/>
              </a:solidFill>
              <a:latin typeface="Calibri"/>
            </a:endParaRPr>
          </a:p>
        </p:txBody>
      </p:sp>
      <p:sp>
        <p:nvSpPr>
          <p:cNvPr id="154" name="Rectangle 3"/>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tabLst>
                <a:tab algn="l" pos="0"/>
              </a:tabLst>
            </a:pPr>
            <a:r>
              <a:rPr b="0" lang="en-US" sz="2400" spc="-1" strike="noStrike">
                <a:solidFill>
                  <a:srgbClr val="000000"/>
                </a:solidFill>
                <a:latin typeface="Calibri"/>
              </a:rPr>
              <a:t>main ()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int a=2, b=2, I;</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I = 1;</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while (I &lt; 10) {</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a = a +b;</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	</a:t>
            </a:r>
            <a:r>
              <a:rPr b="0" lang="en-US" sz="2400" spc="-1" strike="noStrike">
                <a:solidFill>
                  <a:srgbClr val="000000"/>
                </a:solidFill>
                <a:latin typeface="Calibri"/>
              </a:rPr>
              <a:t>I = I +1;</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a:t>
            </a:r>
            <a:endParaRPr b="0" lang="en-US" sz="2400" spc="-1" strike="noStrike">
              <a:solidFill>
                <a:srgbClr val="000000"/>
              </a:solidFill>
              <a:latin typeface="Calibri"/>
            </a:endParaRPr>
          </a:p>
          <a:p>
            <a:pPr marL="228600" indent="-228240">
              <a:lnSpc>
                <a:spcPct val="90000"/>
              </a:lnSpc>
              <a:spcBef>
                <a:spcPts val="1001"/>
              </a:spcBef>
              <a:tabLst>
                <a:tab algn="l" pos="0"/>
              </a:tabLst>
            </a:pPr>
            <a:r>
              <a:rPr b="0" lang="en-US" sz="2400" spc="-1" strike="noStrike">
                <a:solidFill>
                  <a:srgbClr val="000000"/>
                </a:solidFill>
                <a:latin typeface="Calibri"/>
              </a:rPr>
              <a:t>}</a:t>
            </a:r>
            <a:endParaRPr b="0" lang="en-US" sz="2400" spc="-1" strike="noStrike">
              <a:solidFill>
                <a:srgbClr val="000000"/>
              </a:solidFill>
              <a:latin typeface="Calibri"/>
            </a:endParaRPr>
          </a:p>
        </p:txBody>
      </p:sp>
      <p:sp>
        <p:nvSpPr>
          <p:cNvPr id="155" name="Text Box 5"/>
          <p:cNvSpPr txBox="1"/>
          <p:nvPr/>
        </p:nvSpPr>
        <p:spPr>
          <a:xfrm>
            <a:off x="5513400" y="203400"/>
            <a:ext cx="5409720" cy="6684120"/>
          </a:xfrm>
          <a:prstGeom prst="rect">
            <a:avLst/>
          </a:prstGeom>
          <a:noFill/>
          <a:ln w="0">
            <a:noFill/>
          </a:ln>
        </p:spPr>
        <p:txBody>
          <a:bodyPr>
            <a:noAutofit/>
          </a:bodyPr>
          <a:p>
            <a:pPr marL="228600" indent="-228240">
              <a:lnSpc>
                <a:spcPct val="90000"/>
              </a:lnSpc>
              <a:spcBef>
                <a:spcPts val="340"/>
              </a:spcBef>
              <a:tabLst>
                <a:tab algn="l" pos="0"/>
              </a:tabLst>
            </a:pPr>
            <a:r>
              <a:rPr b="0" lang="en-US" sz="1700" spc="-1" strike="noStrike">
                <a:solidFill>
                  <a:srgbClr val="000000"/>
                </a:solidFill>
                <a:latin typeface="Tahoma"/>
              </a:rPr>
              <a:t>0 1</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1 10</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2 2           a</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3 2            b</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4 I </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ff0000"/>
                </a:solidFill>
                <a:latin typeface="Tahoma"/>
              </a:rPr>
              <a:t>begin</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ff0000"/>
                </a:solidFill>
                <a:latin typeface="Tahoma"/>
              </a:rPr>
              <a:t>I =1</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5 load M(0)</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  </a:t>
            </a:r>
            <a:r>
              <a:rPr b="0" lang="en-US" sz="1700" spc="-1" strike="noStrike">
                <a:solidFill>
                  <a:srgbClr val="000000"/>
                </a:solidFill>
                <a:latin typeface="Tahoma"/>
              </a:rPr>
              <a:t>stor M(4)</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ff0000"/>
                </a:solidFill>
                <a:latin typeface="Tahoma"/>
              </a:rPr>
              <a:t>while (I &lt; 10)</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6 load M(4)</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   </a:t>
            </a:r>
            <a:r>
              <a:rPr b="0" lang="en-US" sz="1700" spc="-1" strike="noStrike">
                <a:solidFill>
                  <a:srgbClr val="000000"/>
                </a:solidFill>
                <a:latin typeface="Tahoma"/>
              </a:rPr>
              <a:t>sub M(1)</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7 jump+ M(11, 0:19)</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ff0000"/>
                </a:solidFill>
                <a:latin typeface="Tahoma"/>
              </a:rPr>
              <a:t>a = a +b</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    </a:t>
            </a:r>
            <a:r>
              <a:rPr b="0" lang="en-US" sz="1700" spc="-1" strike="noStrike">
                <a:solidFill>
                  <a:srgbClr val="000000"/>
                </a:solidFill>
                <a:latin typeface="Tahoma"/>
              </a:rPr>
              <a:t>load M(2)</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8  add M(3)</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    </a:t>
            </a:r>
            <a:r>
              <a:rPr b="0" lang="en-US" sz="1700" spc="-1" strike="noStrike">
                <a:solidFill>
                  <a:srgbClr val="000000"/>
                </a:solidFill>
                <a:latin typeface="Tahoma"/>
              </a:rPr>
              <a:t>stor M(2)</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ff0000"/>
                </a:solidFill>
                <a:latin typeface="Tahoma"/>
              </a:rPr>
              <a:t>I=I+1</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9  load M(4)</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   </a:t>
            </a:r>
            <a:r>
              <a:rPr b="0" lang="en-US" sz="1700" spc="-1" strike="noStrike">
                <a:solidFill>
                  <a:srgbClr val="000000"/>
                </a:solidFill>
                <a:latin typeface="Tahoma"/>
              </a:rPr>
              <a:t>add M(0)</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10 stor M(4)</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    </a:t>
            </a:r>
            <a:r>
              <a:rPr b="0" lang="en-US" sz="1700" spc="-1" strike="noStrike">
                <a:solidFill>
                  <a:srgbClr val="000000"/>
                </a:solidFill>
                <a:latin typeface="Tahoma"/>
              </a:rPr>
              <a:t>jump M(6, 0:19)</a:t>
            </a:r>
            <a:endParaRPr b="0" lang="en-US" sz="1700" spc="-1" strike="noStrike">
              <a:solidFill>
                <a:srgbClr val="000000"/>
              </a:solidFill>
              <a:latin typeface="Calibri"/>
            </a:endParaRPr>
          </a:p>
          <a:p>
            <a:pPr marL="228600" indent="-228240">
              <a:lnSpc>
                <a:spcPct val="90000"/>
              </a:lnSpc>
              <a:spcBef>
                <a:spcPts val="340"/>
              </a:spcBef>
              <a:tabLst>
                <a:tab algn="l" pos="0"/>
              </a:tabLst>
            </a:pPr>
            <a:r>
              <a:rPr b="0" lang="en-US" sz="1700" spc="-1" strike="noStrike">
                <a:solidFill>
                  <a:srgbClr val="000000"/>
                </a:solidFill>
                <a:latin typeface="Tahoma"/>
              </a:rPr>
              <a:t>11 </a:t>
            </a:r>
            <a:r>
              <a:rPr b="0" lang="en-US" sz="1700" spc="-1" strike="noStrike">
                <a:solidFill>
                  <a:srgbClr val="000000"/>
                </a:solidFill>
                <a:latin typeface="Tahoma"/>
              </a:rPr>
              <a:t>jump M(11, 0:19)</a:t>
            </a:r>
            <a:endParaRPr b="0" lang="en-US" sz="1700" spc="-1" strike="noStrike">
              <a:solidFill>
                <a:srgbClr val="000000"/>
              </a:solidFill>
              <a:latin typeface="Calibri"/>
            </a:endParaRPr>
          </a:p>
          <a:p>
            <a:pPr marL="228600" indent="-228240">
              <a:lnSpc>
                <a:spcPct val="90000"/>
              </a:lnSpc>
              <a:spcBef>
                <a:spcPts val="340"/>
              </a:spcBef>
              <a:tabLst>
                <a:tab algn="l" pos="0"/>
              </a:tabLst>
            </a:pPr>
            <a:endParaRPr b="0" lang="en-US" sz="17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53"/>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54">
                                            <p:txEl>
                                              <p:pRg st="1" end="1"/>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54">
                                            <p:txEl>
                                              <p:pRg st="7" end="7"/>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155">
                                            <p:txEl>
                                              <p:pRg st="7" end="7"/>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55">
                                            <p:txEl>
                                              <p:pRg st="8" end="8"/>
                                            </p:txEl>
                                          </p:spTgt>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childTnLst>
                                    <p:set>
                                      <p:cBhvr>
                                        <p:cTn id="300" dur="1" fill="hold">
                                          <p:stCondLst>
                                            <p:cond delay="0"/>
                                          </p:stCondLst>
                                        </p:cTn>
                                        <p:tgtEl>
                                          <p:spTgt spid="155">
                                            <p:txEl>
                                              <p:pRg st="9" end="9"/>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155">
                                            <p:txEl>
                                              <p:pRg st="10" end="10"/>
                                            </p:txEl>
                                          </p:spTgt>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155">
                                            <p:txEl>
                                              <p:pRg st="11" end="11"/>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155">
                                            <p:txEl>
                                              <p:pRg st="12" end="12"/>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155">
                                            <p:txEl>
                                              <p:pRg st="13" end="13"/>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155">
                                            <p:txEl>
                                              <p:pRg st="14" end="14"/>
                                            </p:txEl>
                                          </p:spTgt>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55">
                                            <p:txEl>
                                              <p:pRg st="15" end="15"/>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55">
                                            <p:txEl>
                                              <p:pRg st="16" end="16"/>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55">
                                            <p:txEl>
                                              <p:pRg st="17" end="17"/>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55">
                                            <p:txEl>
                                              <p:pRg st="18" end="18"/>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55">
                                            <p:txEl>
                                              <p:pRg st="19" end="19"/>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55">
                                            <p:txEl>
                                              <p:pRg st="20" end="20"/>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55">
                                            <p:txEl>
                                              <p:pRg st="21" end="21"/>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155">
                                            <p:txEl>
                                              <p:pRg st="22" end="22"/>
                                            </p:txEl>
                                          </p:spTgt>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
                                  <p:stCondLst>
                                    <p:cond delay="0"/>
                                  </p:stCondLst>
                                  <p:childTnLst>
                                    <p:set>
                                      <p:cBhvr>
                                        <p:cTn id="356" dur="1" fill="hold">
                                          <p:stCondLst>
                                            <p:cond delay="0"/>
                                          </p:stCondLst>
                                        </p:cTn>
                                        <p:tgtEl>
                                          <p:spTgt spid="155">
                                            <p:txEl>
                                              <p:pRg st="23" end="2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itle 1"/>
          <p:cNvSpPr txBox="1"/>
          <p:nvPr/>
        </p:nvSpPr>
        <p:spPr>
          <a:xfrm>
            <a:off x="186840" y="158760"/>
            <a:ext cx="11166480" cy="529200"/>
          </a:xfrm>
          <a:prstGeom prst="rect">
            <a:avLst/>
          </a:prstGeom>
          <a:noFill/>
          <a:ln w="0">
            <a:noFill/>
          </a:ln>
        </p:spPr>
        <p:txBody>
          <a:bodyPr anchor="ctr">
            <a:normAutofit fontScale="63000"/>
          </a:bodyPr>
          <a:p>
            <a:pPr>
              <a:lnSpc>
                <a:spcPct val="90000"/>
              </a:lnSpc>
            </a:pPr>
            <a:r>
              <a:rPr b="0" lang="en-IN" sz="4400" spc="-1" strike="noStrike">
                <a:solidFill>
                  <a:srgbClr val="000000"/>
                </a:solidFill>
                <a:latin typeface="Calibri Light"/>
              </a:rPr>
              <a:t>Answer</a:t>
            </a:r>
            <a:endParaRPr b="0" lang="en-US" sz="4400" spc="-1" strike="noStrike">
              <a:solidFill>
                <a:srgbClr val="000000"/>
              </a:solidFill>
              <a:latin typeface="Calibri"/>
            </a:endParaRPr>
          </a:p>
        </p:txBody>
      </p:sp>
      <p:sp>
        <p:nvSpPr>
          <p:cNvPr id="157" name="Content Placeholder 2"/>
          <p:cNvSpPr txBox="1"/>
          <p:nvPr/>
        </p:nvSpPr>
        <p:spPr>
          <a:xfrm>
            <a:off x="78840" y="894600"/>
            <a:ext cx="5055480" cy="5333040"/>
          </a:xfrm>
          <a:prstGeom prst="rect">
            <a:avLst/>
          </a:prstGeom>
          <a:noFill/>
          <a:ln w="0">
            <a:noFill/>
          </a:ln>
        </p:spPr>
        <p:txBody>
          <a:bodyPr>
            <a:normAutofit/>
          </a:bodyPr>
          <a:p>
            <a:pPr>
              <a:lnSpc>
                <a:spcPct val="90000"/>
              </a:lnSpc>
              <a:spcBef>
                <a:spcPts val="1001"/>
              </a:spcBef>
              <a:tabLst>
                <a:tab algn="l" pos="0"/>
              </a:tabLst>
            </a:pPr>
            <a:r>
              <a:rPr b="1" lang="en-IN" sz="2800" spc="-1" strike="noStrike">
                <a:solidFill>
                  <a:srgbClr val="000000"/>
                </a:solidFill>
                <a:latin typeface="Calibri"/>
              </a:rPr>
              <a:t>P3</a:t>
            </a:r>
            <a:endParaRPr b="0" lang="en-US" sz="2800" spc="-1" strike="noStrike">
              <a:solidFill>
                <a:srgbClr val="000000"/>
              </a:solidFill>
              <a:latin typeface="Calibri"/>
            </a:endParaRPr>
          </a:p>
          <a:p>
            <a:pPr algn="just">
              <a:lnSpc>
                <a:spcPct val="90000"/>
              </a:lnSpc>
              <a:spcBef>
                <a:spcPts val="1001"/>
              </a:spcBef>
              <a:tabLst>
                <a:tab algn="l" pos="0"/>
              </a:tabLst>
            </a:pPr>
            <a:r>
              <a:rPr b="0" lang="en-US" sz="2800" spc="-1" strike="noStrike">
                <a:solidFill>
                  <a:srgbClr val="000000"/>
                </a:solidFill>
                <a:latin typeface="Calibri"/>
              </a:rPr>
              <a:t>The vectors A, B, and C are each stored in 1,000 continuous locations in memory, beginning at locations 1001, 2001, and 3001, respectively. The program begins with the left half of location 3. A counting variable N is set to 999 and decremented after each step until it reaches -1. Thus, the vectors are processed from high location to low location.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IN" sz="2800" spc="-1" strike="noStrike">
                <a:solidFill>
                  <a:srgbClr val="000000"/>
                </a:solidFill>
                <a:latin typeface="Calibri"/>
              </a:rPr>
              <a:t> </a:t>
            </a:r>
            <a:endParaRPr b="0" lang="en-US" sz="2800" spc="-1" strike="noStrike">
              <a:solidFill>
                <a:srgbClr val="000000"/>
              </a:solidFill>
              <a:latin typeface="Calibri"/>
            </a:endParaRPr>
          </a:p>
        </p:txBody>
      </p:sp>
      <p:pic>
        <p:nvPicPr>
          <p:cNvPr id="158" name="Picture 3" descr=""/>
          <p:cNvPicPr/>
          <p:nvPr/>
        </p:nvPicPr>
        <p:blipFill>
          <a:blip r:embed="rId1"/>
          <a:stretch/>
        </p:blipFill>
        <p:spPr>
          <a:xfrm>
            <a:off x="5211000" y="662040"/>
            <a:ext cx="6904080" cy="5730120"/>
          </a:xfrm>
          <a:prstGeom prst="rect">
            <a:avLst/>
          </a:prstGeom>
          <a:ln w="0">
            <a:noFill/>
          </a:ln>
        </p:spPr>
      </p:pic>
    </p:spTree>
  </p:cSld>
  <mc:AlternateContent>
    <mc:Choice Requires="p14">
      <p:transition spd="slow" p14:dur="2000"/>
    </mc:Choice>
    <mc:Fallback>
      <p:transition spd="slow"/>
    </mc:Fallback>
  </mc:AlternateContent>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57">
                                            <p:txEl>
                                              <p:pRg st="1" end="1"/>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699</TotalTime>
  <Application>LibreOffice/7.1.1.2$Linux_X86_64 LibreOffice_project/fe0b08f4af1bacafe4c7ecc87ce55bb426164676</Application>
  <AppVersion>15.0000</AppVersion>
  <Words>579</Words>
  <Paragraphs>152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2018-08-04T14:03:32Z</dcterms:created>
  <dc:creator>Windows User</dc:creator>
  <dc:description/>
  <dc:language>en-IN</dc:language>
  <cp:lastModifiedBy>Windows User</cp:lastModifiedBy>
  <dcterms:modified xsi:type="dcterms:W3CDTF">2021-02-16T04:24:22Z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4</vt:i4>
  </property>
  <property fmtid="{D5CDD505-2E9C-101B-9397-08002B2CF9AE}" pid="4" name="PresentationFormat">
    <vt:lpwstr>Widescreen</vt:lpwstr>
  </property>
  <property fmtid="{D5CDD505-2E9C-101B-9397-08002B2CF9AE}" pid="5" name="Slides">
    <vt:i4>9</vt:i4>
  </property>
</Properties>
</file>