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2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5.wmf" ContentType="image/x-wmf"/>
  <Override PartName="/ppt/media/image14.png" ContentType="image/png"/>
  <Override PartName="/ppt/media/image16.png" ContentType="image/png"/>
  <Override PartName="/ppt/media/image17.png" ContentType="image/png"/>
  <Override PartName="/ppt/media/image13.png" ContentType="image/png"/>
  <Override PartName="/ppt/media/image10.png" ContentType="image/png"/>
  <Override PartName="/ppt/media/image11.png" ContentType="image/png"/>
  <Override PartName="/ppt/media/image12.png" ContentType="image/png"/>
  <Override PartName="/ppt/notesSlides/_rels/notesSlide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70B31FA-2F5D-4036-8AD1-818663F6FA74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7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CB3A365-04C8-4403-B07D-004A5A83E416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7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34E5A9F-971E-4603-A2F8-8DB0B970FE8F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7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01ABCF7-30A8-4937-B3EF-2E92FEE2A229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7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779E7BD-5F48-4234-B1DE-9C2D2D5BBCDC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angle 7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57022E9-F49B-43CF-8A66-B5FC4EE809AA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angle 7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20A2412-7EA4-42A4-8E8D-A8008C289A5A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7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677012A-BE96-4956-801C-EBBA8FDD1394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74" name="Slide Number Placehold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D226999-7DB3-4E3C-9F34-8E2046D8DE4A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77" name="Slide Number Placehold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94420AA-7724-42CF-AA79-7A757A491A26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7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80C5626-EB5B-40B6-8CF2-925AAF6521F2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7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CFDE1DF-E0B2-407F-B2A3-5DEBA979BCDE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angle 7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F8D73EC-1E5B-4A95-A66F-E39B3D8AB08E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7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B91A53D-CBDE-4B43-9BF4-332FAF29A7FC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7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7BE4C09-F199-45A7-ACD0-1865E93CDF63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D9DF9B4-DF52-4A08-9E62-D5CE09978885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19/03/21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545ED07-86AB-4729-967F-D56D4A6096BF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BFB8F34-6609-487A-B78F-B056536D821D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19/03/21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5126604-0410-4D81-8D11-9965DD5024DB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82A3206-7F5F-43E8-B778-668A491ACE19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19/03/21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190A6EB-9506-402C-95F7-08253EBC454F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06612B2-31EA-4715-B1BE-2CD3FB8D5F7C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19/03/21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F6DCED1-0A9F-4598-8361-2DF68A684E43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026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Commercial Computers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Rectangle 102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1947 - Eckert-Mauchly Computer Corporation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UNIVAC I (Universal Automatic Computer)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 Bureau of Census 1950 calculations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Became part of Sperry-Rand Corporation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Late 1950s - UNIVAC II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Faster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More memory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2"/>
          <p:cNvSpPr txBox="1"/>
          <p:nvPr/>
        </p:nvSpPr>
        <p:spPr>
          <a:xfrm>
            <a:off x="838080" y="119160"/>
            <a:ext cx="10515240" cy="100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Third generation </a:t>
            </a:r>
            <a:br/>
            <a:r>
              <a:rPr b="1" i="1" lang="en-GB" sz="2800" spc="-1" strike="noStrike">
                <a:solidFill>
                  <a:srgbClr val="000000"/>
                </a:solidFill>
                <a:latin typeface="Times New Roman"/>
              </a:rPr>
              <a:t>Introduction to 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</a:rPr>
              <a:t>Microelectronics and </a:t>
            </a:r>
            <a:r>
              <a:rPr b="1" i="1" lang="en-GB" sz="2800" spc="-1" strike="noStrike">
                <a:solidFill>
                  <a:srgbClr val="000000"/>
                </a:solidFill>
                <a:latin typeface="Times New Roman"/>
              </a:rPr>
              <a:t>Semiconductor Memory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Rectangle 3"/>
          <p:cNvSpPr txBox="1"/>
          <p:nvPr/>
        </p:nvSpPr>
        <p:spPr>
          <a:xfrm>
            <a:off x="177120" y="1288080"/>
            <a:ext cx="11778840" cy="48884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Microelectronics? Literally - “small electronics”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computer is made up of gates, memory cells and interconnections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These can be manufactured on a semiconductor, e.g.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silicon wafer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Basic function in a digital computer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GATES for processing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cells for storage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Interconnection and control elements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data movement and control signals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And the consequences of integration of the above elements in a single wafer is described in next slide.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0" name="Picture 1" descr=""/>
          <p:cNvPicPr/>
          <p:nvPr/>
        </p:nvPicPr>
        <p:blipFill>
          <a:blip r:embed="rId1"/>
          <a:stretch/>
        </p:blipFill>
        <p:spPr>
          <a:xfrm>
            <a:off x="5939640" y="2792520"/>
            <a:ext cx="6015960" cy="211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1" descr=""/>
          <p:cNvPicPr/>
          <p:nvPr/>
        </p:nvPicPr>
        <p:blipFill>
          <a:blip r:embed="rId1"/>
          <a:stretch/>
        </p:blipFill>
        <p:spPr>
          <a:xfrm>
            <a:off x="7585200" y="393120"/>
            <a:ext cx="4377240" cy="5350680"/>
          </a:xfrm>
          <a:prstGeom prst="rect">
            <a:avLst/>
          </a:prstGeom>
          <a:ln w="0">
            <a:noFill/>
          </a:ln>
        </p:spPr>
      </p:pic>
      <p:sp>
        <p:nvSpPr>
          <p:cNvPr id="192" name="Rectangle 3"/>
          <p:cNvSpPr/>
          <p:nvPr/>
        </p:nvSpPr>
        <p:spPr>
          <a:xfrm>
            <a:off x="-798840" y="177120"/>
            <a:ext cx="97520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3600" spc="-1" strike="noStrike">
                <a:solidFill>
                  <a:srgbClr val="000000"/>
                </a:solidFill>
                <a:latin typeface="Calibri Light"/>
              </a:rPr>
              <a:t>Relationship among Wafer, Chip and Gate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93" name="TextBox 4"/>
          <p:cNvSpPr/>
          <p:nvPr/>
        </p:nvSpPr>
        <p:spPr>
          <a:xfrm>
            <a:off x="192960" y="2064600"/>
            <a:ext cx="803916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Cost of a chip has remained almost unchanged</a:t>
            </a: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Higher packing density means shorter electrical paths, giving higher performance</a:t>
            </a: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Smaller size gives increased flexibility</a:t>
            </a: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Reduced power and cooling requirements</a:t>
            </a: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Fewer interconnections increases reliability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2"/>
          <p:cNvSpPr txBox="1"/>
          <p:nvPr/>
        </p:nvSpPr>
        <p:spPr>
          <a:xfrm>
            <a:off x="838080" y="188280"/>
            <a:ext cx="10515240" cy="70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Evolution of Intel Microprocessors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5" name="Picture 2" descr=""/>
          <p:cNvPicPr/>
          <p:nvPr/>
        </p:nvPicPr>
        <p:blipFill>
          <a:blip r:embed="rId1"/>
          <a:stretch/>
        </p:blipFill>
        <p:spPr>
          <a:xfrm>
            <a:off x="1850400" y="894600"/>
            <a:ext cx="8490960" cy="579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1" descr=""/>
          <p:cNvPicPr/>
          <p:nvPr/>
        </p:nvPicPr>
        <p:blipFill>
          <a:blip r:embed="rId1"/>
          <a:srcRect l="0" t="0" r="0" b="48322"/>
          <a:stretch/>
        </p:blipFill>
        <p:spPr>
          <a:xfrm>
            <a:off x="1887840" y="214920"/>
            <a:ext cx="8375400" cy="3323160"/>
          </a:xfrm>
          <a:prstGeom prst="rect">
            <a:avLst/>
          </a:prstGeom>
          <a:ln w="0">
            <a:noFill/>
          </a:ln>
        </p:spPr>
      </p:pic>
      <p:pic>
        <p:nvPicPr>
          <p:cNvPr id="197" name="Picture 4" descr=""/>
          <p:cNvPicPr/>
          <p:nvPr/>
        </p:nvPicPr>
        <p:blipFill>
          <a:blip r:embed="rId2"/>
          <a:stretch/>
        </p:blipFill>
        <p:spPr>
          <a:xfrm>
            <a:off x="2237040" y="3659040"/>
            <a:ext cx="7676640" cy="303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Speeding it up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Rectangl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Pipelining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On board cache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On board L1 &amp; L2 cache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Branch prediction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Data flow analysis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Performance Balance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Rectangle 3"/>
          <p:cNvSpPr txBox="1"/>
          <p:nvPr/>
        </p:nvSpPr>
        <p:spPr>
          <a:xfrm>
            <a:off x="169560" y="1825560"/>
            <a:ext cx="1181556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Processor speed increased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capacity increased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speed lags behind processor speed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rcRect l="0" t="0" r="0" b="15029"/>
          <a:stretch/>
        </p:blipFill>
        <p:spPr>
          <a:xfrm>
            <a:off x="6845760" y="1825560"/>
            <a:ext cx="5139360" cy="3394440"/>
          </a:xfrm>
          <a:prstGeom prst="rect">
            <a:avLst/>
          </a:prstGeom>
          <a:ln w="0">
            <a:noFill/>
          </a:ln>
        </p:spPr>
      </p:pic>
      <p:sp>
        <p:nvSpPr>
          <p:cNvPr id="203" name="Rectangle 1"/>
          <p:cNvSpPr/>
          <p:nvPr/>
        </p:nvSpPr>
        <p:spPr>
          <a:xfrm>
            <a:off x="7626240" y="5329440"/>
            <a:ext cx="3578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Logic and Memory Performance Gap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Solutions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Rectangl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Increase number of bits retrieved at one time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Make DRAM “wider” rather than “deeper”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Change DRAM interface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Cache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Reduce frequency of memory access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More complex cache and cache on chip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Increase interconnection bandwidth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High speed buses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Hierarchy of buses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I/O Devices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Rectangle 5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Peripherals with intensive I/O demands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Large data throughput demands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Processors can handle this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Solutions: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Caching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Higher-speed interconnection buses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More elaborate bus structures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Multiple-processor configurations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"/>
          <p:cNvSpPr txBox="1"/>
          <p:nvPr/>
        </p:nvSpPr>
        <p:spPr>
          <a:xfrm>
            <a:off x="838080" y="365040"/>
            <a:ext cx="10515240" cy="578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4000"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Typical I/O Device Data Rates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" name="Picture 4" descr=""/>
          <p:cNvPicPr/>
          <p:nvPr/>
        </p:nvPicPr>
        <p:blipFill>
          <a:blip r:embed="rId1"/>
          <a:srcRect l="0" t="0" r="0" b="9767"/>
          <a:stretch/>
        </p:blipFill>
        <p:spPr>
          <a:xfrm>
            <a:off x="1676520" y="1143000"/>
            <a:ext cx="8718120" cy="555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Key is Balance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Rectangl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Processor components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Main memory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I/O devices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Interconnection structures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IBM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Rectangl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Punched-card processing equipment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1953 - the 701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IBM’s first stored program computer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Scientific calculations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1955 - the 702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Business applications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Lead to 700/7000 series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6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Improvements in Chip Organization and Architecture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Rectangl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Increase hardware speed of processor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Fundamentally due to shrinking logic gate size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More gates, packed more tightly, increasing clock rate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Propagation time for signals reduced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Increase size and speed of caches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Dedicating part of processor chip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Cache access times drop significantly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Change processor organization and architecture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Increase effective speed of execution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Parallelism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1" descr=""/>
          <p:cNvPicPr/>
          <p:nvPr/>
        </p:nvPicPr>
        <p:blipFill>
          <a:blip r:embed="rId1"/>
          <a:stretch/>
        </p:blipFill>
        <p:spPr>
          <a:xfrm>
            <a:off x="1457640" y="951840"/>
            <a:ext cx="9295920" cy="5638320"/>
          </a:xfrm>
          <a:prstGeom prst="rect">
            <a:avLst/>
          </a:prstGeom>
          <a:ln w="0">
            <a:noFill/>
          </a:ln>
        </p:spPr>
      </p:pic>
      <p:sp>
        <p:nvSpPr>
          <p:cNvPr id="215" name="TextBox 2"/>
          <p:cNvSpPr/>
          <p:nvPr/>
        </p:nvSpPr>
        <p:spPr>
          <a:xfrm>
            <a:off x="806400" y="250200"/>
            <a:ext cx="380124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6000"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Processor Trend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Problems with Clock Speed and Logic Density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Rectangle 5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Power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Power density increases with density of logic and clock speed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Dissipating heat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RC delay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Speed at which electrons flow limited by resistance and capacitance of metal wires connecting them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Delay increases as RC product increases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Wire interconnects thinner, increasing resistance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Wires closer together, increasing capacitance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Memory latency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Memory speeds lag processor speeds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Solution: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More emphasis on </a:t>
            </a:r>
            <a:r>
              <a:rPr b="0" lang="en-GB" sz="2000" spc="-1" strike="noStrike">
                <a:solidFill>
                  <a:srgbClr val="ff0000"/>
                </a:solidFill>
                <a:latin typeface="Calibri"/>
              </a:rPr>
              <a:t>organizational and architectural </a:t>
            </a:r>
            <a:r>
              <a:rPr b="0" lang="en-GB" sz="2000" spc="-1" strike="noStrike">
                <a:solidFill>
                  <a:srgbClr val="ff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"/>
          <p:cNvSpPr txBox="1"/>
          <p:nvPr/>
        </p:nvSpPr>
        <p:spPr>
          <a:xfrm>
            <a:off x="749880" y="119160"/>
            <a:ext cx="10515240" cy="824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Intel Microprocessor Performance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9" name="Picture 5" descr=""/>
          <p:cNvPicPr/>
          <p:nvPr/>
        </p:nvPicPr>
        <p:blipFill>
          <a:blip r:embed="rId1"/>
          <a:srcRect l="0" t="0" r="0" b="7382"/>
          <a:stretch/>
        </p:blipFill>
        <p:spPr>
          <a:xfrm>
            <a:off x="2606400" y="1042200"/>
            <a:ext cx="6801480" cy="555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Increased Cache Capacity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Rectangle 5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Typically two or three levels of cache between processor and main memory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Chip density increased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More cache memory on chip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Faster cache access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Pentium chip devoted about 10% of chip area to cache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More Complex Execution Logic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Rectangle 5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Enable parallel execution of instructions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Pipeline works like assembly line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Different stages of execution of different instructions at same time along pipeline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Superscalar allows multiple pipelines within single processor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Instructions that do not depend on one another can be executed in parallel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Diminishing Returns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Rectangle 5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Increasing clock rate runs into power dissipation problem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Some fundamental physical limits are being reached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Internal organization of processors complex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Can get a great deal of parallelism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Further significant increases likely to be relatively modest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Benefits from cache are reaching limit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New Approach – Multiple Cores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Rectangle 5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Multiple processors on single chip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Large shared cache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Within a processor, increase in performance proportional to square root of increase in complexity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If software can use multiple processors, doubling number of processors almost doubles performance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So, use two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simpler processors on the chip rather than one more complex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processor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With two processors, larger caches are justified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1"/>
          <p:cNvSpPr txBox="1"/>
          <p:nvPr/>
        </p:nvSpPr>
        <p:spPr>
          <a:xfrm>
            <a:off x="0" y="154440"/>
            <a:ext cx="12191760" cy="836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Performance Assessment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Box 9"/>
          <p:cNvSpPr/>
          <p:nvPr/>
        </p:nvSpPr>
        <p:spPr>
          <a:xfrm>
            <a:off x="414000" y="1434240"/>
            <a:ext cx="11424960" cy="49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Performance is one of the key parameters to consider, along with cost, size, security, reliability, and, in some cases power consumption.</a:t>
            </a:r>
            <a:endParaRPr b="0" lang="en-IN" sz="18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Application performance depends not just on the raw speed of the processor, but on the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instruction set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, choice of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implementation language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efficiency of the compiler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, and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skill of the programming.</a:t>
            </a:r>
            <a:endParaRPr b="0" lang="en-IN" sz="18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Clock Speed</a:t>
            </a:r>
            <a:endParaRPr b="0" lang="en-IN" sz="18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The System Clock: The most fundamental level, the speed of a processor is dictated by the pulse frequency produced by the clock, measured in cycles per second, or Hertz (Hz).</a:t>
            </a:r>
            <a:endParaRPr b="0" lang="en-IN" sz="18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Clock signals are generated by a quartz crystal</a:t>
            </a:r>
            <a:endParaRPr b="0" lang="en-IN" sz="18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The rate of pulses is known as the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clock rate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, or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clock speed</a:t>
            </a:r>
            <a:endParaRPr b="0" lang="en-IN" sz="18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One increment, or pulse, of the clock is referred to as a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clock cycle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, or a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clock tick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18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The time between pulses is the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cycle time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18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For example, a 1-GHz processor receives 1 billion pulses per second.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8928000" y="4432320"/>
            <a:ext cx="3238560" cy="199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 txBox="1"/>
          <p:nvPr/>
        </p:nvSpPr>
        <p:spPr>
          <a:xfrm>
            <a:off x="0" y="154440"/>
            <a:ext cx="12191760" cy="836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Performance Assessment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TextBox 9"/>
          <p:cNvSpPr/>
          <p:nvPr/>
        </p:nvSpPr>
        <p:spPr>
          <a:xfrm>
            <a:off x="383400" y="991440"/>
            <a:ext cx="11424960" cy="48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Millions of instructions per second (MIPS) or MIPS rate</a:t>
            </a:r>
            <a:endParaRPr b="0" lang="en-IN" sz="18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The System Clock: The most fundamental level, the speed of a processor is dictated by the pulse frequency produced by the clock, measured in cycles per second, or Hertz (Hz).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914400"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CPI: Cycle per instruction</a:t>
            </a:r>
            <a:endParaRPr b="0" lang="en-IN" sz="1800" spc="-1" strike="noStrike">
              <a:latin typeface="Arial"/>
            </a:endParaRPr>
          </a:p>
          <a:p>
            <a:pPr marL="914400"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f: Clock frequency (number of cycle per second)</a:t>
            </a:r>
            <a:endParaRPr b="0" lang="en-IN" sz="1800" spc="-1" strike="noStrike">
              <a:latin typeface="Arial"/>
            </a:endParaRPr>
          </a:p>
          <a:p>
            <a:pPr marL="914400"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Example: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Consider a program has 2 Millions (2x10</a:t>
            </a:r>
            <a:r>
              <a:rPr b="0" lang="en-US" sz="1800" spc="-1" strike="noStrike" baseline="30000">
                <a:solidFill>
                  <a:srgbClr val="000000"/>
                </a:solidFill>
                <a:latin typeface="Times New Roman"/>
              </a:rPr>
              <a:t>6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instructions) is running on a 400 MHz processor. The program consists of three major types of instructions, ALU related, load/store, and branching. These instruction requires 1, 2, and 4 CPI with a instruction mix of 60, 30, and 10% respectively in the program. Estimate the MIPS of the processor.</a:t>
            </a:r>
            <a:endParaRPr b="0" lang="en-IN" sz="1800" spc="-1" strike="noStrike">
              <a:latin typeface="Arial"/>
            </a:endParaRPr>
          </a:p>
          <a:p>
            <a:pPr marL="914400"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Solution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:         CPI=0.6x1+0.3x2+0.1x4=1.6 </a:t>
            </a:r>
            <a:endParaRPr b="0" lang="en-IN" sz="1800" spc="-1" strike="noStrike">
              <a:latin typeface="Arial"/>
            </a:endParaRPr>
          </a:p>
          <a:p>
            <a:pPr marL="914400"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MIPS=(400x10</a:t>
            </a:r>
            <a:r>
              <a:rPr b="0" lang="en-US" sz="1800" spc="-1" strike="noStrike" baseline="30000">
                <a:solidFill>
                  <a:srgbClr val="000000"/>
                </a:solidFill>
                <a:latin typeface="Times New Roman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)/(1.6x10</a:t>
            </a:r>
            <a:r>
              <a:rPr b="0" lang="en-US" sz="1800" spc="-1" strike="noStrike" baseline="30000">
                <a:solidFill>
                  <a:srgbClr val="000000"/>
                </a:solidFill>
                <a:latin typeface="Times New Roman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)=250 MIPS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33" name="Picture 4" descr=""/>
          <p:cNvPicPr/>
          <p:nvPr/>
        </p:nvPicPr>
        <p:blipFill>
          <a:blip r:embed="rId1"/>
          <a:stretch/>
        </p:blipFill>
        <p:spPr>
          <a:xfrm>
            <a:off x="4083480" y="2142360"/>
            <a:ext cx="3524040" cy="105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3" dur="indefinite" restart="never" nodeType="tmRoot">
          <p:childTnLst>
            <p:seq>
              <p:cTn id="184" dur="indefinite" nodeType="mainSeq">
                <p:childTnLst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Second generation computers</a:t>
            </a:r>
            <a:br/>
            <a:r>
              <a:rPr b="1" i="1" lang="en-US" sz="2400" spc="-1" strike="noStrike">
                <a:solidFill>
                  <a:srgbClr val="000000"/>
                </a:solidFill>
                <a:latin typeface="Times New Roman"/>
              </a:rPr>
              <a:t>Introduction of Transistors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Rectangl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Replaced vacuum tubes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Smaller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Cheaper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Less heat dissipation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Solid State device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Made from Silicon (Sand)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Invented 1947 at Bell Labs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William Shockley et al.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1"/>
          <p:cNvSpPr/>
          <p:nvPr/>
        </p:nvSpPr>
        <p:spPr>
          <a:xfrm>
            <a:off x="752040" y="527400"/>
            <a:ext cx="1068732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ff0000"/>
                </a:solidFill>
                <a:latin typeface="Calibri"/>
              </a:rPr>
              <a:t>Homework: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 benchmark program is run on a 40 MHz processor. The executed program consists of 100,000 instruction executions, with the following instruction mix and clock cycle count.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Estimate the CPI, MIPS and execution time of the program.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235" name="Picture 2" descr=""/>
          <p:cNvPicPr/>
          <p:nvPr/>
        </p:nvPicPr>
        <p:blipFill>
          <a:blip r:embed="rId1"/>
          <a:stretch/>
        </p:blipFill>
        <p:spPr>
          <a:xfrm>
            <a:off x="1639800" y="3204720"/>
            <a:ext cx="8515080" cy="248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Generations of Computer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6" name="Picture 1" descr=""/>
          <p:cNvPicPr/>
          <p:nvPr/>
        </p:nvPicPr>
        <p:blipFill>
          <a:blip r:embed="rId1"/>
          <a:stretch/>
        </p:blipFill>
        <p:spPr>
          <a:xfrm>
            <a:off x="726840" y="1907280"/>
            <a:ext cx="10737720" cy="346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4"/>
          <p:cNvSpPr txBox="1"/>
          <p:nvPr/>
        </p:nvSpPr>
        <p:spPr>
          <a:xfrm>
            <a:off x="838080" y="365040"/>
            <a:ext cx="10515240" cy="67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7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Moore’s Law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Rectangle 5"/>
          <p:cNvSpPr txBox="1"/>
          <p:nvPr/>
        </p:nvSpPr>
        <p:spPr>
          <a:xfrm>
            <a:off x="838080" y="1150200"/>
            <a:ext cx="10515240" cy="5026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Increased density of components on chip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Gordon Moore – co-founder of Intel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Number of transistors on a chip will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double every year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Since 1970’s development has slowed a little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Number of transistors doubles every 18 months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Picture 5" descr=""/>
          <p:cNvPicPr/>
          <p:nvPr/>
        </p:nvPicPr>
        <p:blipFill>
          <a:blip r:embed="rId1"/>
          <a:srcRect l="0" t="0" r="0" b="10690"/>
          <a:stretch/>
        </p:blipFill>
        <p:spPr>
          <a:xfrm>
            <a:off x="6872760" y="2480040"/>
            <a:ext cx="4829760" cy="3741840"/>
          </a:xfrm>
          <a:prstGeom prst="rect">
            <a:avLst/>
          </a:prstGeom>
          <a:ln w="0">
            <a:noFill/>
          </a:ln>
        </p:spPr>
      </p:pic>
      <p:sp>
        <p:nvSpPr>
          <p:cNvPr id="180" name="Rectangle 1"/>
          <p:cNvSpPr/>
          <p:nvPr/>
        </p:nvSpPr>
        <p:spPr>
          <a:xfrm>
            <a:off x="7732800" y="6176880"/>
            <a:ext cx="3110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Growth in CPU Transistor Count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2" descr="https://upload.wikimedia.org/wikipedia/en/thumb/9/9d/Moore%27s_Law_Transistor_Count_1971-2016.png/1280px-Moore%27s_Law_Transistor_Count_1971-2016.png"/>
          <p:cNvPicPr/>
          <p:nvPr/>
        </p:nvPicPr>
        <p:blipFill>
          <a:blip r:embed="rId1"/>
          <a:srcRect l="0" t="11662" r="0" b="2049"/>
          <a:stretch/>
        </p:blipFill>
        <p:spPr>
          <a:xfrm>
            <a:off x="976680" y="373680"/>
            <a:ext cx="10103760" cy="633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0000"/>
                </a:solidFill>
                <a:latin typeface="Calibri Light"/>
              </a:rPr>
              <a:t>IBM 360 series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Rectangl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1964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Replaced (&amp; not compatible with) 7000 series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First planned “family” of computers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Similar or identical instruction sets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Similar or identical O/S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Increasing speed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Increasing number of I/O ports (i.e. more terminals)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Increased memory size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Increased cost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Multiplexed switch structure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" descr=""/>
          <p:cNvPicPr/>
          <p:nvPr/>
        </p:nvPicPr>
        <p:blipFill>
          <a:blip r:embed="rId1"/>
          <a:stretch/>
        </p:blipFill>
        <p:spPr>
          <a:xfrm>
            <a:off x="195120" y="347760"/>
            <a:ext cx="11801160" cy="616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2"/>
          <p:cNvSpPr txBox="1"/>
          <p:nvPr/>
        </p:nvSpPr>
        <p:spPr>
          <a:xfrm>
            <a:off x="838080" y="217800"/>
            <a:ext cx="10515240" cy="568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DEC PDP-8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Rectangle 3"/>
          <p:cNvSpPr txBox="1"/>
          <p:nvPr/>
        </p:nvSpPr>
        <p:spPr>
          <a:xfrm>
            <a:off x="838080" y="914400"/>
            <a:ext cx="11078280" cy="52621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second generation is noteworthy also for the appearance of the Digital Equipment Corporation (DEC)&gt;&gt;&gt;&gt;COMPAQ&gt;&gt;&gt;&gt;HP.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DEC was founded in 1957 and when it delivered its first computer, the PDP-1 (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Programmed Data Processor-1).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 1964 First minicomputer named as DEC PDP-8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Did not need air conditioned room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Small enough to sit on a lab bench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$16,000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BUS STRUCTURE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7" name="Picture 27" descr=""/>
          <p:cNvPicPr/>
          <p:nvPr/>
        </p:nvPicPr>
        <p:blipFill>
          <a:blip r:embed="rId1"/>
          <a:srcRect l="0" t="0" r="0" b="52551"/>
          <a:stretch/>
        </p:blipFill>
        <p:spPr>
          <a:xfrm>
            <a:off x="3768120" y="4760280"/>
            <a:ext cx="8148240" cy="154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Application>LibreOffice/7.1.1.2$Linux_X86_64 LibreOffice_project/fe0b08f4af1bacafe4c7ecc87ce55bb426164676</Application>
  <AppVersion>15.0000</AppVersion>
  <Words>1219</Words>
  <Paragraphs>201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2018-07-21T16:27:20Z</dcterms:created>
  <dc:creator>Windows User</dc:creator>
  <dc:description/>
  <dc:language>en-IN</dc:language>
  <cp:lastModifiedBy/>
  <dcterms:modified xsi:type="dcterms:W3CDTF">2021-03-19T17:02:04Z</dcterms:modified>
  <cp:revision>23</cp:revision>
  <dc:subject/>
  <dc:title>Computer Evolution 3rd Generation and above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Widescreen</vt:lpwstr>
  </property>
  <property fmtid="{D5CDD505-2E9C-101B-9397-08002B2CF9AE}" pid="4" name="Slides">
    <vt:i4>32</vt:i4>
  </property>
</Properties>
</file>