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D80BCE4-12BA-4018-AA5C-1736DDBCF37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864474F-8BF9-40F5-A796-75D10E077D8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5E3548-C38B-43B5-BB78-F74FB178AE23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3E50C15-9D97-42E0-8070-B77FF275422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5A6D90-E495-43F9-B184-34427C4B5A0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7D175E-BD3C-4B88-A416-5BD41355B42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3DC7EF-4C21-4F46-9681-463757BCFAD4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A08706-C5F9-4F01-98D6-FF82BAB06F92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E04774-AB83-48CE-BDD7-24EEFE389A1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3E9E920-2A61-4A85-B7DB-4C677E13FD7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E6D800-1060-4C4B-86E4-9159F10B5EF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B4F903-7B5D-45AD-B43E-9EA4BA08931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3E4943-1BB8-4338-B2E4-AC5ABB12B08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A30D24-907D-440D-A734-6D0F1A61A3F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88AA03-C411-4FFD-BC2E-E2F6A70D87E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0B8A80-759B-41D3-AB3F-6F23EBE7C7E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1E3658-E55C-4CD2-B71F-390F956EB19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Integer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have 0 &amp; 1 to represent everything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Positive numbers stored in binary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41=00101001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minus 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period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Sign-Magnitude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Two’s compliment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Addition and Subtraction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Addition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Normal binary addition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sign bit for overflow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Subtraction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twos compliment of substrahend and add to minuend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i.e. a - b = a + (-b)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Hardware for Addition and Subtraction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rcRect l="0" t="0" r="0" b="16031"/>
          <a:stretch/>
        </p:blipFill>
        <p:spPr>
          <a:xfrm>
            <a:off x="2743200" y="1676520"/>
            <a:ext cx="6933960" cy="489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Geometric Depiction of Twos Complement Integers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3" descr=""/>
          <p:cNvPicPr/>
          <p:nvPr/>
        </p:nvPicPr>
        <p:blipFill>
          <a:blip r:embed="rId1"/>
          <a:srcRect l="0" t="0" r="0" b="13043"/>
          <a:stretch/>
        </p:blipFill>
        <p:spPr>
          <a:xfrm>
            <a:off x="2133720" y="1703520"/>
            <a:ext cx="7924320" cy="500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/>
        </p:nvSpPr>
        <p:spPr>
          <a:xfrm>
            <a:off x="838080" y="237240"/>
            <a:ext cx="10515240" cy="47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Overflow rule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2869200" y="707760"/>
            <a:ext cx="6453000" cy="4677480"/>
          </a:xfrm>
          <a:prstGeom prst="rect">
            <a:avLst/>
          </a:prstGeom>
          <a:ln w="0">
            <a:noFill/>
          </a:ln>
        </p:spPr>
      </p:pic>
      <p:sp>
        <p:nvSpPr>
          <p:cNvPr id="203" name="Rectangle 3"/>
          <p:cNvSpPr/>
          <p:nvPr/>
        </p:nvSpPr>
        <p:spPr>
          <a:xfrm>
            <a:off x="363960" y="5385960"/>
            <a:ext cx="114642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two numbers are added, and they are both positive or both negative, then overflow occurs if and only if the result has the opposite sign.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Figures (e) and (f) show examples of overflow. Note that overflow can occur whether or not there is a carry.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/>
        </p:nvSpPr>
        <p:spPr>
          <a:xfrm>
            <a:off x="838080" y="227520"/>
            <a:ext cx="10515240" cy="53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Problems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ontent Placeholder 2"/>
          <p:cNvSpPr txBox="1"/>
          <p:nvPr/>
        </p:nvSpPr>
        <p:spPr>
          <a:xfrm>
            <a:off x="586080" y="766800"/>
            <a:ext cx="11019240" cy="5987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Represent the following decimal numbers in both binary sign magnitude form and twos complement form using 16 bits: +512, -29.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 Magnitude: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512 =  0000 0010 0000 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29  =  1000 0000 0001 1101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Two’s Complement: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512  =  0000 0010 0000 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29  =  1111 1111 1110 0011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/>
        </p:nvSpPr>
        <p:spPr>
          <a:xfrm>
            <a:off x="838080" y="148680"/>
            <a:ext cx="10515240" cy="53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ontent Placeholder 2"/>
          <p:cNvSpPr txBox="1"/>
          <p:nvPr/>
        </p:nvSpPr>
        <p:spPr>
          <a:xfrm>
            <a:off x="838080" y="688320"/>
            <a:ext cx="10515240" cy="5967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Represent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following twos complement values in decimal: 1101011; 0101101.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1101011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Because this starts with a leftmost 1, it is a negative number. The magnitude of the negative number is determined by flipping the bits and adding 1: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0010100 + 1 = 0010101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so the original value was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–21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0101101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this starts with a leftmost 0, it is a positive number and we just compute the magnitude as an unsigned binary number, which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45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/>
        </p:nvSpPr>
        <p:spPr>
          <a:xfrm>
            <a:off x="838080" y="188280"/>
            <a:ext cx="10515240" cy="627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ontent Placeholder 2"/>
          <p:cNvSpPr txBox="1"/>
          <p:nvPr/>
        </p:nvSpPr>
        <p:spPr>
          <a:xfrm>
            <a:off x="838080" y="816120"/>
            <a:ext cx="10515240" cy="5429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Assume numbers are represented in 8-bit twos complement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representation. Show the calculation of the following: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a. 6+13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b. -6+13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c. 6-13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d. -6-13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rcRect l="0" t="0" r="49647" b="0"/>
          <a:stretch/>
        </p:blipFill>
        <p:spPr>
          <a:xfrm>
            <a:off x="1851480" y="2271960"/>
            <a:ext cx="6591960" cy="1200240"/>
          </a:xfrm>
          <a:prstGeom prst="rect">
            <a:avLst/>
          </a:prstGeom>
          <a:ln w="0">
            <a:noFill/>
          </a:ln>
        </p:spPr>
      </p:pic>
      <p:sp>
        <p:nvSpPr>
          <p:cNvPr id="211" name="TextBox 4"/>
          <p:cNvSpPr/>
          <p:nvPr/>
        </p:nvSpPr>
        <p:spPr>
          <a:xfrm>
            <a:off x="8901000" y="2502720"/>
            <a:ext cx="1994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Do c and d yourself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12" name="Group 17"/>
          <p:cNvGrpSpPr/>
          <p:nvPr/>
        </p:nvGrpSpPr>
        <p:grpSpPr>
          <a:xfrm>
            <a:off x="1851480" y="3652920"/>
            <a:ext cx="6857280" cy="1384920"/>
            <a:chOff x="1851480" y="3652920"/>
            <a:chExt cx="6857280" cy="1384920"/>
          </a:xfrm>
        </p:grpSpPr>
        <p:sp>
          <p:nvSpPr>
            <p:cNvPr id="213" name="Rectangle 6"/>
            <p:cNvSpPr/>
            <p:nvPr/>
          </p:nvSpPr>
          <p:spPr>
            <a:xfrm>
              <a:off x="2064600" y="3652920"/>
              <a:ext cx="3096720" cy="137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+6      00000110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–</a:t>
              </a: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13    11110011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–</a:t>
              </a: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7      11111001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14" name="Rectangle 7"/>
            <p:cNvSpPr/>
            <p:nvPr/>
          </p:nvSpPr>
          <p:spPr>
            <a:xfrm>
              <a:off x="5427360" y="3652920"/>
              <a:ext cx="3281400" cy="137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–</a:t>
              </a: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6     11111010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–</a:t>
              </a: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13   11110011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–</a:t>
              </a: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19   11101101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15" name="Straight Connector 9"/>
            <p:cNvSpPr/>
            <p:nvPr/>
          </p:nvSpPr>
          <p:spPr>
            <a:xfrm>
              <a:off x="6252120" y="4522680"/>
              <a:ext cx="16318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6" name="Straight Connector 11"/>
            <p:cNvSpPr/>
            <p:nvPr/>
          </p:nvSpPr>
          <p:spPr>
            <a:xfrm>
              <a:off x="5476320" y="4532400"/>
              <a:ext cx="6195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7" name="Straight Connector 12"/>
            <p:cNvSpPr/>
            <p:nvPr/>
          </p:nvSpPr>
          <p:spPr>
            <a:xfrm>
              <a:off x="2904120" y="4517640"/>
              <a:ext cx="163224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8" name="Straight Connector 13"/>
            <p:cNvSpPr/>
            <p:nvPr/>
          </p:nvSpPr>
          <p:spPr>
            <a:xfrm>
              <a:off x="2128680" y="4527720"/>
              <a:ext cx="6192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9" name="Rectangle 14"/>
            <p:cNvSpPr/>
            <p:nvPr/>
          </p:nvSpPr>
          <p:spPr>
            <a:xfrm>
              <a:off x="1851480" y="3652920"/>
              <a:ext cx="6591960" cy="13845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0" name="Straight Connector 16"/>
            <p:cNvSpPr/>
            <p:nvPr/>
          </p:nvSpPr>
          <p:spPr>
            <a:xfrm>
              <a:off x="5147280" y="3652920"/>
              <a:ext cx="0" cy="1384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  <p:sp>
        <p:nvSpPr>
          <p:cNvPr id="221" name="TextBox 5"/>
          <p:cNvSpPr/>
          <p:nvPr/>
        </p:nvSpPr>
        <p:spPr>
          <a:xfrm>
            <a:off x="8725680" y="5524560"/>
            <a:ext cx="2904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ff0000"/>
                </a:solidFill>
                <a:latin typeface="Calibri"/>
              </a:rPr>
              <a:t>Practice with more problems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Sign-Magnitude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Left most bit is sign 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means positive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means negative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+18 = 00010010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-18 = 10010010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consider both sign and magnitude in arithmetic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representations of zero (+0 and -0)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02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Two’s Compliment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Rectangle 102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+3 = 00000011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+2 = 00000010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+1 = 00000001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+0 = 00000000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 = 11111111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-2 = 11111110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Benefits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representation of zero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Arithmetic works easily (see later)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Negating is fairly easy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= 00000011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Boolean complement gives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11111100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1 to LSB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11111101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287640" y="835920"/>
            <a:ext cx="11745360" cy="54468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2" descr=""/>
          <p:cNvPicPr/>
          <p:nvPr/>
        </p:nvPicPr>
        <p:blipFill>
          <a:blip r:embed="rId2"/>
          <a:stretch/>
        </p:blipFill>
        <p:spPr>
          <a:xfrm>
            <a:off x="856800" y="151920"/>
            <a:ext cx="10607760" cy="4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Negation Special Case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=                00000000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Bitwise not       11111111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1 to LSB              +1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           1 00000000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Overflow is ignored, so: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- 0 = 0 </a:t>
            </a:r>
            <a:r>
              <a:rPr b="0" lang="en-US" sz="2800" spc="-1" strike="noStrike">
                <a:solidFill>
                  <a:srgbClr val="ff0000"/>
                </a:solidFill>
                <a:latin typeface="Symbol"/>
              </a:rPr>
              <a:t>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Negation Special Case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-128 =           10000000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bitwise not     01111111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1 to LSB            +1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            10000000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-(-128) = -128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MSB (sign bit)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should change during negation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Range of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 bit 2s compliment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+127 = 01111111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-128 = 10000000 = -2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 bit 2s compliment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+32767 = 011111111 11111111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15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-32768 = 100000000 00000000 = -2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" descr=""/>
          <p:cNvPicPr/>
          <p:nvPr/>
        </p:nvPicPr>
        <p:blipFill>
          <a:blip r:embed="rId1"/>
          <a:srcRect l="2662" t="0" r="4633" b="0"/>
          <a:stretch/>
        </p:blipFill>
        <p:spPr>
          <a:xfrm>
            <a:off x="6784200" y="1075680"/>
            <a:ext cx="5132160" cy="3877200"/>
          </a:xfrm>
          <a:prstGeom prst="rect">
            <a:avLst/>
          </a:prstGeom>
          <a:ln w="0">
            <a:noFill/>
          </a:ln>
        </p:spPr>
      </p:pic>
      <p:sp>
        <p:nvSpPr>
          <p:cNvPr id="187" name="Rectangle 2"/>
          <p:cNvSpPr/>
          <p:nvPr/>
        </p:nvSpPr>
        <p:spPr>
          <a:xfrm>
            <a:off x="226080" y="1075680"/>
            <a:ext cx="6557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If an n-bit integer is required to be stored in m bits, in 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sign-magnitude notation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, this is easily accomplished: simply move the sign bit to the new leftmost position and fill in with zeros.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Rectangle 2"/>
          <p:cNvSpPr/>
          <p:nvPr/>
        </p:nvSpPr>
        <p:spPr>
          <a:xfrm>
            <a:off x="226080" y="211680"/>
            <a:ext cx="10515240" cy="6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Conversion Between Lengths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9" name="Rectangle 4"/>
          <p:cNvSpPr/>
          <p:nvPr/>
        </p:nvSpPr>
        <p:spPr>
          <a:xfrm>
            <a:off x="7197120" y="4860000"/>
            <a:ext cx="4719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Use of a Value Box for Conversion between Twos Complement Binary and Decimal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0" name="Picture 5" descr=""/>
          <p:cNvPicPr/>
          <p:nvPr/>
        </p:nvPicPr>
        <p:blipFill>
          <a:blip r:embed="rId2"/>
          <a:stretch/>
        </p:blipFill>
        <p:spPr>
          <a:xfrm>
            <a:off x="492840" y="1998720"/>
            <a:ext cx="5904720" cy="147708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6" descr=""/>
          <p:cNvPicPr/>
          <p:nvPr/>
        </p:nvPicPr>
        <p:blipFill>
          <a:blip r:embed="rId3"/>
          <a:stretch/>
        </p:blipFill>
        <p:spPr>
          <a:xfrm>
            <a:off x="49320" y="4158000"/>
            <a:ext cx="6791760" cy="131148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7"/>
          <p:cNvSpPr/>
          <p:nvPr/>
        </p:nvSpPr>
        <p:spPr>
          <a:xfrm>
            <a:off x="226080" y="3529800"/>
            <a:ext cx="6674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This procedure will not work for 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twos complement negative integers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. Using the value box for conversion,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Rectangle 8"/>
          <p:cNvSpPr/>
          <p:nvPr/>
        </p:nvSpPr>
        <p:spPr>
          <a:xfrm>
            <a:off x="226080" y="5513760"/>
            <a:ext cx="11690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Instead, the rule for twos complement integers is to 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move the sign bit to the new leftmost position and fill in with copies of the sign bit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4" name="Picture 9" descr=""/>
          <p:cNvPicPr/>
          <p:nvPr/>
        </p:nvPicPr>
        <p:blipFill>
          <a:blip r:embed="rId4"/>
          <a:stretch/>
        </p:blipFill>
        <p:spPr>
          <a:xfrm>
            <a:off x="3091320" y="5994360"/>
            <a:ext cx="6160320" cy="6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Application>LibreOffice/7.1.1.2$Linux_X86_64 LibreOffice_project/fe0b08f4af1bacafe4c7ecc87ce55bb426164676</Application>
  <AppVersion>15.0000</AppVersion>
  <Words>646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2018-08-04T17:25:07Z</dcterms:created>
  <dc:creator>Windows User</dc:creator>
  <dc:description/>
  <dc:language>en-IN</dc:language>
  <cp:lastModifiedBy/>
  <dcterms:modified xsi:type="dcterms:W3CDTF">2021-03-19T17:02:32Z</dcterms:modified>
  <cp:revision>23</cp:revision>
  <dc:subject/>
  <dc:title>Signed Numbers Integer Arithmetic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