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31.xml" ContentType="application/vnd.openxmlformats-officedocument.presentationml.slide+xml"/>
  <Override PartName="/ppt/slides/slide24.xml" ContentType="application/vnd.openxmlformats-officedocument.presentationml.slide+xml"/>
  <Override PartName="/ppt/slides/slide30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7.xml.rels" ContentType="application/vnd.openxmlformats-package.relationships+xml"/>
  <Override PartName="/ppt/slides/_rels/slide38.xml.rels" ContentType="application/vnd.openxmlformats-package.relationships+xml"/>
  <Override PartName="/ppt/slides/_rels/slide20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37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35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62BA8C5-CE58-4866-BD1E-7955E6C2D591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19/03/21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2C60A7C-91F5-48BD-98B6-DB781C16E7A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6FD79E7-0157-4547-A8D2-3F648AF713EB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19/03/21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E009F1F-A579-45E6-9CF1-359A184C2D8D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81C9401-BBDD-47D6-88E3-BD06628C4FCC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19/03/21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49E4FA7-BFDD-4CB5-9FCE-7B5D63745293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Floating Point Numbers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Rectangle 3"/>
          <p:cNvSpPr txBox="1"/>
          <p:nvPr/>
        </p:nvSpPr>
        <p:spPr>
          <a:xfrm>
            <a:off x="294840" y="2133720"/>
            <a:ext cx="11169000" cy="2133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90000"/>
              </a:lnSpc>
              <a:spcBef>
                <a:spcPts val="21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Now we have seen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unsigned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signed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integers. In real life we also need to be able to represent numbers with fractional parts (like: -12.5 &amp; 45.39).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Rectangle 4"/>
          <p:cNvSpPr/>
          <p:nvPr/>
        </p:nvSpPr>
        <p:spPr>
          <a:xfrm>
            <a:off x="294840" y="3421800"/>
            <a:ext cx="11058480" cy="30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90000"/>
              </a:lnSpc>
              <a:spcBef>
                <a:spcPts val="2100"/>
              </a:spcBef>
              <a:buClr>
                <a:srgbClr val="0563c1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Called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Floating Point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numbers.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100"/>
              </a:spcBef>
              <a:buClr>
                <a:srgbClr val="0563c1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These can be stored in two different formats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100"/>
              </a:spcBef>
              <a:buClr>
                <a:srgbClr val="0563c1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IEEE-754 32 bit format and IEEE-754 64 bit format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2100"/>
              </a:spcBef>
              <a:buClr>
                <a:srgbClr val="0563c1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We will learn the IEEE 32-bit floating point representation.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nodeType="clickEffect" fill="hold">
                      <p:stCondLst>
                        <p:cond delay="indefinite"/>
                      </p:stCondLst>
                      <p:childTnLst>
                        <p:par>
                          <p:cTn id="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Binary Equivalent of FP number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Rectangle 3"/>
          <p:cNvSpPr txBox="1"/>
          <p:nvPr/>
        </p:nvSpPr>
        <p:spPr>
          <a:xfrm>
            <a:off x="2133720" y="2057400"/>
            <a:ext cx="777204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Ex 2.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Convert 37.25,  using subtraction method.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 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64   32   16   8    4    2   1  </a:t>
            </a:r>
            <a:r>
              <a:rPr b="1" lang="en-US" sz="2400" spc="-1" strike="noStrike">
                <a:solidFill>
                  <a:srgbClr val="a50021"/>
                </a:solidFill>
                <a:latin typeface="Arial"/>
              </a:rPr>
              <a:t>.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 .5    .25  .125  .0625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2</a:t>
            </a:r>
            <a:r>
              <a:rPr b="1" lang="en-US" sz="2400" spc="-1" strike="noStrike" baseline="30000">
                <a:solidFill>
                  <a:srgbClr val="339933"/>
                </a:solidFill>
                <a:latin typeface="Arial"/>
              </a:rPr>
              <a:t>6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   2</a:t>
            </a:r>
            <a:r>
              <a:rPr b="1" lang="en-US" sz="2400" spc="-1" strike="noStrike" baseline="30000">
                <a:solidFill>
                  <a:srgbClr val="339933"/>
                </a:solidFill>
                <a:latin typeface="Arial"/>
              </a:rPr>
              <a:t>5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   2</a:t>
            </a:r>
            <a:r>
              <a:rPr b="1" lang="en-US" sz="2400" spc="-1" strike="noStrike" baseline="30000">
                <a:solidFill>
                  <a:srgbClr val="339933"/>
                </a:solidFill>
                <a:latin typeface="Arial"/>
              </a:rPr>
              <a:t>4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  2</a:t>
            </a:r>
            <a:r>
              <a:rPr b="1" lang="en-US" sz="2400" spc="-1" strike="noStrike" baseline="30000">
                <a:solidFill>
                  <a:srgbClr val="339933"/>
                </a:solidFill>
                <a:latin typeface="Arial"/>
              </a:rPr>
              <a:t>3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  2</a:t>
            </a:r>
            <a:r>
              <a:rPr b="1" lang="en-US" sz="2400" spc="-1" strike="noStrike" baseline="30000">
                <a:solidFill>
                  <a:srgbClr val="339933"/>
                </a:solidFill>
                <a:latin typeface="Arial"/>
              </a:rPr>
              <a:t>2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 2</a:t>
            </a:r>
            <a:r>
              <a:rPr b="1" lang="en-US" sz="2400" spc="-1" strike="noStrike" baseline="30000">
                <a:solidFill>
                  <a:srgbClr val="339933"/>
                </a:solidFill>
                <a:latin typeface="Arial"/>
              </a:rPr>
              <a:t>1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 2</a:t>
            </a:r>
            <a:r>
              <a:rPr b="1" lang="en-US" sz="2400" spc="-1" strike="noStrike" baseline="30000">
                <a:solidFill>
                  <a:srgbClr val="339933"/>
                </a:solidFill>
                <a:latin typeface="Arial"/>
              </a:rPr>
              <a:t>0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a50021"/>
                </a:solidFill>
                <a:latin typeface="Arial"/>
              </a:rPr>
              <a:t>.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 2</a:t>
            </a:r>
            <a:r>
              <a:rPr b="1" lang="en-US" sz="2400" spc="-1" strike="noStrike" baseline="30000">
                <a:solidFill>
                  <a:srgbClr val="339933"/>
                </a:solidFill>
                <a:latin typeface="Arial"/>
              </a:rPr>
              <a:t>-1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  2</a:t>
            </a:r>
            <a:r>
              <a:rPr b="1" lang="en-US" sz="2400" spc="-1" strike="noStrike" baseline="30000">
                <a:solidFill>
                  <a:srgbClr val="339933"/>
                </a:solidFill>
                <a:latin typeface="Arial"/>
              </a:rPr>
              <a:t>-2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  2</a:t>
            </a:r>
            <a:r>
              <a:rPr b="1" lang="en-US" sz="2400" spc="-1" strike="noStrike" baseline="30000">
                <a:solidFill>
                  <a:srgbClr val="339933"/>
                </a:solidFill>
                <a:latin typeface="Arial"/>
              </a:rPr>
              <a:t>-3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    2</a:t>
            </a:r>
            <a:r>
              <a:rPr b="1" lang="en-US" sz="2400" spc="-1" strike="noStrike" baseline="30000">
                <a:solidFill>
                  <a:srgbClr val="339933"/>
                </a:solidFill>
                <a:latin typeface="Arial"/>
              </a:rPr>
              <a:t>-4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    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Rectangle 4"/>
          <p:cNvSpPr/>
          <p:nvPr/>
        </p:nvSpPr>
        <p:spPr>
          <a:xfrm>
            <a:off x="2743200" y="3352680"/>
            <a:ext cx="3809520" cy="34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609480" indent="-6091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ff"/>
                </a:solidFill>
                <a:latin typeface="Times New Roman"/>
              </a:rPr>
              <a:t>1     0    0    1    0   1 </a:t>
            </a:r>
            <a:endParaRPr b="0" lang="en-IN" sz="2800" spc="-1" strike="noStrike"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37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IN" sz="2400" spc="-1" strike="noStrike">
              <a:latin typeface="Arial"/>
            </a:endParaRPr>
          </a:p>
          <a:p>
            <a:pPr marL="609480" indent="-609120" algn="just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Times New Roman"/>
              </a:rPr>
              <a:t>- 32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5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IN" sz="2400" spc="-1" strike="noStrike">
              <a:latin typeface="Arial"/>
            </a:endParaRPr>
          </a:p>
          <a:p>
            <a:pPr marL="609480" indent="-609120" algn="just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Times New Roman"/>
              </a:rPr>
              <a:t>- 4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IN" sz="2400" spc="-1" strike="noStrike">
              <a:latin typeface="Arial"/>
            </a:endParaRPr>
          </a:p>
          <a:p>
            <a:pPr marL="609480" indent="-609120" algn="just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1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IN" sz="2400" spc="-1" strike="noStrike">
              <a:latin typeface="Arial"/>
            </a:endParaRPr>
          </a:p>
          <a:p>
            <a:pPr marL="609480" indent="-609120" algn="just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Times New Roman"/>
              </a:rPr>
              <a:t>-1</a:t>
            </a:r>
            <a:endParaRPr b="0" lang="en-IN" sz="2400" spc="-1" strike="noStrike">
              <a:latin typeface="Arial"/>
            </a:endParaRPr>
          </a:p>
          <a:p>
            <a:pPr marL="609480" indent="-609120" algn="just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0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8" name="Rectangle 5"/>
          <p:cNvSpPr/>
          <p:nvPr/>
        </p:nvSpPr>
        <p:spPr>
          <a:xfrm>
            <a:off x="2971800" y="3352680"/>
            <a:ext cx="4876560" cy="32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609480" indent="-6091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ff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ff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ff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ff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ff"/>
                </a:solidFill>
                <a:latin typeface="Times New Roman"/>
              </a:rPr>
              <a:t>.   0     1</a:t>
            </a:r>
            <a:endParaRPr b="0" lang="en-IN" sz="2800" spc="-1" strike="noStrike">
              <a:latin typeface="Arial"/>
            </a:endParaRPr>
          </a:p>
          <a:p>
            <a:pPr marL="609480" indent="-609120" algn="just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.25</a:t>
            </a:r>
            <a:endParaRPr b="0" lang="en-IN" sz="2400" spc="-1" strike="noStrike">
              <a:latin typeface="Arial"/>
            </a:endParaRPr>
          </a:p>
          <a:p>
            <a:pPr marL="609480" indent="-609120" algn="just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  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Times New Roman"/>
              </a:rPr>
              <a:t>- .25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 </a:t>
            </a:r>
            <a:endParaRPr b="0" lang="en-IN" sz="2400" spc="-1" strike="noStrike">
              <a:latin typeface="Arial"/>
            </a:endParaRPr>
          </a:p>
          <a:p>
            <a:pPr marL="609480" indent="-609120" algn="just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.0</a:t>
            </a:r>
            <a:endParaRPr b="0" lang="en-IN" sz="2400" spc="-1" strike="noStrike">
              <a:latin typeface="Arial"/>
            </a:endParaRPr>
          </a:p>
          <a:p>
            <a:pPr marL="609480" indent="-609120" algn="just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IN" sz="2400" spc="-1" strike="noStrike">
              <a:latin typeface="Arial"/>
            </a:endParaRPr>
          </a:p>
          <a:p>
            <a:pPr marL="609480" indent="-609120" algn="just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9" name="Text Box 6"/>
          <p:cNvSpPr/>
          <p:nvPr/>
        </p:nvSpPr>
        <p:spPr>
          <a:xfrm>
            <a:off x="6514920" y="5715000"/>
            <a:ext cx="3188160" cy="80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9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ff"/>
                </a:solidFill>
                <a:latin typeface="Times New Roman"/>
              </a:rPr>
              <a:t>37.25</a:t>
            </a:r>
            <a:r>
              <a:rPr b="1" lang="en-US" sz="2800" spc="-1" strike="noStrike" baseline="-25000">
                <a:solidFill>
                  <a:srgbClr val="0000ff"/>
                </a:solidFill>
                <a:latin typeface="Times New Roman"/>
              </a:rPr>
              <a:t>10</a:t>
            </a:r>
            <a:r>
              <a:rPr b="1" lang="en-US" sz="2800" spc="-1" strike="noStrike">
                <a:solidFill>
                  <a:srgbClr val="0000ff"/>
                </a:solidFill>
                <a:latin typeface="Times New Roman"/>
              </a:rPr>
              <a:t> = 100101.01</a:t>
            </a:r>
            <a:r>
              <a:rPr b="1" lang="en-US" sz="2800" spc="-1" strike="noStrike" baseline="-25000">
                <a:solidFill>
                  <a:srgbClr val="0000ff"/>
                </a:solidFill>
                <a:latin typeface="Times New Roman"/>
              </a:rPr>
              <a:t>2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nodeType="clickEffect" fill="hold">
                      <p:stCondLst>
                        <p:cond delay="indefinite"/>
                      </p:stCondLst>
                      <p:childTnLst>
                        <p:par>
                          <p:cTn id="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nodeType="clickEffect" fill="hold">
                      <p:stCondLst>
                        <p:cond delay="indefinite"/>
                      </p:stCondLst>
                      <p:childTnLst>
                        <p:par>
                          <p:cTn id="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nodeType="clickEffect" fill="hold">
                      <p:stCondLst>
                        <p:cond delay="indefinite"/>
                      </p:stCondLst>
                      <p:childTnLst>
                        <p:par>
                          <p:cTn id="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Binary Equivalent of FP number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Rectangle 3"/>
          <p:cNvSpPr txBox="1"/>
          <p:nvPr/>
        </p:nvSpPr>
        <p:spPr>
          <a:xfrm>
            <a:off x="2362320" y="2057400"/>
            <a:ext cx="761976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7000"/>
          </a:bodyPr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Ex 3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Convert 18.625,  using subtraction method.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 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64   32   16   8    4    2   1  </a:t>
            </a:r>
            <a:r>
              <a:rPr b="1" lang="en-US" sz="2400" spc="-1" strike="noStrike">
                <a:solidFill>
                  <a:srgbClr val="a50021"/>
                </a:solidFill>
                <a:latin typeface="Arial"/>
              </a:rPr>
              <a:t>.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 .5    .25  .125  .0625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2</a:t>
            </a:r>
            <a:r>
              <a:rPr b="1" lang="en-US" sz="2400" spc="-1" strike="noStrike" baseline="30000">
                <a:solidFill>
                  <a:srgbClr val="339933"/>
                </a:solidFill>
                <a:latin typeface="Arial"/>
              </a:rPr>
              <a:t>6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   2</a:t>
            </a:r>
            <a:r>
              <a:rPr b="1" lang="en-US" sz="2400" spc="-1" strike="noStrike" baseline="30000">
                <a:solidFill>
                  <a:srgbClr val="339933"/>
                </a:solidFill>
                <a:latin typeface="Arial"/>
              </a:rPr>
              <a:t>5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   2</a:t>
            </a:r>
            <a:r>
              <a:rPr b="1" lang="en-US" sz="2400" spc="-1" strike="noStrike" baseline="30000">
                <a:solidFill>
                  <a:srgbClr val="339933"/>
                </a:solidFill>
                <a:latin typeface="Arial"/>
              </a:rPr>
              <a:t>4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  2</a:t>
            </a:r>
            <a:r>
              <a:rPr b="1" lang="en-US" sz="2400" spc="-1" strike="noStrike" baseline="30000">
                <a:solidFill>
                  <a:srgbClr val="339933"/>
                </a:solidFill>
                <a:latin typeface="Arial"/>
              </a:rPr>
              <a:t>3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  2</a:t>
            </a:r>
            <a:r>
              <a:rPr b="1" lang="en-US" sz="2400" spc="-1" strike="noStrike" baseline="30000">
                <a:solidFill>
                  <a:srgbClr val="339933"/>
                </a:solidFill>
                <a:latin typeface="Arial"/>
              </a:rPr>
              <a:t>2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 2</a:t>
            </a:r>
            <a:r>
              <a:rPr b="1" lang="en-US" sz="2400" spc="-1" strike="noStrike" baseline="30000">
                <a:solidFill>
                  <a:srgbClr val="339933"/>
                </a:solidFill>
                <a:latin typeface="Arial"/>
              </a:rPr>
              <a:t>1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 2</a:t>
            </a:r>
            <a:r>
              <a:rPr b="1" lang="en-US" sz="2400" spc="-1" strike="noStrike" baseline="30000">
                <a:solidFill>
                  <a:srgbClr val="339933"/>
                </a:solidFill>
                <a:latin typeface="Arial"/>
              </a:rPr>
              <a:t>0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a50021"/>
                </a:solidFill>
                <a:latin typeface="Arial"/>
              </a:rPr>
              <a:t>.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 2</a:t>
            </a:r>
            <a:r>
              <a:rPr b="1" lang="en-US" sz="2400" spc="-1" strike="noStrike" baseline="30000">
                <a:solidFill>
                  <a:srgbClr val="339933"/>
                </a:solidFill>
                <a:latin typeface="Arial"/>
              </a:rPr>
              <a:t>-1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  2</a:t>
            </a:r>
            <a:r>
              <a:rPr b="1" lang="en-US" sz="2400" spc="-1" strike="noStrike" baseline="30000">
                <a:solidFill>
                  <a:srgbClr val="339933"/>
                </a:solidFill>
                <a:latin typeface="Arial"/>
              </a:rPr>
              <a:t>-2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  2</a:t>
            </a:r>
            <a:r>
              <a:rPr b="1" lang="en-US" sz="2400" spc="-1" strike="noStrike" baseline="30000">
                <a:solidFill>
                  <a:srgbClr val="339933"/>
                </a:solidFill>
                <a:latin typeface="Arial"/>
              </a:rPr>
              <a:t>-3</a:t>
            </a:r>
            <a:r>
              <a:rPr b="1" lang="en-US" sz="2400" spc="-1" strike="noStrike">
                <a:solidFill>
                  <a:srgbClr val="339933"/>
                </a:solidFill>
                <a:latin typeface="Arial"/>
              </a:rPr>
              <a:t>     2</a:t>
            </a:r>
            <a:r>
              <a:rPr b="1" lang="en-US" sz="2400" spc="-1" strike="noStrike" baseline="30000">
                <a:solidFill>
                  <a:srgbClr val="339933"/>
                </a:solidFill>
                <a:latin typeface="Arial"/>
              </a:rPr>
              <a:t>-4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     </a:t>
            </a:r>
            <a:r>
              <a:rPr b="1" lang="en-US" sz="2400" spc="-1" strike="noStrike">
                <a:solidFill>
                  <a:srgbClr val="0000ff"/>
                </a:solidFill>
                <a:latin typeface="Arial"/>
              </a:rPr>
              <a:t>1    0    0    1   0      1     0     1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18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  .625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Calibri"/>
              </a:rPr>
              <a:t>- 16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              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Calibri"/>
              </a:rPr>
              <a:t>- .5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Calibri"/>
              </a:rPr>
              <a:t>	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Calibri"/>
              </a:rPr>
              <a:t>      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2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  .125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Calibri"/>
              </a:rPr>
              <a:t>-   2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Calibri"/>
              </a:rPr>
              <a:t>- .125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 Box 4"/>
          <p:cNvSpPr/>
          <p:nvPr/>
        </p:nvSpPr>
        <p:spPr>
          <a:xfrm>
            <a:off x="4229280" y="6093000"/>
            <a:ext cx="3366360" cy="80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9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ff"/>
                </a:solidFill>
                <a:latin typeface="Times New Roman"/>
              </a:rPr>
              <a:t>18.625</a:t>
            </a:r>
            <a:r>
              <a:rPr b="1" lang="en-US" sz="2800" spc="-1" strike="noStrike" baseline="-25000">
                <a:solidFill>
                  <a:srgbClr val="0000ff"/>
                </a:solidFill>
                <a:latin typeface="Times New Roman"/>
              </a:rPr>
              <a:t>10</a:t>
            </a:r>
            <a:r>
              <a:rPr b="1" lang="en-US" sz="2800" spc="-1" strike="noStrike">
                <a:solidFill>
                  <a:srgbClr val="0000ff"/>
                </a:solidFill>
                <a:latin typeface="Times New Roman"/>
              </a:rPr>
              <a:t> = 10010.101</a:t>
            </a:r>
            <a:r>
              <a:rPr b="1" lang="en-US" sz="2800" spc="-1" strike="noStrike" baseline="-25000">
                <a:solidFill>
                  <a:srgbClr val="0000ff"/>
                </a:solidFill>
                <a:latin typeface="Times New Roman"/>
              </a:rPr>
              <a:t>2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Problem storing binary form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Rectangle 3"/>
          <p:cNvSpPr txBox="1"/>
          <p:nvPr/>
        </p:nvSpPr>
        <p:spPr>
          <a:xfrm>
            <a:off x="838080" y="2666880"/>
            <a:ext cx="10704600" cy="3809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22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We have no way to store the radix point!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22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Large numbers will take so much space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22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IEEE Floating Point Representation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Rectangle 3"/>
          <p:cNvSpPr txBox="1"/>
          <p:nvPr/>
        </p:nvSpPr>
        <p:spPr>
          <a:xfrm>
            <a:off x="1981080" y="2286000"/>
            <a:ext cx="777204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Floating point numbers can be stored into 32-bits, by dividing the bits into three parts: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sign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 the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exponent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 and the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mantissa.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7" name="Group 1"/>
          <p:cNvGrpSpPr/>
          <p:nvPr/>
        </p:nvGrpSpPr>
        <p:grpSpPr>
          <a:xfrm>
            <a:off x="2226960" y="3714120"/>
            <a:ext cx="7713000" cy="1957680"/>
            <a:chOff x="2226960" y="3714120"/>
            <a:chExt cx="7713000" cy="1957680"/>
          </a:xfrm>
        </p:grpSpPr>
        <p:sp>
          <p:nvSpPr>
            <p:cNvPr id="158" name="Rectangle 4"/>
            <p:cNvSpPr/>
            <p:nvPr/>
          </p:nvSpPr>
          <p:spPr>
            <a:xfrm>
              <a:off x="2350080" y="4419720"/>
              <a:ext cx="7540920" cy="60912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1 bit </a:t>
              </a:r>
              <a:endParaRPr b="0" lang="en-IN" sz="18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sign    8 bits bised exponent</a:t>
              </a: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	</a:t>
              </a: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                            23 bits mantissa</a:t>
              </a:r>
              <a:r>
                <a:rPr b="0" lang="en-IN" sz="1800" spc="-1" strike="noStrike">
                  <a:solidFill>
                    <a:srgbClr val="000000"/>
                  </a:solidFill>
                  <a:latin typeface="Calibri"/>
                </a:rPr>
                <a:t>	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59" name="Line 5"/>
            <p:cNvSpPr/>
            <p:nvPr/>
          </p:nvSpPr>
          <p:spPr>
            <a:xfrm>
              <a:off x="2892960" y="4419360"/>
              <a:ext cx="0" cy="609840"/>
            </a:xfrm>
            <a:prstGeom prst="line">
              <a:avLst/>
            </a:prstGeom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Line 6"/>
            <p:cNvSpPr/>
            <p:nvPr/>
          </p:nvSpPr>
          <p:spPr>
            <a:xfrm>
              <a:off x="5208480" y="4419360"/>
              <a:ext cx="0" cy="609840"/>
            </a:xfrm>
            <a:prstGeom prst="line">
              <a:avLst/>
            </a:prstGeom>
            <a:ln w="1905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Line 7"/>
            <p:cNvSpPr/>
            <p:nvPr/>
          </p:nvSpPr>
          <p:spPr>
            <a:xfrm flipH="1">
              <a:off x="2713680" y="3733560"/>
              <a:ext cx="410400" cy="685800"/>
            </a:xfrm>
            <a:prstGeom prst="line">
              <a:avLst/>
            </a:prstGeom>
            <a:ln w="1905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Line 8"/>
            <p:cNvSpPr/>
            <p:nvPr/>
          </p:nvSpPr>
          <p:spPr>
            <a:xfrm flipH="1">
              <a:off x="4038480" y="3723840"/>
              <a:ext cx="990720" cy="685800"/>
            </a:xfrm>
            <a:prstGeom prst="line">
              <a:avLst/>
            </a:prstGeom>
            <a:ln w="1905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Line 9"/>
            <p:cNvSpPr/>
            <p:nvPr/>
          </p:nvSpPr>
          <p:spPr>
            <a:xfrm flipH="1">
              <a:off x="7000560" y="3714120"/>
              <a:ext cx="1152720" cy="685800"/>
            </a:xfrm>
            <a:prstGeom prst="line">
              <a:avLst/>
            </a:prstGeom>
            <a:ln w="1905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Text Box 10"/>
            <p:cNvSpPr/>
            <p:nvPr/>
          </p:nvSpPr>
          <p:spPr>
            <a:xfrm>
              <a:off x="2226960" y="5029200"/>
              <a:ext cx="3805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65" name="Text Box 11"/>
            <p:cNvSpPr/>
            <p:nvPr/>
          </p:nvSpPr>
          <p:spPr>
            <a:xfrm>
              <a:off x="2853720" y="5050800"/>
              <a:ext cx="24552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2                                  9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66" name="Text Box 12"/>
            <p:cNvSpPr/>
            <p:nvPr/>
          </p:nvSpPr>
          <p:spPr>
            <a:xfrm>
              <a:off x="5124960" y="5033520"/>
              <a:ext cx="481500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</a:rPr>
                <a:t>10                                                                         32</a:t>
              </a:r>
              <a:endParaRPr b="0" lang="en-IN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IEEE Floating Point Representation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Rectangle 3"/>
          <p:cNvSpPr txBox="1"/>
          <p:nvPr/>
        </p:nvSpPr>
        <p:spPr>
          <a:xfrm>
            <a:off x="2133720" y="2209680"/>
            <a:ext cx="7772040" cy="4190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first (leftmost) field of our floating point representation will STILL be the sign bit: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0 for a positive number,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1 for a negative number.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Storing the Binary Form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Rectangle 3"/>
          <p:cNvSpPr txBox="1"/>
          <p:nvPr/>
        </p:nvSpPr>
        <p:spPr>
          <a:xfrm>
            <a:off x="2133720" y="2209680"/>
            <a:ext cx="777204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How do we store a radix point?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 All we have are zeros and ones…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a50021"/>
                </a:solidFill>
                <a:latin typeface="Arial"/>
              </a:rPr>
              <a:t>Make sure that the radix point is ALWAYS in the same position within the number.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Use the IEEE 32-bit standard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leftmost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digit must be a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nodeType="clickEffect" fill="hold">
                      <p:stCondLst>
                        <p:cond delay="indefinite"/>
                      </p:stCondLst>
                      <p:childTnLst>
                        <p:par>
                          <p:cTn id="1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nodeType="clickEffect" fill="hold">
                      <p:stCondLst>
                        <p:cond delay="indefinite"/>
                      </p:stCondLst>
                      <p:childTnLst>
                        <p:par>
                          <p:cTn id="1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nodeType="clickEffect" fill="hold">
                      <p:stCondLst>
                        <p:cond delay="indefinite"/>
                      </p:stCondLst>
                      <p:childTnLst>
                        <p:par>
                          <p:cTn id="1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nodeType="clickEffect" fill="hold">
                      <p:stCondLst>
                        <p:cond delay="indefinite"/>
                      </p:stCondLst>
                      <p:childTnLst>
                        <p:par>
                          <p:cTn id="1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nodeType="clickEffect" fill="hold">
                      <p:stCondLst>
                        <p:cond delay="indefinite"/>
                      </p:stCondLst>
                      <p:childTnLst>
                        <p:par>
                          <p:cTn id="1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2"/>
          <p:cNvSpPr txBox="1"/>
          <p:nvPr/>
        </p:nvSpPr>
        <p:spPr>
          <a:xfrm>
            <a:off x="779040" y="-3034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Solution is Normalization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Rectangle 3"/>
          <p:cNvSpPr txBox="1"/>
          <p:nvPr/>
        </p:nvSpPr>
        <p:spPr>
          <a:xfrm>
            <a:off x="2576160" y="916920"/>
            <a:ext cx="761976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Every binary number,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except the one corresponding to the number zero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can be normalized by choosing the exponent so that the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radix point falls to the right of the leftmost 1 bit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37.25</a:t>
            </a:r>
            <a:r>
              <a:rPr b="0" lang="en-US" sz="3000" spc="-1" strike="noStrike" baseline="-25000">
                <a:solidFill>
                  <a:srgbClr val="000000"/>
                </a:solidFill>
                <a:latin typeface="Arial"/>
              </a:rPr>
              <a:t>10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= 100101.01</a:t>
            </a:r>
            <a:r>
              <a:rPr b="0" lang="en-US" sz="30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 = 1.</a:t>
            </a:r>
            <a:r>
              <a:rPr b="0" lang="en-US" sz="3000" spc="-1" strike="noStrike">
                <a:solidFill>
                  <a:srgbClr val="ff0000"/>
                </a:solidFill>
                <a:latin typeface="Arial"/>
              </a:rPr>
              <a:t>0010101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x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1" lang="en-US" sz="3000" spc="-1" strike="noStrike" baseline="30000">
                <a:solidFill>
                  <a:srgbClr val="ff0000"/>
                </a:solidFill>
                <a:latin typeface="Arial"/>
              </a:rPr>
              <a:t>5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7.625</a:t>
            </a:r>
            <a:r>
              <a:rPr b="0" lang="en-US" sz="3000" spc="-1" strike="noStrike" baseline="-25000">
                <a:solidFill>
                  <a:srgbClr val="000000"/>
                </a:solidFill>
                <a:latin typeface="Arial"/>
              </a:rPr>
              <a:t>10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= 111.101</a:t>
            </a:r>
            <a:r>
              <a:rPr b="0" lang="en-US" sz="30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 = 1.</a:t>
            </a:r>
            <a:r>
              <a:rPr b="0" lang="en-US" sz="3000" spc="-1" strike="noStrike">
                <a:solidFill>
                  <a:srgbClr val="ff0000"/>
                </a:solidFill>
                <a:latin typeface="Arial"/>
              </a:rPr>
              <a:t>11101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x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1" lang="en-US" sz="3000" spc="-1" strike="noStrike" baseline="30000">
                <a:solidFill>
                  <a:srgbClr val="ff0000"/>
                </a:solidFill>
                <a:latin typeface="Arial"/>
              </a:rPr>
              <a:t>2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0.3125</a:t>
            </a:r>
            <a:r>
              <a:rPr b="0" lang="en-US" sz="3000" spc="-1" strike="noStrike" baseline="-25000">
                <a:solidFill>
                  <a:srgbClr val="000000"/>
                </a:solidFill>
                <a:latin typeface="Arial"/>
              </a:rPr>
              <a:t>10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= 0.0101</a:t>
            </a:r>
            <a:r>
              <a:rPr b="0" lang="en-US" sz="3000" spc="-1" strike="noStrike" baseline="-25000">
                <a:solidFill>
                  <a:srgbClr val="000000"/>
                </a:solidFill>
                <a:latin typeface="Arial"/>
              </a:rPr>
              <a:t>2 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= 1.</a:t>
            </a:r>
            <a:r>
              <a:rPr b="0" lang="en-US" sz="3000" spc="-1" strike="noStrike">
                <a:solidFill>
                  <a:srgbClr val="ff0000"/>
                </a:solidFill>
                <a:latin typeface="Arial"/>
              </a:rPr>
              <a:t>01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 x </a:t>
            </a: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Freeform 4"/>
          <p:cNvSpPr/>
          <p:nvPr/>
        </p:nvSpPr>
        <p:spPr>
          <a:xfrm>
            <a:off x="4666680" y="2851920"/>
            <a:ext cx="956880" cy="244080"/>
          </a:xfrm>
          <a:custGeom>
            <a:avLst/>
            <a:gdLst/>
            <a:ahLst/>
            <a:rect l="l" t="t" r="r" b="b"/>
            <a:pathLst>
              <a:path w="603" h="154">
                <a:moveTo>
                  <a:pt x="603" y="0"/>
                </a:moveTo>
                <a:cubicBezTo>
                  <a:pt x="585" y="53"/>
                  <a:pt x="582" y="42"/>
                  <a:pt x="540" y="72"/>
                </a:cubicBezTo>
                <a:cubicBezTo>
                  <a:pt x="530" y="79"/>
                  <a:pt x="523" y="92"/>
                  <a:pt x="513" y="99"/>
                </a:cubicBezTo>
                <a:cubicBezTo>
                  <a:pt x="468" y="131"/>
                  <a:pt x="404" y="142"/>
                  <a:pt x="351" y="153"/>
                </a:cubicBezTo>
                <a:cubicBezTo>
                  <a:pt x="266" y="147"/>
                  <a:pt x="243" y="154"/>
                  <a:pt x="180" y="135"/>
                </a:cubicBezTo>
                <a:cubicBezTo>
                  <a:pt x="180" y="135"/>
                  <a:pt x="113" y="113"/>
                  <a:pt x="99" y="108"/>
                </a:cubicBezTo>
                <a:cubicBezTo>
                  <a:pt x="90" y="105"/>
                  <a:pt x="72" y="99"/>
                  <a:pt x="72" y="99"/>
                </a:cubicBezTo>
                <a:cubicBezTo>
                  <a:pt x="41" y="76"/>
                  <a:pt x="26" y="53"/>
                  <a:pt x="0" y="27"/>
                </a:cubicBezTo>
              </a:path>
            </a:pathLst>
          </a:custGeom>
          <a:noFill/>
          <a:ln w="1905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Freeform 5"/>
          <p:cNvSpPr/>
          <p:nvPr/>
        </p:nvSpPr>
        <p:spPr>
          <a:xfrm>
            <a:off x="4666680" y="3824640"/>
            <a:ext cx="357120" cy="258480"/>
          </a:xfrm>
          <a:custGeom>
            <a:avLst/>
            <a:gdLst/>
            <a:ahLst/>
            <a:rect l="l" t="t" r="r" b="b"/>
            <a:pathLst>
              <a:path w="603" h="154">
                <a:moveTo>
                  <a:pt x="603" y="0"/>
                </a:moveTo>
                <a:cubicBezTo>
                  <a:pt x="585" y="53"/>
                  <a:pt x="582" y="42"/>
                  <a:pt x="540" y="72"/>
                </a:cubicBezTo>
                <a:cubicBezTo>
                  <a:pt x="530" y="79"/>
                  <a:pt x="523" y="92"/>
                  <a:pt x="513" y="99"/>
                </a:cubicBezTo>
                <a:cubicBezTo>
                  <a:pt x="468" y="131"/>
                  <a:pt x="404" y="142"/>
                  <a:pt x="351" y="153"/>
                </a:cubicBezTo>
                <a:cubicBezTo>
                  <a:pt x="266" y="147"/>
                  <a:pt x="243" y="154"/>
                  <a:pt x="180" y="135"/>
                </a:cubicBezTo>
                <a:cubicBezTo>
                  <a:pt x="180" y="135"/>
                  <a:pt x="113" y="113"/>
                  <a:pt x="99" y="108"/>
                </a:cubicBezTo>
                <a:cubicBezTo>
                  <a:pt x="90" y="105"/>
                  <a:pt x="72" y="99"/>
                  <a:pt x="72" y="99"/>
                </a:cubicBezTo>
                <a:cubicBezTo>
                  <a:pt x="41" y="76"/>
                  <a:pt x="26" y="53"/>
                  <a:pt x="0" y="27"/>
                </a:cubicBezTo>
              </a:path>
            </a:pathLst>
          </a:custGeom>
          <a:noFill/>
          <a:ln w="2540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Freeform 6"/>
          <p:cNvSpPr/>
          <p:nvPr/>
        </p:nvSpPr>
        <p:spPr>
          <a:xfrm>
            <a:off x="4955040" y="4755600"/>
            <a:ext cx="380520" cy="151920"/>
          </a:xfrm>
          <a:custGeom>
            <a:avLst/>
            <a:gdLst/>
            <a:ahLst/>
            <a:rect l="l" t="t" r="r" b="b"/>
            <a:pathLst>
              <a:path w="603" h="154">
                <a:moveTo>
                  <a:pt x="603" y="0"/>
                </a:moveTo>
                <a:cubicBezTo>
                  <a:pt x="585" y="53"/>
                  <a:pt x="582" y="42"/>
                  <a:pt x="540" y="72"/>
                </a:cubicBezTo>
                <a:cubicBezTo>
                  <a:pt x="530" y="79"/>
                  <a:pt x="523" y="92"/>
                  <a:pt x="513" y="99"/>
                </a:cubicBezTo>
                <a:cubicBezTo>
                  <a:pt x="468" y="131"/>
                  <a:pt x="404" y="142"/>
                  <a:pt x="351" y="153"/>
                </a:cubicBezTo>
                <a:cubicBezTo>
                  <a:pt x="266" y="147"/>
                  <a:pt x="243" y="154"/>
                  <a:pt x="180" y="135"/>
                </a:cubicBezTo>
                <a:cubicBezTo>
                  <a:pt x="180" y="135"/>
                  <a:pt x="113" y="113"/>
                  <a:pt x="99" y="108"/>
                </a:cubicBezTo>
                <a:cubicBezTo>
                  <a:pt x="90" y="105"/>
                  <a:pt x="72" y="99"/>
                  <a:pt x="72" y="99"/>
                </a:cubicBezTo>
                <a:cubicBezTo>
                  <a:pt x="41" y="76"/>
                  <a:pt x="26" y="53"/>
                  <a:pt x="0" y="27"/>
                </a:cubicBezTo>
              </a:path>
            </a:pathLst>
          </a:custGeom>
          <a:noFill/>
          <a:ln w="25400">
            <a:solidFill>
              <a:srgbClr val="ff0000"/>
            </a:solidFill>
            <a:miter/>
            <a:head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IEEE Floating Point Representation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Rectangle 3"/>
          <p:cNvSpPr txBox="1"/>
          <p:nvPr/>
        </p:nvSpPr>
        <p:spPr>
          <a:xfrm>
            <a:off x="2027880" y="1690560"/>
            <a:ext cx="7772040" cy="3659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8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second field of the floating point number will be the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biased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exponent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8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exponent is stored as an unsigned 8-bit number, RELATIVE to a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bias of 127.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Exponent 5 is stored as (127 + 5) or 132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8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132 = </a:t>
            </a:r>
            <a:r>
              <a:rPr b="0" lang="en-US" sz="2800" spc="-1" strike="noStrike">
                <a:solidFill>
                  <a:srgbClr val="a50021"/>
                </a:solidFill>
                <a:latin typeface="Arial"/>
              </a:rPr>
              <a:t>10000100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Exponent -5 is stored as (127 + (-5)) or 122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83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122 =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Box 1"/>
          <p:cNvSpPr/>
          <p:nvPr/>
        </p:nvSpPr>
        <p:spPr>
          <a:xfrm>
            <a:off x="142920" y="5594400"/>
            <a:ext cx="119052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Calibri"/>
              </a:rPr>
              <a:t>So what is the range of the exponent that can be represented in 8 bit biased exponent field ???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9" name="TextBox 2"/>
          <p:cNvSpPr/>
          <p:nvPr/>
        </p:nvSpPr>
        <p:spPr>
          <a:xfrm>
            <a:off x="4886640" y="6056280"/>
            <a:ext cx="17791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Calibri"/>
              </a:rPr>
              <a:t>+128 to -127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nodeType="clickEffect" fill="hold">
                      <p:stCondLst>
                        <p:cond delay="indefinite"/>
                      </p:stCondLst>
                      <p:childTnLst>
                        <p:par>
                          <p:cTn id="17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nodeType="clickEffect" fill="hold">
                      <p:stCondLst>
                        <p:cond delay="indefinite"/>
                      </p:stCondLst>
                      <p:childTnLst>
                        <p:par>
                          <p:cTn id="17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nodeType="clickEffect" fill="hold">
                      <p:stCondLst>
                        <p:cond delay="indefinite"/>
                      </p:stCondLst>
                      <p:childTnLst>
                        <p:par>
                          <p:cTn id="17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nodeType="clickEffect" fill="hold">
                      <p:stCondLst>
                        <p:cond delay="indefinite"/>
                      </p:stCondLst>
                      <p:childTnLst>
                        <p:par>
                          <p:cTn id="1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Try It Yourself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Rectangle 3"/>
          <p:cNvSpPr txBox="1"/>
          <p:nvPr/>
        </p:nvSpPr>
        <p:spPr>
          <a:xfrm>
            <a:off x="2286000" y="2286000"/>
            <a:ext cx="7149600" cy="4038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How would the following exponents be stored (8-bits, 127-biased):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1" lang="en-US" sz="2800" spc="-1" strike="noStrike" baseline="30000">
                <a:solidFill>
                  <a:srgbClr val="000000"/>
                </a:solidFill>
                <a:latin typeface="Arial"/>
              </a:rPr>
              <a:t>-10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1" lang="en-US" sz="2800" spc="-1" strike="noStrike" baseline="30000">
                <a:solidFill>
                  <a:srgbClr val="000000"/>
                </a:solidFill>
                <a:latin typeface="Arial"/>
              </a:rPr>
              <a:t>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(Answers on next slide)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Answers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Rectangle 3"/>
          <p:cNvSpPr txBox="1"/>
          <p:nvPr/>
        </p:nvSpPr>
        <p:spPr>
          <a:xfrm>
            <a:off x="2133720" y="2133720"/>
            <a:ext cx="7695720" cy="4952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2</a:t>
            </a:r>
            <a:r>
              <a:rPr b="1" lang="en-US" sz="2800" spc="-1" strike="noStrike" baseline="30000">
                <a:solidFill>
                  <a:srgbClr val="000000"/>
                </a:solidFill>
                <a:latin typeface="Courier New"/>
              </a:rPr>
              <a:t>-10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exponent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-10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ff"/>
                </a:solidFill>
                <a:latin typeface="Courier New"/>
              </a:rPr>
              <a:t>8-bit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bias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Courier New"/>
              </a:rPr>
              <a:t>+127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 u="sng">
                <a:solidFill>
                  <a:srgbClr val="0000ff"/>
                </a:solidFill>
                <a:uFillTx/>
                <a:latin typeface="Courier New"/>
              </a:rPr>
              <a:t>value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117  </a:t>
            </a:r>
            <a:r>
              <a:rPr b="1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800" spc="-1" strike="noStrike">
                <a:solidFill>
                  <a:srgbClr val="0000ff"/>
                </a:solidFill>
                <a:latin typeface="Courier New"/>
              </a:rPr>
              <a:t>01110101</a:t>
            </a:r>
            <a:r>
              <a:rPr b="1" lang="en-US" sz="2800" spc="-1" strike="noStrike">
                <a:solidFill>
                  <a:srgbClr val="0000ff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2</a:t>
            </a:r>
            <a:r>
              <a:rPr b="1" lang="en-US" sz="2800" spc="-1" strike="noStrike" baseline="30000">
                <a:solidFill>
                  <a:srgbClr val="000000"/>
                </a:solidFill>
                <a:latin typeface="Courier New"/>
              </a:rPr>
              <a:t>8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exponent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  8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ff"/>
                </a:solidFill>
                <a:latin typeface="Courier New"/>
              </a:rPr>
              <a:t>8-bit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bias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Courier New"/>
              </a:rPr>
              <a:t>+127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 u="sng">
                <a:solidFill>
                  <a:srgbClr val="0000ff"/>
                </a:solidFill>
                <a:uFillTx/>
                <a:latin typeface="Courier New"/>
              </a:rPr>
              <a:t>value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135  </a:t>
            </a:r>
            <a:r>
              <a:rPr b="1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800" spc="-1" strike="noStrike">
                <a:solidFill>
                  <a:srgbClr val="0000ff"/>
                </a:solidFill>
                <a:latin typeface="Courier New"/>
              </a:rPr>
              <a:t>10000111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Line 4"/>
          <p:cNvSpPr/>
          <p:nvPr/>
        </p:nvSpPr>
        <p:spPr>
          <a:xfrm>
            <a:off x="2209680" y="4143960"/>
            <a:ext cx="7315200" cy="0"/>
          </a:xfrm>
          <a:prstGeom prst="line">
            <a:avLst/>
          </a:prstGeom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7" dur="indefinite" restart="never" nodeType="tmRoot">
          <p:childTnLst>
            <p:seq>
              <p:cTn id="198" dur="indefinite" nodeType="mainSeq">
                <p:childTnLst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Floating Point Numbers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Rectangle 3"/>
          <p:cNvSpPr txBox="1"/>
          <p:nvPr/>
        </p:nvSpPr>
        <p:spPr>
          <a:xfrm>
            <a:off x="838080" y="2209680"/>
            <a:ext cx="1088136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 the decimal system, a decimal point  (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radix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point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) separates the whole numbers from the fractional part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Examples: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37.25 ( whole = 37, fraction = 25/100)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123.567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10.12345678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IEEE Floating Point Representation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Rectangle 3"/>
          <p:cNvSpPr txBox="1"/>
          <p:nvPr/>
        </p:nvSpPr>
        <p:spPr>
          <a:xfrm>
            <a:off x="2057400" y="2057400"/>
            <a:ext cx="7383240" cy="3047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significand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or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mantissa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is the set of 0’s and 1’s to the right of the radix point of the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normalized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(when the digit to the left of the radix point is 1) binary number.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Ex:</a:t>
            </a: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1.</a:t>
            </a:r>
            <a:r>
              <a:rPr b="1" lang="en-US" sz="3400" spc="-1" strike="noStrike">
                <a:solidFill>
                  <a:srgbClr val="a50021"/>
                </a:solidFill>
                <a:latin typeface="Arial"/>
              </a:rPr>
              <a:t>00101</a:t>
            </a: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 X 2</a:t>
            </a:r>
            <a:r>
              <a:rPr b="0" lang="en-US" sz="3400" spc="-1" strike="noStrike" baseline="30000">
                <a:solidFill>
                  <a:srgbClr val="000000"/>
                </a:solidFill>
                <a:latin typeface="Arial"/>
              </a:rPr>
              <a:t>3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 algn="just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3400" spc="-1" strike="noStrike" baseline="30000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400" spc="-1" strike="noStrike" baseline="30000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400" spc="-1" strike="noStrike" baseline="30000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(The mantissa is 00101)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 algn="just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Rectangle 4"/>
          <p:cNvSpPr/>
          <p:nvPr/>
        </p:nvSpPr>
        <p:spPr>
          <a:xfrm>
            <a:off x="2057400" y="5334120"/>
            <a:ext cx="7467120" cy="12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90000"/>
              </a:lnSpc>
              <a:spcBef>
                <a:spcPts val="561"/>
              </a:spcBef>
              <a:buClr>
                <a:srgbClr val="0000ff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mantissa is stored in a 23 bit field, so we add zeros to the right side and store:</a:t>
            </a:r>
            <a:endParaRPr b="0" lang="en-IN" sz="28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3000" spc="-1" strike="noStrike">
                <a:solidFill>
                  <a:srgbClr val="a50021"/>
                </a:solidFill>
                <a:latin typeface="Arial"/>
              </a:rPr>
              <a:t>00101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000000000000000000</a:t>
            </a:r>
            <a:endParaRPr b="0" lang="en-IN" sz="3000" spc="-1" strike="noStrike">
              <a:latin typeface="Arial"/>
            </a:endParaRPr>
          </a:p>
          <a:p>
            <a:pPr marL="343080" indent="-342720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nodeType="clickEffect" fill="hold">
                      <p:stCondLst>
                        <p:cond delay="indefinite"/>
                      </p:stCondLst>
                      <p:childTnLst>
                        <p:par>
                          <p:cTn id="23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Decimal Floating Point to IEEE standard Conversion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Rectangle 3"/>
          <p:cNvSpPr txBox="1"/>
          <p:nvPr/>
        </p:nvSpPr>
        <p:spPr>
          <a:xfrm>
            <a:off x="838080" y="2209680"/>
            <a:ext cx="1094040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Ex 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  Find the IEEE FP representation of 40.15625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Step 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Compute the binary equivalent of the whole part and the fractional part. (i.e. convert 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40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.15625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to their binary equivalents)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Decimal Floating Point to IEEE standard Conversion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Rectangle 3"/>
          <p:cNvSpPr txBox="1"/>
          <p:nvPr/>
        </p:nvSpPr>
        <p:spPr>
          <a:xfrm>
            <a:off x="2706840" y="2133720"/>
            <a:ext cx="777204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1000"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 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40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.15625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Courier New"/>
              </a:rPr>
              <a:t>- 32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400" spc="-1" strike="noStrike">
                <a:solidFill>
                  <a:srgbClr val="0000ff"/>
                </a:solidFill>
                <a:latin typeface="Calibri"/>
              </a:rPr>
              <a:t>Result: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Courier New"/>
              </a:rPr>
              <a:t>-.12500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0000ff"/>
                </a:solidFill>
                <a:latin typeface="Calibri"/>
              </a:rPr>
              <a:t>Result: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8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400" spc="-1" strike="noStrike">
                <a:solidFill>
                  <a:srgbClr val="0000ff"/>
                </a:solidFill>
                <a:latin typeface="Courier New"/>
              </a:rPr>
              <a:t>101000</a:t>
            </a:r>
            <a:r>
              <a:rPr b="1" lang="en-US" sz="2400" spc="-1" strike="noStrike">
                <a:solidFill>
                  <a:srgbClr val="0000ff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.03125     </a:t>
            </a:r>
            <a:r>
              <a:rPr b="1" lang="en-US" sz="2400" spc="-1" strike="noStrike">
                <a:solidFill>
                  <a:srgbClr val="0000ff"/>
                </a:solidFill>
                <a:latin typeface="Courier New"/>
              </a:rPr>
              <a:t>.00101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Courier New"/>
              </a:rPr>
              <a:t>-  8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Courier New"/>
              </a:rPr>
              <a:t>-.03125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0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.0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 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So:    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40.15625</a:t>
            </a:r>
            <a:r>
              <a:rPr b="0" i="1" lang="en-US" sz="2800" spc="-1" strike="noStrike" baseline="-30000">
                <a:solidFill>
                  <a:srgbClr val="0000ff"/>
                </a:solidFill>
                <a:latin typeface="Calibri"/>
              </a:rPr>
              <a:t>10</a:t>
            </a:r>
            <a:r>
              <a:rPr b="0" i="1" lang="en-US" sz="2800" spc="-1" strike="noStrike">
                <a:solidFill>
                  <a:srgbClr val="0000ff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= 101000.00101</a:t>
            </a:r>
            <a:r>
              <a:rPr b="0" i="1" lang="en-US" sz="2800" spc="-1" strike="noStrike" baseline="-30000">
                <a:solidFill>
                  <a:srgbClr val="0000ff"/>
                </a:solidFill>
                <a:latin typeface="Calibri"/>
              </a:rPr>
              <a:t>2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Line 4"/>
          <p:cNvSpPr/>
          <p:nvPr/>
        </p:nvSpPr>
        <p:spPr>
          <a:xfrm>
            <a:off x="5790960" y="1868400"/>
            <a:ext cx="0" cy="2438280"/>
          </a:xfrm>
          <a:prstGeom prst="line">
            <a:avLst/>
          </a:prstGeom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5"/>
          <p:cNvSpPr/>
          <p:nvPr/>
        </p:nvSpPr>
        <p:spPr>
          <a:xfrm>
            <a:off x="2743200" y="4306680"/>
            <a:ext cx="7619760" cy="0"/>
          </a:xfrm>
          <a:prstGeom prst="line">
            <a:avLst/>
          </a:prstGeom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Decimal Floating Point to IEEE standard Conversion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Rectangle 3"/>
          <p:cNvSpPr txBox="1"/>
          <p:nvPr/>
        </p:nvSpPr>
        <p:spPr>
          <a:xfrm>
            <a:off x="2286000" y="2286000"/>
            <a:ext cx="761976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Step 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  Normalize the number by moving the decimal point to the right of the leftmost one.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101000.00101  =  1.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0100000101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x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1" lang="en-US" sz="2800" spc="-1" strike="noStrike" baseline="30000">
                <a:solidFill>
                  <a:srgbClr val="ff0000"/>
                </a:solidFill>
                <a:latin typeface="Arial"/>
              </a:rPr>
              <a:t>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Freeform 4"/>
          <p:cNvSpPr/>
          <p:nvPr/>
        </p:nvSpPr>
        <p:spPr>
          <a:xfrm>
            <a:off x="2831760" y="4591800"/>
            <a:ext cx="953280" cy="363600"/>
          </a:xfrm>
          <a:custGeom>
            <a:avLst/>
            <a:gdLst/>
            <a:ahLst/>
            <a:rect l="l" t="t" r="r" b="b"/>
            <a:pathLst>
              <a:path w="720" h="224">
                <a:moveTo>
                  <a:pt x="720" y="0"/>
                </a:moveTo>
                <a:cubicBezTo>
                  <a:pt x="672" y="80"/>
                  <a:pt x="624" y="160"/>
                  <a:pt x="528" y="192"/>
                </a:cubicBezTo>
                <a:cubicBezTo>
                  <a:pt x="432" y="224"/>
                  <a:pt x="232" y="216"/>
                  <a:pt x="144" y="192"/>
                </a:cubicBezTo>
                <a:cubicBezTo>
                  <a:pt x="56" y="168"/>
                  <a:pt x="24" y="80"/>
                  <a:pt x="0" y="48"/>
                </a:cubicBezTo>
              </a:path>
            </a:pathLst>
          </a:custGeom>
          <a:noFill/>
          <a:ln w="3810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Decimal Floating Point to IEEE standard Conversion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Rectangle 3"/>
          <p:cNvSpPr txBox="1"/>
          <p:nvPr/>
        </p:nvSpPr>
        <p:spPr>
          <a:xfrm>
            <a:off x="838080" y="2209680"/>
            <a:ext cx="1051524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Step 3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  Convert the exponent to a biased exponent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127 +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 5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= 132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And convert biased exponent to 8-bit unsigned binary: 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132</a:t>
            </a:r>
            <a:r>
              <a:rPr b="0" i="1" lang="en-US" sz="2800" spc="-1" strike="noStrike" baseline="-30000">
                <a:solidFill>
                  <a:srgbClr val="000000"/>
                </a:solidFill>
                <a:latin typeface="Arial"/>
              </a:rPr>
              <a:t>10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= 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10000100</a:t>
            </a:r>
            <a:r>
              <a:rPr b="0" i="1" lang="en-US" sz="2800" spc="-1" strike="noStrike" baseline="-30000">
                <a:solidFill>
                  <a:srgbClr val="0000ff"/>
                </a:solidFill>
                <a:latin typeface="Arial"/>
              </a:rPr>
              <a:t>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Decimal Floating Point to IEEE standard Conversion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Rectangle 3"/>
          <p:cNvSpPr txBox="1"/>
          <p:nvPr/>
        </p:nvSpPr>
        <p:spPr>
          <a:xfrm>
            <a:off x="838080" y="2286000"/>
            <a:ext cx="1051524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Step 4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  Store the results from steps 1-3: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Sign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Exponent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Mantissa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(from step 3)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(from step 2)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0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     10000100        01000001010000000000000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Decimal Floating Point to IEEE standard Conversion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Rectangle 3"/>
          <p:cNvSpPr txBox="1"/>
          <p:nvPr/>
        </p:nvSpPr>
        <p:spPr>
          <a:xfrm>
            <a:off x="2743200" y="1828800"/>
            <a:ext cx="7772040" cy="51051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Ex 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Find the IEEE FP representation of 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–24.75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 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Step 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 Compute the binary equivalent of the whole part and the fractional part. 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24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 .75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Courier New"/>
              </a:rPr>
              <a:t>- 16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 Result: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Courier New"/>
              </a:rPr>
              <a:t>- .50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 Result: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8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</a:rPr>
              <a:t>11000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 .25   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</a:rPr>
              <a:t>.11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Courier New"/>
              </a:rPr>
              <a:t>-  8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Courier New"/>
              </a:rPr>
              <a:t>- .25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0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 .0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So:  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-24.75</a:t>
            </a:r>
            <a:r>
              <a:rPr b="0" i="1" lang="en-US" sz="2800" spc="-1" strike="noStrike" baseline="-30000">
                <a:solidFill>
                  <a:srgbClr val="0000ff"/>
                </a:solidFill>
                <a:latin typeface="Calibri"/>
              </a:rPr>
              <a:t>10</a:t>
            </a:r>
            <a:r>
              <a:rPr b="0" i="1" lang="en-US" sz="2800" spc="-1" strike="noStrike">
                <a:solidFill>
                  <a:srgbClr val="0000ff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ff"/>
                </a:solidFill>
                <a:latin typeface="Calibri"/>
              </a:rPr>
              <a:t>= -11000.11</a:t>
            </a:r>
            <a:r>
              <a:rPr b="0" i="1" lang="en-US" sz="2800" spc="-1" strike="noStrike" baseline="-30000">
                <a:solidFill>
                  <a:srgbClr val="0000ff"/>
                </a:solidFill>
                <a:latin typeface="Calibri"/>
              </a:rPr>
              <a:t>2</a:t>
            </a:r>
            <a:r>
              <a:rPr b="0" i="1" lang="en-US" sz="2800" spc="-1" strike="noStrike">
                <a:solidFill>
                  <a:srgbClr val="0000ff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Line 4"/>
          <p:cNvSpPr/>
          <p:nvPr/>
        </p:nvSpPr>
        <p:spPr>
          <a:xfrm>
            <a:off x="5867280" y="3200400"/>
            <a:ext cx="0" cy="2514600"/>
          </a:xfrm>
          <a:prstGeom prst="line">
            <a:avLst/>
          </a:prstGeom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5"/>
          <p:cNvSpPr/>
          <p:nvPr/>
        </p:nvSpPr>
        <p:spPr>
          <a:xfrm>
            <a:off x="2743200" y="3200400"/>
            <a:ext cx="6933960" cy="0"/>
          </a:xfrm>
          <a:prstGeom prst="line">
            <a:avLst/>
          </a:prstGeom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6"/>
          <p:cNvSpPr/>
          <p:nvPr/>
        </p:nvSpPr>
        <p:spPr>
          <a:xfrm>
            <a:off x="2743200" y="5715000"/>
            <a:ext cx="6933960" cy="0"/>
          </a:xfrm>
          <a:prstGeom prst="line">
            <a:avLst/>
          </a:prstGeom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Decimal Floating Point to IEEE standard Conversion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Rectangle 3"/>
          <p:cNvSpPr txBox="1"/>
          <p:nvPr/>
        </p:nvSpPr>
        <p:spPr>
          <a:xfrm>
            <a:off x="2057400" y="2209680"/>
            <a:ext cx="777204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 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Step 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Normalize the number by moving the decimal point to the right of the leftmost one.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-11000.11  =  -1.100011 x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Freeform 4"/>
          <p:cNvSpPr/>
          <p:nvPr/>
        </p:nvSpPr>
        <p:spPr>
          <a:xfrm>
            <a:off x="3357720" y="4510440"/>
            <a:ext cx="837720" cy="355320"/>
          </a:xfrm>
          <a:custGeom>
            <a:avLst/>
            <a:gdLst/>
            <a:ahLst/>
            <a:rect l="l" t="t" r="r" b="b"/>
            <a:pathLst>
              <a:path w="720" h="224">
                <a:moveTo>
                  <a:pt x="720" y="0"/>
                </a:moveTo>
                <a:cubicBezTo>
                  <a:pt x="672" y="80"/>
                  <a:pt x="624" y="160"/>
                  <a:pt x="528" y="192"/>
                </a:cubicBezTo>
                <a:cubicBezTo>
                  <a:pt x="432" y="224"/>
                  <a:pt x="232" y="216"/>
                  <a:pt x="144" y="192"/>
                </a:cubicBezTo>
                <a:cubicBezTo>
                  <a:pt x="56" y="168"/>
                  <a:pt x="24" y="80"/>
                  <a:pt x="0" y="48"/>
                </a:cubicBezTo>
              </a:path>
            </a:pathLst>
          </a:custGeom>
          <a:noFill/>
          <a:ln w="38100">
            <a:solidFill>
              <a:srgbClr val="ff0000"/>
            </a:solidFill>
            <a:miter/>
            <a:tailEnd len="med" type="arrow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Decimal Floating Point to IEEE standard Conversion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Rectangle 3"/>
          <p:cNvSpPr txBox="1"/>
          <p:nvPr/>
        </p:nvSpPr>
        <p:spPr>
          <a:xfrm>
            <a:off x="2057400" y="2209680"/>
            <a:ext cx="815292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4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Step 3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 Convert the exponent to a biased exponent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127 + 4 = 131 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==&gt;   131</a:t>
            </a:r>
            <a:r>
              <a:rPr b="0" i="1" lang="en-US" sz="2800" spc="-1" strike="noStrike" baseline="-30000">
                <a:solidFill>
                  <a:srgbClr val="000000"/>
                </a:solidFill>
                <a:latin typeface="Arial"/>
              </a:rPr>
              <a:t>10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= 10000011</a:t>
            </a:r>
            <a:r>
              <a:rPr b="0" i="1" lang="en-US" sz="2800" spc="-1" strike="noStrike" baseline="-30000">
                <a:solidFill>
                  <a:srgbClr val="000000"/>
                </a:solidFill>
                <a:latin typeface="Arial"/>
              </a:rPr>
              <a:t>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Step 4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  Store the results from steps 1-3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Sign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Exponent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mantissa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10000011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1000110..0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IEEE standard to Decimal Floating Point Conversion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Rectangle 3"/>
          <p:cNvSpPr txBox="1"/>
          <p:nvPr/>
        </p:nvSpPr>
        <p:spPr>
          <a:xfrm>
            <a:off x="2133720" y="2286000"/>
            <a:ext cx="777204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Do the steps in reverse order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 reversing the normalization step move the radix point the number of digits equal to the exponent: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exponent is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positive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move to the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right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exponent is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 negative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move to the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left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Floating Point Numbers in Decimal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Rectangle 3"/>
          <p:cNvSpPr txBox="1"/>
          <p:nvPr/>
        </p:nvSpPr>
        <p:spPr>
          <a:xfrm>
            <a:off x="2209680" y="2209680"/>
            <a:ext cx="777204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 example, 37.25 can be analyzed as: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10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10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10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-1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10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-2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Tens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Units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Tenths    Hundredths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3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7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  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2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ff"/>
                </a:solidFill>
                <a:latin typeface="Arial"/>
              </a:rPr>
              <a:t>       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37.25 = (3 x 10) + (7 x 1) + (2 x 1/10) + (5 x 1/100)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IEEE standard to Decimal Floating Point Conversion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Rectangle 3"/>
          <p:cNvSpPr txBox="1"/>
          <p:nvPr/>
        </p:nvSpPr>
        <p:spPr>
          <a:xfrm>
            <a:off x="2133720" y="2286000"/>
            <a:ext cx="777204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7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Ex 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  Convert the following 32-bit binary number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to its decimal floating point equivalent: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Sign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Exponent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Mantissa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1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01111101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010..0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 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IEEE standard to Decimal Floating Point Conversion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Rectangle 3"/>
          <p:cNvSpPr txBox="1"/>
          <p:nvPr/>
        </p:nvSpPr>
        <p:spPr>
          <a:xfrm>
            <a:off x="2057400" y="2133720"/>
            <a:ext cx="784836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Step 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 Extract the biased exponent and unbias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Biased exponent =  01111101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=  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125</a:t>
            </a:r>
            <a:r>
              <a:rPr b="0" lang="en-US" sz="2800" spc="-1" strike="noStrike" baseline="-25000">
                <a:solidFill>
                  <a:srgbClr val="0000ff"/>
                </a:solidFill>
                <a:latin typeface="Arial"/>
              </a:rPr>
              <a:t>10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Unbiased Exponent:  125 – 127 =   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-2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"/>
          <p:cNvSpPr txBox="1"/>
          <p:nvPr/>
        </p:nvSpPr>
        <p:spPr>
          <a:xfrm>
            <a:off x="2209680" y="2438280"/>
            <a:ext cx="777204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4000"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Step 2: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Write Normalized number in the form: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(-1)</a:t>
            </a:r>
            <a:r>
              <a:rPr b="0" lang="en-US" sz="5800" spc="-1" strike="noStrike" baseline="30000">
                <a:solidFill>
                  <a:srgbClr val="ff0000"/>
                </a:solidFill>
                <a:latin typeface="Calibri"/>
              </a:rPr>
              <a:t>s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 .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____________  x   2 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----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For our number: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-1. 01  x 2 </a:t>
            </a:r>
            <a:r>
              <a:rPr b="0" lang="en-US" sz="2800" spc="-1" strike="noStrike" baseline="30000">
                <a:solidFill>
                  <a:srgbClr val="0000ff"/>
                </a:solidFill>
                <a:latin typeface="Arial"/>
              </a:rPr>
              <a:t>–2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 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Rectangl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IEEE standard to Decimal Floating Point Conversion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..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Text Box 4"/>
          <p:cNvSpPr/>
          <p:nvPr/>
        </p:nvSpPr>
        <p:spPr>
          <a:xfrm>
            <a:off x="3933000" y="3290760"/>
            <a:ext cx="19807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Times New Roman"/>
              </a:rPr>
              <a:t>Mantissa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20" name="Text Box 5"/>
          <p:cNvSpPr/>
          <p:nvPr/>
        </p:nvSpPr>
        <p:spPr>
          <a:xfrm>
            <a:off x="6644160" y="2750040"/>
            <a:ext cx="1599840" cy="79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</a:rPr>
              <a:t>    </a:t>
            </a:r>
            <a:r>
              <a:rPr b="0" lang="en-US" sz="2800" spc="-1" strike="noStrike">
                <a:solidFill>
                  <a:srgbClr val="ff0000"/>
                </a:solidFill>
                <a:latin typeface="Times New Roman"/>
              </a:rPr>
              <a:t>Exponent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IEEE standard to Decimal Floating Point Conversion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Rectangle 3"/>
          <p:cNvSpPr txBox="1"/>
          <p:nvPr/>
        </p:nvSpPr>
        <p:spPr>
          <a:xfrm>
            <a:off x="2133720" y="2133720"/>
            <a:ext cx="7695720" cy="2057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Step 3: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Denormalize the binary number from step 2 (i.e.  move the decimal and get rid of (x 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 part):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-0.0101</a:t>
            </a:r>
            <a:r>
              <a:rPr b="0" lang="en-US" sz="2800" spc="-1" strike="noStrike" baseline="-30000">
                <a:solidFill>
                  <a:srgbClr val="0000ff"/>
                </a:solidFill>
                <a:latin typeface="Arial"/>
              </a:rPr>
              <a:t>2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(negative exponent – move left)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Rectangle 4"/>
          <p:cNvSpPr/>
          <p:nvPr/>
        </p:nvSpPr>
        <p:spPr>
          <a:xfrm>
            <a:off x="2209680" y="3962520"/>
            <a:ext cx="7543440" cy="28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72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Step 4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Convert binary number to the FP equivalent (i.e. Add all column values with 1s in them)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919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-0.0101</a:t>
            </a:r>
            <a:r>
              <a:rPr b="0" lang="en-US" sz="3200" spc="-1" strike="noStrike" baseline="-30000">
                <a:solidFill>
                  <a:srgbClr val="0000ff"/>
                </a:solidFill>
                <a:latin typeface="Arial"/>
              </a:rPr>
              <a:t>2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 =   - ( 0.25 + 0.0625) </a:t>
            </a:r>
            <a:endParaRPr b="0" lang="en-IN" sz="32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2160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=   </a:t>
            </a:r>
            <a:r>
              <a:rPr b="0" lang="en-US" sz="3600" spc="-1" strike="noStrike">
                <a:solidFill>
                  <a:srgbClr val="0000ff"/>
                </a:solidFill>
                <a:latin typeface="Arial"/>
              </a:rPr>
              <a:t>-0.3125</a:t>
            </a:r>
            <a:r>
              <a:rPr b="0" lang="en-US" sz="3600" spc="-1" strike="noStrike" baseline="-25000">
                <a:solidFill>
                  <a:srgbClr val="0000ff"/>
                </a:solidFill>
                <a:latin typeface="Arial"/>
              </a:rPr>
              <a:t>10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nodeType="clickEffect" fill="hold">
                      <p:stCondLst>
                        <p:cond delay="indefinite"/>
                      </p:stCondLst>
                      <p:childTnLst>
                        <p:par>
                          <p:cTn id="2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IEEE standard to Decimal Floating Point Conversion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Rectangle 3"/>
          <p:cNvSpPr txBox="1"/>
          <p:nvPr/>
        </p:nvSpPr>
        <p:spPr>
          <a:xfrm>
            <a:off x="2133720" y="2286000"/>
            <a:ext cx="761976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Ex 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 Convert the following 32 bit binary number to its decimal floating point equivalent: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Sign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Exponent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Mantissa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0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10000011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10011000..0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IEEE standard to Decimal Floating Point Conversion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..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Rectangle 3"/>
          <p:cNvSpPr txBox="1"/>
          <p:nvPr/>
        </p:nvSpPr>
        <p:spPr>
          <a:xfrm>
            <a:off x="2057400" y="2209680"/>
            <a:ext cx="777204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Step 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 Extract the biased exponent and unbias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Biased exponent = 1000011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=  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131</a:t>
            </a:r>
            <a:r>
              <a:rPr b="0" lang="en-US" sz="2800" spc="-1" strike="noStrike" baseline="-25000">
                <a:solidFill>
                  <a:srgbClr val="0000ff"/>
                </a:solidFill>
                <a:latin typeface="Arial"/>
              </a:rPr>
              <a:t>10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Unbiased Exponent:  131 – 127 =   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4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IEEE standard to Decimal Floating Point Conversion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..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Rectangle 3"/>
          <p:cNvSpPr txBox="1"/>
          <p:nvPr/>
        </p:nvSpPr>
        <p:spPr>
          <a:xfrm>
            <a:off x="2209680" y="2286000"/>
            <a:ext cx="777204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4568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Step 2: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Write Normalized number in the form: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1 .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____________  x   2  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----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For our number: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600" spc="-1" strike="noStrike">
                <a:solidFill>
                  <a:srgbClr val="0000ff"/>
                </a:solidFill>
                <a:latin typeface="Arial"/>
              </a:rPr>
              <a:t>1.10011  x 2 </a:t>
            </a:r>
            <a:r>
              <a:rPr b="0" lang="en-US" sz="3600" spc="-1" strike="noStrike" baseline="30000">
                <a:solidFill>
                  <a:srgbClr val="0000ff"/>
                </a:solidFill>
                <a:latin typeface="Arial"/>
              </a:rPr>
              <a:t>4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Text Box 4"/>
          <p:cNvSpPr/>
          <p:nvPr/>
        </p:nvSpPr>
        <p:spPr>
          <a:xfrm>
            <a:off x="3657600" y="3264480"/>
            <a:ext cx="19807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Times New Roman"/>
              </a:rPr>
              <a:t>Mantissa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31" name="Text Box 5"/>
          <p:cNvSpPr/>
          <p:nvPr/>
        </p:nvSpPr>
        <p:spPr>
          <a:xfrm>
            <a:off x="7162920" y="2666880"/>
            <a:ext cx="1599840" cy="79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</a:pPr>
            <a:r>
              <a:rPr b="0" lang="en-US" sz="1800" spc="-1" strike="noStrike">
                <a:solidFill>
                  <a:srgbClr val="ff0000"/>
                </a:solidFill>
                <a:latin typeface="Times New Roman"/>
              </a:rPr>
              <a:t>    </a:t>
            </a:r>
            <a:r>
              <a:rPr b="0" lang="en-US" sz="2800" spc="-1" strike="noStrike">
                <a:solidFill>
                  <a:srgbClr val="ff0000"/>
                </a:solidFill>
                <a:latin typeface="Times New Roman"/>
              </a:rPr>
              <a:t>Exponent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IEEE standard to Decimal Floating Point Conversion</a:t>
            </a:r>
            <a:r>
              <a:rPr b="0" lang="en-US" sz="2400" spc="-1" strike="noStrike">
                <a:solidFill>
                  <a:srgbClr val="000000"/>
                </a:solidFill>
                <a:latin typeface="Calibri Light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Rectangle 3"/>
          <p:cNvSpPr txBox="1"/>
          <p:nvPr/>
        </p:nvSpPr>
        <p:spPr>
          <a:xfrm>
            <a:off x="2209680" y="4038480"/>
            <a:ext cx="7619760" cy="2742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4568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Step 4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Convert binary number to the FP equivalent (i.e. Add all column values with 1s in them)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 algn="just"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11001.1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= 16 + 8 + 1 +.5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 algn="just"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-456840" algn="just">
              <a:lnSpc>
                <a:spcPct val="9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	</a:t>
            </a:r>
            <a:r>
              <a:rPr b="1" lang="en-US" sz="3600" spc="-1" strike="noStrike">
                <a:solidFill>
                  <a:srgbClr val="0000ff"/>
                </a:solidFill>
                <a:latin typeface="Arial"/>
              </a:rPr>
              <a:t>=   25.5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Rectangle 4"/>
          <p:cNvSpPr/>
          <p:nvPr/>
        </p:nvSpPr>
        <p:spPr>
          <a:xfrm>
            <a:off x="2209680" y="2133720"/>
            <a:ext cx="7772040" cy="15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684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Step 3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Denormalize the binary number from step 2 (i.e.  move the decimal and get rid of (x 2</a:t>
            </a:r>
            <a:r>
              <a:rPr b="0" lang="en-US" sz="2400" spc="-1" strike="noStrike" baseline="30000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 part:</a:t>
            </a:r>
            <a:endParaRPr b="0" lang="en-IN" sz="24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11001.1</a:t>
            </a:r>
            <a:r>
              <a:rPr b="0" lang="en-US" sz="3200" spc="-1" strike="noStrike" baseline="-30000">
                <a:solidFill>
                  <a:srgbClr val="0000ff"/>
                </a:solidFill>
                <a:latin typeface="Arial"/>
              </a:rPr>
              <a:t>2 </a:t>
            </a:r>
            <a:r>
              <a:rPr b="0" lang="en-US" sz="3200" spc="-1" strike="noStrike" baseline="-30000">
                <a:solidFill>
                  <a:srgbClr val="0000ff"/>
                </a:solidFill>
                <a:latin typeface="Arial"/>
              </a:rPr>
              <a:t>	</a:t>
            </a:r>
            <a:r>
              <a:rPr b="0" lang="en-US" sz="3200" spc="-1" strike="noStrike" baseline="-30000">
                <a:solidFill>
                  <a:srgbClr val="0000ff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(positive exponent – move right) </a:t>
            </a:r>
            <a:endParaRPr b="0" lang="en-IN" sz="24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 </a:t>
            </a:r>
            <a:endParaRPr b="0" lang="en-IN" sz="2800" spc="-1" strike="noStrike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720"/>
              </a:spcBef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7" dur="indefinite" restart="never" nodeType="tmRoot">
          <p:childTnLst>
            <p:seq>
              <p:cTn id="248" dur="indefinite" nodeType="mainSeq">
                <p:childTnLst>
                  <p:par>
                    <p:cTn id="249" nodeType="clickEffect" fill="hold">
                      <p:stCondLst>
                        <p:cond delay="indefinite"/>
                      </p:stCondLst>
                      <p:childTnLst>
                        <p:par>
                          <p:cTn id="2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1" descr=""/>
          <p:cNvPicPr/>
          <p:nvPr/>
        </p:nvPicPr>
        <p:blipFill>
          <a:blip r:embed="rId1"/>
          <a:srcRect l="0" t="2671" r="0" b="68682"/>
          <a:stretch/>
        </p:blipFill>
        <p:spPr>
          <a:xfrm>
            <a:off x="688320" y="1101240"/>
            <a:ext cx="10743120" cy="687960"/>
          </a:xfrm>
          <a:prstGeom prst="rect">
            <a:avLst/>
          </a:prstGeom>
          <a:ln w="0">
            <a:noFill/>
          </a:ln>
        </p:spPr>
      </p:pic>
      <p:pic>
        <p:nvPicPr>
          <p:cNvPr id="236" name="Picture 3" descr=""/>
          <p:cNvPicPr/>
          <p:nvPr/>
        </p:nvPicPr>
        <p:blipFill>
          <a:blip r:embed="rId2"/>
          <a:stretch/>
        </p:blipFill>
        <p:spPr>
          <a:xfrm>
            <a:off x="688320" y="2438280"/>
            <a:ext cx="10932480" cy="1730160"/>
          </a:xfrm>
          <a:prstGeom prst="rect">
            <a:avLst/>
          </a:prstGeom>
          <a:ln w="0">
            <a:noFill/>
          </a:ln>
        </p:spPr>
      </p:pic>
      <p:sp>
        <p:nvSpPr>
          <p:cNvPr id="237" name="TextBox 4"/>
          <p:cNvSpPr/>
          <p:nvPr/>
        </p:nvSpPr>
        <p:spPr>
          <a:xfrm>
            <a:off x="688320" y="98280"/>
            <a:ext cx="20545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Calibri"/>
              </a:rPr>
              <a:t>Examples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3" dur="indefinite" restart="never" nodeType="tmRoot">
          <p:childTnLst>
            <p:seq>
              <p:cTn id="254" dur="indefinite" nodeType="mainSeq">
                <p:childTnLst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Binary Equivalence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Rectangle 3"/>
          <p:cNvSpPr txBox="1"/>
          <p:nvPr/>
        </p:nvSpPr>
        <p:spPr>
          <a:xfrm>
            <a:off x="307080" y="2077200"/>
            <a:ext cx="10802880" cy="2133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609480" indent="-609120" algn="just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binary equivalent of a floating point number can be determined by computing the binary representation for each part separately.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Rectangle 4"/>
          <p:cNvSpPr/>
          <p:nvPr/>
        </p:nvSpPr>
        <p:spPr>
          <a:xfrm>
            <a:off x="838080" y="3657600"/>
            <a:ext cx="10684800" cy="31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609480" indent="-60912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1) For the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whole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part:  </a:t>
            </a:r>
            <a:endParaRPr b="0" lang="en-IN" sz="2800" spc="-1" strike="noStrike">
              <a:latin typeface="Arial"/>
            </a:endParaRPr>
          </a:p>
          <a:p>
            <a:pPr marL="1104840" indent="-647280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Use subtraction or division method previously learned.</a:t>
            </a:r>
            <a:endParaRPr b="0" lang="en-IN" sz="2800" spc="-1" strike="noStrike">
              <a:latin typeface="Arial"/>
            </a:endParaRPr>
          </a:p>
          <a:p>
            <a:pPr marL="609480" indent="-609120" algn="just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2) For the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fractional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part: </a:t>
            </a:r>
            <a:endParaRPr b="0" lang="en-IN" sz="2800" spc="-1" strike="noStrike">
              <a:latin typeface="Arial"/>
            </a:endParaRPr>
          </a:p>
          <a:p>
            <a:pPr marL="609480" indent="-609120" algn="just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Use the subtraction or multiplication method (to be shown next)</a:t>
            </a:r>
            <a:endParaRPr b="0" lang="en-IN" sz="2800" spc="-1" strike="noStrike">
              <a:latin typeface="Arial"/>
            </a:endParaRPr>
          </a:p>
          <a:p>
            <a:pPr marL="609480" indent="-609120" algn="just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 </a:t>
            </a:r>
            <a:endParaRPr b="0" lang="en-IN" sz="2800" spc="-1" strike="noStrike">
              <a:latin typeface="Arial"/>
            </a:endParaRPr>
          </a:p>
          <a:p>
            <a:pPr marL="609480" indent="-609120" algn="just">
              <a:lnSpc>
                <a:spcPct val="90000"/>
              </a:lnSpc>
              <a:spcBef>
                <a:spcPts val="14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nodeType="clickEffect" fill="hold">
                      <p:stCondLst>
                        <p:cond delay="indefinite"/>
                      </p:stCondLst>
                      <p:childTnLst>
                        <p:par>
                          <p:cTn id="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Fractional Part – Multiplication Method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Rectangle 3"/>
          <p:cNvSpPr txBox="1"/>
          <p:nvPr/>
        </p:nvSpPr>
        <p:spPr>
          <a:xfrm>
            <a:off x="668520" y="2133720"/>
            <a:ext cx="1068480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 the binary representation of a floating point number the column values will be as follows: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39933"/>
                </a:solidFill>
                <a:latin typeface="Calibri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…</a:t>
            </a:r>
            <a:r>
              <a:rPr b="0" lang="en-US" sz="2800" spc="-1" strike="noStrike">
                <a:solidFill>
                  <a:srgbClr val="339933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5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4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. 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-1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 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-2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-3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  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-4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…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32   16   8    4    2   1   .  1/2   1/4   1/8      1/16…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…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32   16   8    4    2   1   .  .5     .25   .125   .0625…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Fractional Part – Multiplication Method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Rectangle 3"/>
          <p:cNvSpPr txBox="1"/>
          <p:nvPr/>
        </p:nvSpPr>
        <p:spPr>
          <a:xfrm>
            <a:off x="2057400" y="1981080"/>
            <a:ext cx="7467120" cy="31237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65000"/>
          </a:bodyPr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Ex 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 Find the binary equivalent of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0.25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Step 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Multiply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the fraction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by 2 until the fractional part becomes 0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.25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x 2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 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ff0000"/>
                </a:solidFill>
                <a:latin typeface="Arial"/>
              </a:rPr>
              <a:t>0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.5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x 2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ff0000"/>
                </a:solidFill>
                <a:latin typeface="Arial"/>
              </a:rPr>
              <a:t>1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.0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        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Rectangle 4"/>
          <p:cNvSpPr/>
          <p:nvPr/>
        </p:nvSpPr>
        <p:spPr>
          <a:xfrm>
            <a:off x="2209680" y="5105520"/>
            <a:ext cx="7391160" cy="17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609480" indent="-60912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Step 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Collect the whole parts in forward order. Put them after the radix point</a:t>
            </a:r>
            <a:endParaRPr b="0" lang="en-IN" sz="2400" spc="-1" strike="noStrike"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339933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339933"/>
                </a:solidFill>
                <a:latin typeface="Arial"/>
              </a:rPr>
              <a:t>  </a:t>
            </a:r>
            <a:r>
              <a:rPr b="1" lang="en-US" sz="2800" spc="-1" strike="noStrike">
                <a:solidFill>
                  <a:srgbClr val="a50021"/>
                </a:solidFill>
                <a:latin typeface="Arial"/>
              </a:rPr>
              <a:t>.</a:t>
            </a:r>
            <a:r>
              <a:rPr b="1" lang="en-US" sz="2800" spc="-1" strike="noStrike">
                <a:solidFill>
                  <a:srgbClr val="339933"/>
                </a:solidFill>
                <a:latin typeface="Arial"/>
              </a:rPr>
              <a:t>  .5    .25  .125  .0625</a:t>
            </a:r>
            <a:endParaRPr b="0" lang="en-IN" sz="2800" spc="-1" strike="noStrike">
              <a:latin typeface="Arial"/>
            </a:endParaRPr>
          </a:p>
          <a:p>
            <a:pPr marL="609480" indent="-609120" algn="just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339933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339933"/>
                </a:solidFill>
                <a:latin typeface="Arial"/>
              </a:rPr>
              <a:t>  </a:t>
            </a:r>
            <a:r>
              <a:rPr b="1" lang="en-US" sz="2800" spc="-1" strike="noStrike">
                <a:solidFill>
                  <a:srgbClr val="a50021"/>
                </a:solidFill>
                <a:latin typeface="Arial"/>
              </a:rPr>
              <a:t>.</a:t>
            </a:r>
            <a:r>
              <a:rPr b="1" lang="en-US" sz="2800" spc="-1" strike="noStrike">
                <a:solidFill>
                  <a:srgbClr val="339933"/>
                </a:solidFill>
                <a:latin typeface="Arial"/>
              </a:rPr>
              <a:t>   </a:t>
            </a:r>
            <a:r>
              <a:rPr b="1" lang="en-US" sz="2800" spc="-1" strike="noStrike">
                <a:solidFill>
                  <a:srgbClr val="ff0000"/>
                </a:solidFill>
                <a:latin typeface="Arial"/>
              </a:rPr>
              <a:t>0      1</a:t>
            </a:r>
            <a:endParaRPr b="0" lang="en-IN" sz="2800" spc="-1" strike="noStrike">
              <a:latin typeface="Arial"/>
            </a:endParaRPr>
          </a:p>
          <a:p>
            <a:pPr marL="609480" indent="-609120" algn="just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           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nodeType="clickEffect" fill="hold">
                      <p:stCondLst>
                        <p:cond delay="indefinite"/>
                      </p:stCondLst>
                      <p:childTnLst>
                        <p:par>
                          <p:cTn id="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2"/>
          <p:cNvSpPr txBox="1"/>
          <p:nvPr/>
        </p:nvSpPr>
        <p:spPr>
          <a:xfrm>
            <a:off x="798840" y="207720"/>
            <a:ext cx="10515240" cy="794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Calibri Light"/>
              </a:rPr>
              <a:t>Fractional Part – Multiplication Method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Rectangle 3"/>
          <p:cNvSpPr txBox="1"/>
          <p:nvPr/>
        </p:nvSpPr>
        <p:spPr>
          <a:xfrm>
            <a:off x="649080" y="1179720"/>
            <a:ext cx="11001960" cy="56779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Ex 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 Find the binary equivalent of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0.625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Step 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Multiply </a:t>
            </a: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the fraction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by 2 until the fractional part becomes 0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.625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x  2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1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.25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x  2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0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.50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x  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1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.0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        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Rectangle 4"/>
          <p:cNvSpPr/>
          <p:nvPr/>
        </p:nvSpPr>
        <p:spPr>
          <a:xfrm>
            <a:off x="798840" y="5083200"/>
            <a:ext cx="9691920" cy="16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609480" indent="-609120">
              <a:lnSpc>
                <a:spcPct val="9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Step 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Collect the whole parts in forward order. Put them after the radix point</a:t>
            </a:r>
            <a:endParaRPr b="0" lang="en-IN" sz="2400" spc="-1" strike="noStrike">
              <a:latin typeface="Arial"/>
            </a:endParaRPr>
          </a:p>
          <a:p>
            <a:pPr marL="609480" indent="-609120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339933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339933"/>
                </a:solidFill>
                <a:latin typeface="Arial"/>
              </a:rPr>
              <a:t>  </a:t>
            </a:r>
            <a:r>
              <a:rPr b="1" lang="en-US" sz="2800" spc="-1" strike="noStrike">
                <a:solidFill>
                  <a:srgbClr val="a50021"/>
                </a:solidFill>
                <a:latin typeface="Arial"/>
              </a:rPr>
              <a:t>.</a:t>
            </a:r>
            <a:r>
              <a:rPr b="1" lang="en-US" sz="2800" spc="-1" strike="noStrike">
                <a:solidFill>
                  <a:srgbClr val="339933"/>
                </a:solidFill>
                <a:latin typeface="Arial"/>
              </a:rPr>
              <a:t>  .5    .25  .125  .0625</a:t>
            </a:r>
            <a:endParaRPr b="0" lang="en-IN" sz="2800" spc="-1" strike="noStrike">
              <a:latin typeface="Arial"/>
            </a:endParaRPr>
          </a:p>
          <a:p>
            <a:pPr marL="609480" indent="-609120" algn="just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339933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339933"/>
                </a:solidFill>
                <a:latin typeface="Arial"/>
              </a:rPr>
              <a:t>  </a:t>
            </a:r>
            <a:r>
              <a:rPr b="1" lang="en-US" sz="2800" spc="-1" strike="noStrike">
                <a:solidFill>
                  <a:srgbClr val="a50021"/>
                </a:solidFill>
                <a:latin typeface="Arial"/>
              </a:rPr>
              <a:t>.</a:t>
            </a:r>
            <a:r>
              <a:rPr b="1" lang="en-US" sz="2800" spc="-1" strike="noStrike">
                <a:solidFill>
                  <a:srgbClr val="339933"/>
                </a:solidFill>
                <a:latin typeface="Arial"/>
              </a:rPr>
              <a:t>   </a:t>
            </a:r>
            <a:r>
              <a:rPr b="1" lang="en-US" sz="2800" spc="-1" strike="noStrike">
                <a:solidFill>
                  <a:srgbClr val="ff0000"/>
                </a:solidFill>
                <a:latin typeface="Arial"/>
              </a:rPr>
              <a:t>1      0     1</a:t>
            </a:r>
            <a:endParaRPr b="0" lang="en-IN" sz="2800" spc="-1" strike="noStrike">
              <a:latin typeface="Arial"/>
            </a:endParaRPr>
          </a:p>
          <a:p>
            <a:pPr marL="609480" indent="-609120" algn="just">
              <a:lnSpc>
                <a:spcPct val="9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           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nodeType="clickEffect" fill="hold">
                      <p:stCondLst>
                        <p:cond delay="indefinite"/>
                      </p:stCondLst>
                      <p:childTnLst>
                        <p:par>
                          <p:cTn id="3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Fractional Part – Subtraction Method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Rectangle 3"/>
          <p:cNvSpPr txBox="1"/>
          <p:nvPr/>
        </p:nvSpPr>
        <p:spPr>
          <a:xfrm>
            <a:off x="1981080" y="2286000"/>
            <a:ext cx="8534160" cy="411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Start with the column values again, as follows: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39933"/>
                </a:solidFill>
                <a:latin typeface="Arial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…</a:t>
            </a:r>
            <a:r>
              <a:rPr b="0" lang="en-US" sz="2800" spc="-1" strike="noStrike">
                <a:solidFill>
                  <a:srgbClr val="339933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.  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-1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-2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-3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 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-4         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-5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     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-6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…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  .  1/2   1/4    1/8    1/16     1/32      1/64…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…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  .  .5     .25   .125   .0625   .03125  .015625…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Fractional Part – Subtraction Method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Rectangle 3"/>
          <p:cNvSpPr txBox="1"/>
          <p:nvPr/>
        </p:nvSpPr>
        <p:spPr>
          <a:xfrm>
            <a:off x="2209680" y="1981080"/>
            <a:ext cx="7619760" cy="45716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3000"/>
          </a:bodyPr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Starting with 0.5, subtract the column values from left to right.  Insert a 0 in the column if the value cannot be subtracted or 1 if it can be. Continue until the fraction becomes .0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 1.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.25    </a:t>
            </a:r>
            <a:r>
              <a:rPr b="1" lang="en-US" sz="2800" spc="-1" strike="noStrike">
                <a:solidFill>
                  <a:srgbClr val="339933"/>
                </a:solidFill>
                <a:latin typeface="Courier New"/>
              </a:rPr>
              <a:t>.5    .25  .125  .0625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800" spc="-1" strike="noStrike" u="sng">
                <a:solidFill>
                  <a:srgbClr val="000000"/>
                </a:solidFill>
                <a:uFillTx/>
                <a:latin typeface="Courier New"/>
              </a:rPr>
              <a:t>- .25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</a:rPr>
              <a:t>.0     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.0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609480" indent="-609120" algn="just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339933"/>
                </a:solidFill>
                <a:latin typeface="Courier New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Application>LibreOffice/7.1.1.2$Linux_X86_64 LibreOffice_project/fe0b08f4af1bacafe4c7ecc87ce55bb426164676</Application>
  <AppVersion>15.0000</AppVersion>
  <Words>1044</Words>
  <Paragraphs>319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2018-08-16T08:03:08Z</dcterms:created>
  <dc:creator>Windows User</dc:creator>
  <dc:description/>
  <dc:language>en-IN</dc:language>
  <cp:lastModifiedBy/>
  <dcterms:modified xsi:type="dcterms:W3CDTF">2021-03-19T17:03:03Z</dcterms:modified>
  <cp:revision>23</cp:revision>
  <dc:subject/>
  <dc:title>Floating Point Numbers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39</vt:i4>
  </property>
</Properties>
</file>