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5" r:id="rId3"/>
    <p:sldId id="257" r:id="rId4"/>
    <p:sldId id="263" r:id="rId5"/>
    <p:sldId id="264" r:id="rId6"/>
    <p:sldId id="266" r:id="rId7"/>
    <p:sldId id="265" r:id="rId8"/>
    <p:sldId id="267" r:id="rId9"/>
    <p:sldId id="268" r:id="rId10"/>
    <p:sldId id="269" r:id="rId11"/>
    <p:sldId id="270" r:id="rId12"/>
    <p:sldId id="271" r:id="rId13"/>
    <p:sldId id="272" r:id="rId14"/>
    <p:sldId id="273" r:id="rId15"/>
    <p:sldId id="262" r:id="rId16"/>
    <p:sldId id="258" r:id="rId17"/>
    <p:sldId id="259" r:id="rId18"/>
    <p:sldId id="260" r:id="rId19"/>
    <p:sldId id="261"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9" autoAdjust="0"/>
    <p:restoredTop sz="94660"/>
  </p:normalViewPr>
  <p:slideViewPr>
    <p:cSldViewPr snapToGrid="0">
      <p:cViewPr>
        <p:scale>
          <a:sx n="98" d="100"/>
          <a:sy n="98" d="100"/>
        </p:scale>
        <p:origin x="728"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0931-901A-426C-84DE-1F303E12DF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B9B70FE9-E2C2-4CBA-A811-2C9C9D0545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6CEE21A0-8FE0-4CB7-B40A-116E51BA5060}"/>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B9F92A90-F7AE-4C5B-8E1B-5E38E817BC47}"/>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0BF82756-6561-4A25-BBB9-1B9B197FB222}"/>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57421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94EE-E3D4-4D8D-836C-E9C0DAD5CE50}"/>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75979F8-C758-44C7-A60C-371B64EA2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3516866-E1CC-4D3D-942B-E5449F3BE5A3}"/>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1C163525-7337-4525-8782-8612B3DFC18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3759933-EB3F-4318-BE92-FC0EC54C36B3}"/>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80235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3332A-D563-462E-952B-117DEEF92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E00EC27A-82F1-4405-9AA3-9D75E597DA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4465E0C-1FBD-4481-85B1-6F267BB610D5}"/>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E1810C75-6A41-445C-9ADA-0AC1B96F9AD6}"/>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888E1B3-8564-4E5C-9429-A74CE9DC9CAA}"/>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304874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6C7B-AAA3-4B97-A08D-018E91444C0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04B1016-6E05-4EBF-BEC9-A1517AD40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8972B56-37E6-4783-B789-FC1F7C93E75B}"/>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18A8842C-74B6-400A-92AD-E17C78B502D0}"/>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800FBD18-C48B-4EF6-967D-4ECC8DD9C4CE}"/>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82102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93FF-DA15-406E-A0AF-F80E0B3D2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7C53D9BB-6615-429E-BBF0-AB35D197A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EB3F3-47CB-4A79-B880-755D155BB384}"/>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C8C50148-2DBB-4128-AE0A-655E0058AA86}"/>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8BE62EA-C479-4329-914C-0209D115B027}"/>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59085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F31F-2B83-48AC-A23D-D092338BBE08}"/>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C3E02BCA-1576-4E0F-97BA-723D55F615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520C589C-7B55-4523-955D-63B73D8585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FABA4A81-3205-4C7E-80C6-F7292F46A09B}"/>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6" name="Footer Placeholder 5">
            <a:extLst>
              <a:ext uri="{FF2B5EF4-FFF2-40B4-BE49-F238E27FC236}">
                <a16:creationId xmlns:a16="http://schemas.microsoft.com/office/drawing/2014/main" id="{7DE903CE-9995-4958-B2FD-6AD6F4288E7B}"/>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5D6BBC9-3714-458E-AFEE-A6684CAAC8BA}"/>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98337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7F6-3ACF-4CE4-B49F-23B2C9689567}"/>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1A5B682-7A08-4047-AB22-F97238677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31E766-ACF3-47A2-9C01-A57B61033F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BC695058-01E2-4B6A-B5CF-750AAF71C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494C0E-5F8E-4A66-BD9C-91E76CDCBB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F3390C7-CBE3-42F3-8CAC-B79DFFF9EE2C}"/>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8" name="Footer Placeholder 7">
            <a:extLst>
              <a:ext uri="{FF2B5EF4-FFF2-40B4-BE49-F238E27FC236}">
                <a16:creationId xmlns:a16="http://schemas.microsoft.com/office/drawing/2014/main" id="{10BAFDA6-5F33-4BEE-8D7A-A7BAC92D9F18}"/>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B16DAF85-594B-41DC-B6F6-72BA2C1EAA82}"/>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85459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D50A-5B63-4100-A0C2-DA42552173C3}"/>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9C4D02B8-6678-424E-9FEC-CDB7A686B94C}"/>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4" name="Footer Placeholder 3">
            <a:extLst>
              <a:ext uri="{FF2B5EF4-FFF2-40B4-BE49-F238E27FC236}">
                <a16:creationId xmlns:a16="http://schemas.microsoft.com/office/drawing/2014/main" id="{A5B6C1A8-A7C4-484E-A624-FA6C640E7F9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14F9B8D0-3CEE-4A9D-800D-3EF71EADC9EF}"/>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214060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C0AFA-699C-4716-81AF-C203227A7D6E}"/>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3" name="Footer Placeholder 2">
            <a:extLst>
              <a:ext uri="{FF2B5EF4-FFF2-40B4-BE49-F238E27FC236}">
                <a16:creationId xmlns:a16="http://schemas.microsoft.com/office/drawing/2014/main" id="{1AFFFBD9-2C8A-4D7F-AAE6-75675E83CC1F}"/>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030F5B38-8D82-4BB5-B008-E1E051E63FA8}"/>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243228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5DF2-B54A-4020-9752-60A05DAF2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A3C204A2-E0F2-446B-AF25-A0BA708ED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6269BFDB-4D4C-4AAD-8A8C-7E3026F58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BCE0A-B23D-4167-B078-375E0A88C9DE}"/>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6" name="Footer Placeholder 5">
            <a:extLst>
              <a:ext uri="{FF2B5EF4-FFF2-40B4-BE49-F238E27FC236}">
                <a16:creationId xmlns:a16="http://schemas.microsoft.com/office/drawing/2014/main" id="{4938DFAC-0313-4934-8B20-B2C43B838941}"/>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8DE3840-DD72-41C0-90BF-53A8AC2F4F0C}"/>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103459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81B2-3DA2-4251-BBC2-BCA07E35D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C83ADFBA-6CB3-4F39-ADF4-EE911700C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C49FF2B7-44BD-484B-9D82-6025B54B1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41512-6E7F-4CFD-A154-1FFE0AA55605}"/>
              </a:ext>
            </a:extLst>
          </p:cNvPr>
          <p:cNvSpPr>
            <a:spLocks noGrp="1"/>
          </p:cNvSpPr>
          <p:nvPr>
            <p:ph type="dt" sz="half" idx="10"/>
          </p:nvPr>
        </p:nvSpPr>
        <p:spPr/>
        <p:txBody>
          <a:bodyPr/>
          <a:lstStyle/>
          <a:p>
            <a:fld id="{F5DCB1A7-36EF-4286-9778-35C8F874BCD5}" type="datetimeFigureOut">
              <a:rPr lang="el-GR" smtClean="0"/>
              <a:t>4/2/21</a:t>
            </a:fld>
            <a:endParaRPr lang="el-GR"/>
          </a:p>
        </p:txBody>
      </p:sp>
      <p:sp>
        <p:nvSpPr>
          <p:cNvPr id="6" name="Footer Placeholder 5">
            <a:extLst>
              <a:ext uri="{FF2B5EF4-FFF2-40B4-BE49-F238E27FC236}">
                <a16:creationId xmlns:a16="http://schemas.microsoft.com/office/drawing/2014/main" id="{69F70BDA-0845-47DD-8A78-1DC8601F767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A93E592B-5332-44EF-AE3A-D25D899CCF4E}"/>
              </a:ext>
            </a:extLst>
          </p:cNvPr>
          <p:cNvSpPr>
            <a:spLocks noGrp="1"/>
          </p:cNvSpPr>
          <p:nvPr>
            <p:ph type="sldNum" sz="quarter" idx="12"/>
          </p:nvPr>
        </p:nvSpPr>
        <p:spPr/>
        <p:txBody>
          <a:bodyPr/>
          <a:lstStyle/>
          <a:p>
            <a:fld id="{1B69E224-8665-496B-8318-2E2BBD44A177}" type="slidenum">
              <a:rPr lang="el-GR" smtClean="0"/>
              <a:t>‹#›</a:t>
            </a:fld>
            <a:endParaRPr lang="el-GR"/>
          </a:p>
        </p:txBody>
      </p:sp>
    </p:spTree>
    <p:extLst>
      <p:ext uri="{BB962C8B-B14F-4D97-AF65-F5344CB8AC3E}">
        <p14:creationId xmlns:p14="http://schemas.microsoft.com/office/powerpoint/2010/main" val="377645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2898B-A263-4239-8931-D086D9F7E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DAB59004-6B28-437A-AAB8-47553BABD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65081E12-0D1A-4CD5-AF19-4ECC025AA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CB1A7-36EF-4286-9778-35C8F874BCD5}" type="datetimeFigureOut">
              <a:rPr lang="el-GR" smtClean="0"/>
              <a:t>4/2/21</a:t>
            </a:fld>
            <a:endParaRPr lang="el-GR"/>
          </a:p>
        </p:txBody>
      </p:sp>
      <p:sp>
        <p:nvSpPr>
          <p:cNvPr id="5" name="Footer Placeholder 4">
            <a:extLst>
              <a:ext uri="{FF2B5EF4-FFF2-40B4-BE49-F238E27FC236}">
                <a16:creationId xmlns:a16="http://schemas.microsoft.com/office/drawing/2014/main" id="{BDD66168-90B8-4535-962D-854676799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AA1C3856-CFE5-4375-BB2D-182112F49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9E224-8665-496B-8318-2E2BBD44A177}" type="slidenum">
              <a:rPr lang="el-GR" smtClean="0"/>
              <a:t>‹#›</a:t>
            </a:fld>
            <a:endParaRPr lang="el-GR"/>
          </a:p>
        </p:txBody>
      </p:sp>
    </p:spTree>
    <p:extLst>
      <p:ext uri="{BB962C8B-B14F-4D97-AF65-F5344CB8AC3E}">
        <p14:creationId xmlns:p14="http://schemas.microsoft.com/office/powerpoint/2010/main" val="944325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Proposed System</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1200" dirty="0"/>
              <a:t>Our approach is defined in terms of </a:t>
            </a:r>
            <a:r>
              <a:rPr lang="en-GB" sz="1200" b="1" dirty="0"/>
              <a:t>evolutionary game theory</a:t>
            </a:r>
            <a:r>
              <a:rPr lang="en-GB" sz="1200" dirty="0"/>
              <a:t>.</a:t>
            </a:r>
          </a:p>
          <a:p>
            <a:pPr fontAlgn="base"/>
            <a:r>
              <a:rPr lang="en-GB" sz="1200" dirty="0"/>
              <a:t>(To the best of our knowledge,) our method is the first attempt to use a game theoretic framework in the specific NLP task of WSD </a:t>
            </a:r>
            <a:endParaRPr lang="en-GB" sz="1100" dirty="0"/>
          </a:p>
          <a:p>
            <a:pPr fontAlgn="base"/>
            <a:r>
              <a:rPr lang="en-GB" sz="1200" dirty="0"/>
              <a:t>WSD task </a:t>
            </a:r>
          </a:p>
          <a:p>
            <a:pPr lvl="1" fontAlgn="base"/>
            <a:r>
              <a:rPr lang="en-GB" sz="1100" b="1" dirty="0"/>
              <a:t>sense-</a:t>
            </a:r>
            <a:r>
              <a:rPr lang="en-GB" sz="1100" b="1" dirty="0" err="1"/>
              <a:t>labeling</a:t>
            </a:r>
            <a:r>
              <a:rPr lang="en-GB" sz="1100" b="1" dirty="0"/>
              <a:t> task</a:t>
            </a:r>
            <a:r>
              <a:rPr lang="en-GB" sz="1100" dirty="0"/>
              <a:t> (sense assignment to word)</a:t>
            </a:r>
          </a:p>
          <a:p>
            <a:pPr lvl="1" fontAlgn="base"/>
            <a:r>
              <a:rPr lang="en-GB" sz="1100" b="1" dirty="0"/>
              <a:t>constraint satisfaction problem</a:t>
            </a:r>
            <a:endParaRPr lang="en-GB" sz="1100" dirty="0"/>
          </a:p>
          <a:p>
            <a:pPr fontAlgn="base"/>
            <a:r>
              <a:rPr lang="en-GB" sz="1200" dirty="0"/>
              <a:t>WSD problem modelling in game theoretical terms </a:t>
            </a:r>
          </a:p>
          <a:p>
            <a:pPr fontAlgn="base"/>
            <a:r>
              <a:rPr lang="en-GB" sz="1200" b="1" dirty="0"/>
              <a:t>players</a:t>
            </a:r>
            <a:r>
              <a:rPr lang="en-GB" sz="1200" dirty="0"/>
              <a:t> →  words</a:t>
            </a:r>
          </a:p>
          <a:p>
            <a:pPr fontAlgn="base"/>
            <a:r>
              <a:rPr lang="en-GB" sz="1200" b="1" dirty="0"/>
              <a:t>strategies</a:t>
            </a:r>
            <a:r>
              <a:rPr lang="en-GB" sz="1200" dirty="0"/>
              <a:t> →  senses (evolving population)</a:t>
            </a:r>
          </a:p>
          <a:p>
            <a:pPr fontAlgn="base"/>
            <a:r>
              <a:rPr lang="en-GB" sz="1200" b="1" dirty="0"/>
              <a:t>payoff</a:t>
            </a:r>
            <a:r>
              <a:rPr lang="en-GB" sz="1200" dirty="0"/>
              <a:t> matrices →  sense similarity</a:t>
            </a:r>
          </a:p>
          <a:p>
            <a:pPr fontAlgn="base"/>
            <a:r>
              <a:rPr lang="en-GB" sz="1200" b="1" dirty="0"/>
              <a:t>interactions</a:t>
            </a:r>
            <a:r>
              <a:rPr lang="en-GB" sz="1200" dirty="0"/>
              <a:t> → weighted graph</a:t>
            </a:r>
          </a:p>
          <a:p>
            <a:pPr fontAlgn="base"/>
            <a:r>
              <a:rPr lang="en-GB" sz="1200" b="1" dirty="0"/>
              <a:t>Nash equilibria</a:t>
            </a:r>
            <a:r>
              <a:rPr lang="en-GB" sz="1200" dirty="0"/>
              <a:t> correspond to consistent word-sense assignments</a:t>
            </a:r>
          </a:p>
          <a:p>
            <a:pPr fontAlgn="base"/>
            <a:r>
              <a:rPr lang="en-GB" sz="1200" b="1" dirty="0"/>
              <a:t>Word-level similarities</a:t>
            </a:r>
            <a:r>
              <a:rPr lang="en-GB" sz="1200" dirty="0"/>
              <a:t>: proportional to strength of co-occurrence between words</a:t>
            </a:r>
          </a:p>
          <a:p>
            <a:pPr fontAlgn="base"/>
            <a:r>
              <a:rPr lang="en-GB" sz="1200" b="1" dirty="0"/>
              <a:t>Sense-level similarities</a:t>
            </a:r>
            <a:r>
              <a:rPr lang="en-GB" sz="1200" dirty="0"/>
              <a:t>: computed using WordNet / </a:t>
            </a:r>
            <a:r>
              <a:rPr lang="en-GB" sz="1200" dirty="0" err="1"/>
              <a:t>BabelNet</a:t>
            </a:r>
            <a:r>
              <a:rPr lang="en-GB" sz="1200" dirty="0"/>
              <a:t> ontologies </a:t>
            </a:r>
          </a:p>
          <a:p>
            <a:r>
              <a:rPr lang="en-GB" sz="1200" dirty="0"/>
              <a:t>It assumes that there is a </a:t>
            </a:r>
            <a:r>
              <a:rPr lang="en-GB" sz="1200" b="1" dirty="0"/>
              <a:t>population</a:t>
            </a:r>
            <a:r>
              <a:rPr lang="en-GB" sz="1200" dirty="0"/>
              <a:t> of individuals, represented by all the </a:t>
            </a:r>
            <a:r>
              <a:rPr lang="en-GB" sz="1200" b="1" dirty="0"/>
              <a:t>senses</a:t>
            </a:r>
            <a:r>
              <a:rPr lang="en-GB" sz="1200" dirty="0"/>
              <a:t> of the words to be disambiguated, and that there is a </a:t>
            </a:r>
            <a:r>
              <a:rPr lang="en-GB" sz="1200" b="1" dirty="0"/>
              <a:t>selection process</a:t>
            </a:r>
            <a:r>
              <a:rPr lang="en-GB" sz="1200" dirty="0"/>
              <a:t>, which selects the </a:t>
            </a:r>
            <a:r>
              <a:rPr lang="en-GB" sz="1200" b="1" dirty="0"/>
              <a:t>best</a:t>
            </a:r>
            <a:r>
              <a:rPr lang="en-GB" sz="1200" dirty="0"/>
              <a:t> </a:t>
            </a:r>
            <a:r>
              <a:rPr lang="en-GB" sz="1200" b="1" dirty="0"/>
              <a:t>candidates</a:t>
            </a:r>
            <a:r>
              <a:rPr lang="en-GB" sz="1200" dirty="0"/>
              <a:t> in the population. The selection process is defined as a </a:t>
            </a:r>
            <a:r>
              <a:rPr lang="en-GB" sz="1200" b="1" dirty="0"/>
              <a:t>sense similarity function</a:t>
            </a:r>
            <a:r>
              <a:rPr lang="en-GB" sz="1200" dirty="0"/>
              <a:t>, which </a:t>
            </a:r>
            <a:r>
              <a:rPr lang="en-GB" sz="1200" b="1" dirty="0"/>
              <a:t>gives a higher score to candidates with specific features</a:t>
            </a:r>
            <a:r>
              <a:rPr lang="en-GB" sz="1200" dirty="0"/>
              <a:t>, increasing their fitness to the detriment of the other population members. This process is repeated until the fitness level of the population regularizes and at the end the candidates with higher fitness are selected as solutions of the problem.</a:t>
            </a:r>
          </a:p>
        </p:txBody>
      </p:sp>
    </p:spTree>
    <p:extLst>
      <p:ext uri="{BB962C8B-B14F-4D97-AF65-F5344CB8AC3E}">
        <p14:creationId xmlns:p14="http://schemas.microsoft.com/office/powerpoint/2010/main" val="103883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Payoff</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400" dirty="0"/>
              <a:t>compute the sense similarity matrix Z among each pair of senses in C, which is then used to compute the partial payoff matrices of each game</a:t>
            </a:r>
          </a:p>
          <a:p>
            <a:pPr lvl="1" fontAlgn="base"/>
            <a:r>
              <a:rPr lang="en-GB" sz="2000" dirty="0" err="1"/>
              <a:t>zij</a:t>
            </a:r>
            <a:r>
              <a:rPr lang="en-GB" sz="2000" dirty="0"/>
              <a:t>= </a:t>
            </a:r>
            <a:r>
              <a:rPr lang="en-GB" sz="2000" dirty="0" err="1"/>
              <a:t>ssim</a:t>
            </a:r>
            <a:r>
              <a:rPr lang="en-GB" sz="2000" dirty="0"/>
              <a:t>(ii , </a:t>
            </a:r>
            <a:r>
              <a:rPr lang="en-GB" sz="2000" dirty="0" err="1"/>
              <a:t>ij</a:t>
            </a:r>
            <a:r>
              <a:rPr lang="en-GB" sz="2000" dirty="0"/>
              <a:t>), </a:t>
            </a:r>
            <a:r>
              <a:rPr lang="en-GB" sz="2000" dirty="0" err="1"/>
              <a:t>i,jI:ij</a:t>
            </a:r>
            <a:endParaRPr lang="en-GB" sz="2000" dirty="0"/>
          </a:p>
          <a:p>
            <a:pPr fontAlgn="base"/>
            <a:r>
              <a:rPr lang="en-GB" sz="2400" dirty="0"/>
              <a:t>partial payoff matrix: single games played between two players </a:t>
            </a:r>
            <a:r>
              <a:rPr lang="en-GB" sz="2400" dirty="0" err="1"/>
              <a:t>i</a:t>
            </a:r>
            <a:r>
              <a:rPr lang="en-GB" sz="2400" dirty="0"/>
              <a:t> and j, </a:t>
            </a:r>
            <a:r>
              <a:rPr lang="en-GB" sz="2400" dirty="0" err="1"/>
              <a:t>Z_ij</a:t>
            </a:r>
            <a:r>
              <a:rPr lang="en-GB" sz="2400" dirty="0"/>
              <a:t> -&gt; dim </a:t>
            </a:r>
            <a:r>
              <a:rPr lang="en-GB" sz="2400" dirty="0" err="1"/>
              <a:t>mxn</a:t>
            </a:r>
            <a:r>
              <a:rPr lang="en-GB" sz="2400" dirty="0"/>
              <a:t>, m, n senses of words </a:t>
            </a:r>
            <a:r>
              <a:rPr lang="en-GB" sz="2400" dirty="0" err="1"/>
              <a:t>i</a:t>
            </a:r>
            <a:r>
              <a:rPr lang="en-GB" sz="2400" dirty="0"/>
              <a:t>, j.</a:t>
            </a:r>
          </a:p>
          <a:p>
            <a:pPr fontAlgn="base"/>
            <a:r>
              <a:rPr lang="en-GB" sz="2400" dirty="0"/>
              <a:t>semantic similarity</a:t>
            </a:r>
          </a:p>
          <a:p>
            <a:pPr lvl="1" fontAlgn="base"/>
            <a:r>
              <a:rPr lang="en-GB" sz="2000" dirty="0"/>
              <a:t>relations of likeness (“is-a”)</a:t>
            </a:r>
          </a:p>
          <a:p>
            <a:pPr lvl="1" fontAlgn="base"/>
            <a:r>
              <a:rPr lang="en-GB" sz="2000" dirty="0"/>
              <a:t>wup: only the path length among two concepts (</a:t>
            </a:r>
            <a:r>
              <a:rPr lang="el-GR" sz="2000" dirty="0"/>
              <a:t>τύπος?!)</a:t>
            </a:r>
          </a:p>
          <a:p>
            <a:pPr lvl="2" fontAlgn="base"/>
            <a:r>
              <a:rPr lang="en-GB" sz="1800" dirty="0" err="1"/>
              <a:t>ssim</a:t>
            </a:r>
            <a:r>
              <a:rPr lang="en-GB" sz="1800" dirty="0"/>
              <a:t>(</a:t>
            </a:r>
            <a:r>
              <a:rPr lang="en-GB" sz="1800" dirty="0" err="1"/>
              <a:t>si</a:t>
            </a:r>
            <a:r>
              <a:rPr lang="en-GB" sz="1800" dirty="0"/>
              <a:t>, </a:t>
            </a:r>
            <a:r>
              <a:rPr lang="en-GB" sz="1800" dirty="0" err="1"/>
              <a:t>sj</a:t>
            </a:r>
            <a:r>
              <a:rPr lang="en-GB" sz="1800" dirty="0"/>
              <a:t>)= 2 ∗ depth(</a:t>
            </a:r>
            <a:r>
              <a:rPr lang="en-GB" sz="1800" dirty="0" err="1"/>
              <a:t>msa</a:t>
            </a:r>
            <a:r>
              <a:rPr lang="en-GB" sz="1800" dirty="0"/>
              <a:t>)/(depth(</a:t>
            </a:r>
            <a:r>
              <a:rPr lang="en-GB" sz="1800" dirty="0" err="1"/>
              <a:t>s_i</a:t>
            </a:r>
            <a:r>
              <a:rPr lang="en-GB" sz="1800" dirty="0"/>
              <a:t>) + depth(</a:t>
            </a:r>
            <a:r>
              <a:rPr lang="en-GB" sz="1800" dirty="0" err="1"/>
              <a:t>s_j</a:t>
            </a:r>
            <a:r>
              <a:rPr lang="en-GB" sz="1800" dirty="0"/>
              <a:t>))</a:t>
            </a:r>
          </a:p>
          <a:p>
            <a:pPr lvl="2" fontAlgn="base"/>
            <a:r>
              <a:rPr lang="en-GB" sz="1800" dirty="0" err="1"/>
              <a:t>ssim</a:t>
            </a:r>
            <a:r>
              <a:rPr lang="en-GB" sz="1800" dirty="0"/>
              <a:t>(</a:t>
            </a:r>
            <a:r>
              <a:rPr lang="en-GB" sz="1800" dirty="0" err="1"/>
              <a:t>si</a:t>
            </a:r>
            <a:r>
              <a:rPr lang="en-GB" sz="1800" dirty="0"/>
              <a:t>, </a:t>
            </a:r>
            <a:r>
              <a:rPr lang="en-GB" sz="1800" dirty="0" err="1"/>
              <a:t>sj</a:t>
            </a:r>
            <a:r>
              <a:rPr lang="en-GB" sz="1800" dirty="0"/>
              <a:t>)=  IC(</a:t>
            </a:r>
            <a:r>
              <a:rPr lang="en-GB" sz="1800" dirty="0" err="1"/>
              <a:t>s_i</a:t>
            </a:r>
            <a:r>
              <a:rPr lang="en-GB" sz="1800" dirty="0"/>
              <a:t>) + IC(</a:t>
            </a:r>
            <a:r>
              <a:rPr lang="en-GB" sz="1800" dirty="0" err="1"/>
              <a:t>s_j</a:t>
            </a:r>
            <a:r>
              <a:rPr lang="en-GB" sz="1800" dirty="0"/>
              <a:t>) − 2IC(</a:t>
            </a:r>
            <a:r>
              <a:rPr lang="en-GB" sz="1800" dirty="0" err="1"/>
              <a:t>msa</a:t>
            </a:r>
            <a:r>
              <a:rPr lang="en-GB" sz="1800" dirty="0"/>
              <a:t>), where IC(c) = “information content - surprisal - of concept c” - IC(c)= -log_2(p(c))-  and </a:t>
            </a:r>
            <a:r>
              <a:rPr lang="en-GB" sz="1800" dirty="0" err="1"/>
              <a:t>msa</a:t>
            </a:r>
            <a:r>
              <a:rPr lang="en-GB" sz="1800" dirty="0"/>
              <a:t>= “most specific ancestor node”</a:t>
            </a:r>
          </a:p>
          <a:p>
            <a:pPr lvl="1" fontAlgn="base"/>
            <a:r>
              <a:rPr lang="en-GB" sz="2000" dirty="0" err="1"/>
              <a:t>jcn</a:t>
            </a:r>
            <a:r>
              <a:rPr lang="en-GB" sz="2000" dirty="0"/>
              <a:t> measure: corpus statistics and structural properties (</a:t>
            </a:r>
            <a:r>
              <a:rPr lang="el-GR" sz="2000" dirty="0"/>
              <a:t>τύπος!?)</a:t>
            </a:r>
          </a:p>
        </p:txBody>
      </p:sp>
    </p:spTree>
    <p:extLst>
      <p:ext uri="{BB962C8B-B14F-4D97-AF65-F5344CB8AC3E}">
        <p14:creationId xmlns:p14="http://schemas.microsoft.com/office/powerpoint/2010/main" val="347620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Payoff</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400" dirty="0"/>
              <a:t>semantic relatedness</a:t>
            </a:r>
          </a:p>
          <a:p>
            <a:pPr lvl="1" fontAlgn="base"/>
            <a:r>
              <a:rPr lang="en-GB" sz="2000" dirty="0"/>
              <a:t>similarity among the definitions of two concepts </a:t>
            </a:r>
          </a:p>
          <a:p>
            <a:pPr lvl="1" fontAlgn="base"/>
            <a:r>
              <a:rPr lang="en-GB" sz="2000" dirty="0"/>
              <a:t>Wider range of relations (“is-a-part-of”,  “is-the-opposite-of”)</a:t>
            </a:r>
          </a:p>
          <a:p>
            <a:pPr lvl="1" fontAlgn="base"/>
            <a:r>
              <a:rPr lang="en-GB" sz="2000" dirty="0"/>
              <a:t>definitions derived from glosses of the </a:t>
            </a:r>
            <a:r>
              <a:rPr lang="en-GB" sz="2000" dirty="0" err="1"/>
              <a:t>synsets</a:t>
            </a:r>
            <a:r>
              <a:rPr lang="en-GB" sz="2000" dirty="0"/>
              <a:t> in WordNet</a:t>
            </a:r>
          </a:p>
          <a:p>
            <a:pPr lvl="1" fontAlgn="base"/>
            <a:r>
              <a:rPr lang="en-GB" sz="2000" dirty="0"/>
              <a:t>co-occurrence vector vi = (w1,i,w2,i...</a:t>
            </a:r>
            <a:r>
              <a:rPr lang="en-GB" sz="2000" dirty="0" err="1"/>
              <a:t>wn,i</a:t>
            </a:r>
            <a:r>
              <a:rPr lang="en-GB" sz="2000" dirty="0"/>
              <a:t>) (for each concept </a:t>
            </a:r>
            <a:r>
              <a:rPr lang="en-GB" sz="2000" dirty="0" err="1"/>
              <a:t>i</a:t>
            </a:r>
            <a:r>
              <a:rPr lang="en-GB" sz="2000" dirty="0"/>
              <a:t>, where w represents the number of times word w occurs in the gloss - n total words)</a:t>
            </a:r>
          </a:p>
          <a:p>
            <a:pPr lvl="1" fontAlgn="base"/>
            <a:r>
              <a:rPr lang="en-GB" sz="2000" dirty="0"/>
              <a:t>cosine similarity </a:t>
            </a:r>
          </a:p>
          <a:p>
            <a:pPr lvl="2" fontAlgn="base"/>
            <a:r>
              <a:rPr lang="en-GB" sz="1800" dirty="0" err="1"/>
              <a:t>ssim</a:t>
            </a:r>
            <a:r>
              <a:rPr lang="en-GB" sz="1800" dirty="0"/>
              <a:t>(</a:t>
            </a:r>
            <a:r>
              <a:rPr lang="en-GB" sz="1800" dirty="0" err="1"/>
              <a:t>si</a:t>
            </a:r>
            <a:r>
              <a:rPr lang="en-GB" sz="1800" dirty="0"/>
              <a:t>, </a:t>
            </a:r>
            <a:r>
              <a:rPr lang="en-GB" sz="1800" dirty="0" err="1"/>
              <a:t>sj</a:t>
            </a:r>
            <a:r>
              <a:rPr lang="en-GB" sz="1800" dirty="0"/>
              <a:t>) = vi </a:t>
            </a:r>
            <a:r>
              <a:rPr lang="en-GB" sz="1800" dirty="0" err="1"/>
              <a:t>vj</a:t>
            </a:r>
            <a:r>
              <a:rPr lang="en-GB" sz="1800" dirty="0"/>
              <a:t> ||vi|| ||</a:t>
            </a:r>
            <a:r>
              <a:rPr lang="en-GB" sz="1800" dirty="0" err="1"/>
              <a:t>vj</a:t>
            </a:r>
            <a:r>
              <a:rPr lang="en-GB" sz="1800" dirty="0"/>
              <a:t>||, where ||vi|| = j=1nwji (cosine of the angle between the two co-occurrence vectors </a:t>
            </a:r>
          </a:p>
          <a:p>
            <a:pPr lvl="1" fontAlgn="base"/>
            <a:r>
              <a:rPr lang="en-GB" sz="2000" dirty="0"/>
              <a:t>4 variations (way the gloss vectors are constructed)</a:t>
            </a:r>
          </a:p>
          <a:p>
            <a:pPr lvl="2" fontAlgn="base"/>
            <a:r>
              <a:rPr lang="en-GB" sz="1800" dirty="0"/>
              <a:t>difference in co-occurrence calculation, the corpus use, and relation source</a:t>
            </a:r>
          </a:p>
          <a:p>
            <a:pPr lvl="2" fontAlgn="base"/>
            <a:r>
              <a:rPr lang="en-GB" sz="1800" dirty="0" err="1"/>
              <a:t>tf-idf</a:t>
            </a:r>
            <a:r>
              <a:rPr lang="en-GB" sz="1800" dirty="0"/>
              <a:t>, </a:t>
            </a:r>
            <a:r>
              <a:rPr lang="en-GB" sz="1800" dirty="0" err="1"/>
              <a:t>tf-idf_ext</a:t>
            </a:r>
            <a:r>
              <a:rPr lang="en-GB" sz="1800" dirty="0"/>
              <a:t>, </a:t>
            </a:r>
            <a:r>
              <a:rPr lang="en-GB" sz="1800" dirty="0" err="1"/>
              <a:t>vec</a:t>
            </a:r>
            <a:r>
              <a:rPr lang="en-GB" sz="1800" dirty="0"/>
              <a:t>, and </a:t>
            </a:r>
            <a:r>
              <a:rPr lang="en-GB" sz="1800" dirty="0" err="1"/>
              <a:t>vec_ext</a:t>
            </a:r>
            <a:r>
              <a:rPr lang="en-GB" sz="1800" dirty="0"/>
              <a:t>.</a:t>
            </a:r>
          </a:p>
        </p:txBody>
      </p:sp>
    </p:spTree>
    <p:extLst>
      <p:ext uri="{BB962C8B-B14F-4D97-AF65-F5344CB8AC3E}">
        <p14:creationId xmlns:p14="http://schemas.microsoft.com/office/powerpoint/2010/main" val="429474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System Dynamics and Sense Classification</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Apply the replicator dynamics equation in order to compute the Nash equilibria of the games</a:t>
            </a:r>
            <a:endParaRPr lang="en-GB" sz="2400" dirty="0"/>
          </a:p>
          <a:p>
            <a:pPr lvl="1" fontAlgn="base"/>
            <a:r>
              <a:rPr lang="en-GB" sz="1800" dirty="0"/>
              <a:t>Equations 10(expected fitness of sense </a:t>
            </a:r>
            <a:r>
              <a:rPr lang="en-GB" sz="1800" dirty="0" err="1"/>
              <a:t>i</a:t>
            </a:r>
            <a:r>
              <a:rPr lang="en-GB" sz="1800" dirty="0"/>
              <a:t>),11(average fitness of population - senses),6(replicator equation)</a:t>
            </a:r>
          </a:p>
          <a:p>
            <a:pPr lvl="1" fontAlgn="base"/>
            <a:r>
              <a:rPr lang="en-GB" sz="1800" dirty="0"/>
              <a:t>A replicator equation is designed to model the change in frequency of a state—it increases the frequency of a better performing type(trait) and decreases the frequency of under-performing type (trait) . The performance is measured relative to the average fitness of population. The expected fitness of </a:t>
            </a:r>
            <a:r>
              <a:rPr lang="en-GB" sz="1800" dirty="0" err="1"/>
              <a:t>i-th</a:t>
            </a:r>
            <a:r>
              <a:rPr lang="en-GB" sz="1800" dirty="0"/>
              <a:t> type is (</a:t>
            </a:r>
            <a:r>
              <a:rPr lang="el-GR" sz="1800" dirty="0"/>
              <a:t>Π</a:t>
            </a:r>
            <a:r>
              <a:rPr lang="en-GB" sz="1800" dirty="0"/>
              <a:t>x)</a:t>
            </a:r>
            <a:r>
              <a:rPr lang="en-GB" sz="1800" dirty="0" err="1"/>
              <a:t>i</a:t>
            </a:r>
            <a:r>
              <a:rPr lang="en-GB" sz="1800" dirty="0"/>
              <a:t> and the average fitness of population is </a:t>
            </a:r>
            <a:r>
              <a:rPr lang="en-GB" sz="1800" dirty="0" err="1"/>
              <a:t>x^T</a:t>
            </a:r>
            <a:r>
              <a:rPr lang="el-GR" sz="1800" dirty="0"/>
              <a:t>Π</a:t>
            </a:r>
            <a:r>
              <a:rPr lang="en-GB" sz="1800" dirty="0"/>
              <a:t>x.</a:t>
            </a:r>
          </a:p>
          <a:p>
            <a:pPr lvl="1" fontAlgn="base"/>
            <a:r>
              <a:rPr lang="en-GB" sz="1800" dirty="0"/>
              <a:t>In each iteration of the system, each player plays a game with its </a:t>
            </a:r>
            <a:r>
              <a:rPr lang="en-GB" sz="1800" dirty="0" err="1"/>
              <a:t>neighbors</a:t>
            </a:r>
            <a:r>
              <a:rPr lang="en-GB" sz="1800" dirty="0"/>
              <a:t> Ni </a:t>
            </a:r>
          </a:p>
          <a:p>
            <a:pPr lvl="1" fontAlgn="base"/>
            <a:r>
              <a:rPr lang="en-GB" sz="1800" dirty="0"/>
              <a:t>the payoff of word </a:t>
            </a:r>
            <a:r>
              <a:rPr lang="en-GB" sz="1800" dirty="0" err="1"/>
              <a:t>i</a:t>
            </a:r>
            <a:r>
              <a:rPr lang="en-GB" sz="1800" dirty="0"/>
              <a:t> depends on the similarity that it has with word j, </a:t>
            </a:r>
            <a:r>
              <a:rPr lang="en-GB" sz="1800" dirty="0" err="1"/>
              <a:t>wij</a:t>
            </a:r>
            <a:r>
              <a:rPr lang="en-GB" sz="1800" dirty="0"/>
              <a:t>, the similarities among its senses and those of word j, Zij, and the sense preference of word j, (</a:t>
            </a:r>
            <a:r>
              <a:rPr lang="en-GB" sz="1800" dirty="0" err="1"/>
              <a:t>xj</a:t>
            </a:r>
            <a:r>
              <a:rPr lang="en-GB" sz="1800" dirty="0"/>
              <a:t>)</a:t>
            </a:r>
          </a:p>
          <a:p>
            <a:pPr lvl="1" fontAlgn="base"/>
            <a:r>
              <a:rPr lang="en-GB" sz="1800" dirty="0"/>
              <a:t>a process of </a:t>
            </a:r>
            <a:r>
              <a:rPr lang="en-GB" sz="1800" b="1" dirty="0"/>
              <a:t>selection</a:t>
            </a:r>
            <a:r>
              <a:rPr lang="en-GB" sz="1800" dirty="0"/>
              <a:t> allows strategies with higher payoff to emerge and at the end of the process each player chooses its sense according to these constraints. </a:t>
            </a:r>
          </a:p>
          <a:p>
            <a:pPr lvl="1" fontAlgn="base"/>
            <a:r>
              <a:rPr lang="en-GB" sz="1800" dirty="0"/>
              <a:t>( with Equation (5/6) it is always possible to find the Nash equilibria of the games  + Theorem )</a:t>
            </a:r>
          </a:p>
        </p:txBody>
      </p:sp>
    </p:spTree>
    <p:extLst>
      <p:ext uri="{BB962C8B-B14F-4D97-AF65-F5344CB8AC3E}">
        <p14:creationId xmlns:p14="http://schemas.microsoft.com/office/powerpoint/2010/main" val="163544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System Dynamics and Sense Classification</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dirty="0"/>
              <a:t>Classification: assign to each word </a:t>
            </a:r>
            <a:r>
              <a:rPr lang="en-GB" i="1" dirty="0" err="1"/>
              <a:t>i</a:t>
            </a:r>
            <a:r>
              <a:rPr lang="en-GB" i="1" dirty="0"/>
              <a:t> </a:t>
            </a:r>
            <a:r>
              <a:rPr lang="en-GB" dirty="0"/>
              <a:t>∈ </a:t>
            </a:r>
            <a:r>
              <a:rPr lang="en-GB" i="1" dirty="0"/>
              <a:t>I </a:t>
            </a:r>
            <a:r>
              <a:rPr lang="en-GB" dirty="0"/>
              <a:t>a unique strategy </a:t>
            </a:r>
            <a:r>
              <a:rPr lang="en-GB" i="1" dirty="0"/>
              <a:t>s </a:t>
            </a:r>
            <a:r>
              <a:rPr lang="en-GB" dirty="0"/>
              <a:t>∈ </a:t>
            </a:r>
            <a:r>
              <a:rPr lang="en-GB" i="1" dirty="0"/>
              <a:t>C </a:t>
            </a:r>
            <a:r>
              <a:rPr lang="en-GB" dirty="0"/>
              <a:t>unique -&gt; argmax </a:t>
            </a:r>
          </a:p>
          <a:p>
            <a:pPr lvl="1" fontAlgn="base"/>
            <a:r>
              <a:rPr lang="en-GB" dirty="0"/>
              <a:t>the strategy(sense) with the highest probability is chosen </a:t>
            </a:r>
          </a:p>
          <a:p>
            <a:pPr lvl="2" fontAlgn="base"/>
            <a:r>
              <a:rPr lang="el-GR" dirty="0"/>
              <a:t>φ</a:t>
            </a:r>
            <a:r>
              <a:rPr lang="en-GB" dirty="0" err="1"/>
              <a:t>i</a:t>
            </a:r>
            <a:r>
              <a:rPr lang="en-GB" dirty="0"/>
              <a:t>=argmax(</a:t>
            </a:r>
            <a:r>
              <a:rPr lang="en-GB" dirty="0" err="1"/>
              <a:t>xih</a:t>
            </a:r>
            <a:r>
              <a:rPr lang="en-GB" dirty="0"/>
              <a:t>), h=1,2, ... , c, (c -&gt; senses, </a:t>
            </a:r>
            <a:r>
              <a:rPr lang="en-GB" dirty="0" err="1"/>
              <a:t>i</a:t>
            </a:r>
            <a:r>
              <a:rPr lang="en-GB" dirty="0"/>
              <a:t> -&gt; word) - equation 7</a:t>
            </a:r>
          </a:p>
          <a:p>
            <a:pPr lvl="2" fontAlgn="base"/>
            <a:r>
              <a:rPr lang="en-GB" dirty="0"/>
              <a:t>This way, it is guaranteed that at the end of the process each word is mapped to exactly one sense. (Experimentally, we noticed that when a word is able to update its strategy space, it is not the case that two strategies in it have the same probability.)</a:t>
            </a:r>
          </a:p>
          <a:p>
            <a:pPr lvl="1" fontAlgn="base"/>
            <a:r>
              <a:rPr lang="en-GB" dirty="0"/>
              <a:t>A word is not disambiguated </a:t>
            </a:r>
          </a:p>
          <a:p>
            <a:pPr lvl="2" fontAlgn="base"/>
            <a:r>
              <a:rPr lang="en-GB" dirty="0"/>
              <a:t>not able to update its strategy space. This can happen when the player’s strategy space is initialized with a uniform distribution and either its payoff matrices have only zero entries (i.e., when its senses are not similar to the senses of the co-players), or it is not connected with other nodes in the graph</a:t>
            </a:r>
          </a:p>
        </p:txBody>
      </p:sp>
    </p:spTree>
    <p:extLst>
      <p:ext uri="{BB962C8B-B14F-4D97-AF65-F5344CB8AC3E}">
        <p14:creationId xmlns:p14="http://schemas.microsoft.com/office/powerpoint/2010/main" val="396782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Figure 5</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1200" dirty="0"/>
              <a:t>tokenize, lemmatize, and tag the sentence</a:t>
            </a:r>
          </a:p>
          <a:p>
            <a:pPr fontAlgn="base"/>
            <a:r>
              <a:rPr lang="en-GB" sz="1200" dirty="0"/>
              <a:t>extract the content words</a:t>
            </a:r>
          </a:p>
          <a:p>
            <a:pPr fontAlgn="base"/>
            <a:r>
              <a:rPr lang="en-GB" sz="1200" dirty="0"/>
              <a:t>calculation of pairwise similarity</a:t>
            </a:r>
          </a:p>
          <a:p>
            <a:pPr fontAlgn="base"/>
            <a:r>
              <a:rPr lang="en-GB" sz="1200" dirty="0"/>
              <a:t>m-dice association measure + proximity, n=1-&gt; co-occurrence / similarity n-gram graph</a:t>
            </a:r>
          </a:p>
          <a:p>
            <a:pPr fontAlgn="base"/>
            <a:r>
              <a:rPr lang="en-GB" sz="1200" dirty="0"/>
              <a:t>collect sense inventories</a:t>
            </a:r>
          </a:p>
          <a:p>
            <a:pPr fontAlgn="base"/>
            <a:r>
              <a:rPr lang="en-GB" sz="1200" dirty="0"/>
              <a:t>pairwise semantic similarity (</a:t>
            </a:r>
            <a:r>
              <a:rPr lang="en-GB" sz="1200" dirty="0" err="1"/>
              <a:t>tf-idf</a:t>
            </a:r>
            <a:r>
              <a:rPr lang="en-GB" sz="1200" dirty="0"/>
              <a:t>)</a:t>
            </a:r>
          </a:p>
          <a:p>
            <a:pPr fontAlgn="base"/>
            <a:r>
              <a:rPr lang="en-GB" sz="1200" dirty="0"/>
              <a:t>strategy space -&gt; uniform distribution (no prior info)</a:t>
            </a:r>
          </a:p>
          <a:p>
            <a:pPr fontAlgn="base"/>
            <a:r>
              <a:rPr lang="en-GB" sz="1200" dirty="0"/>
              <a:t>In each iteration of the dynamics each player plays a game with its </a:t>
            </a:r>
            <a:r>
              <a:rPr lang="en-GB" sz="1200" dirty="0" err="1"/>
              <a:t>neighbors</a:t>
            </a:r>
            <a:r>
              <a:rPr lang="en-GB" sz="1200" dirty="0"/>
              <a:t>, obtaining a payoff for each of its strategies according to Equation (10); once the players have played the games with their </a:t>
            </a:r>
            <a:r>
              <a:rPr lang="en-GB" sz="1200" dirty="0" err="1"/>
              <a:t>neighbors</a:t>
            </a:r>
            <a:r>
              <a:rPr lang="en-GB" sz="1200" dirty="0"/>
              <a:t> in W, the strategy space of each player is updated at time t + 1 according to Equation (6)</a:t>
            </a:r>
          </a:p>
          <a:p>
            <a:pPr fontAlgn="base"/>
            <a:r>
              <a:rPr lang="en-GB" sz="1200" dirty="0"/>
              <a:t>As we can see, at time step 1 the senses of each word are equiprobable, but as soon as the games are played some senses start to emerge</a:t>
            </a:r>
          </a:p>
          <a:p>
            <a:pPr fontAlgn="base"/>
            <a:r>
              <a:rPr lang="en-GB" sz="1200" dirty="0"/>
              <a:t>at time step 2 many senses are discarded</a:t>
            </a:r>
          </a:p>
          <a:p>
            <a:pPr lvl="1" fontAlgn="base"/>
            <a:r>
              <a:rPr lang="en-GB" sz="1100" dirty="0"/>
              <a:t>the words in the text push the senses of the other words toward a specific sense</a:t>
            </a:r>
          </a:p>
          <a:p>
            <a:pPr lvl="1" fontAlgn="base"/>
            <a:r>
              <a:rPr lang="en-GB" sz="1100" dirty="0"/>
              <a:t>the sense similarity values for certain senses are very low</a:t>
            </a:r>
          </a:p>
          <a:p>
            <a:pPr fontAlgn="base"/>
            <a:r>
              <a:rPr lang="en-GB" sz="1200" dirty="0"/>
              <a:t>Interesting </a:t>
            </a:r>
            <a:r>
              <a:rPr lang="en-GB" sz="1200" dirty="0" err="1"/>
              <a:t>behavior</a:t>
            </a:r>
            <a:r>
              <a:rPr lang="en-GB" sz="1200" dirty="0"/>
              <a:t> of the strategy space of the word bank</a:t>
            </a:r>
          </a:p>
          <a:p>
            <a:pPr lvl="1" fontAlgn="base"/>
            <a:r>
              <a:rPr lang="en-GB" sz="1100" dirty="0"/>
              <a:t>when it plays a game with the words financial and institution, it is directed toward its financial sense</a:t>
            </a:r>
          </a:p>
          <a:p>
            <a:pPr lvl="1" fontAlgn="base"/>
            <a:r>
              <a:rPr lang="en-GB" sz="1100" dirty="0"/>
              <a:t>when it plays a game with the word river, it is directed toward its naturalistic meaning</a:t>
            </a:r>
          </a:p>
          <a:p>
            <a:pPr fontAlgn="base"/>
            <a:r>
              <a:rPr lang="en-GB" sz="1200" dirty="0"/>
              <a:t> The balancing of these forces toward a specific meaning is given by the similarity value </a:t>
            </a:r>
            <a:r>
              <a:rPr lang="en-GB" sz="1200" dirty="0" err="1"/>
              <a:t>wij</a:t>
            </a:r>
            <a:r>
              <a:rPr lang="en-GB" sz="1200" dirty="0"/>
              <a:t>, which allows bank in this case to choose its naturalistic meaning</a:t>
            </a:r>
          </a:p>
        </p:txBody>
      </p:sp>
    </p:spTree>
    <p:extLst>
      <p:ext uri="{BB962C8B-B14F-4D97-AF65-F5344CB8AC3E}">
        <p14:creationId xmlns:p14="http://schemas.microsoft.com/office/powerpoint/2010/main" val="539719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Parameter Tuning</a:t>
            </a:r>
            <a:endParaRPr lang="el-GR"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r>
              <a:rPr lang="en-US" sz="2400" dirty="0">
                <a:latin typeface="Arial" panose="020B0604020202020204" pitchFamily="34" charset="0"/>
                <a:cs typeface="Arial" panose="020B0604020202020204" pitchFamily="34" charset="0"/>
              </a:rPr>
              <a:t>Two data sets to evaluate our algorithm in different scenarios </a:t>
            </a:r>
          </a:p>
          <a:p>
            <a:r>
              <a:rPr lang="en-US" sz="2400" dirty="0">
                <a:latin typeface="Arial" panose="020B0604020202020204" pitchFamily="34" charset="0"/>
                <a:cs typeface="Arial" panose="020B0604020202020204" pitchFamily="34" charset="0"/>
              </a:rPr>
              <a:t>From each data set</a:t>
            </a: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sym typeface="Wingdings" panose="05000000000000000000" pitchFamily="2" charset="2"/>
              </a:rPr>
              <a:t> </a:t>
            </a:r>
            <a:r>
              <a:rPr lang="en-US" sz="2200" dirty="0">
                <a:latin typeface="Arial" panose="020B0604020202020204" pitchFamily="34" charset="0"/>
                <a:cs typeface="Arial" panose="020B0604020202020204" pitchFamily="34" charset="0"/>
              </a:rPr>
              <a:t>50 different data sets</a:t>
            </a:r>
            <a:r>
              <a:rPr lang="en-US" sz="2200" dirty="0">
                <a:latin typeface="Arial" panose="020B0604020202020204" pitchFamily="34" charset="0"/>
                <a:cs typeface="Arial" panose="020B0604020202020204" pitchFamily="34" charset="0"/>
                <a:sym typeface="Wingdings" panose="05000000000000000000" pitchFamily="2" charset="2"/>
              </a:rPr>
              <a:t> to</a:t>
            </a:r>
            <a:r>
              <a:rPr lang="en-US" sz="2200" dirty="0">
                <a:latin typeface="Arial" panose="020B0604020202020204" pitchFamily="34" charset="0"/>
                <a:cs typeface="Arial" panose="020B0604020202020204" pitchFamily="34" charset="0"/>
              </a:rPr>
              <a:t> simulate a situation in which the system must work on texts of different sizes and on different domains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parameters that will be tuned:</a:t>
            </a:r>
          </a:p>
          <a:p>
            <a:pPr marL="971550" lvl="1" indent="-514350" fontAlgn="base">
              <a:buFont typeface="+mj-lt"/>
              <a:buAutoNum type="arabicPeriod"/>
            </a:pPr>
            <a:r>
              <a:rPr lang="en-US" sz="2200" dirty="0">
                <a:latin typeface="Arial" panose="020B0604020202020204" pitchFamily="34" charset="0"/>
                <a:cs typeface="Arial" panose="020B0604020202020204" pitchFamily="34" charset="0"/>
              </a:rPr>
              <a:t>Association and semantic measures to weight the similarity among word and senses</a:t>
            </a:r>
          </a:p>
          <a:p>
            <a:pPr marL="971550" lvl="1" indent="-514350" fontAlgn="base">
              <a:buFont typeface="+mj-lt"/>
              <a:buAutoNum type="arabicPeriod"/>
            </a:pPr>
            <a:r>
              <a:rPr lang="en-US" sz="2200" dirty="0">
                <a:latin typeface="Arial" panose="020B0604020202020204" pitchFamily="34" charset="0"/>
                <a:cs typeface="Arial" panose="020B0604020202020204" pitchFamily="34" charset="0"/>
              </a:rPr>
              <a:t>The n-gram graph to increase the weights of near words</a:t>
            </a:r>
          </a:p>
          <a:p>
            <a:pPr marL="971550" lvl="1" indent="-514350" fontAlgn="base">
              <a:buFont typeface="+mj-lt"/>
              <a:buAutoNum type="arabicPeriod"/>
            </a:pPr>
            <a:r>
              <a:rPr lang="en-US" sz="2200" dirty="0">
                <a:latin typeface="Arial" panose="020B0604020202020204" pitchFamily="34" charset="0"/>
                <a:cs typeface="Arial" panose="020B0604020202020204" pitchFamily="34" charset="0"/>
              </a:rPr>
              <a:t>The </a:t>
            </a:r>
            <a:r>
              <a:rPr lang="en-US" sz="2200" i="1" dirty="0">
                <a:latin typeface="Arial" panose="020B0604020202020204" pitchFamily="34" charset="0"/>
                <a:cs typeface="Arial" panose="020B0604020202020204" pitchFamily="34" charset="0"/>
              </a:rPr>
              <a:t>p </a:t>
            </a:r>
            <a:r>
              <a:rPr lang="en-US" sz="2200" dirty="0">
                <a:latin typeface="Arial" panose="020B0604020202020204" pitchFamily="34" charset="0"/>
                <a:cs typeface="Arial" panose="020B0604020202020204" pitchFamily="34" charset="0"/>
              </a:rPr>
              <a:t>of the geometric distribution used by their semi-supervised system </a:t>
            </a:r>
          </a:p>
          <a:p>
            <a:endParaRPr lang="el-G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95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19AA-5C3F-4620-A4BD-6234148B9689}"/>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Parameter Tuning</a:t>
            </a:r>
            <a:r>
              <a:rPr lang="el-GR" sz="4000" dirty="0">
                <a:latin typeface="Arial" panose="020B0604020202020204" pitchFamily="34" charset="0"/>
                <a:cs typeface="Arial" panose="020B0604020202020204" pitchFamily="34" charset="0"/>
              </a:rPr>
              <a:t> - </a:t>
            </a:r>
            <a:r>
              <a:rPr lang="en-US" sz="4000" dirty="0">
                <a:latin typeface="Arial" panose="020B0604020202020204" pitchFamily="34" charset="0"/>
                <a:cs typeface="Arial" panose="020B0604020202020204" pitchFamily="34" charset="0"/>
              </a:rPr>
              <a:t>Results</a:t>
            </a:r>
            <a:endParaRPr lang="el-GR"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9E87CAE-D271-481B-BF01-2C010B66DABF}"/>
              </a:ext>
            </a:extLst>
          </p:cNvPr>
          <p:cNvSpPr>
            <a:spLocks noGrp="1"/>
          </p:cNvSpPr>
          <p:nvPr>
            <p:ph idx="1"/>
          </p:nvPr>
        </p:nvSpPr>
        <p:spPr/>
        <p:txBody>
          <a:bodyPr>
            <a:normAutofit/>
          </a:bodyPr>
          <a:lstStyle/>
          <a:p>
            <a:pPr marL="514350" indent="-514350">
              <a:buFont typeface="+mj-lt"/>
              <a:buAutoNum type="arabicPeriod"/>
            </a:pPr>
            <a:r>
              <a:rPr lang="en-GB" sz="2400" dirty="0">
                <a:latin typeface="Arial" panose="020B0604020202020204" pitchFamily="34" charset="0"/>
                <a:cs typeface="Arial" panose="020B0604020202020204" pitchFamily="34" charset="0"/>
              </a:rPr>
              <a:t>Association and Semantic Measures: </a:t>
            </a:r>
          </a:p>
          <a:p>
            <a:pPr lvl="1">
              <a:buFont typeface="Wingdings" panose="05000000000000000000" pitchFamily="2" charset="2"/>
              <a:buChar char="Ø"/>
            </a:pPr>
            <a:r>
              <a:rPr lang="en-US" sz="2200" dirty="0">
                <a:latin typeface="Arial" panose="020B0604020202020204" pitchFamily="34" charset="0"/>
                <a:cs typeface="Arial" panose="020B0604020202020204" pitchFamily="34" charset="0"/>
              </a:rPr>
              <a:t>The relatedness measures perform significantly better than the semantic similarity measures</a:t>
            </a:r>
          </a:p>
          <a:p>
            <a:pPr lvl="1">
              <a:buFont typeface="Wingdings" panose="05000000000000000000" pitchFamily="2" charset="2"/>
              <a:buChar char="Ø"/>
            </a:pPr>
            <a:r>
              <a:rPr lang="en-US" sz="2200" dirty="0">
                <a:latin typeface="Arial" panose="020B0604020202020204" pitchFamily="34" charset="0"/>
                <a:cs typeface="Arial" panose="020B0604020202020204" pitchFamily="34" charset="0"/>
              </a:rPr>
              <a:t>On average the best measures are dice and mdice</a:t>
            </a: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2400" dirty="0">
                <a:latin typeface="Arial" panose="020B0604020202020204" pitchFamily="34" charset="0"/>
                <a:cs typeface="Arial" panose="020B0604020202020204" pitchFamily="34" charset="0"/>
              </a:rPr>
              <a:t>N-gram Graph:</a:t>
            </a:r>
          </a:p>
          <a:p>
            <a:pPr lvl="1">
              <a:buFont typeface="Wingdings" panose="05000000000000000000" pitchFamily="2" charset="2"/>
              <a:buChar char="Ø"/>
            </a:pPr>
            <a:r>
              <a:rPr lang="en-US" sz="2200" dirty="0">
                <a:latin typeface="Arial" panose="020B0604020202020204" pitchFamily="34" charset="0"/>
                <a:cs typeface="Arial" panose="020B0604020202020204" pitchFamily="34" charset="0"/>
              </a:rPr>
              <a:t>Highest results on both data sets are tfidf -mdice, with n = 5</a:t>
            </a:r>
          </a:p>
          <a:p>
            <a:pPr lvl="1"/>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sz="2400" dirty="0">
                <a:latin typeface="Arial" panose="020B0604020202020204" pitchFamily="34" charset="0"/>
                <a:cs typeface="Arial" panose="020B0604020202020204" pitchFamily="34" charset="0"/>
              </a:rPr>
              <a:t>Geometric Distribution:</a:t>
            </a:r>
          </a:p>
          <a:p>
            <a:pPr lvl="1">
              <a:buFont typeface="Wingdings" panose="05000000000000000000" pitchFamily="2" charset="2"/>
              <a:buChar char="Ø"/>
            </a:pPr>
            <a:r>
              <a:rPr lang="en-US" sz="2200" dirty="0">
                <a:latin typeface="Arial" panose="020B0604020202020204" pitchFamily="34" charset="0"/>
                <a:cs typeface="Arial" panose="020B0604020202020204" pitchFamily="34" charset="0"/>
              </a:rPr>
              <a:t>Parameter p = 0.4 (in a range from 0.4 to 0.7) in cases of semi-supervised learning</a:t>
            </a:r>
            <a:r>
              <a:rPr lang="en-US" sz="2200" dirty="0">
                <a:latin typeface="Arial" panose="020B0604020202020204" pitchFamily="34" charset="0"/>
                <a:cs typeface="Arial" panose="020B0604020202020204" pitchFamily="34" charset="0"/>
                <a:sym typeface="Wingdings" panose="05000000000000000000" pitchFamily="2" charset="2"/>
              </a:rPr>
              <a:t></a:t>
            </a:r>
            <a:r>
              <a:rPr lang="en-US" sz="2200" dirty="0">
                <a:latin typeface="Arial" panose="020B0604020202020204" pitchFamily="34" charset="0"/>
                <a:cs typeface="Arial" panose="020B0604020202020204" pitchFamily="34" charset="0"/>
              </a:rPr>
              <a:t> the highest result</a:t>
            </a:r>
          </a:p>
        </p:txBody>
      </p:sp>
    </p:spTree>
    <p:extLst>
      <p:ext uri="{BB962C8B-B14F-4D97-AF65-F5344CB8AC3E}">
        <p14:creationId xmlns:p14="http://schemas.microsoft.com/office/powerpoint/2010/main" val="244273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44EB-9D5B-4681-BEAE-FC066E384587}"/>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Evaluation set-up</a:t>
            </a:r>
            <a:endParaRPr lang="el-GR"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F52C75D-686B-4274-840C-E3344D28B23D}"/>
              </a:ext>
            </a:extLst>
          </p:cNvPr>
          <p:cNvSpPr>
            <a:spLocks noGrp="1"/>
          </p:cNvSpPr>
          <p:nvPr>
            <p:ph idx="1"/>
          </p:nvPr>
        </p:nvSpPr>
        <p:spPr/>
        <p:txBody>
          <a:bodyPr>
            <a:normAutofit fontScale="92500" lnSpcReduction="10000"/>
          </a:bodyPr>
          <a:lstStyle/>
          <a:p>
            <a:r>
              <a:rPr lang="en-US" sz="2600" dirty="0">
                <a:latin typeface="Arial" panose="020B0604020202020204" pitchFamily="34" charset="0"/>
                <a:cs typeface="Arial" panose="020B0604020202020204" pitchFamily="34" charset="0"/>
                <a:sym typeface="Wingdings" panose="05000000000000000000" pitchFamily="2" charset="2"/>
              </a:rPr>
              <a:t>Results are provided as F1 </a:t>
            </a:r>
            <a:r>
              <a:rPr lang="en-US" sz="2600" dirty="0">
                <a:solidFill>
                  <a:schemeClr val="tx2">
                    <a:lumMod val="60000"/>
                    <a:lumOff val="40000"/>
                  </a:schemeClr>
                </a:solidFill>
                <a:latin typeface="Arial" panose="020B0604020202020204" pitchFamily="34" charset="0"/>
                <a:cs typeface="Arial" panose="020B0604020202020204" pitchFamily="34" charset="0"/>
              </a:rPr>
              <a:t>a measure that determines the weighted harmonic mean of precision and recall</a:t>
            </a:r>
            <a:endParaRPr lang="en-US" sz="2600" dirty="0">
              <a:solidFill>
                <a:schemeClr val="tx2">
                  <a:lumMod val="60000"/>
                  <a:lumOff val="40000"/>
                </a:schemeClr>
              </a:solidFill>
              <a:latin typeface="Arial" panose="020B0604020202020204" pitchFamily="34" charset="0"/>
              <a:cs typeface="Arial" panose="020B0604020202020204" pitchFamily="34" charset="0"/>
              <a:sym typeface="Wingdings" panose="05000000000000000000" pitchFamily="2" charset="2"/>
            </a:endParaRPr>
          </a:p>
          <a:p>
            <a:r>
              <a:rPr lang="en-US" sz="2600" dirty="0">
                <a:latin typeface="Arial" panose="020B0604020202020204" pitchFamily="34" charset="0"/>
                <a:cs typeface="Arial" panose="020B0604020202020204" pitchFamily="34" charset="0"/>
                <a:sym typeface="Wingdings" panose="05000000000000000000" pitchFamily="2" charset="2"/>
              </a:rPr>
              <a:t>Experiment with WordNet as Knowledge base:</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The best performance on nouns on all the data sets</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Low results on verbs on all data sets</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The use of prior knowledge is beneficial in general domain data sets</a:t>
            </a: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Experiment with BabelNet as Knowledge base: </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We used BabelNet to collect the sense inventories of each word to be disambiguated and NASARI to obtain the semantic representation of each sense</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This data set contains highly ambiguous mentions</a:t>
            </a:r>
          </a:p>
          <a:p>
            <a:endParaRPr lang="en-US" dirty="0">
              <a:latin typeface="Arial" panose="020B0604020202020204" pitchFamily="34" charset="0"/>
              <a:cs typeface="Arial" panose="020B0604020202020204" pitchFamily="34" charset="0"/>
              <a:sym typeface="Wingdings" panose="05000000000000000000" pitchFamily="2" charset="2"/>
            </a:endParaRPr>
          </a:p>
          <a:p>
            <a:pPr marL="0" indent="0">
              <a:buNone/>
            </a:pPr>
            <a:endParaRPr lang="en-US" dirty="0">
              <a:latin typeface="Arial" panose="020B0604020202020204" pitchFamily="34" charset="0"/>
              <a:cs typeface="Arial" panose="020B0604020202020204" pitchFamily="34" charset="0"/>
              <a:sym typeface="Wingdings" panose="05000000000000000000" pitchFamily="2" charset="2"/>
            </a:endParaRPr>
          </a:p>
          <a:p>
            <a:pPr marL="457200" lvl="1" indent="0">
              <a:buNone/>
            </a:pPr>
            <a:endParaRPr lang="en-US" dirty="0">
              <a:latin typeface="Arial" panose="020B0604020202020204" pitchFamily="34" charset="0"/>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13915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A685-4BFC-4A2F-B8C3-CA1FCC0C43E7}"/>
              </a:ext>
            </a:extLst>
          </p:cNvPr>
          <p:cNvSpPr>
            <a:spLocks noGrp="1"/>
          </p:cNvSpPr>
          <p:nvPr>
            <p:ph type="title"/>
          </p:nvPr>
        </p:nvSpPr>
        <p:spPr/>
        <p:txBody>
          <a:bodyPr>
            <a:normAutofit fontScale="90000"/>
          </a:bodyPr>
          <a:lstStyle/>
          <a:p>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Comparison to state-of-the-art algorithms</a:t>
            </a:r>
            <a:br>
              <a:rPr lang="en-US"/>
            </a:br>
            <a:endParaRPr lang="el-GR" dirty="0"/>
          </a:p>
        </p:txBody>
      </p:sp>
      <p:sp>
        <p:nvSpPr>
          <p:cNvPr id="3" name="Content Placeholder 2">
            <a:extLst>
              <a:ext uri="{FF2B5EF4-FFF2-40B4-BE49-F238E27FC236}">
                <a16:creationId xmlns:a16="http://schemas.microsoft.com/office/drawing/2014/main" id="{BB0B1BA2-7865-4BAA-ACEF-3BB8F8AF53C0}"/>
              </a:ext>
            </a:extLst>
          </p:cNvPr>
          <p:cNvSpPr>
            <a:spLocks noGrp="1"/>
          </p:cNvSpPr>
          <p:nvPr>
            <p:ph idx="1"/>
          </p:nvPr>
        </p:nvSpPr>
        <p:spPr/>
        <p:txBody>
          <a:bodyPr>
            <a:normAutofit fontScale="92500" lnSpcReduction="20000"/>
          </a:bodyPr>
          <a:lstStyle/>
          <a:p>
            <a:r>
              <a:rPr lang="en-US" sz="2600" dirty="0">
                <a:latin typeface="Arial" panose="020B0604020202020204" pitchFamily="34" charset="0"/>
                <a:cs typeface="Arial" panose="020B0604020202020204" pitchFamily="34" charset="0"/>
              </a:rPr>
              <a:t>WordNet:</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 Our unsupervised system performs better than any other unsupervised algorithm in all data sets</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The performance of our system is more stable on the four data sets</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The comparison with semi-supervised systems shows that our system always performs better than the most frequent sense heuristic when we use information from sense-labeled corpora</a:t>
            </a: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lvl="0"/>
            <a:r>
              <a:rPr lang="en-US" sz="2600" dirty="0" err="1">
                <a:solidFill>
                  <a:prstClr val="black"/>
                </a:solidFill>
                <a:latin typeface="Arial" panose="020B0604020202020204" pitchFamily="34" charset="0"/>
                <a:cs typeface="Arial" panose="020B0604020202020204" pitchFamily="34" charset="0"/>
              </a:rPr>
              <a:t>BabelNet</a:t>
            </a:r>
            <a:r>
              <a:rPr lang="en-US" sz="2600" dirty="0">
                <a:solidFill>
                  <a:prstClr val="black"/>
                </a:solidFill>
                <a:latin typeface="Arial" panose="020B0604020202020204" pitchFamily="34" charset="0"/>
                <a:cs typeface="Arial" panose="020B0604020202020204" pitchFamily="34" charset="0"/>
              </a:rPr>
              <a:t>: </a:t>
            </a:r>
          </a:p>
          <a:p>
            <a:pPr lvl="1">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The performance of our system is close to the results obtained with </a:t>
            </a:r>
            <a:r>
              <a:rPr lang="en-US" dirty="0" err="1">
                <a:solidFill>
                  <a:prstClr val="black"/>
                </a:solidFill>
                <a:latin typeface="Arial" panose="020B0604020202020204" pitchFamily="34" charset="0"/>
                <a:cs typeface="Arial" panose="020B0604020202020204" pitchFamily="34" charset="0"/>
              </a:rPr>
              <a:t>Babelfy</a:t>
            </a:r>
            <a:r>
              <a:rPr lang="en-US" dirty="0">
                <a:solidFill>
                  <a:prstClr val="black"/>
                </a:solidFill>
                <a:latin typeface="Arial" panose="020B0604020202020204" pitchFamily="34" charset="0"/>
                <a:cs typeface="Arial" panose="020B0604020202020204" pitchFamily="34" charset="0"/>
              </a:rPr>
              <a:t> on S13 and substantially higher on KORE50</a:t>
            </a:r>
          </a:p>
          <a:p>
            <a:pPr lvl="1">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It is also difficult to exploit distributional information on this data set because the sentences are short and, in many cases, cryptic</a:t>
            </a:r>
            <a:r>
              <a:rPr lang="en-US" dirty="0">
                <a:solidFill>
                  <a:schemeClr val="tx2">
                    <a:lumMod val="60000"/>
                    <a:lumOff val="40000"/>
                  </a:schemeClr>
                </a:solidFill>
                <a:latin typeface="Arial" panose="020B0604020202020204" pitchFamily="34" charset="0"/>
                <a:cs typeface="Arial" panose="020B0604020202020204" pitchFamily="34" charset="0"/>
              </a:rPr>
              <a:t>. For these reasons, the recall on this data set is well below the precision: 55.5%</a:t>
            </a:r>
          </a:p>
          <a:p>
            <a:pPr>
              <a:buFont typeface="Wingdings" panose="05000000000000000000" pitchFamily="2" charset="2"/>
              <a:buChar char="Ø"/>
            </a:pPr>
            <a:endParaRPr lang="en-US" dirty="0">
              <a:solidFill>
                <a:schemeClr val="tx2">
                  <a:lumMod val="60000"/>
                  <a:lumOff val="4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10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D2083F34-18F2-408D-9123-64A700DDA7B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1693" y="1842868"/>
            <a:ext cx="5303520" cy="4107766"/>
          </a:xfrm>
        </p:spPr>
      </p:pic>
      <p:pic>
        <p:nvPicPr>
          <p:cNvPr id="8" name="Content Placeholder 7" descr="Graphical user interface, table&#10;&#10;Description automatically generated">
            <a:extLst>
              <a:ext uri="{FF2B5EF4-FFF2-40B4-BE49-F238E27FC236}">
                <a16:creationId xmlns:a16="http://schemas.microsoft.com/office/drawing/2014/main" id="{CE7C051B-D012-4134-89CC-35B549149DE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6790" y="1842868"/>
            <a:ext cx="4998718" cy="4107765"/>
          </a:xfrm>
        </p:spPr>
      </p:pic>
      <p:sp>
        <p:nvSpPr>
          <p:cNvPr id="9" name="Title 1">
            <a:extLst>
              <a:ext uri="{FF2B5EF4-FFF2-40B4-BE49-F238E27FC236}">
                <a16:creationId xmlns:a16="http://schemas.microsoft.com/office/drawing/2014/main" id="{E1EE1AD8-0A5B-421A-B000-5E689B197317}"/>
              </a:ext>
            </a:extLst>
          </p:cNvPr>
          <p:cNvSpPr>
            <a:spLocks noGrp="1"/>
          </p:cNvSpPr>
          <p:nvPr>
            <p:ph type="title"/>
          </p:nvPr>
        </p:nvSpPr>
        <p:spPr>
          <a:xfrm>
            <a:off x="838200" y="365125"/>
            <a:ext cx="10515600" cy="1325563"/>
          </a:xfrm>
        </p:spPr>
        <p:txBody>
          <a:bodyPr>
            <a:normAutofit fontScale="90000"/>
          </a:bodyPr>
          <a:lstStyle/>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Comparison to state-of-the-art algorithms</a:t>
            </a:r>
            <a:br>
              <a:rPr lang="en-US" dirty="0"/>
            </a:br>
            <a:endParaRPr lang="el-GR" dirty="0"/>
          </a:p>
        </p:txBody>
      </p:sp>
    </p:spTree>
    <p:extLst>
      <p:ext uri="{BB962C8B-B14F-4D97-AF65-F5344CB8AC3E}">
        <p14:creationId xmlns:p14="http://schemas.microsoft.com/office/powerpoint/2010/main" val="32614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Proposed System</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This approach ensures that the final </a:t>
            </a:r>
            <a:r>
              <a:rPr lang="en-GB" sz="2000" dirty="0" err="1"/>
              <a:t>labeling</a:t>
            </a:r>
            <a:r>
              <a:rPr lang="en-GB" sz="2000" dirty="0"/>
              <a:t> of the data is consistent and that the solution of the problem is always found. In fact, our system </a:t>
            </a:r>
            <a:r>
              <a:rPr lang="en-GB" sz="2000" b="1" dirty="0"/>
              <a:t>always converges to the nearest Nash equilibrium</a:t>
            </a:r>
            <a:r>
              <a:rPr lang="en-GB" sz="2000" dirty="0"/>
              <a:t> from which the dynamics have been started . </a:t>
            </a:r>
            <a:r>
              <a:rPr lang="en-GB" sz="2000" b="1" dirty="0"/>
              <a:t>TODO - always converges</a:t>
            </a:r>
            <a:endParaRPr lang="en-GB" sz="2000" dirty="0"/>
          </a:p>
          <a:p>
            <a:pPr fontAlgn="base"/>
            <a:r>
              <a:rPr lang="en-GB" sz="2000" dirty="0"/>
              <a:t>This approach gives us the possibility not only to exploit the </a:t>
            </a:r>
            <a:r>
              <a:rPr lang="en-GB" sz="2000" b="1" dirty="0"/>
              <a:t>contextual</a:t>
            </a:r>
            <a:r>
              <a:rPr lang="en-GB" sz="2000" dirty="0"/>
              <a:t> information of a word but also to find </a:t>
            </a:r>
            <a:r>
              <a:rPr lang="en-GB" sz="2000" b="1" dirty="0"/>
              <a:t>the most appropriate sense association</a:t>
            </a:r>
            <a:r>
              <a:rPr lang="en-GB" sz="2000" dirty="0"/>
              <a:t> </a:t>
            </a:r>
            <a:r>
              <a:rPr lang="en-GB" sz="2000" b="1" dirty="0"/>
              <a:t>for the target word and the words in its context.</a:t>
            </a:r>
            <a:r>
              <a:rPr lang="en-GB" sz="2000" dirty="0"/>
              <a:t> </a:t>
            </a:r>
          </a:p>
          <a:p>
            <a:pPr fontAlgn="base"/>
            <a:r>
              <a:rPr lang="en-GB" sz="2000" dirty="0"/>
              <a:t>Within a game theoretic framework we are able to cast the WSD problem as a continuous optimization problem, </a:t>
            </a:r>
            <a:r>
              <a:rPr lang="en-GB" sz="2000" b="1" dirty="0"/>
              <a:t>exploiting contextual information </a:t>
            </a:r>
            <a:r>
              <a:rPr lang="en-GB" sz="2000" b="1" u="sng" dirty="0"/>
              <a:t>in a dynamic way</a:t>
            </a:r>
            <a:endParaRPr lang="en-GB" sz="2000" dirty="0"/>
          </a:p>
          <a:p>
            <a:pPr fontAlgn="base"/>
            <a:r>
              <a:rPr lang="en-GB" sz="2000" b="1" dirty="0"/>
              <a:t>Versatile approach:</a:t>
            </a:r>
            <a:r>
              <a:rPr lang="en-GB" sz="2000" dirty="0"/>
              <a:t> method is adaptive to different scenarios and to different tasks, and it is possible to use it as </a:t>
            </a:r>
            <a:r>
              <a:rPr lang="en-GB" sz="2000" b="1" dirty="0"/>
              <a:t>unsupervised</a:t>
            </a:r>
            <a:r>
              <a:rPr lang="en-GB" sz="2000" dirty="0"/>
              <a:t> or </a:t>
            </a:r>
            <a:r>
              <a:rPr lang="en-GB" sz="2000" b="1" dirty="0"/>
              <a:t>semi-supervised </a:t>
            </a:r>
            <a:r>
              <a:rPr lang="en-GB" sz="2000" dirty="0"/>
              <a:t>(new semi-supervised version of the approach, which can exploit the evidence from sense tagged corpora or the most frequent sense heuristic and does not require </a:t>
            </a:r>
            <a:r>
              <a:rPr lang="en-GB" sz="2000" dirty="0" err="1"/>
              <a:t>labeled</a:t>
            </a:r>
            <a:r>
              <a:rPr lang="en-GB" sz="2000" dirty="0"/>
              <a:t> nodes to propagate the </a:t>
            </a:r>
            <a:r>
              <a:rPr lang="en-GB" sz="2000" dirty="0" err="1"/>
              <a:t>labeling</a:t>
            </a:r>
            <a:r>
              <a:rPr lang="en-GB" sz="2000" dirty="0"/>
              <a:t> information.).</a:t>
            </a:r>
          </a:p>
        </p:txBody>
      </p:sp>
    </p:spTree>
    <p:extLst>
      <p:ext uri="{BB962C8B-B14F-4D97-AF65-F5344CB8AC3E}">
        <p14:creationId xmlns:p14="http://schemas.microsoft.com/office/powerpoint/2010/main" val="413521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Modelling</a:t>
            </a:r>
            <a:endParaRPr lang="el-GR"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marL="457200" indent="-457200">
              <a:buFont typeface="+mj-lt"/>
              <a:buAutoNum type="arabicPeriod"/>
            </a:pP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dirty="0">
                <a:latin typeface="Arial" panose="020B0604020202020204" pitchFamily="34" charset="0"/>
                <a:cs typeface="Arial" panose="020B0604020202020204" pitchFamily="34" charset="0"/>
              </a:rPr>
              <a:t>Data Geometry</a:t>
            </a:r>
          </a:p>
          <a:p>
            <a:pPr marL="457200" lvl="1" indent="0">
              <a:buNone/>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a:latin typeface="Arial" panose="020B0604020202020204" pitchFamily="34" charset="0"/>
                <a:cs typeface="Arial" panose="020B0604020202020204" pitchFamily="34" charset="0"/>
              </a:rPr>
              <a:t>Strategy Space</a:t>
            </a:r>
          </a:p>
          <a:p>
            <a:pPr marL="457200" lvl="1" indent="0">
              <a:buNone/>
            </a:pP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dirty="0">
                <a:latin typeface="Arial" panose="020B0604020202020204" pitchFamily="34" charset="0"/>
                <a:cs typeface="Arial" panose="020B0604020202020204" pitchFamily="34" charset="0"/>
              </a:rPr>
              <a:t>Payoff</a:t>
            </a:r>
          </a:p>
          <a:p>
            <a:pPr marL="457200" indent="-457200">
              <a:buFont typeface="+mj-lt"/>
              <a:buAutoNum type="arabicPeriod"/>
            </a:pPr>
            <a:endParaRPr lang="en-GB" sz="2400" b="1" dirty="0">
              <a:latin typeface="Arial" panose="020B0604020202020204" pitchFamily="34" charset="0"/>
              <a:cs typeface="Arial" panose="020B0604020202020204" pitchFamily="34" charset="0"/>
            </a:endParaRPr>
          </a:p>
          <a:p>
            <a:pPr marL="457200" indent="-457200">
              <a:buFont typeface="+mj-lt"/>
              <a:buAutoNum type="arabicPeriod"/>
            </a:pPr>
            <a:r>
              <a:rPr lang="en-GB" dirty="0">
                <a:latin typeface="Arial" panose="020B0604020202020204" pitchFamily="34" charset="0"/>
                <a:cs typeface="Arial" panose="020B0604020202020204" pitchFamily="34" charset="0"/>
              </a:rPr>
              <a:t>System Dynamics &amp; Sense Classification</a:t>
            </a:r>
            <a:endParaRPr lang="en-US"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pPr marL="457200" indent="-457200">
              <a:buFont typeface="+mj-lt"/>
              <a:buAutoNum type="arabicPeriod"/>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426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a:latin typeface="Arial" panose="020B0604020202020204" pitchFamily="34" charset="0"/>
                <a:cs typeface="Arial" panose="020B0604020202020204" pitchFamily="34" charset="0"/>
              </a:rPr>
              <a:t>Data Modelling</a:t>
            </a:r>
            <a:endParaRPr lang="el-GR"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Data Geometry</a:t>
            </a:r>
          </a:p>
          <a:p>
            <a:pPr lvl="1"/>
            <a:r>
              <a:rPr lang="en-US" sz="1800" dirty="0">
                <a:latin typeface="Arial" panose="020B0604020202020204" pitchFamily="34" charset="0"/>
                <a:cs typeface="Arial" panose="020B0604020202020204" pitchFamily="34" charset="0"/>
              </a:rPr>
              <a:t>Word Similarity → Players’ Interactions</a:t>
            </a:r>
          </a:p>
          <a:p>
            <a:pPr lvl="1"/>
            <a:r>
              <a:rPr lang="en-US" sz="1800" dirty="0">
                <a:latin typeface="Arial" panose="020B0604020202020204" pitchFamily="34" charset="0"/>
                <a:cs typeface="Arial" panose="020B0604020202020204" pitchFamily="34" charset="0"/>
              </a:rPr>
              <a:t>Association &amp; Proximity</a:t>
            </a:r>
          </a:p>
          <a:p>
            <a:pPr marL="457200" lvl="1" indent="0">
              <a:buNone/>
            </a:pPr>
            <a:endParaRPr lang="en-US" sz="1800" dirty="0">
              <a:latin typeface="Arial" panose="020B0604020202020204" pitchFamily="34" charset="0"/>
              <a:cs typeface="Arial" panose="020B0604020202020204" pitchFamily="34" charset="0"/>
            </a:endParaRPr>
          </a:p>
          <a:p>
            <a:pPr marL="514350" indent="-514350">
              <a:buFont typeface="+mj-lt"/>
              <a:buAutoNum type="arabicPeriod"/>
            </a:pPr>
            <a:r>
              <a:rPr lang="en-US" sz="2000" b="1" dirty="0">
                <a:latin typeface="Arial" panose="020B0604020202020204" pitchFamily="34" charset="0"/>
                <a:cs typeface="Arial" panose="020B0604020202020204" pitchFamily="34" charset="0"/>
              </a:rPr>
              <a:t>Strategy Space</a:t>
            </a:r>
          </a:p>
          <a:p>
            <a:pPr lvl="1"/>
            <a:r>
              <a:rPr lang="en-US" sz="1800" dirty="0">
                <a:latin typeface="Arial" panose="020B0604020202020204" pitchFamily="34" charset="0"/>
                <a:cs typeface="Arial" panose="020B0604020202020204" pitchFamily="34" charset="0"/>
              </a:rPr>
              <a:t>Sense Inventories</a:t>
            </a:r>
          </a:p>
          <a:p>
            <a:pPr marL="457200" lvl="1" indent="0">
              <a:buNone/>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Payoff</a:t>
            </a:r>
          </a:p>
          <a:p>
            <a:pPr lvl="1"/>
            <a:r>
              <a:rPr lang="en-US" sz="1800" dirty="0">
                <a:latin typeface="Arial" panose="020B0604020202020204" pitchFamily="34" charset="0"/>
                <a:cs typeface="Arial" panose="020B0604020202020204" pitchFamily="34" charset="0"/>
              </a:rPr>
              <a:t>Semantic Similarity → likeness relations</a:t>
            </a:r>
          </a:p>
          <a:p>
            <a:pPr lvl="1"/>
            <a:r>
              <a:rPr lang="en-US" sz="1800" dirty="0">
                <a:latin typeface="Arial" panose="020B0604020202020204" pitchFamily="34" charset="0"/>
                <a:cs typeface="Arial" panose="020B0604020202020204" pitchFamily="34" charset="0"/>
              </a:rPr>
              <a:t>Semantic Relatedness → wider range of relations</a:t>
            </a:r>
            <a:r>
              <a:rPr lang="en-GB" b="1" dirty="0"/>
              <a:t> </a:t>
            </a:r>
            <a:endParaRPr lang="en-GB" sz="2800" b="1" dirty="0"/>
          </a:p>
          <a:p>
            <a:pPr marL="457200" lvl="1" indent="0">
              <a:buNone/>
            </a:pPr>
            <a:endParaRPr lang="en-GB" sz="1800" b="1" dirty="0">
              <a:latin typeface="Arial" panose="020B0604020202020204" pitchFamily="34" charset="0"/>
              <a:cs typeface="Arial" panose="020B0604020202020204" pitchFamily="34" charset="0"/>
            </a:endParaRPr>
          </a:p>
          <a:p>
            <a:pPr marL="457200" indent="-457200">
              <a:buFont typeface="+mj-lt"/>
              <a:buAutoNum type="arabicPeriod"/>
            </a:pPr>
            <a:r>
              <a:rPr lang="en-GB" sz="2000" dirty="0">
                <a:latin typeface="Arial" panose="020B0604020202020204" pitchFamily="34" charset="0"/>
                <a:cs typeface="Arial" panose="020B0604020202020204" pitchFamily="34" charset="0"/>
              </a:rPr>
              <a:t>System Dynamics &amp; Sense Classification</a:t>
            </a:r>
            <a:endParaRPr lang="en-US" sz="20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457200" indent="-457200">
              <a:buFont typeface="+mj-lt"/>
              <a:buAutoNum type="arabicPeriod"/>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46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Geometry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Extract a </a:t>
                </a:r>
                <a:r>
                  <a:rPr lang="en-GB" sz="2000" b="1" dirty="0"/>
                  <a:t>list</a:t>
                </a:r>
                <a:r>
                  <a:rPr lang="en-GB" sz="2000" dirty="0"/>
                  <a:t> </a:t>
                </a:r>
                <a14:m>
                  <m:oMath xmlns:m="http://schemas.openxmlformats.org/officeDocument/2006/math">
                    <m:r>
                      <a:rPr lang="en-US" sz="2000" b="0" i="1" smtClean="0">
                        <a:latin typeface="Cambria Math" panose="02040503050406030204" pitchFamily="18" charset="0"/>
                      </a:rPr>
                      <m:t>𝐼</m:t>
                    </m:r>
                  </m:oMath>
                </a14:m>
                <a:r>
                  <a:rPr lang="en-GB" sz="2000" dirty="0"/>
                  <a:t> of </a:t>
                </a:r>
                <a14:m>
                  <m:oMath xmlns:m="http://schemas.openxmlformats.org/officeDocument/2006/math">
                    <m:r>
                      <a:rPr lang="en-US" sz="2000" b="0" i="1" smtClean="0">
                        <a:latin typeface="Cambria Math" panose="02040503050406030204" pitchFamily="18" charset="0"/>
                      </a:rPr>
                      <m:t>𝑁</m:t>
                    </m:r>
                  </m:oMath>
                </a14:m>
                <a:r>
                  <a:rPr lang="en-GB" sz="2000" dirty="0"/>
                  <a:t> </a:t>
                </a:r>
                <a:r>
                  <a:rPr lang="en-GB" sz="2000" b="1" dirty="0"/>
                  <a:t>words</a:t>
                </a:r>
                <a:r>
                  <a:rPr lang="en-GB" sz="2000" dirty="0"/>
                  <a:t> from the text </a:t>
                </a:r>
              </a:p>
              <a:p>
                <a:pPr lvl="1" fontAlgn="base"/>
                <a14:m>
                  <m:oMath xmlns:m="http://schemas.openxmlformats.org/officeDocument/2006/math">
                    <m:r>
                      <a:rPr lang="en-US" sz="1800" i="1">
                        <a:latin typeface="Cambria Math" panose="02040503050406030204" pitchFamily="18" charset="0"/>
                      </a:rPr>
                      <m:t>𝐼</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𝑁</m:t>
                        </m:r>
                      </m:sub>
                    </m:sSub>
                    <m:r>
                      <a:rPr lang="en-US" sz="1800" b="0" i="1" smtClean="0">
                        <a:latin typeface="Cambria Math" panose="02040503050406030204" pitchFamily="18" charset="0"/>
                      </a:rPr>
                      <m:t>}</m:t>
                    </m:r>
                  </m:oMath>
                </a14:m>
                <a:r>
                  <a:rPr lang="en-GB" sz="1800" dirty="0"/>
                  <a:t>  </a:t>
                </a:r>
              </a:p>
              <a:p>
                <a:pPr marL="457200" lvl="1" indent="0" fontAlgn="base">
                  <a:buNone/>
                </a:pPr>
                <a:endParaRPr lang="en-GB" sz="1400" dirty="0"/>
              </a:p>
              <a:p>
                <a:pPr fontAlgn="base"/>
                <a:r>
                  <a:rPr lang="en-GB" sz="2000" dirty="0"/>
                  <a:t>Word </a:t>
                </a:r>
                <a:r>
                  <a:rPr lang="en-GB" sz="2000" b="1" dirty="0"/>
                  <a:t>similarity matrix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𝑾</m:t>
                        </m:r>
                      </m:e>
                      <m:sub>
                        <m:r>
                          <a:rPr lang="en-US" sz="2000" b="1" i="1" smtClean="0">
                            <a:latin typeface="Cambria Math" panose="02040503050406030204" pitchFamily="18" charset="0"/>
                          </a:rPr>
                          <m:t>𝑵𝒙𝑵</m:t>
                        </m:r>
                      </m:sub>
                    </m:sSub>
                  </m:oMath>
                </a14:m>
                <a:endParaRPr lang="en-GB" sz="2000" dirty="0"/>
              </a:p>
              <a:p>
                <a:pPr lvl="1" fontAlgn="base"/>
                <a:r>
                  <a:rPr lang="en-GB" sz="1800" dirty="0"/>
                  <a:t>storing pairwise similarities among each word with the others  </a:t>
                </a:r>
              </a:p>
              <a:p>
                <a:pPr lvl="1" fontAlgn="base"/>
                <a:r>
                  <a:rPr lang="en-GB" sz="1800" dirty="0"/>
                  <a:t>represents the players’ interactions</a:t>
                </a:r>
              </a:p>
              <a:p>
                <a:pPr lvl="1" fontAlgn="base"/>
                <a14:m>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𝑘𝑗</m:t>
                        </m:r>
                      </m:sub>
                    </m:sSub>
                    <m:r>
                      <a:rPr lang="en-US" sz="1800" b="0" i="1" smtClean="0">
                        <a:latin typeface="Cambria Math" panose="02040503050406030204" pitchFamily="18" charset="0"/>
                      </a:rPr>
                      <m:t>=</m:t>
                    </m:r>
                    <m:r>
                      <m:rPr>
                        <m:sty m:val="p"/>
                      </m:rPr>
                      <a:rPr lang="en-US" sz="1800" b="0" i="0" smtClean="0">
                        <a:latin typeface="Cambria Math" panose="02040503050406030204" pitchFamily="18" charset="0"/>
                      </a:rPr>
                      <m:t>sim</m:t>
                    </m:r>
                    <m:r>
                      <a:rPr lang="en-US" sz="1800" b="0" i="0" smtClean="0">
                        <a:latin typeface="Cambria Math" panose="02040503050406030204" pitchFamily="18" charset="0"/>
                      </a:rPr>
                      <m:t> </m:t>
                    </m:r>
                    <m:d>
                      <m:dPr>
                        <m:ctrlPr>
                          <a:rPr lang="en-US" sz="1800" b="0" i="0"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b="0" i="1" smtClean="0">
                                <a:latin typeface="Cambria Math" panose="02040503050406030204" pitchFamily="18" charset="0"/>
                              </a:rPr>
                              <m:t>𝑗</m:t>
                            </m:r>
                          </m:sub>
                        </m:sSub>
                      </m:e>
                    </m:d>
                    <m:r>
                      <a:rPr lang="en-US" sz="1800" b="0" i="0"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𝐼</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oMath>
                </a14:m>
                <a:endParaRPr lang="en-GB" sz="1800" dirty="0"/>
              </a:p>
              <a:p>
                <a:pPr lvl="1" fontAlgn="base"/>
                <a:r>
                  <a:rPr lang="en-GB" sz="1800" dirty="0"/>
                  <a:t>weighted adjacency matrix of the weighted graph</a:t>
                </a:r>
              </a:p>
              <a:p>
                <a:pPr lvl="1" fontAlgn="base"/>
                <a:endParaRPr lang="en-GB" sz="1400" dirty="0"/>
              </a:p>
              <a:p>
                <a:pPr fontAlgn="base"/>
                <a:r>
                  <a:rPr lang="en-GB" sz="2000" b="1" dirty="0"/>
                  <a:t>Similarity measure</a:t>
                </a:r>
                <a:r>
                  <a:rPr lang="en-GB" sz="2000" dirty="0"/>
                  <a:t>: strength of co-occurrence between words </a:t>
                </a:r>
                <a:r>
                  <a:rPr lang="en-GB" sz="2000" dirty="0" err="1"/>
                  <a:t>i</a:t>
                </a:r>
                <a:r>
                  <a:rPr lang="en-GB" sz="2000" dirty="0"/>
                  <a:t>, j </a:t>
                </a:r>
              </a:p>
              <a:p>
                <a:pPr lvl="1" fontAlgn="base"/>
                <a:r>
                  <a:rPr lang="en-GB" sz="1800" dirty="0"/>
                  <a:t>reflects the relations of semantically correlated words</a:t>
                </a:r>
              </a:p>
              <a:p>
                <a:pPr lvl="1" fontAlgn="base"/>
                <a:r>
                  <a:rPr lang="en-GB" sz="1800" dirty="0"/>
                  <a:t>8 association measures: Dice coefficient (dice), modified Dice coefficient (</a:t>
                </a:r>
                <a:r>
                  <a:rPr lang="en-GB" sz="1800" dirty="0" err="1"/>
                  <a:t>mDice</a:t>
                </a:r>
                <a:r>
                  <a:rPr lang="en-GB" sz="1800" dirty="0"/>
                  <a:t>), pointwise mutual information (</a:t>
                </a:r>
                <a:r>
                  <a:rPr lang="en-GB" sz="1800" dirty="0" err="1"/>
                  <a:t>pmi</a:t>
                </a:r>
                <a:r>
                  <a:rPr lang="en-GB" sz="1800" dirty="0"/>
                  <a:t>), t-score measure (t-score), z-score measure (z-score), odds ration (odds-r), chi- squared test (chi-s), chi-squared correct (chi-s-c).</a:t>
                </a:r>
              </a:p>
            </p:txBody>
          </p:sp>
        </mc:Choice>
        <mc:Fallback>
          <p:sp>
            <p:nvSpPr>
              <p:cNvPr id="3" name="Content Placeholder 2">
                <a:extLst>
                  <a:ext uri="{FF2B5EF4-FFF2-40B4-BE49-F238E27FC236}">
                    <a16:creationId xmlns:a16="http://schemas.microsoft.com/office/drawing/2014/main" id="{C6861A72-2853-4326-9060-F59A5559E06F}"/>
                  </a:ext>
                </a:extLst>
              </p:cNvPr>
              <p:cNvSpPr>
                <a:spLocks noGrp="1" noRot="1" noChangeAspect="1" noMove="1" noResize="1" noEditPoints="1" noAdjustHandles="1" noChangeArrowheads="1" noChangeShapeType="1" noTextEdit="1"/>
              </p:cNvSpPr>
              <p:nvPr>
                <p:ph idx="1"/>
              </p:nvPr>
            </p:nvSpPr>
            <p:spPr>
              <a:blipFill>
                <a:blip r:embed="rId2"/>
                <a:stretch>
                  <a:fillRect l="-603" t="-1453" b="-2907"/>
                </a:stretch>
              </a:blipFill>
            </p:spPr>
            <p:txBody>
              <a:bodyPr/>
              <a:lstStyle/>
              <a:p>
                <a:r>
                  <a:rPr lang="en-GR">
                    <a:noFill/>
                  </a:rPr>
                  <a:t> </a:t>
                </a:r>
              </a:p>
            </p:txBody>
          </p:sp>
        </mc:Fallback>
      </mc:AlternateContent>
    </p:spTree>
    <p:extLst>
      <p:ext uri="{BB962C8B-B14F-4D97-AF65-F5344CB8AC3E}">
        <p14:creationId xmlns:p14="http://schemas.microsoft.com/office/powerpoint/2010/main" val="324733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Geometry</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Target words not in reference corpus  </a:t>
            </a:r>
          </a:p>
          <a:p>
            <a:pPr lvl="1" fontAlgn="base"/>
            <a:r>
              <a:rPr lang="en-GB" sz="1800" dirty="0"/>
              <a:t>query expansion (alternative lexicalisations of lemma using WordNet )</a:t>
            </a:r>
          </a:p>
          <a:p>
            <a:pPr lvl="1" fontAlgn="base"/>
            <a:endParaRPr lang="en-GB" sz="1400" b="1" dirty="0"/>
          </a:p>
          <a:p>
            <a:pPr fontAlgn="base"/>
            <a:r>
              <a:rPr lang="en-GB" sz="2000" b="1" dirty="0"/>
              <a:t>Proximity</a:t>
            </a:r>
            <a:r>
              <a:rPr lang="en-GB" sz="2000" dirty="0"/>
              <a:t> relations with n-neighbours ( similarity </a:t>
            </a:r>
            <a:r>
              <a:rPr lang="en-GB" sz="2000" b="1" dirty="0"/>
              <a:t>augmentation</a:t>
            </a:r>
            <a:r>
              <a:rPr lang="en-GB" sz="2000" dirty="0"/>
              <a:t> - step 3 )    </a:t>
            </a:r>
          </a:p>
          <a:p>
            <a:pPr lvl="1" fontAlgn="base"/>
            <a:r>
              <a:rPr lang="en-GB" sz="1800" dirty="0"/>
              <a:t>reflects the sentence structure</a:t>
            </a:r>
          </a:p>
          <a:p>
            <a:pPr lvl="1" fontAlgn="base"/>
            <a:r>
              <a:rPr lang="en-GB" sz="1800" dirty="0"/>
              <a:t>small n: fixed expressions</a:t>
            </a:r>
          </a:p>
          <a:p>
            <a:pPr lvl="1" fontAlgn="base"/>
            <a:r>
              <a:rPr lang="en-GB" sz="1800" dirty="0"/>
              <a:t>large n: semantic concepts</a:t>
            </a:r>
          </a:p>
          <a:p>
            <a:pPr lvl="1" fontAlgn="base"/>
            <a:r>
              <a:rPr lang="en-GB" sz="1800" dirty="0"/>
              <a:t>n-gram structure (graph representation Figure 4b)</a:t>
            </a:r>
          </a:p>
          <a:p>
            <a:pPr lvl="1" fontAlgn="base"/>
            <a:r>
              <a:rPr lang="en-GB" sz="1800" dirty="0"/>
              <a:t>similarity n-gram graph (Figure 4c)</a:t>
            </a:r>
          </a:p>
          <a:p>
            <a:pPr lvl="1" fontAlgn="base"/>
            <a:endParaRPr lang="en-GB" sz="1400" dirty="0"/>
          </a:p>
          <a:p>
            <a:pPr fontAlgn="base"/>
            <a:r>
              <a:rPr lang="en-GB" sz="2000" dirty="0"/>
              <a:t>No disconnected nodes</a:t>
            </a:r>
          </a:p>
          <a:p>
            <a:pPr marL="0" indent="0" fontAlgn="base">
              <a:buNone/>
            </a:pPr>
            <a:endParaRPr lang="en-GB" sz="1400" dirty="0"/>
          </a:p>
          <a:p>
            <a:pPr fontAlgn="base"/>
            <a:r>
              <a:rPr lang="en-GB" sz="2000" dirty="0"/>
              <a:t>example-&gt; m-dice (</a:t>
            </a:r>
            <a:r>
              <a:rPr lang="el-GR" sz="2000" dirty="0"/>
              <a:t>τύπος)</a:t>
            </a:r>
          </a:p>
        </p:txBody>
      </p:sp>
    </p:spTree>
    <p:extLst>
      <p:ext uri="{BB962C8B-B14F-4D97-AF65-F5344CB8AC3E}">
        <p14:creationId xmlns:p14="http://schemas.microsoft.com/office/powerpoint/2010/main" val="404556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Geometry</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400" dirty="0"/>
              <a:t>Figure 4b</a:t>
            </a:r>
          </a:p>
          <a:p>
            <a:pPr fontAlgn="base"/>
            <a:r>
              <a:rPr lang="en-GB" sz="2400" dirty="0"/>
              <a:t>weighted adjacency matrix of the weighted graph</a:t>
            </a:r>
          </a:p>
        </p:txBody>
      </p:sp>
    </p:spTree>
    <p:extLst>
      <p:ext uri="{BB962C8B-B14F-4D97-AF65-F5344CB8AC3E}">
        <p14:creationId xmlns:p14="http://schemas.microsoft.com/office/powerpoint/2010/main" val="12330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Strategy Space</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000" dirty="0"/>
              <a:t>collect </a:t>
            </a:r>
            <a:r>
              <a:rPr lang="en-GB" sz="2000" b="1" dirty="0"/>
              <a:t>sense inventories</a:t>
            </a:r>
            <a:r>
              <a:rPr lang="en-GB" sz="2000" dirty="0"/>
              <a:t> of each word M using a knowledge base (using WordNet and </a:t>
            </a:r>
            <a:r>
              <a:rPr lang="en-GB" sz="2000" dirty="0" err="1"/>
              <a:t>BabelNet</a:t>
            </a:r>
            <a:r>
              <a:rPr lang="en-GB" sz="2000" dirty="0"/>
              <a:t> as knowledge bases)</a:t>
            </a:r>
          </a:p>
          <a:p>
            <a:pPr fontAlgn="base"/>
            <a:r>
              <a:rPr lang="en-GB" sz="2000" dirty="0"/>
              <a:t>player (word) strategy space </a:t>
            </a:r>
          </a:p>
          <a:p>
            <a:pPr lvl="1" fontAlgn="base"/>
            <a:r>
              <a:rPr lang="el-GR" sz="1800" dirty="0"/>
              <a:t>Δ</a:t>
            </a:r>
            <a:r>
              <a:rPr lang="en-GB" sz="1800" dirty="0"/>
              <a:t>p = { x Rn : </a:t>
            </a:r>
            <a:r>
              <a:rPr lang="en-GB" sz="1800" dirty="0" err="1"/>
              <a:t>i</a:t>
            </a:r>
            <a:r>
              <a:rPr lang="en-GB" sz="1800" dirty="0"/>
              <a:t>=1nxi=1, where xi 0 for </a:t>
            </a:r>
            <a:r>
              <a:rPr lang="en-GB" sz="1800" dirty="0" err="1"/>
              <a:t>i</a:t>
            </a:r>
            <a:r>
              <a:rPr lang="en-GB" sz="1800" dirty="0"/>
              <a:t>=1,2, ... ,n }, n-simplex, where n=m+1, m is the number of pure strategies and each component </a:t>
            </a:r>
            <a:r>
              <a:rPr lang="en-GB" sz="1800" dirty="0" err="1"/>
              <a:t>x_i</a:t>
            </a:r>
            <a:r>
              <a:rPr lang="en-GB" sz="1800" dirty="0"/>
              <a:t> denotes the probability that player p chooses its </a:t>
            </a:r>
            <a:r>
              <a:rPr lang="en-GB" sz="1800" dirty="0" err="1"/>
              <a:t>i-th</a:t>
            </a:r>
            <a:r>
              <a:rPr lang="en-GB" sz="1800" dirty="0"/>
              <a:t> pure strategy</a:t>
            </a:r>
          </a:p>
          <a:p>
            <a:pPr lvl="1" fontAlgn="base"/>
            <a:r>
              <a:rPr lang="en-GB" sz="1800" dirty="0"/>
              <a:t>represented as a regular polygon of radius 1, where the distance from the </a:t>
            </a:r>
            <a:r>
              <a:rPr lang="en-GB" sz="1800" dirty="0" err="1"/>
              <a:t>center</a:t>
            </a:r>
            <a:r>
              <a:rPr lang="en-GB" sz="1800" dirty="0"/>
              <a:t> to any vertex (mixed strategy) represents the probability associated with a particular word sense (pure strategy) (Figure 5)</a:t>
            </a:r>
          </a:p>
          <a:p>
            <a:r>
              <a:rPr lang="en-GB" sz="2000" dirty="0"/>
              <a:t>(mixed strategy space of the game:</a:t>
            </a:r>
            <a:r>
              <a:rPr lang="el-GR" sz="2000" dirty="0"/>
              <a:t>Θ= Δ</a:t>
            </a:r>
            <a:r>
              <a:rPr lang="en-GB" sz="2000" dirty="0" err="1"/>
              <a:t>i</a:t>
            </a:r>
            <a:r>
              <a:rPr lang="en-GB" sz="2000" dirty="0"/>
              <a:t> , </a:t>
            </a:r>
            <a:r>
              <a:rPr lang="en-GB" sz="2000" dirty="0" err="1"/>
              <a:t>iI</a:t>
            </a:r>
            <a:r>
              <a:rPr lang="en-GB" sz="2000" dirty="0"/>
              <a:t> (Cartesian Product)</a:t>
            </a:r>
          </a:p>
          <a:p>
            <a:pPr fontAlgn="base"/>
            <a:br>
              <a:rPr lang="en-GB" sz="2000" dirty="0"/>
            </a:br>
            <a:r>
              <a:rPr lang="en-GB" sz="2000" dirty="0"/>
              <a:t>create the </a:t>
            </a:r>
            <a:r>
              <a:rPr lang="en-GB" sz="2000" b="1" dirty="0"/>
              <a:t>list</a:t>
            </a:r>
            <a:r>
              <a:rPr lang="en-GB" sz="2000" dirty="0"/>
              <a:t> C = (1, . . . , c) of all the unique concepts in the sense inventories (space of game)</a:t>
            </a:r>
          </a:p>
          <a:p>
            <a:r>
              <a:rPr lang="en-GB" sz="2000" dirty="0"/>
              <a:t>assign for each word in I a </a:t>
            </a:r>
            <a:r>
              <a:rPr lang="en-GB" sz="2000" b="1" dirty="0"/>
              <a:t>probability distribution</a:t>
            </a:r>
            <a:r>
              <a:rPr lang="en-GB" sz="2000" dirty="0"/>
              <a:t> over the senses in C (probability distribution over the possible strategies)</a:t>
            </a:r>
            <a:endParaRPr lang="en-GB" sz="4000" dirty="0"/>
          </a:p>
        </p:txBody>
      </p:sp>
    </p:spTree>
    <p:extLst>
      <p:ext uri="{BB962C8B-B14F-4D97-AF65-F5344CB8AC3E}">
        <p14:creationId xmlns:p14="http://schemas.microsoft.com/office/powerpoint/2010/main" val="307369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AC82-EB96-462D-BED8-5CF3D382DFF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Strategy Space</a:t>
            </a:r>
          </a:p>
        </p:txBody>
      </p:sp>
      <p:sp>
        <p:nvSpPr>
          <p:cNvPr id="3" name="Content Placeholder 2">
            <a:extLst>
              <a:ext uri="{FF2B5EF4-FFF2-40B4-BE49-F238E27FC236}">
                <a16:creationId xmlns:a16="http://schemas.microsoft.com/office/drawing/2014/main" id="{C6861A72-2853-4326-9060-F59A5559E06F}"/>
              </a:ext>
            </a:extLst>
          </p:cNvPr>
          <p:cNvSpPr>
            <a:spLocks noGrp="1"/>
          </p:cNvSpPr>
          <p:nvPr>
            <p:ph idx="1"/>
          </p:nvPr>
        </p:nvSpPr>
        <p:spPr/>
        <p:txBody>
          <a:bodyPr>
            <a:noAutofit/>
          </a:bodyPr>
          <a:lstStyle/>
          <a:p>
            <a:pPr fontAlgn="base"/>
            <a:r>
              <a:rPr lang="en-GB" sz="2400" dirty="0"/>
              <a:t>System Strategy space S (matrix )</a:t>
            </a:r>
          </a:p>
          <a:p>
            <a:pPr lvl="1" fontAlgn="base"/>
            <a:r>
              <a:rPr lang="en-GB" sz="2000" dirty="0"/>
              <a:t>Each component </a:t>
            </a:r>
            <a:r>
              <a:rPr lang="en-GB" sz="2000" dirty="0" err="1"/>
              <a:t>sih</a:t>
            </a:r>
            <a:r>
              <a:rPr lang="en-GB" sz="2000" dirty="0"/>
              <a:t> denotes the probability that the player chooses to play its </a:t>
            </a:r>
            <a:r>
              <a:rPr lang="en-GB" sz="2000" dirty="0" err="1"/>
              <a:t>hth</a:t>
            </a:r>
            <a:r>
              <a:rPr lang="en-GB" sz="2000" dirty="0"/>
              <a:t> pure strategy among all the strategies in its strategy profile</a:t>
            </a:r>
          </a:p>
          <a:p>
            <a:pPr lvl="1" fontAlgn="base"/>
            <a:r>
              <a:rPr lang="en-GB" sz="2000" dirty="0"/>
              <a:t>Uniform distribution </a:t>
            </a:r>
          </a:p>
          <a:p>
            <a:pPr lvl="2" fontAlgn="base"/>
            <a:r>
              <a:rPr lang="en-GB" sz="1800" dirty="0"/>
              <a:t>equation 15</a:t>
            </a:r>
          </a:p>
          <a:p>
            <a:pPr lvl="2" fontAlgn="base"/>
            <a:r>
              <a:rPr lang="en-GB" sz="1800" dirty="0"/>
              <a:t>unsupervised learning: no prior knowledge</a:t>
            </a:r>
          </a:p>
          <a:p>
            <a:pPr lvl="1" fontAlgn="base"/>
            <a:r>
              <a:rPr lang="en-GB" sz="2000" dirty="0"/>
              <a:t>Geometric distribution</a:t>
            </a:r>
          </a:p>
          <a:p>
            <a:pPr lvl="2" fontAlgn="base"/>
            <a:r>
              <a:rPr lang="en-GB" sz="1800" dirty="0"/>
              <a:t>semi-supervised learning: exploits information from prior knowledge </a:t>
            </a:r>
          </a:p>
          <a:p>
            <a:pPr lvl="2" fontAlgn="base"/>
            <a:r>
              <a:rPr lang="en-GB" sz="1800" dirty="0"/>
              <a:t>equation 16: probability according to its rank, concentrating a higher probability on senses that have a high frequency</a:t>
            </a:r>
          </a:p>
          <a:p>
            <a:pPr lvl="2" fontAlgn="base"/>
            <a:r>
              <a:rPr lang="en-GB" sz="1800" dirty="0"/>
              <a:t>equation 17: cluster the senses &amp; assign an equal probability to the senses belonging to a determined cluster</a:t>
            </a:r>
          </a:p>
        </p:txBody>
      </p:sp>
    </p:spTree>
    <p:extLst>
      <p:ext uri="{BB962C8B-B14F-4D97-AF65-F5344CB8AC3E}">
        <p14:creationId xmlns:p14="http://schemas.microsoft.com/office/powerpoint/2010/main" val="96557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2281</Words>
  <Application>Microsoft Macintosh PowerPoint</Application>
  <PresentationFormat>Widescreen</PresentationFormat>
  <Paragraphs>183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Office Theme</vt:lpstr>
      <vt:lpstr>Proposed System</vt:lpstr>
      <vt:lpstr>Proposed System</vt:lpstr>
      <vt:lpstr>Data Modelling</vt:lpstr>
      <vt:lpstr>Data Modelling</vt:lpstr>
      <vt:lpstr>Data Geometry</vt:lpstr>
      <vt:lpstr>Data Geometry</vt:lpstr>
      <vt:lpstr>Data Geometry</vt:lpstr>
      <vt:lpstr>Strategy Space</vt:lpstr>
      <vt:lpstr>Strategy Space</vt:lpstr>
      <vt:lpstr>Payoff</vt:lpstr>
      <vt:lpstr>Payoff</vt:lpstr>
      <vt:lpstr>System Dynamics and Sense Classification</vt:lpstr>
      <vt:lpstr>System Dynamics and Sense Classification</vt:lpstr>
      <vt:lpstr>Figure 5</vt:lpstr>
      <vt:lpstr>Parameter Tuning</vt:lpstr>
      <vt:lpstr>Parameter Tuning - Results</vt:lpstr>
      <vt:lpstr>Evaluation set-up</vt:lpstr>
      <vt:lpstr> Comparison to state-of-the-art algorithms </vt:lpstr>
      <vt:lpstr> Comparison to state-of-the-art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Tuning</dc:title>
  <dc:creator>lt1200020@o365.uoa.gr</dc:creator>
  <cp:lastModifiedBy>Christina-Theano Kylafi</cp:lastModifiedBy>
  <cp:revision>41</cp:revision>
  <dcterms:created xsi:type="dcterms:W3CDTF">2021-02-03T20:20:42Z</dcterms:created>
  <dcterms:modified xsi:type="dcterms:W3CDTF">2021-02-04T02:55:18Z</dcterms:modified>
</cp:coreProperties>
</file>