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76" r:id="rId2"/>
    <p:sldId id="274" r:id="rId3"/>
    <p:sldId id="277" r:id="rId4"/>
    <p:sldId id="257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9" r:id="rId15"/>
    <p:sldId id="262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5707"/>
  </p:normalViewPr>
  <p:slideViewPr>
    <p:cSldViewPr snapToGrid="0">
      <p:cViewPr>
        <p:scale>
          <a:sx n="95" d="100"/>
          <a:sy n="95" d="100"/>
        </p:scale>
        <p:origin x="8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11590-13C9-4BF6-97AB-5D2A054C71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A0015E-1264-44DE-978E-8160E4301A3E}">
      <dgm:prSet/>
      <dgm:spPr/>
      <dgm:t>
        <a:bodyPr/>
        <a:lstStyle/>
        <a:p>
          <a:pPr>
            <a:defRPr b="1"/>
          </a:pPr>
          <a:r>
            <a:rPr lang="en-GB" dirty="0">
              <a:solidFill>
                <a:schemeClr val="tx1"/>
              </a:solidFill>
            </a:rPr>
            <a:t>The final </a:t>
          </a:r>
          <a:r>
            <a:rPr lang="en-GB" b="1" dirty="0">
              <a:solidFill>
                <a:schemeClr val="tx1"/>
              </a:solidFill>
            </a:rPr>
            <a:t>labelling</a:t>
          </a:r>
          <a:r>
            <a:rPr lang="en-GB" dirty="0">
              <a:solidFill>
                <a:schemeClr val="tx1"/>
              </a:solidFill>
            </a:rPr>
            <a:t> of the data is </a:t>
          </a:r>
          <a:r>
            <a:rPr lang="en-GB" b="1" dirty="0">
              <a:solidFill>
                <a:schemeClr val="tx1"/>
              </a:solidFill>
            </a:rPr>
            <a:t>consistent</a:t>
          </a:r>
          <a:r>
            <a:rPr lang="en-GB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853B1517-6B72-44A9-A7AA-95073AF1DF6A}" type="parTrans" cxnId="{C9166264-1CA5-4AAC-86DE-0BB3C506C728}">
      <dgm:prSet/>
      <dgm:spPr/>
      <dgm:t>
        <a:bodyPr/>
        <a:lstStyle/>
        <a:p>
          <a:endParaRPr lang="en-US"/>
        </a:p>
      </dgm:t>
    </dgm:pt>
    <dgm:pt modelId="{4743EB48-F038-4193-9EC7-E39158133563}" type="sibTrans" cxnId="{C9166264-1CA5-4AAC-86DE-0BB3C506C728}">
      <dgm:prSet/>
      <dgm:spPr/>
      <dgm:t>
        <a:bodyPr/>
        <a:lstStyle/>
        <a:p>
          <a:endParaRPr lang="en-US"/>
        </a:p>
      </dgm:t>
    </dgm:pt>
    <dgm:pt modelId="{40F95E73-E91B-4E91-A33E-8F3166A3CA44}">
      <dgm:prSet/>
      <dgm:spPr/>
      <dgm:t>
        <a:bodyPr/>
        <a:lstStyle/>
        <a:p>
          <a:pPr>
            <a:defRPr b="1"/>
          </a:pPr>
          <a:r>
            <a:rPr lang="en-GB" dirty="0">
              <a:solidFill>
                <a:schemeClr val="tx1"/>
              </a:solidFill>
            </a:rPr>
            <a:t>The </a:t>
          </a:r>
          <a:r>
            <a:rPr lang="en-GB" b="1" dirty="0">
              <a:solidFill>
                <a:schemeClr val="tx1"/>
              </a:solidFill>
            </a:rPr>
            <a:t>solution</a:t>
          </a:r>
          <a:r>
            <a:rPr lang="en-GB" dirty="0">
              <a:solidFill>
                <a:schemeClr val="tx1"/>
              </a:solidFill>
            </a:rPr>
            <a:t> of the problem is </a:t>
          </a:r>
          <a:r>
            <a:rPr lang="en-GB" b="1" dirty="0">
              <a:solidFill>
                <a:schemeClr val="tx1"/>
              </a:solidFill>
            </a:rPr>
            <a:t>always</a:t>
          </a:r>
          <a:r>
            <a:rPr lang="en-GB" dirty="0">
              <a:solidFill>
                <a:schemeClr val="tx1"/>
              </a:solidFill>
            </a:rPr>
            <a:t> found </a:t>
          </a:r>
          <a:endParaRPr lang="en-US" dirty="0">
            <a:solidFill>
              <a:schemeClr val="tx1"/>
            </a:solidFill>
          </a:endParaRPr>
        </a:p>
      </dgm:t>
    </dgm:pt>
    <dgm:pt modelId="{05F9B6F9-A9DD-499E-85F1-3A632E58942D}" type="parTrans" cxnId="{C73EDD15-AEB6-4163-B05B-3F464B048C28}">
      <dgm:prSet/>
      <dgm:spPr/>
      <dgm:t>
        <a:bodyPr/>
        <a:lstStyle/>
        <a:p>
          <a:endParaRPr lang="en-US"/>
        </a:p>
      </dgm:t>
    </dgm:pt>
    <dgm:pt modelId="{C1DB76E6-2DBB-45E2-8ED8-761BF0151F0D}" type="sibTrans" cxnId="{C73EDD15-AEB6-4163-B05B-3F464B048C28}">
      <dgm:prSet/>
      <dgm:spPr/>
      <dgm:t>
        <a:bodyPr/>
        <a:lstStyle/>
        <a:p>
          <a:endParaRPr lang="en-US"/>
        </a:p>
      </dgm:t>
    </dgm:pt>
    <dgm:pt modelId="{664B4BC6-215D-4969-BD43-2465ACF9D448}">
      <dgm:prSet/>
      <dgm:spPr/>
      <dgm:t>
        <a:bodyPr/>
        <a:lstStyle/>
        <a:p>
          <a:r>
            <a:rPr lang="en-US" dirty="0"/>
            <a:t>System </a:t>
          </a:r>
          <a:r>
            <a:rPr lang="en-US" b="0" dirty="0"/>
            <a:t>convergence </a:t>
          </a:r>
          <a:r>
            <a:rPr lang="en-GB" b="0" dirty="0"/>
            <a:t>to the nearest Nash equilibrium </a:t>
          </a:r>
        </a:p>
        <a:p>
          <a:r>
            <a:rPr lang="en-GB" dirty="0"/>
            <a:t>(from dynamics’ starting point) </a:t>
          </a:r>
          <a:endParaRPr lang="en-US" dirty="0"/>
        </a:p>
      </dgm:t>
    </dgm:pt>
    <dgm:pt modelId="{1DA4EC4F-BA76-4FA4-9669-3E2E71155688}" type="parTrans" cxnId="{13ECECA5-C7A8-40F5-A9D0-BDDA46DE66A2}">
      <dgm:prSet/>
      <dgm:spPr/>
      <dgm:t>
        <a:bodyPr/>
        <a:lstStyle/>
        <a:p>
          <a:endParaRPr lang="en-US"/>
        </a:p>
      </dgm:t>
    </dgm:pt>
    <dgm:pt modelId="{693E3B6F-A3A0-49D7-A7CA-71C0FA1D5875}" type="sibTrans" cxnId="{13ECECA5-C7A8-40F5-A9D0-BDDA46DE66A2}">
      <dgm:prSet/>
      <dgm:spPr/>
      <dgm:t>
        <a:bodyPr/>
        <a:lstStyle/>
        <a:p>
          <a:endParaRPr lang="en-US"/>
        </a:p>
      </dgm:t>
    </dgm:pt>
    <dgm:pt modelId="{7607EEF3-9B0E-429C-94DC-9A0CAF6E1903}">
      <dgm:prSet/>
      <dgm:spPr/>
      <dgm:t>
        <a:bodyPr/>
        <a:lstStyle/>
        <a:p>
          <a:r>
            <a:rPr lang="en-GB"/>
            <a:t>Target word </a:t>
          </a:r>
          <a:endParaRPr lang="en-US"/>
        </a:p>
      </dgm:t>
    </dgm:pt>
    <dgm:pt modelId="{F955B0C4-53A1-4C90-8B03-13AE4FCEC3C6}" type="parTrans" cxnId="{7D7156E4-ED5B-476A-9FF5-4E3DCD11407B}">
      <dgm:prSet/>
      <dgm:spPr/>
      <dgm:t>
        <a:bodyPr/>
        <a:lstStyle/>
        <a:p>
          <a:endParaRPr lang="en-US"/>
        </a:p>
      </dgm:t>
    </dgm:pt>
    <dgm:pt modelId="{8878E5CF-C235-4BC1-AD18-4FB41EEDD56B}" type="sibTrans" cxnId="{7D7156E4-ED5B-476A-9FF5-4E3DCD11407B}">
      <dgm:prSet/>
      <dgm:spPr/>
      <dgm:t>
        <a:bodyPr/>
        <a:lstStyle/>
        <a:p>
          <a:endParaRPr lang="en-US"/>
        </a:p>
      </dgm:t>
    </dgm:pt>
    <dgm:pt modelId="{1AEDB1BB-970A-48DA-A411-962D43334F99}">
      <dgm:prSet/>
      <dgm:spPr/>
      <dgm:t>
        <a:bodyPr/>
        <a:lstStyle/>
        <a:p>
          <a:r>
            <a:rPr lang="en-GB"/>
            <a:t>Words in its context</a:t>
          </a:r>
          <a:endParaRPr lang="en-US"/>
        </a:p>
      </dgm:t>
    </dgm:pt>
    <dgm:pt modelId="{6C8B97FE-CA64-4001-9111-F681871B33C1}" type="parTrans" cxnId="{32D26B40-4F94-4471-974C-DD26EAA93001}">
      <dgm:prSet/>
      <dgm:spPr/>
      <dgm:t>
        <a:bodyPr/>
        <a:lstStyle/>
        <a:p>
          <a:endParaRPr lang="en-US"/>
        </a:p>
      </dgm:t>
    </dgm:pt>
    <dgm:pt modelId="{C937011E-FD7C-4D0C-A7B1-0E1CDD480BC1}" type="sibTrans" cxnId="{32D26B40-4F94-4471-974C-DD26EAA93001}">
      <dgm:prSet/>
      <dgm:spPr/>
      <dgm:t>
        <a:bodyPr/>
        <a:lstStyle/>
        <a:p>
          <a:endParaRPr lang="en-US"/>
        </a:p>
      </dgm:t>
    </dgm:pt>
    <dgm:pt modelId="{4DC9D1D7-807F-4E1B-A88B-3E940426F1C5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WSD problem</a:t>
          </a:r>
          <a:endParaRPr lang="en-US">
            <a:solidFill>
              <a:schemeClr val="tx1"/>
            </a:solidFill>
          </a:endParaRPr>
        </a:p>
      </dgm:t>
    </dgm:pt>
    <dgm:pt modelId="{B628E349-A971-435F-A6D0-154F4FCD05CE}" type="parTrans" cxnId="{E221242C-4D0E-42CE-A7D4-59C3CD50E9CF}">
      <dgm:prSet/>
      <dgm:spPr/>
      <dgm:t>
        <a:bodyPr/>
        <a:lstStyle/>
        <a:p>
          <a:endParaRPr lang="en-US"/>
        </a:p>
      </dgm:t>
    </dgm:pt>
    <dgm:pt modelId="{4B183208-39A2-456F-8DD1-D1431E06AA49}" type="sibTrans" cxnId="{E221242C-4D0E-42CE-A7D4-59C3CD50E9CF}">
      <dgm:prSet/>
      <dgm:spPr/>
      <dgm:t>
        <a:bodyPr/>
        <a:lstStyle/>
        <a:p>
          <a:endParaRPr lang="en-US"/>
        </a:p>
      </dgm:t>
    </dgm:pt>
    <dgm:pt modelId="{F3AEF110-F4B4-4C64-A88F-5563EA30F301}">
      <dgm:prSet/>
      <dgm:spPr/>
      <dgm:t>
        <a:bodyPr/>
        <a:lstStyle/>
        <a:p>
          <a:r>
            <a:rPr lang="en-GB"/>
            <a:t>Continuous optimization problem</a:t>
          </a:r>
          <a:endParaRPr lang="en-US"/>
        </a:p>
      </dgm:t>
    </dgm:pt>
    <dgm:pt modelId="{F01165D2-998C-400B-9113-145D38C3153E}" type="parTrans" cxnId="{D4A4DCD7-A0CC-4DA4-BAF5-429C7A5B1AFA}">
      <dgm:prSet/>
      <dgm:spPr/>
      <dgm:t>
        <a:bodyPr/>
        <a:lstStyle/>
        <a:p>
          <a:endParaRPr lang="en-US"/>
        </a:p>
      </dgm:t>
    </dgm:pt>
    <dgm:pt modelId="{CAD50EB3-0748-43BF-8D64-84B90D760B31}" type="sibTrans" cxnId="{D4A4DCD7-A0CC-4DA4-BAF5-429C7A5B1AFA}">
      <dgm:prSet/>
      <dgm:spPr/>
      <dgm:t>
        <a:bodyPr/>
        <a:lstStyle/>
        <a:p>
          <a:endParaRPr lang="en-US"/>
        </a:p>
      </dgm:t>
    </dgm:pt>
    <dgm:pt modelId="{E9422FA7-3BFE-4771-9FE9-A519AC8AC5B8}">
      <dgm:prSet/>
      <dgm:spPr/>
      <dgm:t>
        <a:bodyPr/>
        <a:lstStyle/>
        <a:p>
          <a:r>
            <a:rPr lang="en-GB" dirty="0"/>
            <a:t>Exploitation of contextual information in a dynamic way</a:t>
          </a:r>
          <a:endParaRPr lang="en-US" dirty="0"/>
        </a:p>
      </dgm:t>
    </dgm:pt>
    <dgm:pt modelId="{FAF2038C-A103-495A-8BFC-11F04BD3CA17}" type="parTrans" cxnId="{724E420F-0B41-4F7C-85AF-46D56EF66B0A}">
      <dgm:prSet/>
      <dgm:spPr/>
      <dgm:t>
        <a:bodyPr/>
        <a:lstStyle/>
        <a:p>
          <a:endParaRPr lang="en-US"/>
        </a:p>
      </dgm:t>
    </dgm:pt>
    <dgm:pt modelId="{5BE15535-BC0E-4A62-8532-E1ED8A3C740F}" type="sibTrans" cxnId="{724E420F-0B41-4F7C-85AF-46D56EF66B0A}">
      <dgm:prSet/>
      <dgm:spPr/>
      <dgm:t>
        <a:bodyPr/>
        <a:lstStyle/>
        <a:p>
          <a:endParaRPr lang="en-US"/>
        </a:p>
      </dgm:t>
    </dgm:pt>
    <dgm:pt modelId="{DEC6C1E7-92B4-403C-9BEB-F6FFD8F59AD9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Versatile approach</a:t>
          </a:r>
          <a:endParaRPr lang="en-US">
            <a:solidFill>
              <a:schemeClr val="tx1"/>
            </a:solidFill>
          </a:endParaRPr>
        </a:p>
      </dgm:t>
    </dgm:pt>
    <dgm:pt modelId="{FCF5DA84-13F5-4ACE-866F-230894794398}" type="parTrans" cxnId="{5198EED4-3E25-4D44-BBE4-99F20C48FEBE}">
      <dgm:prSet/>
      <dgm:spPr/>
      <dgm:t>
        <a:bodyPr/>
        <a:lstStyle/>
        <a:p>
          <a:endParaRPr lang="en-US"/>
        </a:p>
      </dgm:t>
    </dgm:pt>
    <dgm:pt modelId="{0B768BFD-28F2-4E4E-88E7-48669717DA37}" type="sibTrans" cxnId="{5198EED4-3E25-4D44-BBE4-99F20C48FEBE}">
      <dgm:prSet/>
      <dgm:spPr/>
      <dgm:t>
        <a:bodyPr/>
        <a:lstStyle/>
        <a:p>
          <a:endParaRPr lang="en-US"/>
        </a:p>
      </dgm:t>
    </dgm:pt>
    <dgm:pt modelId="{EAFEA7FA-F820-4C65-9D8C-44FAA79FE739}">
      <dgm:prSet/>
      <dgm:spPr/>
      <dgm:t>
        <a:bodyPr/>
        <a:lstStyle/>
        <a:p>
          <a:r>
            <a:rPr lang="en-GB" dirty="0"/>
            <a:t>adaptive to different scenarios and tasks</a:t>
          </a:r>
          <a:endParaRPr lang="en-US" dirty="0"/>
        </a:p>
      </dgm:t>
    </dgm:pt>
    <dgm:pt modelId="{0C5291A8-2953-4132-A67C-5901235E99AA}" type="parTrans" cxnId="{EFB52C0B-C5EC-4A96-B174-EA02CF66D936}">
      <dgm:prSet/>
      <dgm:spPr/>
      <dgm:t>
        <a:bodyPr/>
        <a:lstStyle/>
        <a:p>
          <a:endParaRPr lang="en-US"/>
        </a:p>
      </dgm:t>
    </dgm:pt>
    <dgm:pt modelId="{E0786ABA-085B-407E-B6FE-449A9A0C1844}" type="sibTrans" cxnId="{EFB52C0B-C5EC-4A96-B174-EA02CF66D936}">
      <dgm:prSet/>
      <dgm:spPr/>
      <dgm:t>
        <a:bodyPr/>
        <a:lstStyle/>
        <a:p>
          <a:endParaRPr lang="en-US"/>
        </a:p>
      </dgm:t>
    </dgm:pt>
    <dgm:pt modelId="{C1EBEC62-9C50-45DC-9BE2-6AB3CBE82861}">
      <dgm:prSet/>
      <dgm:spPr/>
      <dgm:t>
        <a:bodyPr/>
        <a:lstStyle/>
        <a:p>
          <a:pPr>
            <a:defRPr b="1"/>
          </a:pPr>
          <a:r>
            <a:rPr lang="en-GB">
              <a:solidFill>
                <a:schemeClr val="tx1"/>
              </a:solidFill>
            </a:rPr>
            <a:t>Most appropriate sense association </a:t>
          </a:r>
          <a:endParaRPr lang="en-US" dirty="0">
            <a:solidFill>
              <a:schemeClr val="tx1"/>
            </a:solidFill>
          </a:endParaRPr>
        </a:p>
      </dgm:t>
    </dgm:pt>
    <dgm:pt modelId="{B8F24099-BA8D-4684-932D-C9252F2A4E4A}" type="sibTrans" cxnId="{6625388A-F49B-42B8-8188-8F6DFC6FB8F2}">
      <dgm:prSet/>
      <dgm:spPr/>
      <dgm:t>
        <a:bodyPr/>
        <a:lstStyle/>
        <a:p>
          <a:endParaRPr lang="en-US"/>
        </a:p>
      </dgm:t>
    </dgm:pt>
    <dgm:pt modelId="{9BB8F910-1462-4F4F-9E24-E5EE9EB2E373}" type="parTrans" cxnId="{6625388A-F49B-42B8-8188-8F6DFC6FB8F2}">
      <dgm:prSet/>
      <dgm:spPr/>
      <dgm:t>
        <a:bodyPr/>
        <a:lstStyle/>
        <a:p>
          <a:endParaRPr lang="en-US"/>
        </a:p>
      </dgm:t>
    </dgm:pt>
    <dgm:pt modelId="{128ED690-E13B-8141-A59C-5A01EB3BDE05}">
      <dgm:prSet/>
      <dgm:spPr/>
      <dgm:t>
        <a:bodyPr/>
        <a:lstStyle/>
        <a:p>
          <a:pPr>
            <a:buNone/>
          </a:pPr>
          <a:r>
            <a:rPr lang="en-GB" dirty="0"/>
            <a:t>(evolutionary game theoretic framework)</a:t>
          </a:r>
          <a:endParaRPr lang="en-US" dirty="0"/>
        </a:p>
      </dgm:t>
    </dgm:pt>
    <dgm:pt modelId="{B5A31114-E25F-D747-8860-0BCB638CA4C4}" type="parTrans" cxnId="{536CE138-64AC-2547-ACA0-BB43A9E72AEF}">
      <dgm:prSet/>
      <dgm:spPr/>
      <dgm:t>
        <a:bodyPr/>
        <a:lstStyle/>
        <a:p>
          <a:endParaRPr lang="en-GB"/>
        </a:p>
      </dgm:t>
    </dgm:pt>
    <dgm:pt modelId="{D771181E-DCF2-1144-A084-2F93BD0F12A1}" type="sibTrans" cxnId="{536CE138-64AC-2547-ACA0-BB43A9E72AEF}">
      <dgm:prSet/>
      <dgm:spPr/>
      <dgm:t>
        <a:bodyPr/>
        <a:lstStyle/>
        <a:p>
          <a:endParaRPr lang="en-GB"/>
        </a:p>
      </dgm:t>
    </dgm:pt>
    <dgm:pt modelId="{00FBA663-6BBE-0449-A9CF-35DCD088AE3F}">
      <dgm:prSet/>
      <dgm:spPr/>
      <dgm:t>
        <a:bodyPr/>
        <a:lstStyle/>
        <a:p>
          <a:r>
            <a:rPr lang="en-GB" b="0" dirty="0"/>
            <a:t>unsupervised / semi-supervised</a:t>
          </a:r>
          <a:endParaRPr lang="en-US" dirty="0"/>
        </a:p>
      </dgm:t>
    </dgm:pt>
    <dgm:pt modelId="{4CD4A1B5-07FD-CD40-876A-470CEC222330}" type="parTrans" cxnId="{DDC264E8-054C-9149-B7CD-821E7273C0ED}">
      <dgm:prSet/>
      <dgm:spPr/>
      <dgm:t>
        <a:bodyPr/>
        <a:lstStyle/>
        <a:p>
          <a:endParaRPr lang="en-GB"/>
        </a:p>
      </dgm:t>
    </dgm:pt>
    <dgm:pt modelId="{190A55F7-C501-6442-AEA7-4AC71F79A6C0}" type="sibTrans" cxnId="{DDC264E8-054C-9149-B7CD-821E7273C0ED}">
      <dgm:prSet/>
      <dgm:spPr/>
      <dgm:t>
        <a:bodyPr/>
        <a:lstStyle/>
        <a:p>
          <a:endParaRPr lang="en-GB"/>
        </a:p>
      </dgm:t>
    </dgm:pt>
    <dgm:pt modelId="{1ED6E547-CDA1-F942-9092-8BD5AC70F5DD}" type="pres">
      <dgm:prSet presAssocID="{F2011590-13C9-4BF6-97AB-5D2A054C7161}" presName="linear" presStyleCnt="0">
        <dgm:presLayoutVars>
          <dgm:dir/>
          <dgm:animLvl val="lvl"/>
          <dgm:resizeHandles val="exact"/>
        </dgm:presLayoutVars>
      </dgm:prSet>
      <dgm:spPr/>
    </dgm:pt>
    <dgm:pt modelId="{5E2539FB-5DB0-204A-B997-40B8C60095F3}" type="pres">
      <dgm:prSet presAssocID="{20A0015E-1264-44DE-978E-8160E4301A3E}" presName="parentLin" presStyleCnt="0"/>
      <dgm:spPr/>
    </dgm:pt>
    <dgm:pt modelId="{EC5761B9-432D-B845-BB25-4DA429206C0C}" type="pres">
      <dgm:prSet presAssocID="{20A0015E-1264-44DE-978E-8160E4301A3E}" presName="parentLeftMargin" presStyleLbl="node1" presStyleIdx="0" presStyleCnt="5"/>
      <dgm:spPr/>
    </dgm:pt>
    <dgm:pt modelId="{CDDE68EE-BA79-A449-8AD9-9E4921D4B76C}" type="pres">
      <dgm:prSet presAssocID="{20A0015E-1264-44DE-978E-8160E4301A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8AC9B4-A215-EB45-9F25-81D8F80CA741}" type="pres">
      <dgm:prSet presAssocID="{20A0015E-1264-44DE-978E-8160E4301A3E}" presName="negativeSpace" presStyleCnt="0"/>
      <dgm:spPr/>
    </dgm:pt>
    <dgm:pt modelId="{CF45D394-7F37-C14D-9860-FF3153A0E415}" type="pres">
      <dgm:prSet presAssocID="{20A0015E-1264-44DE-978E-8160E4301A3E}" presName="childText" presStyleLbl="conFgAcc1" presStyleIdx="0" presStyleCnt="5">
        <dgm:presLayoutVars>
          <dgm:bulletEnabled val="1"/>
        </dgm:presLayoutVars>
      </dgm:prSet>
      <dgm:spPr/>
    </dgm:pt>
    <dgm:pt modelId="{40B7B24A-EC67-4D4C-AF75-3F6B29C7D947}" type="pres">
      <dgm:prSet presAssocID="{4743EB48-F038-4193-9EC7-E39158133563}" presName="spaceBetweenRectangles" presStyleCnt="0"/>
      <dgm:spPr/>
    </dgm:pt>
    <dgm:pt modelId="{B7BBE9C1-1AA8-9F48-8630-C9EA491CC6C9}" type="pres">
      <dgm:prSet presAssocID="{40F95E73-E91B-4E91-A33E-8F3166A3CA44}" presName="parentLin" presStyleCnt="0"/>
      <dgm:spPr/>
    </dgm:pt>
    <dgm:pt modelId="{8D925D53-4A12-BE4B-9A08-23AF56C77AD6}" type="pres">
      <dgm:prSet presAssocID="{40F95E73-E91B-4E91-A33E-8F3166A3CA44}" presName="parentLeftMargin" presStyleLbl="node1" presStyleIdx="0" presStyleCnt="5"/>
      <dgm:spPr/>
    </dgm:pt>
    <dgm:pt modelId="{389DECAA-1DA4-2148-AB28-548AC80C4A70}" type="pres">
      <dgm:prSet presAssocID="{40F95E73-E91B-4E91-A33E-8F3166A3CA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94B455-34CD-7D45-B9C8-88D06260A6A8}" type="pres">
      <dgm:prSet presAssocID="{40F95E73-E91B-4E91-A33E-8F3166A3CA44}" presName="negativeSpace" presStyleCnt="0"/>
      <dgm:spPr/>
    </dgm:pt>
    <dgm:pt modelId="{F9771B48-C8C5-8841-9895-D04629100757}" type="pres">
      <dgm:prSet presAssocID="{40F95E73-E91B-4E91-A33E-8F3166A3CA44}" presName="childText" presStyleLbl="conFgAcc1" presStyleIdx="1" presStyleCnt="5">
        <dgm:presLayoutVars>
          <dgm:bulletEnabled val="1"/>
        </dgm:presLayoutVars>
      </dgm:prSet>
      <dgm:spPr/>
    </dgm:pt>
    <dgm:pt modelId="{0DEB64DE-357C-A444-B674-D05E680665FE}" type="pres">
      <dgm:prSet presAssocID="{C1DB76E6-2DBB-45E2-8ED8-761BF0151F0D}" presName="spaceBetweenRectangles" presStyleCnt="0"/>
      <dgm:spPr/>
    </dgm:pt>
    <dgm:pt modelId="{272CA987-7A32-014D-9B3A-61E7547F4DBE}" type="pres">
      <dgm:prSet presAssocID="{C1EBEC62-9C50-45DC-9BE2-6AB3CBE82861}" presName="parentLin" presStyleCnt="0"/>
      <dgm:spPr/>
    </dgm:pt>
    <dgm:pt modelId="{BC86203B-BDE6-5E42-8E99-69F293A10457}" type="pres">
      <dgm:prSet presAssocID="{C1EBEC62-9C50-45DC-9BE2-6AB3CBE82861}" presName="parentLeftMargin" presStyleLbl="node1" presStyleIdx="1" presStyleCnt="5"/>
      <dgm:spPr/>
    </dgm:pt>
    <dgm:pt modelId="{C475D8B7-F068-3742-A2A0-C0AFD5782F8C}" type="pres">
      <dgm:prSet presAssocID="{C1EBEC62-9C50-45DC-9BE2-6AB3CBE828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940949-8BEB-D54A-B81F-BFC92C2465E7}" type="pres">
      <dgm:prSet presAssocID="{C1EBEC62-9C50-45DC-9BE2-6AB3CBE82861}" presName="negativeSpace" presStyleCnt="0"/>
      <dgm:spPr/>
    </dgm:pt>
    <dgm:pt modelId="{0D3CCCD1-5F8E-0E47-9623-9815B2677FF1}" type="pres">
      <dgm:prSet presAssocID="{C1EBEC62-9C50-45DC-9BE2-6AB3CBE82861}" presName="childText" presStyleLbl="conFgAcc1" presStyleIdx="2" presStyleCnt="5">
        <dgm:presLayoutVars>
          <dgm:bulletEnabled val="1"/>
        </dgm:presLayoutVars>
      </dgm:prSet>
      <dgm:spPr/>
    </dgm:pt>
    <dgm:pt modelId="{C78E14B3-3585-5B4A-8E52-9FC47A0E6AEC}" type="pres">
      <dgm:prSet presAssocID="{B8F24099-BA8D-4684-932D-C9252F2A4E4A}" presName="spaceBetweenRectangles" presStyleCnt="0"/>
      <dgm:spPr/>
    </dgm:pt>
    <dgm:pt modelId="{8B0917CA-2DB0-C241-978F-95B507E01C54}" type="pres">
      <dgm:prSet presAssocID="{4DC9D1D7-807F-4E1B-A88B-3E940426F1C5}" presName="parentLin" presStyleCnt="0"/>
      <dgm:spPr/>
    </dgm:pt>
    <dgm:pt modelId="{80F328AA-4F49-6C49-8021-E9624A554220}" type="pres">
      <dgm:prSet presAssocID="{4DC9D1D7-807F-4E1B-A88B-3E940426F1C5}" presName="parentLeftMargin" presStyleLbl="node1" presStyleIdx="2" presStyleCnt="5"/>
      <dgm:spPr/>
    </dgm:pt>
    <dgm:pt modelId="{EFF39500-15BB-F641-8D72-AF10741D4B83}" type="pres">
      <dgm:prSet presAssocID="{4DC9D1D7-807F-4E1B-A88B-3E940426F1C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FF0A2E-160A-AC45-AAE3-F06844F0123D}" type="pres">
      <dgm:prSet presAssocID="{4DC9D1D7-807F-4E1B-A88B-3E940426F1C5}" presName="negativeSpace" presStyleCnt="0"/>
      <dgm:spPr/>
    </dgm:pt>
    <dgm:pt modelId="{A45773E9-729B-064A-BEF7-56635C22CA55}" type="pres">
      <dgm:prSet presAssocID="{4DC9D1D7-807F-4E1B-A88B-3E940426F1C5}" presName="childText" presStyleLbl="conFgAcc1" presStyleIdx="3" presStyleCnt="5">
        <dgm:presLayoutVars>
          <dgm:bulletEnabled val="1"/>
        </dgm:presLayoutVars>
      </dgm:prSet>
      <dgm:spPr/>
    </dgm:pt>
    <dgm:pt modelId="{5DB50CD5-ED87-8244-A515-D20F6AD975D7}" type="pres">
      <dgm:prSet presAssocID="{4B183208-39A2-456F-8DD1-D1431E06AA49}" presName="spaceBetweenRectangles" presStyleCnt="0"/>
      <dgm:spPr/>
    </dgm:pt>
    <dgm:pt modelId="{5141BFD9-5A1C-9341-9471-B566E5A29EC7}" type="pres">
      <dgm:prSet presAssocID="{DEC6C1E7-92B4-403C-9BEB-F6FFD8F59AD9}" presName="parentLin" presStyleCnt="0"/>
      <dgm:spPr/>
    </dgm:pt>
    <dgm:pt modelId="{4AA05E0C-D731-AD41-ACC1-577B712FFF8F}" type="pres">
      <dgm:prSet presAssocID="{DEC6C1E7-92B4-403C-9BEB-F6FFD8F59AD9}" presName="parentLeftMargin" presStyleLbl="node1" presStyleIdx="3" presStyleCnt="5"/>
      <dgm:spPr/>
    </dgm:pt>
    <dgm:pt modelId="{1270CC7E-50C8-D345-A3C6-9051F0EA85E7}" type="pres">
      <dgm:prSet presAssocID="{DEC6C1E7-92B4-403C-9BEB-F6FFD8F59AD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446CFF-737E-F34E-9854-9BDCD4643D56}" type="pres">
      <dgm:prSet presAssocID="{DEC6C1E7-92B4-403C-9BEB-F6FFD8F59AD9}" presName="negativeSpace" presStyleCnt="0"/>
      <dgm:spPr/>
    </dgm:pt>
    <dgm:pt modelId="{673CEEBD-F8C1-5B4E-A109-22A6CE506AC9}" type="pres">
      <dgm:prSet presAssocID="{DEC6C1E7-92B4-403C-9BEB-F6FFD8F59AD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0ACF803-856F-2041-8A13-49EC5FD39A1F}" type="presOf" srcId="{20A0015E-1264-44DE-978E-8160E4301A3E}" destId="{EC5761B9-432D-B845-BB25-4DA429206C0C}" srcOrd="0" destOrd="0" presId="urn:microsoft.com/office/officeart/2005/8/layout/list1"/>
    <dgm:cxn modelId="{EFB52C0B-C5EC-4A96-B174-EA02CF66D936}" srcId="{DEC6C1E7-92B4-403C-9BEB-F6FFD8F59AD9}" destId="{EAFEA7FA-F820-4C65-9D8C-44FAA79FE739}" srcOrd="0" destOrd="0" parTransId="{0C5291A8-2953-4132-A67C-5901235E99AA}" sibTransId="{E0786ABA-085B-407E-B6FE-449A9A0C1844}"/>
    <dgm:cxn modelId="{A207310E-ACCB-114E-B7AD-7786A6F1EA1D}" type="presOf" srcId="{00FBA663-6BBE-0449-A9CF-35DCD088AE3F}" destId="{673CEEBD-F8C1-5B4E-A109-22A6CE506AC9}" srcOrd="0" destOrd="1" presId="urn:microsoft.com/office/officeart/2005/8/layout/list1"/>
    <dgm:cxn modelId="{724E420F-0B41-4F7C-85AF-46D56EF66B0A}" srcId="{4DC9D1D7-807F-4E1B-A88B-3E940426F1C5}" destId="{E9422FA7-3BFE-4771-9FE9-A519AC8AC5B8}" srcOrd="1" destOrd="0" parTransId="{FAF2038C-A103-495A-8BFC-11F04BD3CA17}" sibTransId="{5BE15535-BC0E-4A62-8532-E1ED8A3C740F}"/>
    <dgm:cxn modelId="{C73EDD15-AEB6-4163-B05B-3F464B048C28}" srcId="{F2011590-13C9-4BF6-97AB-5D2A054C7161}" destId="{40F95E73-E91B-4E91-A33E-8F3166A3CA44}" srcOrd="1" destOrd="0" parTransId="{05F9B6F9-A9DD-499E-85F1-3A632E58942D}" sibTransId="{C1DB76E6-2DBB-45E2-8ED8-761BF0151F0D}"/>
    <dgm:cxn modelId="{E221242C-4D0E-42CE-A7D4-59C3CD50E9CF}" srcId="{F2011590-13C9-4BF6-97AB-5D2A054C7161}" destId="{4DC9D1D7-807F-4E1B-A88B-3E940426F1C5}" srcOrd="3" destOrd="0" parTransId="{B628E349-A971-435F-A6D0-154F4FCD05CE}" sibTransId="{4B183208-39A2-456F-8DD1-D1431E06AA49}"/>
    <dgm:cxn modelId="{536CE138-64AC-2547-ACA0-BB43A9E72AEF}" srcId="{E9422FA7-3BFE-4771-9FE9-A519AC8AC5B8}" destId="{128ED690-E13B-8141-A59C-5A01EB3BDE05}" srcOrd="0" destOrd="0" parTransId="{B5A31114-E25F-D747-8860-0BCB638CA4C4}" sibTransId="{D771181E-DCF2-1144-A084-2F93BD0F12A1}"/>
    <dgm:cxn modelId="{32D26B40-4F94-4471-974C-DD26EAA93001}" srcId="{C1EBEC62-9C50-45DC-9BE2-6AB3CBE82861}" destId="{1AEDB1BB-970A-48DA-A411-962D43334F99}" srcOrd="1" destOrd="0" parTransId="{6C8B97FE-CA64-4001-9111-F681871B33C1}" sibTransId="{C937011E-FD7C-4D0C-A7B1-0E1CDD480BC1}"/>
    <dgm:cxn modelId="{C9166264-1CA5-4AAC-86DE-0BB3C506C728}" srcId="{F2011590-13C9-4BF6-97AB-5D2A054C7161}" destId="{20A0015E-1264-44DE-978E-8160E4301A3E}" srcOrd="0" destOrd="0" parTransId="{853B1517-6B72-44A9-A7AA-95073AF1DF6A}" sibTransId="{4743EB48-F038-4193-9EC7-E39158133563}"/>
    <dgm:cxn modelId="{A4495A66-ACDB-624F-8088-94C5363C3452}" type="presOf" srcId="{EAFEA7FA-F820-4C65-9D8C-44FAA79FE739}" destId="{673CEEBD-F8C1-5B4E-A109-22A6CE506AC9}" srcOrd="0" destOrd="0" presId="urn:microsoft.com/office/officeart/2005/8/layout/list1"/>
    <dgm:cxn modelId="{F83B9067-E236-DE49-9BC7-1F47A5B4F77F}" type="presOf" srcId="{1AEDB1BB-970A-48DA-A411-962D43334F99}" destId="{0D3CCCD1-5F8E-0E47-9623-9815B2677FF1}" srcOrd="0" destOrd="1" presId="urn:microsoft.com/office/officeart/2005/8/layout/list1"/>
    <dgm:cxn modelId="{302ED26E-7FBC-AA43-B2B6-BFA409AFBEE2}" type="presOf" srcId="{7607EEF3-9B0E-429C-94DC-9A0CAF6E1903}" destId="{0D3CCCD1-5F8E-0E47-9623-9815B2677FF1}" srcOrd="0" destOrd="0" presId="urn:microsoft.com/office/officeart/2005/8/layout/list1"/>
    <dgm:cxn modelId="{C8271774-C358-A244-9D3A-440562A2A735}" type="presOf" srcId="{F3AEF110-F4B4-4C64-A88F-5563EA30F301}" destId="{A45773E9-729B-064A-BEF7-56635C22CA55}" srcOrd="0" destOrd="0" presId="urn:microsoft.com/office/officeart/2005/8/layout/list1"/>
    <dgm:cxn modelId="{93D3AB74-A214-A44C-986A-D335DA95268F}" type="presOf" srcId="{664B4BC6-215D-4969-BD43-2465ACF9D448}" destId="{F9771B48-C8C5-8841-9895-D04629100757}" srcOrd="0" destOrd="0" presId="urn:microsoft.com/office/officeart/2005/8/layout/list1"/>
    <dgm:cxn modelId="{CE814C80-0AA9-E147-A26D-4F47BACAE6F7}" type="presOf" srcId="{DEC6C1E7-92B4-403C-9BEB-F6FFD8F59AD9}" destId="{1270CC7E-50C8-D345-A3C6-9051F0EA85E7}" srcOrd="1" destOrd="0" presId="urn:microsoft.com/office/officeart/2005/8/layout/list1"/>
    <dgm:cxn modelId="{6220B384-216F-D444-9116-499EC6AD35F7}" type="presOf" srcId="{E9422FA7-3BFE-4771-9FE9-A519AC8AC5B8}" destId="{A45773E9-729B-064A-BEF7-56635C22CA55}" srcOrd="0" destOrd="1" presId="urn:microsoft.com/office/officeart/2005/8/layout/list1"/>
    <dgm:cxn modelId="{82C2FB84-A1C9-A341-8ACF-46C4D737471A}" type="presOf" srcId="{4DC9D1D7-807F-4E1B-A88B-3E940426F1C5}" destId="{EFF39500-15BB-F641-8D72-AF10741D4B83}" srcOrd="1" destOrd="0" presId="urn:microsoft.com/office/officeart/2005/8/layout/list1"/>
    <dgm:cxn modelId="{989AAC87-E8B9-4945-9BEA-9F05B01249DE}" type="presOf" srcId="{40F95E73-E91B-4E91-A33E-8F3166A3CA44}" destId="{8D925D53-4A12-BE4B-9A08-23AF56C77AD6}" srcOrd="0" destOrd="0" presId="urn:microsoft.com/office/officeart/2005/8/layout/list1"/>
    <dgm:cxn modelId="{6625388A-F49B-42B8-8188-8F6DFC6FB8F2}" srcId="{F2011590-13C9-4BF6-97AB-5D2A054C7161}" destId="{C1EBEC62-9C50-45DC-9BE2-6AB3CBE82861}" srcOrd="2" destOrd="0" parTransId="{9BB8F910-1462-4F4F-9E24-E5EE9EB2E373}" sibTransId="{B8F24099-BA8D-4684-932D-C9252F2A4E4A}"/>
    <dgm:cxn modelId="{E4AC8A8A-2FA6-0747-9633-A50EE7979730}" type="presOf" srcId="{128ED690-E13B-8141-A59C-5A01EB3BDE05}" destId="{A45773E9-729B-064A-BEF7-56635C22CA55}" srcOrd="0" destOrd="2" presId="urn:microsoft.com/office/officeart/2005/8/layout/list1"/>
    <dgm:cxn modelId="{C673D38D-E9D9-2C4C-A02B-CA1A3BA04D8A}" type="presOf" srcId="{40F95E73-E91B-4E91-A33E-8F3166A3CA44}" destId="{389DECAA-1DA4-2148-AB28-548AC80C4A70}" srcOrd="1" destOrd="0" presId="urn:microsoft.com/office/officeart/2005/8/layout/list1"/>
    <dgm:cxn modelId="{C689ED92-FE4F-6048-A429-DAA4034F15BF}" type="presOf" srcId="{C1EBEC62-9C50-45DC-9BE2-6AB3CBE82861}" destId="{C475D8B7-F068-3742-A2A0-C0AFD5782F8C}" srcOrd="1" destOrd="0" presId="urn:microsoft.com/office/officeart/2005/8/layout/list1"/>
    <dgm:cxn modelId="{13ECECA5-C7A8-40F5-A9D0-BDDA46DE66A2}" srcId="{40F95E73-E91B-4E91-A33E-8F3166A3CA44}" destId="{664B4BC6-215D-4969-BD43-2465ACF9D448}" srcOrd="0" destOrd="0" parTransId="{1DA4EC4F-BA76-4FA4-9669-3E2E71155688}" sibTransId="{693E3B6F-A3A0-49D7-A7CA-71C0FA1D5875}"/>
    <dgm:cxn modelId="{65DC68AE-A740-7742-92F2-278931B679DC}" type="presOf" srcId="{C1EBEC62-9C50-45DC-9BE2-6AB3CBE82861}" destId="{BC86203B-BDE6-5E42-8E99-69F293A10457}" srcOrd="0" destOrd="0" presId="urn:microsoft.com/office/officeart/2005/8/layout/list1"/>
    <dgm:cxn modelId="{A51FF5AE-9508-DA44-B234-47BAF2016ABE}" type="presOf" srcId="{20A0015E-1264-44DE-978E-8160E4301A3E}" destId="{CDDE68EE-BA79-A449-8AD9-9E4921D4B76C}" srcOrd="1" destOrd="0" presId="urn:microsoft.com/office/officeart/2005/8/layout/list1"/>
    <dgm:cxn modelId="{1395E9C0-FA31-7F4F-9AAE-A526F33511B2}" type="presOf" srcId="{F2011590-13C9-4BF6-97AB-5D2A054C7161}" destId="{1ED6E547-CDA1-F942-9092-8BD5AC70F5DD}" srcOrd="0" destOrd="0" presId="urn:microsoft.com/office/officeart/2005/8/layout/list1"/>
    <dgm:cxn modelId="{AF0521CC-B4BA-634F-AE43-5DA21766D5E3}" type="presOf" srcId="{4DC9D1D7-807F-4E1B-A88B-3E940426F1C5}" destId="{80F328AA-4F49-6C49-8021-E9624A554220}" srcOrd="0" destOrd="0" presId="urn:microsoft.com/office/officeart/2005/8/layout/list1"/>
    <dgm:cxn modelId="{D98C83D1-E921-0548-B527-061530F158D3}" type="presOf" srcId="{DEC6C1E7-92B4-403C-9BEB-F6FFD8F59AD9}" destId="{4AA05E0C-D731-AD41-ACC1-577B712FFF8F}" srcOrd="0" destOrd="0" presId="urn:microsoft.com/office/officeart/2005/8/layout/list1"/>
    <dgm:cxn modelId="{5198EED4-3E25-4D44-BBE4-99F20C48FEBE}" srcId="{F2011590-13C9-4BF6-97AB-5D2A054C7161}" destId="{DEC6C1E7-92B4-403C-9BEB-F6FFD8F59AD9}" srcOrd="4" destOrd="0" parTransId="{FCF5DA84-13F5-4ACE-866F-230894794398}" sibTransId="{0B768BFD-28F2-4E4E-88E7-48669717DA37}"/>
    <dgm:cxn modelId="{D4A4DCD7-A0CC-4DA4-BAF5-429C7A5B1AFA}" srcId="{4DC9D1D7-807F-4E1B-A88B-3E940426F1C5}" destId="{F3AEF110-F4B4-4C64-A88F-5563EA30F301}" srcOrd="0" destOrd="0" parTransId="{F01165D2-998C-400B-9113-145D38C3153E}" sibTransId="{CAD50EB3-0748-43BF-8D64-84B90D760B31}"/>
    <dgm:cxn modelId="{7D7156E4-ED5B-476A-9FF5-4E3DCD11407B}" srcId="{C1EBEC62-9C50-45DC-9BE2-6AB3CBE82861}" destId="{7607EEF3-9B0E-429C-94DC-9A0CAF6E1903}" srcOrd="0" destOrd="0" parTransId="{F955B0C4-53A1-4C90-8B03-13AE4FCEC3C6}" sibTransId="{8878E5CF-C235-4BC1-AD18-4FB41EEDD56B}"/>
    <dgm:cxn modelId="{DDC264E8-054C-9149-B7CD-821E7273C0ED}" srcId="{DEC6C1E7-92B4-403C-9BEB-F6FFD8F59AD9}" destId="{00FBA663-6BBE-0449-A9CF-35DCD088AE3F}" srcOrd="1" destOrd="0" parTransId="{4CD4A1B5-07FD-CD40-876A-470CEC222330}" sibTransId="{190A55F7-C501-6442-AEA7-4AC71F79A6C0}"/>
    <dgm:cxn modelId="{4C4B862F-8ADE-6A46-BC71-A189D8CD4272}" type="presParOf" srcId="{1ED6E547-CDA1-F942-9092-8BD5AC70F5DD}" destId="{5E2539FB-5DB0-204A-B997-40B8C60095F3}" srcOrd="0" destOrd="0" presId="urn:microsoft.com/office/officeart/2005/8/layout/list1"/>
    <dgm:cxn modelId="{90228B72-3669-DC4A-89D8-61D43BC0C464}" type="presParOf" srcId="{5E2539FB-5DB0-204A-B997-40B8C60095F3}" destId="{EC5761B9-432D-B845-BB25-4DA429206C0C}" srcOrd="0" destOrd="0" presId="urn:microsoft.com/office/officeart/2005/8/layout/list1"/>
    <dgm:cxn modelId="{544BFD31-325C-9D47-8508-EE02AAA6AC7F}" type="presParOf" srcId="{5E2539FB-5DB0-204A-B997-40B8C60095F3}" destId="{CDDE68EE-BA79-A449-8AD9-9E4921D4B76C}" srcOrd="1" destOrd="0" presId="urn:microsoft.com/office/officeart/2005/8/layout/list1"/>
    <dgm:cxn modelId="{2A9995AE-2353-8640-9EEE-0F2F000566CC}" type="presParOf" srcId="{1ED6E547-CDA1-F942-9092-8BD5AC70F5DD}" destId="{608AC9B4-A215-EB45-9F25-81D8F80CA741}" srcOrd="1" destOrd="0" presId="urn:microsoft.com/office/officeart/2005/8/layout/list1"/>
    <dgm:cxn modelId="{3AA01F61-FCFE-2C4D-8746-2F1AFAF9BF2D}" type="presParOf" srcId="{1ED6E547-CDA1-F942-9092-8BD5AC70F5DD}" destId="{CF45D394-7F37-C14D-9860-FF3153A0E415}" srcOrd="2" destOrd="0" presId="urn:microsoft.com/office/officeart/2005/8/layout/list1"/>
    <dgm:cxn modelId="{C4306B46-C61A-874A-8717-DBE41AD2A703}" type="presParOf" srcId="{1ED6E547-CDA1-F942-9092-8BD5AC70F5DD}" destId="{40B7B24A-EC67-4D4C-AF75-3F6B29C7D947}" srcOrd="3" destOrd="0" presId="urn:microsoft.com/office/officeart/2005/8/layout/list1"/>
    <dgm:cxn modelId="{34650EEC-D7B0-6D48-A7CC-B43DBDD3C746}" type="presParOf" srcId="{1ED6E547-CDA1-F942-9092-8BD5AC70F5DD}" destId="{B7BBE9C1-1AA8-9F48-8630-C9EA491CC6C9}" srcOrd="4" destOrd="0" presId="urn:microsoft.com/office/officeart/2005/8/layout/list1"/>
    <dgm:cxn modelId="{D6742942-95F9-8147-94E5-B3C89BEAE0B6}" type="presParOf" srcId="{B7BBE9C1-1AA8-9F48-8630-C9EA491CC6C9}" destId="{8D925D53-4A12-BE4B-9A08-23AF56C77AD6}" srcOrd="0" destOrd="0" presId="urn:microsoft.com/office/officeart/2005/8/layout/list1"/>
    <dgm:cxn modelId="{27AEC77F-8FED-2942-98DA-CA24CF4DA265}" type="presParOf" srcId="{B7BBE9C1-1AA8-9F48-8630-C9EA491CC6C9}" destId="{389DECAA-1DA4-2148-AB28-548AC80C4A70}" srcOrd="1" destOrd="0" presId="urn:microsoft.com/office/officeart/2005/8/layout/list1"/>
    <dgm:cxn modelId="{3DD90A89-34D5-2B48-82D8-6BCE9079DE99}" type="presParOf" srcId="{1ED6E547-CDA1-F942-9092-8BD5AC70F5DD}" destId="{2294B455-34CD-7D45-B9C8-88D06260A6A8}" srcOrd="5" destOrd="0" presId="urn:microsoft.com/office/officeart/2005/8/layout/list1"/>
    <dgm:cxn modelId="{7C392E92-BD34-4646-A096-F4897947EC58}" type="presParOf" srcId="{1ED6E547-CDA1-F942-9092-8BD5AC70F5DD}" destId="{F9771B48-C8C5-8841-9895-D04629100757}" srcOrd="6" destOrd="0" presId="urn:microsoft.com/office/officeart/2005/8/layout/list1"/>
    <dgm:cxn modelId="{76EA66ED-4C55-2C4F-B81D-994310BF70C8}" type="presParOf" srcId="{1ED6E547-CDA1-F942-9092-8BD5AC70F5DD}" destId="{0DEB64DE-357C-A444-B674-D05E680665FE}" srcOrd="7" destOrd="0" presId="urn:microsoft.com/office/officeart/2005/8/layout/list1"/>
    <dgm:cxn modelId="{D8640AE5-2DC8-584A-B113-FA03C90010F1}" type="presParOf" srcId="{1ED6E547-CDA1-F942-9092-8BD5AC70F5DD}" destId="{272CA987-7A32-014D-9B3A-61E7547F4DBE}" srcOrd="8" destOrd="0" presId="urn:microsoft.com/office/officeart/2005/8/layout/list1"/>
    <dgm:cxn modelId="{FD944ABF-D4A4-0148-B483-0495848C6699}" type="presParOf" srcId="{272CA987-7A32-014D-9B3A-61E7547F4DBE}" destId="{BC86203B-BDE6-5E42-8E99-69F293A10457}" srcOrd="0" destOrd="0" presId="urn:microsoft.com/office/officeart/2005/8/layout/list1"/>
    <dgm:cxn modelId="{06B846EB-96AD-BA48-A94B-BA78965683E3}" type="presParOf" srcId="{272CA987-7A32-014D-9B3A-61E7547F4DBE}" destId="{C475D8B7-F068-3742-A2A0-C0AFD5782F8C}" srcOrd="1" destOrd="0" presId="urn:microsoft.com/office/officeart/2005/8/layout/list1"/>
    <dgm:cxn modelId="{8C330387-86E7-EB41-947F-86D46719DD82}" type="presParOf" srcId="{1ED6E547-CDA1-F942-9092-8BD5AC70F5DD}" destId="{04940949-8BEB-D54A-B81F-BFC92C2465E7}" srcOrd="9" destOrd="0" presId="urn:microsoft.com/office/officeart/2005/8/layout/list1"/>
    <dgm:cxn modelId="{BC796B49-9C1A-8F4B-8EF4-185C05679BBA}" type="presParOf" srcId="{1ED6E547-CDA1-F942-9092-8BD5AC70F5DD}" destId="{0D3CCCD1-5F8E-0E47-9623-9815B2677FF1}" srcOrd="10" destOrd="0" presId="urn:microsoft.com/office/officeart/2005/8/layout/list1"/>
    <dgm:cxn modelId="{1A89EFAA-FCF0-6D4A-9675-62C994CEE393}" type="presParOf" srcId="{1ED6E547-CDA1-F942-9092-8BD5AC70F5DD}" destId="{C78E14B3-3585-5B4A-8E52-9FC47A0E6AEC}" srcOrd="11" destOrd="0" presId="urn:microsoft.com/office/officeart/2005/8/layout/list1"/>
    <dgm:cxn modelId="{5EB1C118-66D2-A149-9E34-5D2215433CFC}" type="presParOf" srcId="{1ED6E547-CDA1-F942-9092-8BD5AC70F5DD}" destId="{8B0917CA-2DB0-C241-978F-95B507E01C54}" srcOrd="12" destOrd="0" presId="urn:microsoft.com/office/officeart/2005/8/layout/list1"/>
    <dgm:cxn modelId="{C551ADEF-2161-CD4F-8090-826CF70430AC}" type="presParOf" srcId="{8B0917CA-2DB0-C241-978F-95B507E01C54}" destId="{80F328AA-4F49-6C49-8021-E9624A554220}" srcOrd="0" destOrd="0" presId="urn:microsoft.com/office/officeart/2005/8/layout/list1"/>
    <dgm:cxn modelId="{C6130B37-894D-C146-8A3A-D64CC1B8805E}" type="presParOf" srcId="{8B0917CA-2DB0-C241-978F-95B507E01C54}" destId="{EFF39500-15BB-F641-8D72-AF10741D4B83}" srcOrd="1" destOrd="0" presId="urn:microsoft.com/office/officeart/2005/8/layout/list1"/>
    <dgm:cxn modelId="{FDD2A000-6A41-5740-BA2E-F2E6FE92BB9C}" type="presParOf" srcId="{1ED6E547-CDA1-F942-9092-8BD5AC70F5DD}" destId="{76FF0A2E-160A-AC45-AAE3-F06844F0123D}" srcOrd="13" destOrd="0" presId="urn:microsoft.com/office/officeart/2005/8/layout/list1"/>
    <dgm:cxn modelId="{0FBD8DF8-F921-E44C-B6E4-EA28E4EDF28B}" type="presParOf" srcId="{1ED6E547-CDA1-F942-9092-8BD5AC70F5DD}" destId="{A45773E9-729B-064A-BEF7-56635C22CA55}" srcOrd="14" destOrd="0" presId="urn:microsoft.com/office/officeart/2005/8/layout/list1"/>
    <dgm:cxn modelId="{7ECD4DF1-0A32-FF41-898A-45E3A037BB0C}" type="presParOf" srcId="{1ED6E547-CDA1-F942-9092-8BD5AC70F5DD}" destId="{5DB50CD5-ED87-8244-A515-D20F6AD975D7}" srcOrd="15" destOrd="0" presId="urn:microsoft.com/office/officeart/2005/8/layout/list1"/>
    <dgm:cxn modelId="{218BC04E-90AD-454D-B5A6-A9B0522CCCE0}" type="presParOf" srcId="{1ED6E547-CDA1-F942-9092-8BD5AC70F5DD}" destId="{5141BFD9-5A1C-9341-9471-B566E5A29EC7}" srcOrd="16" destOrd="0" presId="urn:microsoft.com/office/officeart/2005/8/layout/list1"/>
    <dgm:cxn modelId="{2DB12884-F9C4-2844-A82D-A5824807D084}" type="presParOf" srcId="{5141BFD9-5A1C-9341-9471-B566E5A29EC7}" destId="{4AA05E0C-D731-AD41-ACC1-577B712FFF8F}" srcOrd="0" destOrd="0" presId="urn:microsoft.com/office/officeart/2005/8/layout/list1"/>
    <dgm:cxn modelId="{C0F568E8-9A11-8F4E-9F80-CAEB4072556F}" type="presParOf" srcId="{5141BFD9-5A1C-9341-9471-B566E5A29EC7}" destId="{1270CC7E-50C8-D345-A3C6-9051F0EA85E7}" srcOrd="1" destOrd="0" presId="urn:microsoft.com/office/officeart/2005/8/layout/list1"/>
    <dgm:cxn modelId="{9DB88B5A-7155-5846-9B18-411B33C31E4C}" type="presParOf" srcId="{1ED6E547-CDA1-F942-9092-8BD5AC70F5DD}" destId="{3E446CFF-737E-F34E-9854-9BDCD4643D56}" srcOrd="17" destOrd="0" presId="urn:microsoft.com/office/officeart/2005/8/layout/list1"/>
    <dgm:cxn modelId="{D4AF88BF-578D-E34B-ADAD-6149C4C4DFCF}" type="presParOf" srcId="{1ED6E547-CDA1-F942-9092-8BD5AC70F5DD}" destId="{673CEEBD-F8C1-5B4E-A109-22A6CE506AC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5D394-7F37-C14D-9860-FF3153A0E415}">
      <dsp:nvSpPr>
        <dsp:cNvPr id="0" name=""/>
        <dsp:cNvSpPr/>
      </dsp:nvSpPr>
      <dsp:spPr>
        <a:xfrm>
          <a:off x="0" y="273672"/>
          <a:ext cx="69614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E68EE-BA79-A449-8AD9-9E4921D4B76C}">
      <dsp:nvSpPr>
        <dsp:cNvPr id="0" name=""/>
        <dsp:cNvSpPr/>
      </dsp:nvSpPr>
      <dsp:spPr>
        <a:xfrm>
          <a:off x="348070" y="37512"/>
          <a:ext cx="487298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>
              <a:solidFill>
                <a:schemeClr val="tx1"/>
              </a:solidFill>
            </a:rPr>
            <a:t>The final </a:t>
          </a:r>
          <a:r>
            <a:rPr lang="en-GB" sz="1600" b="1" kern="1200" dirty="0">
              <a:solidFill>
                <a:schemeClr val="tx1"/>
              </a:solidFill>
            </a:rPr>
            <a:t>labelling</a:t>
          </a:r>
          <a:r>
            <a:rPr lang="en-GB" sz="1600" kern="1200" dirty="0">
              <a:solidFill>
                <a:schemeClr val="tx1"/>
              </a:solidFill>
            </a:rPr>
            <a:t> of the data is </a:t>
          </a:r>
          <a:r>
            <a:rPr lang="en-GB" sz="1600" b="1" kern="1200" dirty="0">
              <a:solidFill>
                <a:schemeClr val="tx1"/>
              </a:solidFill>
            </a:rPr>
            <a:t>consistent</a:t>
          </a:r>
          <a:r>
            <a:rPr lang="en-GB" sz="1600" kern="1200" dirty="0">
              <a:solidFill>
                <a:schemeClr val="tx1"/>
              </a:solidFill>
            </a:rPr>
            <a:t>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60569"/>
        <a:ext cx="4826871" cy="426206"/>
      </dsp:txXfrm>
    </dsp:sp>
    <dsp:sp modelId="{F9771B48-C8C5-8841-9895-D04629100757}">
      <dsp:nvSpPr>
        <dsp:cNvPr id="0" name=""/>
        <dsp:cNvSpPr/>
      </dsp:nvSpPr>
      <dsp:spPr>
        <a:xfrm>
          <a:off x="0" y="999432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System </a:t>
          </a:r>
          <a:r>
            <a:rPr lang="en-US" sz="1600" b="0" kern="1200" dirty="0"/>
            <a:t>convergence </a:t>
          </a:r>
          <a:r>
            <a:rPr lang="en-GB" sz="1600" b="0" kern="1200" dirty="0"/>
            <a:t>to the nearest Nash equilibrium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(from dynamics’ starting point) </a:t>
          </a:r>
          <a:endParaRPr lang="en-US" sz="1600" kern="1200" dirty="0"/>
        </a:p>
      </dsp:txBody>
      <dsp:txXfrm>
        <a:off x="0" y="999432"/>
        <a:ext cx="6961408" cy="907200"/>
      </dsp:txXfrm>
    </dsp:sp>
    <dsp:sp modelId="{389DECAA-1DA4-2148-AB28-548AC80C4A70}">
      <dsp:nvSpPr>
        <dsp:cNvPr id="0" name=""/>
        <dsp:cNvSpPr/>
      </dsp:nvSpPr>
      <dsp:spPr>
        <a:xfrm>
          <a:off x="348070" y="763273"/>
          <a:ext cx="487298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 dirty="0">
              <a:solidFill>
                <a:schemeClr val="tx1"/>
              </a:solidFill>
            </a:rPr>
            <a:t>The </a:t>
          </a:r>
          <a:r>
            <a:rPr lang="en-GB" sz="1600" b="1" kern="1200" dirty="0">
              <a:solidFill>
                <a:schemeClr val="tx1"/>
              </a:solidFill>
            </a:rPr>
            <a:t>solution</a:t>
          </a:r>
          <a:r>
            <a:rPr lang="en-GB" sz="1600" kern="1200" dirty="0">
              <a:solidFill>
                <a:schemeClr val="tx1"/>
              </a:solidFill>
            </a:rPr>
            <a:t> of the problem is </a:t>
          </a:r>
          <a:r>
            <a:rPr lang="en-GB" sz="1600" b="1" kern="1200" dirty="0">
              <a:solidFill>
                <a:schemeClr val="tx1"/>
              </a:solidFill>
            </a:rPr>
            <a:t>always</a:t>
          </a:r>
          <a:r>
            <a:rPr lang="en-GB" sz="1600" kern="1200" dirty="0">
              <a:solidFill>
                <a:schemeClr val="tx1"/>
              </a:solidFill>
            </a:rPr>
            <a:t> found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786330"/>
        <a:ext cx="4826871" cy="426206"/>
      </dsp:txXfrm>
    </dsp:sp>
    <dsp:sp modelId="{0D3CCCD1-5F8E-0E47-9623-9815B2677FF1}">
      <dsp:nvSpPr>
        <dsp:cNvPr id="0" name=""/>
        <dsp:cNvSpPr/>
      </dsp:nvSpPr>
      <dsp:spPr>
        <a:xfrm>
          <a:off x="0" y="2229192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Target word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Words in its context</a:t>
          </a:r>
          <a:endParaRPr lang="en-US" sz="1600" kern="1200"/>
        </a:p>
      </dsp:txBody>
      <dsp:txXfrm>
        <a:off x="0" y="2229192"/>
        <a:ext cx="6961408" cy="907200"/>
      </dsp:txXfrm>
    </dsp:sp>
    <dsp:sp modelId="{C475D8B7-F068-3742-A2A0-C0AFD5782F8C}">
      <dsp:nvSpPr>
        <dsp:cNvPr id="0" name=""/>
        <dsp:cNvSpPr/>
      </dsp:nvSpPr>
      <dsp:spPr>
        <a:xfrm>
          <a:off x="348070" y="1993033"/>
          <a:ext cx="4872985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Most appropriate sense association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71127" y="2016090"/>
        <a:ext cx="4826871" cy="426206"/>
      </dsp:txXfrm>
    </dsp:sp>
    <dsp:sp modelId="{A45773E9-729B-064A-BEF7-56635C22CA55}">
      <dsp:nvSpPr>
        <dsp:cNvPr id="0" name=""/>
        <dsp:cNvSpPr/>
      </dsp:nvSpPr>
      <dsp:spPr>
        <a:xfrm>
          <a:off x="0" y="3458953"/>
          <a:ext cx="6961408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Continuous optimization problem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Exploitation of contextual information in a dynamic way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kern="1200" dirty="0"/>
            <a:t>(evolutionary game theoretic framework)</a:t>
          </a:r>
          <a:endParaRPr lang="en-US" sz="1600" kern="1200" dirty="0"/>
        </a:p>
      </dsp:txBody>
      <dsp:txXfrm>
        <a:off x="0" y="3458953"/>
        <a:ext cx="6961408" cy="1159200"/>
      </dsp:txXfrm>
    </dsp:sp>
    <dsp:sp modelId="{EFF39500-15BB-F641-8D72-AF10741D4B83}">
      <dsp:nvSpPr>
        <dsp:cNvPr id="0" name=""/>
        <dsp:cNvSpPr/>
      </dsp:nvSpPr>
      <dsp:spPr>
        <a:xfrm>
          <a:off x="348070" y="3222793"/>
          <a:ext cx="4872985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WSD problem</a:t>
          </a:r>
          <a:endParaRPr lang="en-US" sz="1600" kern="1200">
            <a:solidFill>
              <a:schemeClr val="tx1"/>
            </a:solidFill>
          </a:endParaRPr>
        </a:p>
      </dsp:txBody>
      <dsp:txXfrm>
        <a:off x="371127" y="3245850"/>
        <a:ext cx="4826871" cy="426206"/>
      </dsp:txXfrm>
    </dsp:sp>
    <dsp:sp modelId="{673CEEBD-F8C1-5B4E-A109-22A6CE506AC9}">
      <dsp:nvSpPr>
        <dsp:cNvPr id="0" name=""/>
        <dsp:cNvSpPr/>
      </dsp:nvSpPr>
      <dsp:spPr>
        <a:xfrm>
          <a:off x="0" y="4940713"/>
          <a:ext cx="696140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283" tIns="333248" rIns="5402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adaptive to different scenarios and tasks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kern="1200" dirty="0"/>
            <a:t>unsupervised / semi-supervised</a:t>
          </a:r>
          <a:endParaRPr lang="en-US" sz="1600" kern="1200" dirty="0"/>
        </a:p>
      </dsp:txBody>
      <dsp:txXfrm>
        <a:off x="0" y="4940713"/>
        <a:ext cx="6961408" cy="907200"/>
      </dsp:txXfrm>
    </dsp:sp>
    <dsp:sp modelId="{1270CC7E-50C8-D345-A3C6-9051F0EA85E7}">
      <dsp:nvSpPr>
        <dsp:cNvPr id="0" name=""/>
        <dsp:cNvSpPr/>
      </dsp:nvSpPr>
      <dsp:spPr>
        <a:xfrm>
          <a:off x="348070" y="4704553"/>
          <a:ext cx="4872985" cy="472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87" tIns="0" rIns="1841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kern="1200">
              <a:solidFill>
                <a:schemeClr val="tx1"/>
              </a:solidFill>
            </a:rPr>
            <a:t>Versatile approach</a:t>
          </a:r>
          <a:endParaRPr lang="en-US" sz="1600" kern="1200">
            <a:solidFill>
              <a:schemeClr val="tx1"/>
            </a:solidFill>
          </a:endParaRPr>
        </a:p>
      </dsp:txBody>
      <dsp:txXfrm>
        <a:off x="371127" y="4727610"/>
        <a:ext cx="482687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A0AC88-CDE7-7B40-85BE-0D0004E83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02900-9EC0-F44E-B22D-EED3DE944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BF7A-3ED8-D842-B915-3A2452B7907E}" type="datetimeFigureOut">
              <a:rPr lang="en-GR" smtClean="0"/>
              <a:t>4/2/21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2582-EA6C-A84A-AE5B-19D46EF5C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3C6DB-D857-0A46-99EB-6B4073161A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B8D4-5F2C-2B42-8D2E-ED8700D22A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0973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931-901A-426C-84DE-1F303E12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0FE9-E2C2-4CBA-A811-2C9C9D054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21A0-8FE0-4CB7-B40A-116E51BA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2A90-F7AE-4C5B-8E1B-5E38E817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2756-6561-4A25-BBB9-1B9B197F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421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4EE-E3D4-4D8D-836C-E9C0DAD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79F8-C758-44C7-A60C-371B64EA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866-E1CC-4D3D-942B-E5449F3B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3525-7337-4525-8782-8612B3DF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9933-EB3F-4318-BE92-FC0EC54C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35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3332A-D563-462E-952B-117DEEF92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C27A-82F1-4405-9AA3-9D75E597D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5E0C-1FBD-4481-85B1-6F267BB6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0C75-6A41-445C-9ADA-0AC1B96F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E1B3-8564-4E5C-9429-A74CE9DC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87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C7B-AAA3-4B97-A08D-018E9144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1016-6E05-4EBF-BEC9-A1517AD4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2B56-37E6-4783-B789-FC1F7C93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842C-74B6-400A-92AD-E17C78B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BD18-C48B-4EF6-967D-4ECC8DD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10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93FF-DA15-406E-A0AF-F80E0B3D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D9BB-6615-429E-BBF0-AB35D197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B3F3-47CB-4A79-B880-755D155B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0148-2DBB-4128-AE0A-655E0058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62EA-C479-4329-914C-0209D11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8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31F-2B83-48AC-A23D-D092338B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BCA-1576-4E0F-97BA-723D55F6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C589C-7B55-4523-955D-63B73D85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4A81-3205-4C7E-80C6-F7292F46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03CE-9995-4958-B2FD-6AD6F428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BBC9-3714-458E-AFEE-A6684CA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33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A7F6-3ACF-4CE4-B49F-23B2C96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5B682-7A08-4047-AB22-F9723867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E766-ACF3-47A2-9C01-A57B6103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5058-01E2-4B6A-B5CF-750AAF71C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94C0E-5F8E-4A66-BD9C-91E76CDC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390C7-CBE3-42F3-8CAC-B79DFFF9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AFDA6-5F33-4BEE-8D7A-A7BAC92D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DAF85-594B-41DC-B6F6-72BA2C1E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45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D50A-5B63-4100-A0C2-DA425521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D02B8-6678-424E-9FEC-CDB7A68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C1A8-A7C4-484E-A624-FA6C640E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B8D0-3CEE-4A9D-800D-3EF71EA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060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C0AFA-699C-4716-81AF-C203227A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FFBD9-2C8A-4D7F-AAE6-75675E83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5B38-8D82-4BB5-B008-E1E051E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22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5DF2-B54A-4020-9752-60A05DAF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04A2-E0F2-446B-AF25-A0BA708E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9BFDB-4D4C-4AAD-8A8C-7E3026F5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CE0A-B23D-4167-B078-375E0A8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DFAC-0313-4934-8B20-B2C43B83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E3840-DD72-41C0-90BF-53A8AC2F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45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81B2-3DA2-4251-BBC2-BCA07E35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ADFBA-6CB3-4F39-ADF4-EE911700C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F2B7-44BD-484B-9D82-6025B54B1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41512-6E7F-4CFD-A154-1FFE0AA5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70BDA-0845-47DD-8A78-1DC8601F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592B-5332-44EF-AE3A-D25D899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64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2898B-A263-4239-8931-D086D9F7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9004-6B28-437A-AAB8-47553BAB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l-G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1E12-0D1A-4CD5-AF19-4ECC025AA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B1A7-36EF-4286-9778-35C8F874BCD5}" type="datetimeFigureOut">
              <a:rPr lang="el-GR" smtClean="0"/>
              <a:t>4/2/21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6168-90B8-4535-962D-85467679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3856-CFE5-4375-BB2D-182112F49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E224-8665-496B-8318-2E2BBD44A17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3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2642992"/>
                <a:ext cx="9833548" cy="3933172"/>
              </a:xfrm>
            </p:spPr>
            <p:txBody>
              <a:bodyPr>
                <a:normAutofit lnSpcReduction="10000"/>
              </a:bodyPr>
              <a:lstStyle/>
              <a:p>
                <a:pPr fontAlgn="base"/>
                <a:r>
                  <a:rPr lang="en-GB" sz="1200" dirty="0">
                    <a:solidFill>
                      <a:srgbClr val="000000"/>
                    </a:solidFill>
                  </a:rPr>
                  <a:t>Mathematical approach to study the interaction between two or more individuals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Outcome → </a:t>
                </a:r>
                <a:r>
                  <a:rPr lang="en-GB" sz="1200" dirty="0">
                    <a:solidFill>
                      <a:srgbClr val="000000"/>
                    </a:solidFill>
                  </a:rPr>
                  <a:t>benefits and costs depend on the strategies of each other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Players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1200">
                            <a:solidFill>
                              <a:srgbClr val="000000"/>
                            </a:solidFill>
                          </a:rPr>
                          <m:t>1, .., </m:t>
                        </m:r>
                        <m:r>
                          <m:rPr>
                            <m:nor/>
                          </m:rPr>
                          <a:rPr lang="en-GB" sz="1200">
                            <a:solidFill>
                              <a:srgbClr val="000000"/>
                            </a:solidFill>
                          </a:rPr>
                          <m:t>n</m:t>
                        </m:r>
                      </m:e>
                    </m:d>
                    <m:r>
                      <a:rPr lang="el-GR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b="1" dirty="0">
                    <a:solidFill>
                      <a:srgbClr val="000000"/>
                    </a:solidFill>
                  </a:rPr>
                  <a:t> , </a:t>
                </a:r>
                <a:r>
                  <a:rPr lang="en-US" sz="1200" dirty="0">
                    <a:solidFill>
                      <a:srgbClr val="000000"/>
                    </a:solidFill>
                  </a:rPr>
                  <a:t>the total number of players</a:t>
                </a:r>
                <a:endParaRPr lang="en-US" sz="1200" b="1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Pure player strategy set</a:t>
                </a:r>
                <a:r>
                  <a:rPr lang="en-GB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1200" b="1" dirty="0">
                    <a:solidFill>
                      <a:srgbClr val="000000"/>
                    </a:solidFill>
                  </a:rPr>
                  <a:t>, </a:t>
                </a:r>
                <a:r>
                  <a:rPr lang="en-US" sz="1200" dirty="0">
                    <a:solidFill>
                      <a:srgbClr val="000000"/>
                    </a:solidFill>
                  </a:rPr>
                  <a:t>where 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sz="1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000" b="1" dirty="0">
                    <a:solidFill>
                      <a:srgbClr val="000000"/>
                    </a:solidFill>
                  </a:rPr>
                  <a:t> </a:t>
                </a:r>
                <a:r>
                  <a:rPr lang="en-US" sz="1000" dirty="0">
                    <a:solidFill>
                      <a:srgbClr val="000000"/>
                    </a:solidFill>
                  </a:rPr>
                  <a:t>, the total number of strategies</a:t>
                </a:r>
                <a:endParaRPr lang="en-US" sz="1000" b="1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Mixed player strategy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200" dirty="0">
                  <a:solidFill>
                    <a:srgbClr val="000000"/>
                  </a:solidFill>
                </a:endParaRP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A mixed strategy set can be defined as a vector x=(x1,...,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xm</a:t>
                </a:r>
                <a:r>
                  <a:rPr lang="en-GB" sz="1200" dirty="0">
                    <a:solidFill>
                      <a:srgbClr val="000000"/>
                    </a:solidFill>
                  </a:rPr>
                  <a:t>), where m is the number of pure strategies and each component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xh</a:t>
                </a:r>
                <a:r>
                  <a:rPr lang="en-GB" sz="1200" dirty="0">
                    <a:solidFill>
                      <a:srgbClr val="000000"/>
                    </a:solidFill>
                  </a:rPr>
                  <a:t> denotes the probability that player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i</a:t>
                </a:r>
                <a:r>
                  <a:rPr lang="en-GB" sz="1200" dirty="0">
                    <a:solidFill>
                      <a:srgbClr val="000000"/>
                    </a:solidFill>
                  </a:rPr>
                  <a:t> chooses its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hth</a:t>
                </a:r>
                <a:r>
                  <a:rPr lang="en-GB" sz="1200" dirty="0">
                    <a:solidFill>
                      <a:srgbClr val="000000"/>
                    </a:solidFill>
                  </a:rPr>
                  <a:t> pure strategy 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Utility</a:t>
                </a:r>
                <a:r>
                  <a:rPr lang="en-GB" sz="1200" dirty="0">
                    <a:solidFill>
                      <a:srgbClr val="000000"/>
                    </a:solidFill>
                  </a:rPr>
                  <a:t> function </a:t>
                </a:r>
                <a:r>
                  <a:rPr lang="en-GB" sz="1200" dirty="0" err="1">
                    <a:solidFill>
                      <a:srgbClr val="000000"/>
                    </a:solidFill>
                  </a:rPr>
                  <a:t>ui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 ( : S1 × ... × Sn → R ) : associates strategies to payoffs</a:t>
                </a:r>
              </a:p>
              <a:p>
                <a:pPr fontAlgn="base"/>
                <a:r>
                  <a:rPr lang="en-GB" sz="1200" b="1" dirty="0">
                    <a:solidFill>
                      <a:srgbClr val="000000"/>
                    </a:solidFill>
                  </a:rPr>
                  <a:t>Classical game theory VS Evolutionary game theory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Static</a:t>
                </a:r>
                <a:r>
                  <a:rPr lang="en-GB" sz="1200" dirty="0">
                    <a:solidFill>
                      <a:srgbClr val="000000"/>
                    </a:solidFill>
                  </a:rPr>
                  <a:t> strategies (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CGT</a:t>
                </a:r>
                <a:r>
                  <a:rPr lang="en-GB" sz="1200" dirty="0">
                    <a:solidFill>
                      <a:srgbClr val="000000"/>
                    </a:solidFill>
                  </a:rPr>
                  <a:t>) VS 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Dynamic</a:t>
                </a:r>
                <a:r>
                  <a:rPr lang="en-GB" sz="1200" dirty="0">
                    <a:solidFill>
                      <a:srgbClr val="000000"/>
                    </a:solidFill>
                  </a:rPr>
                  <a:t> strategies (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EGT</a:t>
                </a:r>
                <a:r>
                  <a:rPr lang="en-GB" sz="1200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 fontAlgn="base"/>
                <a:r>
                  <a:rPr lang="en-GB" sz="1200" b="1" dirty="0">
                    <a:solidFill>
                      <a:srgbClr val="000000"/>
                    </a:solidFill>
                  </a:rPr>
                  <a:t>Evolutionary game theory </a:t>
                </a:r>
                <a:r>
                  <a:rPr lang="en-GB" sz="1200" dirty="0">
                    <a:solidFill>
                      <a:srgbClr val="000000"/>
                    </a:solidFill>
                  </a:rPr>
                  <a:t>(EGT)</a:t>
                </a:r>
                <a:r>
                  <a:rPr lang="en-GB" sz="1200" b="1" dirty="0">
                    <a:solidFill>
                      <a:srgbClr val="000000"/>
                    </a:solidFill>
                  </a:rPr>
                  <a:t>:</a:t>
                </a:r>
                <a:r>
                  <a:rPr lang="en-GB" sz="12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overcoming some limitations of traditional game theory </a:t>
                </a:r>
              </a:p>
              <a:p>
                <a:pPr lvl="2" fontAlgn="base"/>
                <a:r>
                  <a:rPr lang="en-GB" sz="1200" dirty="0">
                    <a:solidFill>
                      <a:srgbClr val="000000"/>
                    </a:solidFill>
                  </a:rPr>
                  <a:t>Evolutionary game theory differs from classical game theory in focusing more on the dynamics of strategy change (</a:t>
                </a:r>
                <a:r>
                  <a:rPr lang="el-GR" sz="1200" dirty="0">
                    <a:solidFill>
                      <a:srgbClr val="000000"/>
                    </a:solidFill>
                  </a:rPr>
                  <a:t>επανάληψη).</a:t>
                </a:r>
              </a:p>
              <a:p>
                <a:pPr fontAlgn="base"/>
                <a:r>
                  <a:rPr lang="en-GB" sz="1200" b="1" dirty="0">
                    <a:solidFill>
                      <a:srgbClr val="000000"/>
                    </a:solidFill>
                  </a:rPr>
                  <a:t>Nash equilibrium</a:t>
                </a:r>
                <a:r>
                  <a:rPr lang="en-GB" sz="1200" dirty="0">
                    <a:solidFill>
                      <a:srgbClr val="000000"/>
                    </a:solidFill>
                  </a:rPr>
                  <a:t>: set of strategy profiles in which each strategy is a best response to the strategy of the co-player and no player has the incentive to deviate from their decision (no player can increase his own expected payoff by changing his strategy ). </a:t>
                </a:r>
              </a:p>
              <a:p>
                <a:r>
                  <a:rPr lang="en-GB" sz="1200" b="1" dirty="0">
                    <a:solidFill>
                      <a:srgbClr val="000000"/>
                    </a:solidFill>
                  </a:rPr>
                  <a:t>Payoff</a:t>
                </a:r>
                <a:r>
                  <a:rPr lang="en-GB" sz="1200" dirty="0">
                    <a:solidFill>
                      <a:srgbClr val="000000"/>
                    </a:solidFill>
                  </a:rPr>
                  <a:t> matrix: The value associated with a possible outcome of a game ( set of strategies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2642992"/>
                <a:ext cx="9833548" cy="3933172"/>
              </a:xfrm>
              <a:blipFill>
                <a:blip r:embed="rId3"/>
                <a:stretch>
                  <a:fillRect t="-129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GB" sz="2400" dirty="0"/>
              <a:t>compute the sense similarity matrix Z among each pair of senses in C, which is then used to compute the partial payoff matrices of each game</a:t>
            </a:r>
          </a:p>
          <a:p>
            <a:pPr lvl="1" fontAlgn="base"/>
            <a:r>
              <a:rPr lang="en-GB" sz="2000" dirty="0" err="1"/>
              <a:t>zij</a:t>
            </a:r>
            <a:r>
              <a:rPr lang="en-GB" sz="2000" dirty="0"/>
              <a:t>= </a:t>
            </a:r>
            <a:r>
              <a:rPr lang="en-GB" sz="2000" dirty="0" err="1"/>
              <a:t>ssim</a:t>
            </a:r>
            <a:r>
              <a:rPr lang="en-GB" sz="2000" dirty="0"/>
              <a:t>(ii , </a:t>
            </a:r>
            <a:r>
              <a:rPr lang="en-GB" sz="2000" dirty="0" err="1"/>
              <a:t>ij</a:t>
            </a:r>
            <a:r>
              <a:rPr lang="en-GB" sz="2000" dirty="0"/>
              <a:t>), </a:t>
            </a:r>
            <a:r>
              <a:rPr lang="en-GB" sz="2000" dirty="0" err="1"/>
              <a:t>i,jI:ij</a:t>
            </a:r>
            <a:endParaRPr lang="en-GB" sz="2000" dirty="0"/>
          </a:p>
          <a:p>
            <a:pPr fontAlgn="base"/>
            <a:r>
              <a:rPr lang="en-GB" sz="2400" dirty="0"/>
              <a:t>partial payoff matrix: single games played between two players </a:t>
            </a:r>
            <a:r>
              <a:rPr lang="en-GB" sz="2400" dirty="0" err="1"/>
              <a:t>i</a:t>
            </a:r>
            <a:r>
              <a:rPr lang="en-GB" sz="2400" dirty="0"/>
              <a:t> and j, </a:t>
            </a:r>
            <a:r>
              <a:rPr lang="en-GB" sz="2400" dirty="0" err="1"/>
              <a:t>Z_ij</a:t>
            </a:r>
            <a:r>
              <a:rPr lang="en-GB" sz="2400" dirty="0"/>
              <a:t> -&gt; dim </a:t>
            </a:r>
            <a:r>
              <a:rPr lang="en-GB" sz="2400" dirty="0" err="1"/>
              <a:t>mxn</a:t>
            </a:r>
            <a:r>
              <a:rPr lang="en-GB" sz="2400" dirty="0"/>
              <a:t>, m, n senses of words </a:t>
            </a:r>
            <a:r>
              <a:rPr lang="en-GB" sz="2400" dirty="0" err="1"/>
              <a:t>i</a:t>
            </a:r>
            <a:r>
              <a:rPr lang="en-GB" sz="2400" dirty="0"/>
              <a:t>, j.</a:t>
            </a:r>
          </a:p>
          <a:p>
            <a:pPr fontAlgn="base"/>
            <a:r>
              <a:rPr lang="en-GB" sz="2400" dirty="0"/>
              <a:t>semantic similarity</a:t>
            </a:r>
          </a:p>
          <a:p>
            <a:pPr lvl="1" fontAlgn="base"/>
            <a:r>
              <a:rPr lang="en-GB" sz="2000" dirty="0"/>
              <a:t>relations of likeness (“is-a”)</a:t>
            </a:r>
          </a:p>
          <a:p>
            <a:pPr lvl="1" fontAlgn="base"/>
            <a:r>
              <a:rPr lang="en-GB" sz="2000" dirty="0"/>
              <a:t>wup: only the path length among two concepts (</a:t>
            </a:r>
            <a:r>
              <a:rPr lang="el-GR" sz="2000" dirty="0"/>
              <a:t>τύπος?!)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)= 2 ∗ depth(</a:t>
            </a:r>
            <a:r>
              <a:rPr lang="en-GB" sz="1800" dirty="0" err="1"/>
              <a:t>msa</a:t>
            </a:r>
            <a:r>
              <a:rPr lang="en-GB" sz="1800" dirty="0"/>
              <a:t>)/(depth(</a:t>
            </a:r>
            <a:r>
              <a:rPr lang="en-GB" sz="1800" dirty="0" err="1"/>
              <a:t>s_i</a:t>
            </a:r>
            <a:r>
              <a:rPr lang="en-GB" sz="1800" dirty="0"/>
              <a:t>) + depth(</a:t>
            </a:r>
            <a:r>
              <a:rPr lang="en-GB" sz="1800" dirty="0" err="1"/>
              <a:t>s_j</a:t>
            </a:r>
            <a:r>
              <a:rPr lang="en-GB" sz="1800" dirty="0"/>
              <a:t>))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)=  IC(</a:t>
            </a:r>
            <a:r>
              <a:rPr lang="en-GB" sz="1800" dirty="0" err="1"/>
              <a:t>s_i</a:t>
            </a:r>
            <a:r>
              <a:rPr lang="en-GB" sz="1800" dirty="0"/>
              <a:t>) + IC(</a:t>
            </a:r>
            <a:r>
              <a:rPr lang="en-GB" sz="1800" dirty="0" err="1"/>
              <a:t>s_j</a:t>
            </a:r>
            <a:r>
              <a:rPr lang="en-GB" sz="1800" dirty="0"/>
              <a:t>) − 2IC(</a:t>
            </a:r>
            <a:r>
              <a:rPr lang="en-GB" sz="1800" dirty="0" err="1"/>
              <a:t>msa</a:t>
            </a:r>
            <a:r>
              <a:rPr lang="en-GB" sz="1800" dirty="0"/>
              <a:t>), where IC(c) = “information content - surprisal - of concept c” - IC(c)= -log_2(p(c))-  and </a:t>
            </a:r>
            <a:r>
              <a:rPr lang="en-GB" sz="1800" dirty="0" err="1"/>
              <a:t>msa</a:t>
            </a:r>
            <a:r>
              <a:rPr lang="en-GB" sz="1800" dirty="0"/>
              <a:t>= “most specific ancestor node”</a:t>
            </a:r>
          </a:p>
          <a:p>
            <a:pPr lvl="1" fontAlgn="base"/>
            <a:r>
              <a:rPr lang="en-GB" sz="2000" dirty="0" err="1"/>
              <a:t>jcn</a:t>
            </a:r>
            <a:r>
              <a:rPr lang="en-GB" sz="2000" dirty="0"/>
              <a:t> measure: corpus statistics and structural properties (</a:t>
            </a:r>
            <a:r>
              <a:rPr lang="el-GR" sz="2000" dirty="0"/>
              <a:t>τύπος!?)</a:t>
            </a:r>
          </a:p>
        </p:txBody>
      </p:sp>
    </p:spTree>
    <p:extLst>
      <p:ext uri="{BB962C8B-B14F-4D97-AF65-F5344CB8AC3E}">
        <p14:creationId xmlns:p14="http://schemas.microsoft.com/office/powerpoint/2010/main" val="347620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GB" sz="2400" dirty="0"/>
              <a:t>semantic relatedness</a:t>
            </a:r>
          </a:p>
          <a:p>
            <a:pPr lvl="1" fontAlgn="base"/>
            <a:r>
              <a:rPr lang="en-GB" sz="2000" dirty="0"/>
              <a:t>similarity among the definitions of two concepts </a:t>
            </a:r>
          </a:p>
          <a:p>
            <a:pPr lvl="1" fontAlgn="base"/>
            <a:r>
              <a:rPr lang="en-GB" sz="2000" dirty="0"/>
              <a:t>Wider range of relations (“is-a-part-of”,  “is-the-opposite-of”)</a:t>
            </a:r>
          </a:p>
          <a:p>
            <a:pPr lvl="1" fontAlgn="base"/>
            <a:r>
              <a:rPr lang="en-GB" sz="2000" dirty="0"/>
              <a:t>definitions derived from glosses of the </a:t>
            </a:r>
            <a:r>
              <a:rPr lang="en-GB" sz="2000" dirty="0" err="1"/>
              <a:t>synsets</a:t>
            </a:r>
            <a:r>
              <a:rPr lang="en-GB" sz="2000" dirty="0"/>
              <a:t> in WordNet</a:t>
            </a:r>
          </a:p>
          <a:p>
            <a:pPr lvl="1" fontAlgn="base"/>
            <a:r>
              <a:rPr lang="en-GB" sz="2000" dirty="0"/>
              <a:t>co-occurrence vector vi = (w1,i,w2,i...</a:t>
            </a:r>
            <a:r>
              <a:rPr lang="en-GB" sz="2000" dirty="0" err="1"/>
              <a:t>wn,i</a:t>
            </a:r>
            <a:r>
              <a:rPr lang="en-GB" sz="2000" dirty="0"/>
              <a:t>) (for each concept </a:t>
            </a:r>
            <a:r>
              <a:rPr lang="en-GB" sz="2000" dirty="0" err="1"/>
              <a:t>i</a:t>
            </a:r>
            <a:r>
              <a:rPr lang="en-GB" sz="2000" dirty="0"/>
              <a:t>, where w represents the number of times word w occurs in the gloss - n total words)</a:t>
            </a:r>
          </a:p>
          <a:p>
            <a:pPr lvl="1" fontAlgn="base"/>
            <a:r>
              <a:rPr lang="en-GB" sz="2000" dirty="0"/>
              <a:t>cosine similarity </a:t>
            </a:r>
          </a:p>
          <a:p>
            <a:pPr lvl="2" fontAlgn="base"/>
            <a:r>
              <a:rPr lang="en-GB" sz="1800" dirty="0" err="1"/>
              <a:t>ssim</a:t>
            </a:r>
            <a:r>
              <a:rPr lang="en-GB" sz="1800" dirty="0"/>
              <a:t>(</a:t>
            </a:r>
            <a:r>
              <a:rPr lang="en-GB" sz="1800" dirty="0" err="1"/>
              <a:t>si</a:t>
            </a:r>
            <a:r>
              <a:rPr lang="en-GB" sz="1800" dirty="0"/>
              <a:t>, </a:t>
            </a:r>
            <a:r>
              <a:rPr lang="en-GB" sz="1800" dirty="0" err="1"/>
              <a:t>sj</a:t>
            </a:r>
            <a:r>
              <a:rPr lang="en-GB" sz="1800" dirty="0"/>
              <a:t>) = vi </a:t>
            </a:r>
            <a:r>
              <a:rPr lang="en-GB" sz="1800" dirty="0" err="1"/>
              <a:t>vj</a:t>
            </a:r>
            <a:r>
              <a:rPr lang="en-GB" sz="1800" dirty="0"/>
              <a:t> ||vi|| ||</a:t>
            </a:r>
            <a:r>
              <a:rPr lang="en-GB" sz="1800" dirty="0" err="1"/>
              <a:t>vj</a:t>
            </a:r>
            <a:r>
              <a:rPr lang="en-GB" sz="1800" dirty="0"/>
              <a:t>||, where ||vi|| = j=1nwji (cosine of the angle between the two co-occurrence vectors </a:t>
            </a:r>
          </a:p>
          <a:p>
            <a:pPr lvl="1" fontAlgn="base"/>
            <a:r>
              <a:rPr lang="en-GB" sz="2000" dirty="0"/>
              <a:t>4 variations (way the gloss vectors are constructed)</a:t>
            </a:r>
          </a:p>
          <a:p>
            <a:pPr lvl="2" fontAlgn="base"/>
            <a:r>
              <a:rPr lang="en-GB" sz="1800" dirty="0"/>
              <a:t>difference in co-occurrence calculation, the corpus use, and relation source</a:t>
            </a:r>
          </a:p>
          <a:p>
            <a:pPr lvl="2" fontAlgn="base"/>
            <a:r>
              <a:rPr lang="en-GB" sz="1800" dirty="0" err="1"/>
              <a:t>tf-idf</a:t>
            </a:r>
            <a:r>
              <a:rPr lang="en-GB" sz="1800" dirty="0"/>
              <a:t>, </a:t>
            </a:r>
            <a:r>
              <a:rPr lang="en-GB" sz="1800" dirty="0" err="1"/>
              <a:t>tf-idf_ext</a:t>
            </a:r>
            <a:r>
              <a:rPr lang="en-GB" sz="1800" dirty="0"/>
              <a:t>, </a:t>
            </a:r>
            <a:r>
              <a:rPr lang="en-GB" sz="1800" dirty="0" err="1"/>
              <a:t>vec</a:t>
            </a:r>
            <a:r>
              <a:rPr lang="en-GB" sz="1800" dirty="0"/>
              <a:t>, and </a:t>
            </a:r>
            <a:r>
              <a:rPr lang="en-GB" sz="1800" dirty="0" err="1"/>
              <a:t>vec_ext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74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141"/>
                <a:ext cx="10515600" cy="4956733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200" dirty="0"/>
                  <a:t>Computation of the Nash equilibria</a:t>
                </a:r>
                <a:endParaRPr lang="en-GB" sz="1000" dirty="0"/>
              </a:p>
              <a:p>
                <a:pPr lvl="1" fontAlgn="base"/>
                <a:r>
                  <a:rPr lang="en-GB" sz="2000" dirty="0"/>
                  <a:t>Expected </a:t>
                </a:r>
                <a:r>
                  <a:rPr lang="en-GB" sz="2000" b="1" dirty="0"/>
                  <a:t>fitness of sense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(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600" dirty="0"/>
                  <a:t> , </a:t>
                </a: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the neighbours (context) of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lvl="2" fontAlgn="base"/>
                <a:r>
                  <a:rPr lang="en-GB" sz="1800" dirty="0"/>
                  <a:t>Similarity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2" fontAlgn="base"/>
                <a:r>
                  <a:rPr lang="en-GB" sz="1800" dirty="0"/>
                  <a:t>Similarities among senses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</a:p>
              <a:p>
                <a:pPr lvl="2" fontAlgn="base"/>
                <a:r>
                  <a:rPr lang="en-GB" sz="1800" dirty="0"/>
                  <a:t>Sense preference of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8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 marL="914400" lvl="2" indent="0" fontAlgn="base">
                  <a:buNone/>
                </a:pPr>
                <a:endParaRPr lang="en-GB" sz="1600" dirty="0"/>
              </a:p>
              <a:p>
                <a:pPr lvl="1" fontAlgn="base"/>
                <a:r>
                  <a:rPr lang="en-GB" sz="2000" dirty="0"/>
                  <a:t>Average </a:t>
                </a:r>
                <a:r>
                  <a:rPr lang="en-GB" sz="2000" b="1" dirty="0"/>
                  <a:t>fitness of population 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marL="914400" lvl="2" indent="0" fontAlgn="base">
                  <a:buNone/>
                </a:pPr>
                <a:endParaRPr lang="en-GB" sz="1800" dirty="0"/>
              </a:p>
              <a:p>
                <a:pPr lvl="1" fontAlgn="base"/>
                <a:r>
                  <a:rPr lang="en-GB" sz="2000" b="1" dirty="0"/>
                  <a:t>Replicator Dynamics Equation </a:t>
                </a:r>
              </a:p>
              <a:p>
                <a:pPr lvl="2" fontAlgn="base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GB" dirty="0"/>
                  <a:t> 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lvl="2" fontAlgn="base"/>
                <a:r>
                  <a:rPr lang="en-GB" sz="1800" dirty="0"/>
                  <a:t>Models the change in sense frequency</a:t>
                </a:r>
              </a:p>
              <a:p>
                <a:pPr lvl="2" fontAlgn="base"/>
                <a:r>
                  <a:rPr lang="en-GB" sz="1800" dirty="0"/>
                  <a:t>Depends on performance → The performance is measured relative to the average fitness of population</a:t>
                </a:r>
                <a:endParaRPr lang="en-GB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141"/>
                <a:ext cx="10515600" cy="4956733"/>
              </a:xfrm>
              <a:blipFill>
                <a:blip r:embed="rId2"/>
                <a:stretch>
                  <a:fillRect l="-724" t="-1276" b="-4592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4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9374" y="1644993"/>
                <a:ext cx="6728618" cy="4666263"/>
              </a:xfrm>
            </p:spPr>
            <p:txBody>
              <a:bodyPr anchor="ctr">
                <a:noAutofit/>
              </a:bodyPr>
              <a:lstStyle/>
              <a:p>
                <a:pPr fontAlgn="base"/>
                <a:r>
                  <a:rPr lang="en-GB" sz="2000" dirty="0">
                    <a:solidFill>
                      <a:srgbClr val="FEFFFF"/>
                    </a:solidFill>
                  </a:rPr>
                  <a:t>Classification</a:t>
                </a: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Unique strategy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i="1" dirty="0">
                    <a:solidFill>
                      <a:srgbClr val="FEFFFF"/>
                    </a:solidFill>
                  </a:rPr>
                  <a:t> </a:t>
                </a:r>
                <a:r>
                  <a:rPr lang="en-GB" sz="1800" dirty="0">
                    <a:solidFill>
                      <a:srgbClr val="FEFFFF"/>
                    </a:solidFill>
                  </a:rPr>
                  <a:t> each word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1800" dirty="0">
                  <a:solidFill>
                    <a:srgbClr val="FEFFFF"/>
                  </a:solidFill>
                </a:endParaRPr>
              </a:p>
              <a:p>
                <a:pPr lvl="1" fontAlgn="base"/>
                <a:endParaRPr lang="en-GB" sz="1600" dirty="0">
                  <a:solidFill>
                    <a:srgbClr val="FEFFFF"/>
                  </a:solidFill>
                </a:endParaRP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The strategy (sense) with the highest probability (payoff) is chosen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d>
                      <m:dPr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𝑖h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EFFFF"/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=1, 2, …,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6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FEFFFF"/>
                    </a:solidFill>
                  </a:rPr>
                  <a:t> total number of senses</a:t>
                </a:r>
                <a:endParaRPr lang="en-GB" sz="1600" dirty="0">
                  <a:solidFill>
                    <a:srgbClr val="FEFFFF"/>
                  </a:solidFill>
                </a:endParaRP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Each word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600" dirty="0">
                    <a:solidFill>
                      <a:srgbClr val="FEFFFF"/>
                    </a:solidFill>
                  </a:rPr>
                  <a:t> is mapped to exactly one sense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>
                  <a:solidFill>
                    <a:srgbClr val="FEFFFF"/>
                  </a:solidFill>
                </a:endParaRPr>
              </a:p>
              <a:p>
                <a:pPr lvl="2" fontAlgn="base"/>
                <a:endParaRPr lang="en-GB" sz="1600" dirty="0">
                  <a:solidFill>
                    <a:srgbClr val="FEFFFF"/>
                  </a:solidFill>
                </a:endParaRPr>
              </a:p>
              <a:p>
                <a:pPr lvl="1" fontAlgn="base"/>
                <a:r>
                  <a:rPr lang="en-GB" sz="1800" dirty="0">
                    <a:solidFill>
                      <a:srgbClr val="FEFFFF"/>
                    </a:solidFill>
                  </a:rPr>
                  <a:t>Word fails to be disambiguated</a:t>
                </a: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Unable to update its strategy space</a:t>
                </a:r>
              </a:p>
              <a:p>
                <a:pPr lvl="2" fontAlgn="base"/>
                <a:r>
                  <a:rPr lang="en-GB" sz="1600" dirty="0">
                    <a:solidFill>
                      <a:srgbClr val="FEFFFF"/>
                    </a:solidFill>
                  </a:rPr>
                  <a:t>Strategy space initialized with a uniform distribution </a:t>
                </a:r>
              </a:p>
              <a:p>
                <a:pPr lvl="3" fontAlgn="base"/>
                <a:r>
                  <a:rPr lang="en-GB" sz="1600" dirty="0">
                    <a:solidFill>
                      <a:srgbClr val="FEFFFF"/>
                    </a:solidFill>
                  </a:rPr>
                  <a:t>Zero entry payoff ( no similar senses with co-players)</a:t>
                </a:r>
              </a:p>
              <a:p>
                <a:pPr lvl="3" fontAlgn="base"/>
                <a:r>
                  <a:rPr lang="en-GB" sz="1600" dirty="0">
                    <a:solidFill>
                      <a:srgbClr val="FEFFFF"/>
                    </a:solidFill>
                  </a:rPr>
                  <a:t>Not connected with other nodes in the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9374" y="1644993"/>
                <a:ext cx="6728618" cy="4666263"/>
              </a:xfrm>
              <a:blipFill>
                <a:blip r:embed="rId2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82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" y="917002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Dynamics &amp;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Sense Classification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6" name="Picture 4" descr="page22image36076992">
            <a:extLst>
              <a:ext uri="{FF2B5EF4-FFF2-40B4-BE49-F238E27FC236}">
                <a16:creationId xmlns:a16="http://schemas.microsoft.com/office/drawing/2014/main" id="{06681976-B8E8-AD41-BFE7-1E7F0911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027" y="121934"/>
            <a:ext cx="6132281" cy="659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Left Arrow 3">
            <a:hlinkClick r:id="rId3" action="ppaction://hlinksldjump"/>
            <a:extLst>
              <a:ext uri="{FF2B5EF4-FFF2-40B4-BE49-F238E27FC236}">
                <a16:creationId xmlns:a16="http://schemas.microsoft.com/office/drawing/2014/main" id="{AA413E7C-E7DB-4F4F-9030-FF87666B984C}"/>
              </a:ext>
            </a:extLst>
          </p:cNvPr>
          <p:cNvSpPr/>
          <p:nvPr/>
        </p:nvSpPr>
        <p:spPr>
          <a:xfrm>
            <a:off x="11565228" y="6252146"/>
            <a:ext cx="399246" cy="4636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Two data sets to evaluate our algorithm in different scenarios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each data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50 different data sets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simulate a situation in which the system must work on texts of different sizes and on different domains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parameters that will be tuned: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Association and semantic measures to weight the similarity among word and senses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n-gram graph to increase the weights of near words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the geometric distribution used by their semi-supervised system </a:t>
            </a:r>
          </a:p>
          <a:p>
            <a:endParaRPr lang="el-G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5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9AA-5C3F-4620-A4BD-6234148B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7CAE-D271-481B-BF01-2C010B66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Association and Semantic Measures: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relatedness measures perform significantly better than the semantic similarity measures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average the best measures are dice and mdice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N-gram Graph: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Highest results on both data sets are tfidf -mdice, with n = 5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Geometric Distribution: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Parameter p = 0.4 (in a range from 0.4 to 0.7) in cases of semi-supervised learning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 highest result</a:t>
            </a:r>
          </a:p>
        </p:txBody>
      </p:sp>
    </p:spTree>
    <p:extLst>
      <p:ext uri="{BB962C8B-B14F-4D97-AF65-F5344CB8AC3E}">
        <p14:creationId xmlns:p14="http://schemas.microsoft.com/office/powerpoint/2010/main" val="244273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44EB-9D5B-4681-BEAE-FC066E38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Evaluation set-up</a:t>
            </a:r>
            <a:endParaRPr lang="el-G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C75D-686B-4274-840C-E3344D28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Results are provided as F1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measure that determines the weighted harmonic mean of precision and recall</a:t>
            </a:r>
            <a:endParaRPr lang="en-US" sz="26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Experiment with WordNet as Knowledge base: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performance on nouns on all the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results on verbs on all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 of prior knowledge is beneficial in general domain data sets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Experiment with BabelNet as Knowledge base: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BabelNet to collect the sense inventories of each word to be disambiguated and NASARI to obtain the semantic representation of each sense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data set contains highly ambiguous mentions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915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A685-4BFC-4A2F-B8C3-CA1FCC0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to state-of-the-art algorithms</a:t>
            </a:r>
            <a:br>
              <a:rPr lang="en-US" dirty="0"/>
            </a:b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BA2-7865-4BAA-ACEF-3BB8F8AF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WordNet: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Our unsupervised system performs better than any other unsupervised algorithm in all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performance of our system is more stable on the four data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comparison with semi-supervised systems shows that our system always performs better than the most frequent sense heuristic when we use information from sense-labeled corpora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BabelNet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performance of our system is close to the results obtained with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Babelfy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S13 and substantially higher on KORE50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difficult to exploit distributional information on this data set because the sentences are short and, in many cases, cryptic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 these reasons, the recall on this data set is well below the precision: 55.5%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0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1EE1AD8-0A5B-421A-B000-5E689B1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to state-of-the-art algorithms</a:t>
            </a:r>
            <a:br>
              <a:rPr lang="en-US" dirty="0"/>
            </a:br>
            <a:endParaRPr lang="el-GR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2083F34-18F2-408D-9123-64A700DDA7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3" y="1842868"/>
            <a:ext cx="5303520" cy="4107766"/>
          </a:xfrm>
        </p:spPr>
      </p:pic>
      <p:pic>
        <p:nvPicPr>
          <p:cNvPr id="8" name="Content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E7C051B-D012-4134-89CC-35B549149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0" y="1842868"/>
            <a:ext cx="4998718" cy="4107765"/>
          </a:xfrm>
        </p:spPr>
      </p:pic>
    </p:spTree>
    <p:extLst>
      <p:ext uri="{BB962C8B-B14F-4D97-AF65-F5344CB8AC3E}">
        <p14:creationId xmlns:p14="http://schemas.microsoft.com/office/powerpoint/2010/main" val="32614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402404C-4277-954A-B1FA-CEB0D9D7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934" y="511388"/>
            <a:ext cx="7236468" cy="6065875"/>
          </a:xfrm>
        </p:spPr>
        <p:txBody>
          <a:bodyPr anchor="ctr">
            <a:normAutofit/>
          </a:bodyPr>
          <a:lstStyle/>
          <a:p>
            <a:pPr lvl="0"/>
            <a:r>
              <a:rPr lang="en-GB" sz="2000" b="1" dirty="0"/>
              <a:t>Evolutionary game theory framework</a:t>
            </a:r>
            <a:endParaRPr lang="en-US" sz="2000" dirty="0"/>
          </a:p>
          <a:p>
            <a:pPr lvl="1"/>
            <a:r>
              <a:rPr lang="en-GB" sz="1800" dirty="0"/>
              <a:t>First attempt in the specific NLP task of WSD </a:t>
            </a:r>
            <a:endParaRPr lang="en-US" sz="1800" dirty="0"/>
          </a:p>
          <a:p>
            <a:pPr lvl="0"/>
            <a:r>
              <a:rPr lang="en-GB" sz="2000" dirty="0"/>
              <a:t>WSD  </a:t>
            </a:r>
            <a:endParaRPr lang="en-US" sz="2000" dirty="0"/>
          </a:p>
          <a:p>
            <a:pPr lvl="1"/>
            <a:r>
              <a:rPr lang="en-GB" sz="1800" b="1" dirty="0"/>
              <a:t>Sense - </a:t>
            </a:r>
            <a:r>
              <a:rPr lang="en-GB" sz="1800" b="1" dirty="0" err="1"/>
              <a:t>labeling</a:t>
            </a:r>
            <a:r>
              <a:rPr lang="en-GB" sz="1800" b="1" dirty="0"/>
              <a:t> task</a:t>
            </a:r>
            <a:r>
              <a:rPr lang="en-GB" sz="1800" dirty="0"/>
              <a:t> </a:t>
            </a:r>
            <a:r>
              <a:rPr lang="en-GB" sz="1800" b="1" dirty="0"/>
              <a:t>→ </a:t>
            </a:r>
            <a:r>
              <a:rPr lang="en-GB" sz="1800" dirty="0"/>
              <a:t>sense assignment to words</a:t>
            </a:r>
            <a:endParaRPr lang="en-US" sz="1800" dirty="0"/>
          </a:p>
          <a:p>
            <a:pPr lvl="1"/>
            <a:r>
              <a:rPr lang="en-GB" sz="1800" b="1" dirty="0"/>
              <a:t>Constraint satisfaction problem</a:t>
            </a:r>
            <a:endParaRPr lang="en-US" sz="1800" dirty="0"/>
          </a:p>
          <a:p>
            <a:pPr lvl="0"/>
            <a:r>
              <a:rPr lang="en-GB" sz="2000" dirty="0"/>
              <a:t>WSD problem modelling in game theoretical terms </a:t>
            </a:r>
            <a:endParaRPr lang="en-US" sz="2000" dirty="0"/>
          </a:p>
          <a:p>
            <a:pPr lvl="1"/>
            <a:r>
              <a:rPr lang="en-GB" sz="1800" b="1" dirty="0"/>
              <a:t>Players</a:t>
            </a:r>
            <a:r>
              <a:rPr lang="en-GB" sz="1800" dirty="0"/>
              <a:t> →  words ( to be disambiguated )</a:t>
            </a:r>
            <a:endParaRPr lang="en-US" sz="1800" dirty="0"/>
          </a:p>
          <a:p>
            <a:pPr lvl="1"/>
            <a:r>
              <a:rPr lang="en-GB" sz="1800" b="1" dirty="0"/>
              <a:t>Strategies</a:t>
            </a:r>
            <a:r>
              <a:rPr lang="en-GB" sz="1800" dirty="0"/>
              <a:t> →  senses ( evolving population )</a:t>
            </a:r>
            <a:endParaRPr lang="en-US" sz="1800" dirty="0"/>
          </a:p>
          <a:p>
            <a:pPr lvl="1"/>
            <a:r>
              <a:rPr lang="en-GB" sz="1800" b="1" dirty="0"/>
              <a:t>Payoff</a:t>
            </a:r>
            <a:r>
              <a:rPr lang="en-GB" sz="1800" dirty="0"/>
              <a:t> matrices →  sense similarity </a:t>
            </a:r>
            <a:endParaRPr lang="en-US" sz="1800" dirty="0"/>
          </a:p>
          <a:p>
            <a:pPr lvl="1"/>
            <a:r>
              <a:rPr lang="en-GB" sz="1800" b="1" dirty="0"/>
              <a:t>Interactions</a:t>
            </a:r>
            <a:r>
              <a:rPr lang="en-GB" sz="1800" dirty="0"/>
              <a:t> → weighted graph</a:t>
            </a:r>
            <a:endParaRPr lang="en-US" sz="1800" dirty="0"/>
          </a:p>
          <a:p>
            <a:pPr lvl="1"/>
            <a:r>
              <a:rPr lang="en-GB" sz="1800" b="1" dirty="0"/>
              <a:t>Nash equilibrium</a:t>
            </a:r>
            <a:r>
              <a:rPr lang="en-GB" sz="1800" dirty="0"/>
              <a:t> → consistent word-sense assignment</a:t>
            </a:r>
            <a:endParaRPr lang="en-US" sz="1800" dirty="0"/>
          </a:p>
          <a:p>
            <a:pPr lvl="1"/>
            <a:r>
              <a:rPr lang="en-GB" sz="1800" b="1" dirty="0"/>
              <a:t>Selection process </a:t>
            </a:r>
            <a:endParaRPr lang="en-US" sz="1800" dirty="0"/>
          </a:p>
          <a:p>
            <a:pPr lvl="2"/>
            <a:r>
              <a:rPr lang="en-GB" sz="1800" dirty="0"/>
              <a:t>Iterative process of </a:t>
            </a:r>
            <a:r>
              <a:rPr lang="en-GB" sz="1800" b="1" dirty="0"/>
              <a:t>fitness</a:t>
            </a:r>
            <a:r>
              <a:rPr lang="en-GB" sz="1800" dirty="0"/>
              <a:t> </a:t>
            </a:r>
            <a:r>
              <a:rPr lang="en-GB" sz="1800" b="1" dirty="0"/>
              <a:t>increase</a:t>
            </a:r>
            <a:r>
              <a:rPr lang="en-GB" sz="1800" dirty="0"/>
              <a:t> ( candidates / senses with certain features )</a:t>
            </a:r>
            <a:endParaRPr lang="en-US" sz="1800" dirty="0"/>
          </a:p>
          <a:p>
            <a:pPr lvl="2"/>
            <a:r>
              <a:rPr lang="en-GB" sz="1800" b="1" dirty="0"/>
              <a:t>best</a:t>
            </a:r>
            <a:r>
              <a:rPr lang="en-GB" sz="1800" dirty="0"/>
              <a:t> </a:t>
            </a:r>
            <a:r>
              <a:rPr lang="en-GB" sz="1800" b="1" dirty="0"/>
              <a:t>candidates</a:t>
            </a:r>
            <a:r>
              <a:rPr lang="en-GB" sz="1800" dirty="0"/>
              <a:t> ( senses with higher fitness ) in the population</a:t>
            </a:r>
            <a:endParaRPr lang="en-US" sz="18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E83E941B-942E-E840-96F6-99B150EDF947}"/>
              </a:ext>
            </a:extLst>
          </p:cNvPr>
          <p:cNvSpPr txBox="1">
            <a:spLocks/>
          </p:cNvSpPr>
          <p:nvPr/>
        </p:nvSpPr>
        <p:spPr>
          <a:xfrm>
            <a:off x="-1273001" y="379346"/>
            <a:ext cx="4438332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		System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3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3001" y="379346"/>
            <a:ext cx="44383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		System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4D50B5E-ECCB-6C44-99D5-74BAC036F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626226"/>
              </p:ext>
            </p:extLst>
          </p:nvPr>
        </p:nvGraphicFramePr>
        <p:xfrm>
          <a:off x="4840595" y="496425"/>
          <a:ext cx="6961408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4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73" y="1243013"/>
            <a:ext cx="4316233" cy="43719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		Modelling</a:t>
            </a:r>
            <a:endParaRPr lang="el-GR" sz="40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1A72-2853-4326-9060-F59A5559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Payoff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Dynamics &amp; Sense Classification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0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DA769-27DE-4814-98C3-E6ADA4B1E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89" r="43069"/>
          <a:stretch/>
        </p:blipFill>
        <p:spPr>
          <a:xfrm>
            <a:off x="7505962" y="10"/>
            <a:ext cx="52011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06" y="0"/>
            <a:ext cx="4803636" cy="13116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06" y="768325"/>
                <a:ext cx="7257556" cy="6559825"/>
              </a:xfrm>
            </p:spPr>
            <p:txBody>
              <a:bodyPr anchor="ctr">
                <a:noAutofit/>
              </a:bodyPr>
              <a:lstStyle/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List</a:t>
                </a:r>
                <a:r>
                  <a:rPr lang="en-GB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words</a:t>
                </a:r>
                <a:r>
                  <a:rPr lang="en-GB" sz="1600" dirty="0">
                    <a:solidFill>
                      <a:srgbClr val="000000"/>
                    </a:solidFill>
                  </a:rPr>
                  <a:t> from the text </a:t>
                </a:r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  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dirty="0">
                    <a:solidFill>
                      <a:srgbClr val="000000"/>
                    </a:solidFill>
                  </a:rPr>
                  <a:t>Word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similarity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𝑵𝒙𝑵</m:t>
                        </m:r>
                      </m:sub>
                    </m:sSub>
                  </m:oMath>
                </a14:m>
                <a:endParaRPr lang="en-GB" sz="1600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Pairwise similarities among words →  players’ interactions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sim</m:t>
                    </m:r>
                    <m: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b="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GB" sz="1600" dirty="0">
                  <a:solidFill>
                    <a:srgbClr val="000000"/>
                  </a:solidFill>
                </a:endParaRP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Weighted adjacency matrix of the graph (Figure 4a)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Similarity measure</a:t>
                </a:r>
                <a:r>
                  <a:rPr lang="en-GB" sz="1600" dirty="0">
                    <a:solidFill>
                      <a:srgbClr val="000000"/>
                    </a:solidFill>
                  </a:rPr>
                  <a:t>: strength of co-occurrence between words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 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Semantically correlated words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8 association measures: Dice coefficient (dice), modified Dice coefficient (</a:t>
                </a:r>
                <a:r>
                  <a:rPr lang="en-GB" sz="1600" dirty="0" err="1">
                    <a:solidFill>
                      <a:srgbClr val="000000"/>
                    </a:solidFill>
                  </a:rPr>
                  <a:t>mDice</a:t>
                </a:r>
                <a:r>
                  <a:rPr lang="en-GB" sz="1600" dirty="0">
                    <a:solidFill>
                      <a:srgbClr val="000000"/>
                    </a:solidFill>
                  </a:rPr>
                  <a:t>), pointwise mutual information (</a:t>
                </a:r>
                <a:r>
                  <a:rPr lang="en-GB" sz="1600" dirty="0" err="1">
                    <a:solidFill>
                      <a:srgbClr val="000000"/>
                    </a:solidFill>
                  </a:rPr>
                  <a:t>pmi</a:t>
                </a:r>
                <a:r>
                  <a:rPr lang="en-GB" sz="1600" dirty="0">
                    <a:solidFill>
                      <a:srgbClr val="000000"/>
                    </a:solidFill>
                  </a:rPr>
                  <a:t>), t-score measure (t-score), z-score measure (z-score), odds ration (odds-r), chi- squared test (chi-s), chi-squared correct (chi-s-c).</a:t>
                </a:r>
              </a:p>
              <a:p>
                <a:pPr lvl="1" fontAlgn="base"/>
                <a:endParaRPr lang="en-GB" sz="1600" dirty="0">
                  <a:solidFill>
                    <a:srgbClr val="000000"/>
                  </a:solidFill>
                </a:endParaRPr>
              </a:p>
              <a:p>
                <a:pPr fontAlgn="base"/>
                <a:r>
                  <a:rPr lang="en-GB" sz="1600" b="1" dirty="0">
                    <a:solidFill>
                      <a:srgbClr val="000000"/>
                    </a:solidFill>
                  </a:rPr>
                  <a:t>Proximity</a:t>
                </a:r>
                <a:r>
                  <a:rPr lang="en-GB" sz="1600" dirty="0">
                    <a:solidFill>
                      <a:srgbClr val="000000"/>
                    </a:solidFill>
                  </a:rPr>
                  <a:t> relations with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- neighbours ( similarity </a:t>
                </a:r>
                <a:r>
                  <a:rPr lang="en-GB" sz="1600" b="1" dirty="0">
                    <a:solidFill>
                      <a:srgbClr val="000000"/>
                    </a:solidFill>
                  </a:rPr>
                  <a:t>augmentation</a:t>
                </a:r>
                <a:r>
                  <a:rPr lang="en-GB" sz="1600" dirty="0">
                    <a:solidFill>
                      <a:srgbClr val="000000"/>
                    </a:solidFill>
                  </a:rPr>
                  <a:t>)    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Sentence structure</a:t>
                </a:r>
              </a:p>
              <a:p>
                <a:pPr lvl="1" fontAlgn="base"/>
                <a:r>
                  <a:rPr lang="en-GB" sz="1600" dirty="0">
                    <a:solidFill>
                      <a:srgbClr val="000000"/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rgbClr val="000000"/>
                    </a:solidFill>
                  </a:rPr>
                  <a:t>: fixed expressions / semantic concepts</a:t>
                </a:r>
              </a:p>
              <a:p>
                <a:pPr fontAlgn="base"/>
                <a:endParaRPr lang="en-GB" sz="16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06" y="768325"/>
                <a:ext cx="7257556" cy="6559825"/>
              </a:xfr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3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age21image35824160">
            <a:extLst>
              <a:ext uri="{FF2B5EF4-FFF2-40B4-BE49-F238E27FC236}">
                <a16:creationId xmlns:a16="http://schemas.microsoft.com/office/drawing/2014/main" id="{54377EDC-6F85-4547-8D74-BF737520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568" y="2620507"/>
            <a:ext cx="3556492" cy="3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age21image35831232">
            <a:extLst>
              <a:ext uri="{FF2B5EF4-FFF2-40B4-BE49-F238E27FC236}">
                <a16:creationId xmlns:a16="http://schemas.microsoft.com/office/drawing/2014/main" id="{AC761F46-8265-0B47-AC9F-94365CCF4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-223"/>
          <a:stretch/>
        </p:blipFill>
        <p:spPr bwMode="auto">
          <a:xfrm>
            <a:off x="268942" y="2565533"/>
            <a:ext cx="3556492" cy="32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page21image35824368">
            <a:extLst>
              <a:ext uri="{FF2B5EF4-FFF2-40B4-BE49-F238E27FC236}">
                <a16:creationId xmlns:a16="http://schemas.microsoft.com/office/drawing/2014/main" id="{D8F7B374-305D-4240-B703-4BEDEF4E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879" y="2579186"/>
            <a:ext cx="3556492" cy="319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608BFA06-2B06-7F45-89BE-C4233C7E6EBD}"/>
              </a:ext>
            </a:extLst>
          </p:cNvPr>
          <p:cNvSpPr txBox="1">
            <a:spLocks/>
          </p:cNvSpPr>
          <p:nvPr/>
        </p:nvSpPr>
        <p:spPr>
          <a:xfrm>
            <a:off x="248406" y="0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Geometry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7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608BFA06-2B06-7F45-89BE-C4233C7E6EBD}"/>
              </a:ext>
            </a:extLst>
          </p:cNvPr>
          <p:cNvSpPr txBox="1">
            <a:spLocks/>
          </p:cNvSpPr>
          <p:nvPr/>
        </p:nvSpPr>
        <p:spPr>
          <a:xfrm>
            <a:off x="248406" y="0"/>
            <a:ext cx="4803636" cy="13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F519371-8933-394E-A790-4D0B6547C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000" b="1" dirty="0"/>
                  <a:t>Sense inventories</a:t>
                </a:r>
                <a:r>
                  <a:rPr lang="en-GB" sz="2000" dirty="0"/>
                  <a:t> of each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… , 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800" dirty="0"/>
                  <a:t> the number of senses associated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800" dirty="0"/>
              </a:p>
              <a:p>
                <a:pPr lvl="1" fontAlgn="base"/>
                <a:r>
                  <a:rPr lang="en-GB" sz="1800" dirty="0"/>
                  <a:t>WordNet and </a:t>
                </a:r>
                <a:r>
                  <a:rPr lang="en-GB" sz="1800" dirty="0" err="1"/>
                  <a:t>BabelNet</a:t>
                </a:r>
                <a:r>
                  <a:rPr lang="en-GB" sz="1800" dirty="0"/>
                  <a:t> as knowledge base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Player strategy space 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 …,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number of pure strategies of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and each component 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GB" sz="1800" dirty="0"/>
                  <a:t> : probability that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 chooses 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1800" dirty="0"/>
                  <a:t> pure strategy</a:t>
                </a:r>
              </a:p>
              <a:p>
                <a:pPr lvl="1" fontAlgn="base"/>
                <a:r>
                  <a:rPr lang="en-GB" sz="1800" dirty="0"/>
                  <a:t>Graphical representation: regular polygon of radius 1, where the distance from the centre to any vertex (mixed strategy) represents the probability associated with a particular word sense (pure strategy) 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Unique</a:t>
                </a:r>
                <a:r>
                  <a:rPr lang="en-GB" sz="2000" dirty="0"/>
                  <a:t> </a:t>
                </a:r>
                <a:r>
                  <a:rPr lang="en-GB" sz="2000" b="1" dirty="0"/>
                  <a:t>concepts</a:t>
                </a:r>
                <a:r>
                  <a:rPr lang="en-GB" sz="2000" dirty="0"/>
                  <a:t> in sense inventories </a:t>
                </a:r>
              </a:p>
              <a:p>
                <a:pPr lvl="1" fontAlgn="base"/>
                <a:r>
                  <a:rPr lang="en-GB" sz="1800" dirty="0"/>
                  <a:t>Game space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800" dirty="0"/>
                  <a:t> the total number of unique concepts</a:t>
                </a:r>
              </a:p>
              <a:p>
                <a:pPr lvl="1" fontAlgn="base"/>
                <a:r>
                  <a:rPr lang="en-GB" sz="1800" dirty="0"/>
                  <a:t>Assignment of </a:t>
                </a:r>
                <a:r>
                  <a:rPr lang="en-GB" sz="1800" b="1" dirty="0"/>
                  <a:t>probability distribution </a:t>
                </a:r>
                <a:r>
                  <a:rPr lang="en-GB" sz="1800" dirty="0"/>
                  <a:t>over the senses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/>
                  <a:t>for each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F519371-8933-394E-A790-4D0B6547C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03" t="-1453" b="-639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6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fontAlgn="base"/>
                <a:r>
                  <a:rPr lang="en-GB" sz="2000" b="1" dirty="0"/>
                  <a:t>Sense inventories</a:t>
                </a:r>
                <a:r>
                  <a:rPr lang="en-GB" sz="2000" dirty="0"/>
                  <a:t> of each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 … , 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1800" dirty="0"/>
                  <a:t> the number of senses associated with word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800" dirty="0"/>
              </a:p>
              <a:p>
                <a:pPr lvl="1" fontAlgn="base"/>
                <a:r>
                  <a:rPr lang="en-GB" sz="1800" dirty="0"/>
                  <a:t>WordNet and </a:t>
                </a:r>
                <a:r>
                  <a:rPr lang="en-GB" sz="1800" dirty="0" err="1"/>
                  <a:t>BabelNet</a:t>
                </a:r>
                <a:r>
                  <a:rPr lang="en-GB" sz="1800" dirty="0"/>
                  <a:t> as knowledge base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Player strategy space 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l-GR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={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: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 …,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b="0" dirty="0"/>
              </a:p>
              <a:p>
                <a:pPr lvl="1" fontAlgn="base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: number of pure strategies of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and each component </a:t>
                </a:r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GB" sz="1800" dirty="0"/>
                  <a:t> : probability that player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 chooses its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1800" dirty="0"/>
                  <a:t> pure strategy</a:t>
                </a:r>
              </a:p>
              <a:p>
                <a:pPr lvl="1" fontAlgn="base"/>
                <a:r>
                  <a:rPr lang="en-GB" sz="1800" dirty="0"/>
                  <a:t>Graphical representation: regular polygon of radius 1, where the distance from the centre to any vertex (mixed strategy) represents the probability associated with a particular word sense (pure strategy) </a:t>
                </a:r>
              </a:p>
              <a:p>
                <a:pPr lvl="1" fontAlgn="base"/>
                <a:endParaRPr lang="en-GB" sz="800" dirty="0"/>
              </a:p>
              <a:p>
                <a:pPr fontAlgn="base"/>
                <a:r>
                  <a:rPr lang="en-GB" sz="2000" b="1" dirty="0"/>
                  <a:t>Unique</a:t>
                </a:r>
                <a:r>
                  <a:rPr lang="en-GB" sz="2000" dirty="0"/>
                  <a:t> </a:t>
                </a:r>
                <a:r>
                  <a:rPr lang="en-GB" sz="2000" b="1" dirty="0"/>
                  <a:t>concepts</a:t>
                </a:r>
                <a:r>
                  <a:rPr lang="en-GB" sz="2000" dirty="0"/>
                  <a:t> in sense inventories </a:t>
                </a:r>
              </a:p>
              <a:p>
                <a:pPr lvl="1" fontAlgn="base"/>
                <a:r>
                  <a:rPr lang="en-GB" sz="1800" dirty="0"/>
                  <a:t>Game space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  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800" dirty="0"/>
                  <a:t> the total number of unique concepts</a:t>
                </a:r>
              </a:p>
              <a:p>
                <a:pPr lvl="1" fontAlgn="base"/>
                <a:r>
                  <a:rPr lang="en-GB" sz="1800" dirty="0"/>
                  <a:t>Assignment of </a:t>
                </a:r>
                <a:r>
                  <a:rPr lang="en-GB" sz="1800" b="1" dirty="0"/>
                  <a:t>probability distribution </a:t>
                </a:r>
                <a:r>
                  <a:rPr lang="en-GB" sz="1800" dirty="0"/>
                  <a:t>over the senses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/>
                  <a:t>for each word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 b="-639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riped Right Arrow 3">
            <a:hlinkClick r:id="rId3" action="ppaction://hlinksldjump"/>
            <a:extLst>
              <a:ext uri="{FF2B5EF4-FFF2-40B4-BE49-F238E27FC236}">
                <a16:creationId xmlns:a16="http://schemas.microsoft.com/office/drawing/2014/main" id="{750D42CE-7988-DD47-830D-B6F99FE6343A}"/>
              </a:ext>
            </a:extLst>
          </p:cNvPr>
          <p:cNvSpPr/>
          <p:nvPr/>
        </p:nvSpPr>
        <p:spPr>
          <a:xfrm>
            <a:off x="3181081" y="4919730"/>
            <a:ext cx="386367" cy="1931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736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AC82-EB96-462D-BED8-5CF3D382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Strategy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fontAlgn="base"/>
                <a:r>
                  <a:rPr lang="en-GB" sz="2400" dirty="0"/>
                  <a:t>System Strategy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400" dirty="0"/>
              </a:p>
              <a:p>
                <a:pPr lvl="1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GB" sz="2000" dirty="0"/>
                  <a:t> : probability of player to choose its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GB" sz="2000" dirty="0"/>
                  <a:t> pure strategy to play</a:t>
                </a:r>
              </a:p>
              <a:p>
                <a:pPr lvl="1" fontAlgn="base"/>
                <a:r>
                  <a:rPr lang="en-GB" sz="2000" dirty="0"/>
                  <a:t>Uniform distribution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R"/>
                                      <m:t>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,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sz="1800" dirty="0"/>
              </a:p>
              <a:p>
                <a:pPr lvl="2" fontAlgn="base"/>
                <a:r>
                  <a:rPr lang="en-GB" sz="1800" dirty="0"/>
                  <a:t>unsupervised learning: no prior knowledge</a:t>
                </a:r>
              </a:p>
              <a:p>
                <a:pPr lvl="1" fontAlgn="base"/>
                <a:r>
                  <a:rPr lang="en-GB" sz="2000" dirty="0"/>
                  <a:t>Geometric distribution</a:t>
                </a:r>
              </a:p>
              <a:p>
                <a:pPr lvl="2" fontAlgn="base"/>
                <a:r>
                  <a:rPr lang="en-GB" sz="1800" dirty="0"/>
                  <a:t>semi-supervised learning: exploits information from prior knowledge </a:t>
                </a:r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: </a:t>
                </a:r>
              </a:p>
              <a:p>
                <a:pPr lvl="3" fontAlgn="base">
                  <a:buFont typeface="Wingdings" pitchFamily="2" charset="2"/>
                  <a:buChar char="ü"/>
                </a:pPr>
                <a:r>
                  <a:rPr lang="en-GB" sz="1600" dirty="0"/>
                  <a:t>higher probability on senses that have a high frequency</a:t>
                </a:r>
              </a:p>
              <a:p>
                <a:pPr lvl="2" fontAlgn="base"/>
                <a:endParaRPr lang="en-GB" sz="1400" dirty="0"/>
              </a:p>
              <a:p>
                <a:pPr lvl="2"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𝑠𝑒𝑛𝑠𝑒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𝑐𝑙𝑢𝑠𝑡𝑒𝑟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lvl="3" fontAlgn="base">
                  <a:buFont typeface="Wingdings" pitchFamily="2" charset="2"/>
                  <a:buChar char="ü"/>
                </a:pPr>
                <a:r>
                  <a:rPr lang="en-GB" sz="1600" dirty="0"/>
                  <a:t> equal probability to the senses belonging to a determined cluster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61A72-2853-4326-9060-F59A5559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844" t="-8140" b="-4825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57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877</TotalTime>
  <Words>1874</Words>
  <Application>Microsoft Macintosh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Game Theory</vt:lpstr>
      <vt:lpstr>PowerPoint Presentation</vt:lpstr>
      <vt:lpstr>Proposed   System</vt:lpstr>
      <vt:lpstr>Data   Modelling</vt:lpstr>
      <vt:lpstr>Data Geometry</vt:lpstr>
      <vt:lpstr>PowerPoint Presentation</vt:lpstr>
      <vt:lpstr>PowerPoint Presentation</vt:lpstr>
      <vt:lpstr>Strategy Space</vt:lpstr>
      <vt:lpstr>Strategy Space</vt:lpstr>
      <vt:lpstr>Payoff</vt:lpstr>
      <vt:lpstr>Payoff</vt:lpstr>
      <vt:lpstr>System Dynamics &amp; Sense Classification</vt:lpstr>
      <vt:lpstr>System Dynamics &amp; Sense Classification</vt:lpstr>
      <vt:lpstr>System Dynamics &amp;  Sense Classification</vt:lpstr>
      <vt:lpstr>Parameter Tuning</vt:lpstr>
      <vt:lpstr>Parameter Tuning - Results</vt:lpstr>
      <vt:lpstr>Evaluation set-up</vt:lpstr>
      <vt:lpstr> Comparison to state-of-the-art algorithms </vt:lpstr>
      <vt:lpstr> Comparison to state-of-the-art algorithms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Tuning</dc:title>
  <dc:creator>lt1200020@o365.uoa.gr</dc:creator>
  <cp:lastModifiedBy>Christina-Theano Kylafi</cp:lastModifiedBy>
  <cp:revision>124</cp:revision>
  <dcterms:created xsi:type="dcterms:W3CDTF">2021-02-03T20:20:42Z</dcterms:created>
  <dcterms:modified xsi:type="dcterms:W3CDTF">2021-02-04T13:46:38Z</dcterms:modified>
</cp:coreProperties>
</file>