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310" r:id="rId2"/>
    <p:sldId id="278" r:id="rId3"/>
    <p:sldId id="257" r:id="rId4"/>
    <p:sldId id="311" r:id="rId5"/>
    <p:sldId id="308" r:id="rId6"/>
    <p:sldId id="319" r:id="rId7"/>
    <p:sldId id="312" r:id="rId8"/>
    <p:sldId id="317" r:id="rId9"/>
    <p:sldId id="313" r:id="rId10"/>
    <p:sldId id="315" r:id="rId11"/>
    <p:sldId id="300" r:id="rId12"/>
    <p:sldId id="301" r:id="rId13"/>
    <p:sldId id="316" r:id="rId14"/>
    <p:sldId id="314" r:id="rId15"/>
    <p:sldId id="318"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9" autoAdjust="0"/>
    <p:restoredTop sz="97337" autoAdjust="0"/>
  </p:normalViewPr>
  <p:slideViewPr>
    <p:cSldViewPr>
      <p:cViewPr varScale="1">
        <p:scale>
          <a:sx n="86" d="100"/>
          <a:sy n="86" d="100"/>
        </p:scale>
        <p:origin x="-129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tham kumar" userId="3c606a762968bcc6" providerId="Windows Live" clId="Web-{4F027B4A-0B1E-4A10-8396-9015A6F73CDB}"/>
    <pc:docChg chg="addSld delSld">
      <pc:chgData name="goutham kumar" userId="3c606a762968bcc6" providerId="Windows Live" clId="Web-{4F027B4A-0B1E-4A10-8396-9015A6F73CDB}" dt="2019-04-06T14:42:14.176" v="4"/>
      <pc:docMkLst>
        <pc:docMk/>
      </pc:docMkLst>
      <pc:sldChg chg="add del">
        <pc:chgData name="goutham kumar" userId="3c606a762968bcc6" providerId="Windows Live" clId="Web-{4F027B4A-0B1E-4A10-8396-9015A6F73CDB}" dt="2019-04-06T14:42:14.176" v="4"/>
        <pc:sldMkLst>
          <pc:docMk/>
          <pc:sldMk cId="0" sldId="309"/>
        </pc:sldMkLst>
      </pc:sldChg>
      <pc:sldChg chg="add del">
        <pc:chgData name="goutham kumar" userId="3c606a762968bcc6" providerId="Windows Live" clId="Web-{4F027B4A-0B1E-4A10-8396-9015A6F73CDB}" dt="2019-04-06T14:42:06.754" v="3"/>
        <pc:sldMkLst>
          <pc:docMk/>
          <pc:sldMk cId="0" sldId="310"/>
        </pc:sldMkLst>
      </pc:sldChg>
    </pc:docChg>
  </pc:docChgLst>
  <pc:docChgLst>
    <pc:chgData name="goutham kumar" userId="3c606a762968bcc6" providerId="Windows Live" clId="Web-{1E73AA7F-2585-4195-9EA9-3D6046CD328F}"/>
    <pc:docChg chg="modSld">
      <pc:chgData name="goutham kumar" userId="3c606a762968bcc6" providerId="Windows Live" clId="Web-{1E73AA7F-2585-4195-9EA9-3D6046CD328F}" dt="2019-06-04T08:36:26.730" v="1"/>
      <pc:docMkLst>
        <pc:docMk/>
      </pc:docMkLst>
      <pc:sldChg chg="mod modClrScheme chgLayout">
        <pc:chgData name="goutham kumar" userId="3c606a762968bcc6" providerId="Windows Live" clId="Web-{1E73AA7F-2585-4195-9EA9-3D6046CD328F}" dt="2019-06-04T08:36:26.730" v="1"/>
        <pc:sldMkLst>
          <pc:docMk/>
          <pc:sldMk cId="0" sldId="278"/>
        </pc:sldMkLst>
      </pc:sldChg>
    </pc:docChg>
  </pc:docChgLst>
  <pc:docChgLst>
    <pc:chgData name="goutham kumar" userId="3c606a762968bcc6" providerId="Windows Live" clId="Web-{13A10B91-BD0F-459B-B57D-322C29DE7108}"/>
    <pc:docChg chg="sldOrd">
      <pc:chgData name="goutham kumar" userId="3c606a762968bcc6" providerId="Windows Live" clId="Web-{13A10B91-BD0F-459B-B57D-322C29DE7108}" dt="2019-05-05T14:35:08" v="1"/>
      <pc:docMkLst>
        <pc:docMk/>
      </pc:docMkLst>
      <pc:sldChg chg="ord">
        <pc:chgData name="goutham kumar" userId="3c606a762968bcc6" providerId="Windows Live" clId="Web-{13A10B91-BD0F-459B-B57D-322C29DE7108}" dt="2019-05-05T14:35:05.422" v="0"/>
        <pc:sldMkLst>
          <pc:docMk/>
          <pc:sldMk cId="0" sldId="308"/>
        </pc:sldMkLst>
      </pc:sldChg>
      <pc:sldChg chg="ord">
        <pc:chgData name="goutham kumar" userId="3c606a762968bcc6" providerId="Windows Live" clId="Web-{13A10B91-BD0F-459B-B57D-322C29DE7108}" dt="2019-05-05T14:35:08" v="1"/>
        <pc:sldMkLst>
          <pc:docMk/>
          <pc:sldMk cId="0" sldId="310"/>
        </pc:sldMkLst>
      </pc:sldChg>
    </pc:docChg>
  </pc:docChgLst>
  <pc:docChgLst>
    <pc:chgData clId="Web-{00A121E7-251C-44C0-8ACB-318F323BFADB}"/>
    <pc:docChg chg="sldOrd">
      <pc:chgData name="" userId="" providerId="" clId="Web-{00A121E7-251C-44C0-8ACB-318F323BFADB}" dt="2019-06-19T08:41:26.730" v="0"/>
      <pc:docMkLst>
        <pc:docMk/>
      </pc:docMkLst>
      <pc:sldChg chg="ord">
        <pc:chgData name="" userId="" providerId="" clId="Web-{00A121E7-251C-44C0-8ACB-318F323BFADB}" dt="2019-06-19T08:41:26.730" v="0"/>
        <pc:sldMkLst>
          <pc:docMk/>
          <pc:sldMk cId="0"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A63DA6-36DA-4198-B8DB-3EA4D5B0BBCA}" type="datetimeFigureOut">
              <a:rPr lang="en-US" smtClean="0"/>
              <a:pPr/>
              <a:t>6/19/2019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44051-EAFF-4174-9AEC-EAE362A2217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6/19/2019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1"/>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2"/>
            <a:ext cx="1777471"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30"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9"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3"/>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4"/>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6/19/2019</a:t>
            </a:fld>
            <a:endParaRPr lang="en-US"/>
          </a:p>
        </p:txBody>
      </p:sp>
      <p:sp>
        <p:nvSpPr>
          <p:cNvPr id="6" name="Footer Placeholder 5"/>
          <p:cNvSpPr>
            <a:spLocks noGrp="1"/>
          </p:cNvSpPr>
          <p:nvPr>
            <p:ph type="ftr" sz="quarter" idx="11"/>
          </p:nvPr>
        </p:nvSpPr>
        <p:spPr>
          <a:xfrm>
            <a:off x="4380076" y="6407945"/>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4"/>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9"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9"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9"/>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6/19/2019</a:t>
            </a:fld>
            <a:endParaRPr lang="en-US"/>
          </a:p>
        </p:txBody>
      </p:sp>
      <p:sp>
        <p:nvSpPr>
          <p:cNvPr id="22" name="Footer Placeholder 21"/>
          <p:cNvSpPr>
            <a:spLocks noGrp="1"/>
          </p:cNvSpPr>
          <p:nvPr>
            <p:ph type="ftr" sz="quarter" idx="3"/>
          </p:nvPr>
        </p:nvSpPr>
        <p:spPr>
          <a:xfrm>
            <a:off x="4380076" y="6407945"/>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609600" y="0"/>
            <a:ext cx="7848600" cy="990600"/>
          </a:xfrm>
          <a:prstGeom prst="rect">
            <a:avLst/>
          </a:prstGeom>
        </p:spPr>
        <p:txBody>
          <a:bodyPr vert="horz" anchor="ctr">
            <a:noAutofit/>
            <a:scene3d>
              <a:camera prst="orthographicFront"/>
              <a:lightRig rig="soft" dir="t"/>
            </a:scene3d>
            <a:sp3d prstMaterial="softEdge">
              <a:bevelT w="25400" h="25400"/>
            </a:sp3d>
          </a:bodyPr>
          <a:lstStyle/>
          <a:p>
            <a:pPr marL="742950" indent="-742950" algn="ctr">
              <a:spcBef>
                <a:spcPct val="0"/>
              </a:spcBef>
            </a:pPr>
            <a:r>
              <a:rPr lang="en-IN" sz="3600" b="1" dirty="0">
                <a:solidFill>
                  <a:schemeClr val="accent1">
                    <a:lumMod val="75000"/>
                  </a:schemeClr>
                </a:solidFill>
              </a:rPr>
              <a:t>Principles of Agile Model</a:t>
            </a:r>
          </a:p>
        </p:txBody>
      </p:sp>
      <p:sp>
        <p:nvSpPr>
          <p:cNvPr id="5" name="TextBox 4"/>
          <p:cNvSpPr txBox="1"/>
          <p:nvPr/>
        </p:nvSpPr>
        <p:spPr>
          <a:xfrm>
            <a:off x="457200" y="914401"/>
            <a:ext cx="8229600" cy="5837495"/>
          </a:xfrm>
          <a:prstGeom prst="rect">
            <a:avLst/>
          </a:prstGeom>
          <a:noFill/>
        </p:spPr>
        <p:txBody>
          <a:bodyPr wrap="square" rtlCol="0">
            <a:spAutoFit/>
          </a:bodyPr>
          <a:lstStyle/>
          <a:p>
            <a:pPr>
              <a:lnSpc>
                <a:spcPts val="2760"/>
              </a:lnSpc>
              <a:buFont typeface="Arial" pitchFamily="34" charset="0"/>
              <a:buChar char="•"/>
            </a:pPr>
            <a:r>
              <a:rPr lang="en-IN" dirty="0"/>
              <a:t>Customer satisfaction by early and continuous delivery of useful software</a:t>
            </a:r>
          </a:p>
          <a:p>
            <a:pPr>
              <a:lnSpc>
                <a:spcPts val="2760"/>
              </a:lnSpc>
              <a:buFont typeface="Arial" pitchFamily="34" charset="0"/>
              <a:buChar char="•"/>
            </a:pPr>
            <a:r>
              <a:rPr lang="en-IN" dirty="0"/>
              <a:t>Welcome changing requirements, even late in development</a:t>
            </a:r>
          </a:p>
          <a:p>
            <a:pPr>
              <a:lnSpc>
                <a:spcPts val="2760"/>
              </a:lnSpc>
              <a:buFont typeface="Arial" pitchFamily="34" charset="0"/>
              <a:buChar char="•"/>
            </a:pPr>
            <a:r>
              <a:rPr lang="en-IN" dirty="0"/>
              <a:t>Working software is delivered frequently (in weeks rather than months)</a:t>
            </a:r>
          </a:p>
          <a:p>
            <a:pPr>
              <a:lnSpc>
                <a:spcPts val="2760"/>
              </a:lnSpc>
              <a:buFont typeface="Arial" pitchFamily="34" charset="0"/>
              <a:buChar char="•"/>
            </a:pPr>
            <a:r>
              <a:rPr lang="en-IN" dirty="0"/>
              <a:t>Close daily cooperation between business people and developers</a:t>
            </a:r>
          </a:p>
          <a:p>
            <a:pPr>
              <a:lnSpc>
                <a:spcPts val="2760"/>
              </a:lnSpc>
              <a:buFont typeface="Arial" pitchFamily="34" charset="0"/>
              <a:buChar char="•"/>
            </a:pPr>
            <a:r>
              <a:rPr lang="en-IN" dirty="0"/>
              <a:t>Projects are built around motivated individuals, who should be trusted</a:t>
            </a:r>
          </a:p>
          <a:p>
            <a:pPr>
              <a:lnSpc>
                <a:spcPts val="2760"/>
              </a:lnSpc>
              <a:buFont typeface="Arial" pitchFamily="34" charset="0"/>
              <a:buChar char="•"/>
            </a:pPr>
            <a:r>
              <a:rPr lang="en-IN" dirty="0"/>
              <a:t>Face-to-face conversation is the best form of communication (co-location)</a:t>
            </a:r>
          </a:p>
          <a:p>
            <a:pPr>
              <a:lnSpc>
                <a:spcPts val="2760"/>
              </a:lnSpc>
              <a:buFont typeface="Arial" pitchFamily="34" charset="0"/>
              <a:buChar char="•"/>
            </a:pPr>
            <a:r>
              <a:rPr lang="en-IN" dirty="0"/>
              <a:t>Working software is the principal measure of progress</a:t>
            </a:r>
          </a:p>
          <a:p>
            <a:pPr>
              <a:lnSpc>
                <a:spcPts val="2760"/>
              </a:lnSpc>
              <a:buFont typeface="Arial" pitchFamily="34" charset="0"/>
              <a:buChar char="•"/>
            </a:pPr>
            <a:r>
              <a:rPr lang="en-IN" dirty="0"/>
              <a:t>Sustainable development that is able to maintain a constant pace</a:t>
            </a:r>
          </a:p>
          <a:p>
            <a:pPr>
              <a:lnSpc>
                <a:spcPts val="2760"/>
              </a:lnSpc>
              <a:buFont typeface="Arial" pitchFamily="34" charset="0"/>
              <a:buChar char="•"/>
            </a:pPr>
            <a:r>
              <a:rPr lang="en-IN" dirty="0"/>
              <a:t>Continuous attention to technical excellence and good design</a:t>
            </a:r>
          </a:p>
          <a:p>
            <a:pPr>
              <a:lnSpc>
                <a:spcPts val="2760"/>
              </a:lnSpc>
              <a:buFont typeface="Arial" pitchFamily="34" charset="0"/>
              <a:buChar char="•"/>
            </a:pPr>
            <a:r>
              <a:rPr lang="en-IN" dirty="0"/>
              <a:t>Simplicity—the art of maximizing the amount of work not done—is essential</a:t>
            </a:r>
          </a:p>
          <a:p>
            <a:pPr>
              <a:lnSpc>
                <a:spcPts val="2760"/>
              </a:lnSpc>
              <a:buFont typeface="Arial" pitchFamily="34" charset="0"/>
              <a:buChar char="•"/>
            </a:pPr>
            <a:r>
              <a:rPr lang="en-IN" dirty="0"/>
              <a:t>Self-organizing teams</a:t>
            </a:r>
          </a:p>
          <a:p>
            <a:pPr>
              <a:lnSpc>
                <a:spcPts val="2760"/>
              </a:lnSpc>
              <a:buFont typeface="Arial" pitchFamily="34" charset="0"/>
              <a:buChar char="•"/>
            </a:pPr>
            <a:r>
              <a:rPr lang="en-IN" dirty="0"/>
              <a:t>Regular adaptation to changing circumstances</a:t>
            </a:r>
          </a:p>
          <a:p>
            <a:pPr>
              <a:lnSpc>
                <a:spcPts val="2760"/>
              </a:lnSpc>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28602"/>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Jenkins Versions</a:t>
            </a:r>
          </a:p>
        </p:txBody>
      </p:sp>
      <p:sp>
        <p:nvSpPr>
          <p:cNvPr id="3" name="TextBox 2"/>
          <p:cNvSpPr txBox="1"/>
          <p:nvPr/>
        </p:nvSpPr>
        <p:spPr>
          <a:xfrm>
            <a:off x="457200" y="1143000"/>
            <a:ext cx="8153400" cy="3785652"/>
          </a:xfrm>
          <a:prstGeom prst="rect">
            <a:avLst/>
          </a:prstGeom>
          <a:noFill/>
        </p:spPr>
        <p:txBody>
          <a:bodyPr wrap="square" rtlCol="0">
            <a:spAutoFit/>
          </a:bodyPr>
          <a:lstStyle/>
          <a:p>
            <a:r>
              <a:rPr lang="en-IN" sz="2400" dirty="0"/>
              <a:t>Jenkins was initially called Hudson and was started in 2004</a:t>
            </a:r>
          </a:p>
          <a:p>
            <a:r>
              <a:rPr lang="en-IN" sz="2400" dirty="0"/>
              <a:t>It was moved out of Oracle and renamed to Jenkins</a:t>
            </a:r>
          </a:p>
          <a:p>
            <a:r>
              <a:rPr lang="en-IN" sz="2400" dirty="0"/>
              <a:t>It was first released in 2011</a:t>
            </a:r>
          </a:p>
          <a:p>
            <a:r>
              <a:rPr lang="en-IN" sz="2400" dirty="0"/>
              <a:t>Jenkins version 2 is released </a:t>
            </a:r>
            <a:r>
              <a:rPr lang="en-IN" sz="2400"/>
              <a:t>in April </a:t>
            </a:r>
            <a:r>
              <a:rPr lang="en-IN" sz="2400" dirty="0"/>
              <a:t>2016</a:t>
            </a:r>
          </a:p>
          <a:p>
            <a:r>
              <a:rPr lang="en-IN" sz="2400" dirty="0"/>
              <a:t>There are compatibility issues between v1 and v2</a:t>
            </a:r>
          </a:p>
          <a:p>
            <a:endParaRPr lang="en-IN" sz="2400" dirty="0"/>
          </a:p>
          <a:p>
            <a:r>
              <a:rPr lang="en-IN" sz="2400" dirty="0"/>
              <a:t>There are 2 branches in Jenkins</a:t>
            </a:r>
          </a:p>
          <a:p>
            <a:r>
              <a:rPr lang="en-IN" sz="2400" dirty="0"/>
              <a:t>1. LTS ( Long term Support) – Released every 12 week</a:t>
            </a:r>
          </a:p>
          <a:p>
            <a:r>
              <a:rPr lang="en-IN" sz="2400" dirty="0"/>
              <a:t>2. Latest build – Released every week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Common Tools Used in CI</a:t>
            </a:r>
          </a:p>
        </p:txBody>
      </p:sp>
      <p:sp>
        <p:nvSpPr>
          <p:cNvPr id="4" name="TextBox 3"/>
          <p:cNvSpPr txBox="1"/>
          <p:nvPr/>
        </p:nvSpPr>
        <p:spPr>
          <a:xfrm>
            <a:off x="457200" y="1143000"/>
            <a:ext cx="8153400" cy="3539430"/>
          </a:xfrm>
          <a:prstGeom prst="rect">
            <a:avLst/>
          </a:prstGeom>
          <a:noFill/>
        </p:spPr>
        <p:txBody>
          <a:bodyPr wrap="square" rtlCol="0">
            <a:spAutoFit/>
          </a:bodyPr>
          <a:lstStyle/>
          <a:p>
            <a:pPr marL="514350" indent="-514350">
              <a:buFont typeface="+mj-lt"/>
              <a:buAutoNum type="arabicPeriod"/>
            </a:pPr>
            <a:r>
              <a:rPr lang="en-IN" sz="2800" dirty="0"/>
              <a:t>Version Control System</a:t>
            </a:r>
          </a:p>
          <a:p>
            <a:pPr marL="514350" indent="-514350">
              <a:buFont typeface="+mj-lt"/>
              <a:buAutoNum type="arabicPeriod"/>
            </a:pPr>
            <a:r>
              <a:rPr lang="en-IN" sz="2800" dirty="0"/>
              <a:t>Packaging Tool</a:t>
            </a:r>
          </a:p>
          <a:p>
            <a:pPr marL="514350" indent="-514350">
              <a:buFont typeface="+mj-lt"/>
              <a:buAutoNum type="arabicPeriod"/>
            </a:pPr>
            <a:r>
              <a:rPr lang="en-IN" sz="2800" dirty="0"/>
              <a:t>Continuous Integration Tools</a:t>
            </a:r>
          </a:p>
          <a:p>
            <a:pPr marL="514350" indent="-514350">
              <a:buFont typeface="+mj-lt"/>
              <a:buAutoNum type="arabicPeriod"/>
            </a:pPr>
            <a:r>
              <a:rPr lang="en-IN" sz="2800" dirty="0"/>
              <a:t>Build Tools</a:t>
            </a:r>
          </a:p>
          <a:p>
            <a:pPr marL="514350" indent="-514350">
              <a:buFont typeface="+mj-lt"/>
              <a:buAutoNum type="arabicPeriod"/>
            </a:pPr>
            <a:r>
              <a:rPr lang="en-IN" sz="2800" dirty="0"/>
              <a:t>Automated Deployment Tools</a:t>
            </a:r>
          </a:p>
          <a:p>
            <a:pPr marL="514350" indent="-514350">
              <a:buFont typeface="+mj-lt"/>
              <a:buAutoNum type="arabicPeriod"/>
            </a:pPr>
            <a:r>
              <a:rPr lang="en-IN" sz="2800" dirty="0"/>
              <a:t>Static Code Analysis Tools</a:t>
            </a:r>
          </a:p>
          <a:p>
            <a:pPr marL="514350" indent="-514350">
              <a:buFont typeface="+mj-lt"/>
              <a:buAutoNum type="arabicPeriod"/>
            </a:pPr>
            <a:r>
              <a:rPr lang="en-IN" sz="2800" dirty="0"/>
              <a:t>Automated testing</a:t>
            </a:r>
          </a:p>
          <a:p>
            <a:pPr marL="514350" indent="-514350">
              <a:buFont typeface="+mj-lt"/>
              <a:buAutoNum type="arabicPeriod"/>
            </a:pPr>
            <a:r>
              <a:rPr lang="en-IN" sz="2800" dirty="0"/>
              <a:t>Virtualization &amp; Cloud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457200" y="152400"/>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Jenkins Ecosystem</a:t>
            </a:r>
          </a:p>
        </p:txBody>
      </p:sp>
      <p:pic>
        <p:nvPicPr>
          <p:cNvPr id="13313" name="Picture 1"/>
          <p:cNvPicPr>
            <a:picLocks noChangeAspect="1" noChangeArrowheads="1"/>
          </p:cNvPicPr>
          <p:nvPr/>
        </p:nvPicPr>
        <p:blipFill>
          <a:blip r:embed="rId2" cstate="email"/>
          <a:srcRect/>
          <a:stretch>
            <a:fillRect/>
          </a:stretch>
        </p:blipFill>
        <p:spPr bwMode="auto">
          <a:xfrm>
            <a:off x="76200" y="838200"/>
            <a:ext cx="8915400" cy="5638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28602"/>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Jenkins Requirements</a:t>
            </a:r>
          </a:p>
        </p:txBody>
      </p:sp>
      <p:sp>
        <p:nvSpPr>
          <p:cNvPr id="3" name="TextBox 2"/>
          <p:cNvSpPr txBox="1"/>
          <p:nvPr/>
        </p:nvSpPr>
        <p:spPr>
          <a:xfrm>
            <a:off x="457200" y="1143000"/>
            <a:ext cx="8153400" cy="4524315"/>
          </a:xfrm>
          <a:prstGeom prst="rect">
            <a:avLst/>
          </a:prstGeom>
          <a:noFill/>
        </p:spPr>
        <p:txBody>
          <a:bodyPr wrap="square" rtlCol="0">
            <a:spAutoFit/>
          </a:bodyPr>
          <a:lstStyle/>
          <a:p>
            <a:r>
              <a:rPr lang="en-IN" sz="2400" dirty="0"/>
              <a:t>Minimum Recommended Configuration:</a:t>
            </a:r>
          </a:p>
          <a:p>
            <a:r>
              <a:rPr lang="en-IN" sz="2400" dirty="0"/>
              <a:t>Java 7</a:t>
            </a:r>
          </a:p>
          <a:p>
            <a:r>
              <a:rPr lang="en-IN" sz="2400" dirty="0"/>
              <a:t>256MB free memory</a:t>
            </a:r>
          </a:p>
          <a:p>
            <a:r>
              <a:rPr lang="en-IN" sz="2400" dirty="0"/>
              <a:t>1GB+ free disk space</a:t>
            </a:r>
          </a:p>
          <a:p>
            <a:endParaRPr lang="en-IN" sz="2400" dirty="0"/>
          </a:p>
          <a:p>
            <a:r>
              <a:rPr lang="en-IN" sz="2400" dirty="0"/>
              <a:t>Recommended Configuration for Small Team:</a:t>
            </a:r>
          </a:p>
          <a:p>
            <a:r>
              <a:rPr lang="en-IN" sz="2400" dirty="0"/>
              <a:t>Java 8</a:t>
            </a:r>
          </a:p>
          <a:p>
            <a:r>
              <a:rPr lang="en-IN" sz="2400" dirty="0"/>
              <a:t>1GB+ free memory</a:t>
            </a:r>
          </a:p>
          <a:p>
            <a:r>
              <a:rPr lang="en-IN" sz="2400" dirty="0"/>
              <a:t>50GB+ free disk space</a:t>
            </a:r>
          </a:p>
          <a:p>
            <a:pPr fontAlgn="base"/>
            <a:endParaRPr lang="en-IN" sz="2400" dirty="0"/>
          </a:p>
          <a:p>
            <a:pPr fontAlgn="base"/>
            <a:r>
              <a:rPr lang="en-IN" sz="2400" dirty="0"/>
              <a:t>Requirements shoot up fast with increase in number of builds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28602"/>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Jenkins Installation</a:t>
            </a:r>
          </a:p>
        </p:txBody>
      </p:sp>
      <p:sp>
        <p:nvSpPr>
          <p:cNvPr id="3" name="TextBox 2"/>
          <p:cNvSpPr txBox="1"/>
          <p:nvPr/>
        </p:nvSpPr>
        <p:spPr>
          <a:xfrm>
            <a:off x="457200" y="1143000"/>
            <a:ext cx="8153400" cy="3046988"/>
          </a:xfrm>
          <a:prstGeom prst="rect">
            <a:avLst/>
          </a:prstGeom>
          <a:noFill/>
        </p:spPr>
        <p:txBody>
          <a:bodyPr wrap="square" rtlCol="0">
            <a:spAutoFit/>
          </a:bodyPr>
          <a:lstStyle/>
          <a:p>
            <a:r>
              <a:rPr lang="en-IN" sz="2400" dirty="0"/>
              <a:t>Jenkins is provided as a simple java WAR file</a:t>
            </a:r>
          </a:p>
          <a:p>
            <a:pPr marL="457200" indent="-457200"/>
            <a:endParaRPr lang="en-IN" sz="2400" dirty="0"/>
          </a:p>
          <a:p>
            <a:r>
              <a:rPr lang="en-IN" sz="2400" dirty="0"/>
              <a:t>Jenkins can be run/installed in 4 ways.</a:t>
            </a:r>
            <a:br>
              <a:rPr lang="en-IN" sz="2400" dirty="0"/>
            </a:br>
            <a:endParaRPr lang="en-IN" sz="2400" dirty="0"/>
          </a:p>
          <a:p>
            <a:pPr marL="457200" indent="-457200">
              <a:buAutoNum type="arabicPeriod"/>
            </a:pPr>
            <a:r>
              <a:rPr lang="en-IN" sz="2400" dirty="0"/>
              <a:t>Using java command</a:t>
            </a:r>
          </a:p>
          <a:p>
            <a:pPr marL="457200" indent="-457200">
              <a:buAutoNum type="arabicPeriod"/>
            </a:pPr>
            <a:r>
              <a:rPr lang="en-IN" sz="2400" dirty="0"/>
              <a:t>Installing Jenkins using rpm as a system service</a:t>
            </a:r>
          </a:p>
          <a:p>
            <a:pPr marL="457200" indent="-457200">
              <a:buAutoNum type="arabicPeriod"/>
            </a:pPr>
            <a:r>
              <a:rPr lang="en-IN" sz="2400" dirty="0"/>
              <a:t>Running inside an Application Server</a:t>
            </a:r>
          </a:p>
          <a:p>
            <a:pPr marL="457200" indent="-457200">
              <a:buAutoNum type="arabicPeriod"/>
            </a:pPr>
            <a:r>
              <a:rPr lang="en-IN" sz="2400" dirty="0"/>
              <a:t>Installing inside Docker containers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457200" y="228602"/>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Why Jenkins</a:t>
            </a:r>
          </a:p>
        </p:txBody>
      </p:sp>
      <p:pic>
        <p:nvPicPr>
          <p:cNvPr id="4" name="Picture 3" descr="Jenkins-integration-jenkins-tutorial-Edureka.jpg"/>
          <p:cNvPicPr>
            <a:picLocks noChangeAspect="1"/>
          </p:cNvPicPr>
          <p:nvPr/>
        </p:nvPicPr>
        <p:blipFill>
          <a:blip r:embed="rId2" cstate="print"/>
          <a:stretch>
            <a:fillRect/>
          </a:stretch>
        </p:blipFill>
        <p:spPr>
          <a:xfrm>
            <a:off x="186460" y="228600"/>
            <a:ext cx="8771080" cy="6400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8400" y="2286000"/>
            <a:ext cx="4419600" cy="1981200"/>
          </a:xfrm>
        </p:spPr>
        <p:txBody>
          <a:bodyPr>
            <a:noAutofit/>
          </a:bodyPr>
          <a:lstStyle/>
          <a:p>
            <a:r>
              <a:rPr lang="en-IN" sz="11500" dirty="0"/>
              <a:t>Q &amp;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57400" y="1066800"/>
            <a:ext cx="4495800" cy="769441"/>
          </a:xfrm>
          <a:prstGeom prst="rect">
            <a:avLst/>
          </a:prstGeom>
          <a:noFill/>
        </p:spPr>
        <p:txBody>
          <a:bodyPr wrap="square" rtlCol="0">
            <a:spAutoFit/>
          </a:bodyPr>
          <a:lstStyle/>
          <a:p>
            <a:pPr algn="ctr"/>
            <a:r>
              <a:rPr lang="en-IN" sz="4400" b="1" dirty="0"/>
              <a:t>Introduction to</a:t>
            </a:r>
          </a:p>
        </p:txBody>
      </p:sp>
      <p:sp>
        <p:nvSpPr>
          <p:cNvPr id="4" name="TextBox 3"/>
          <p:cNvSpPr txBox="1"/>
          <p:nvPr/>
        </p:nvSpPr>
        <p:spPr>
          <a:xfrm>
            <a:off x="457200" y="2057400"/>
            <a:ext cx="8001000" cy="1446550"/>
          </a:xfrm>
          <a:prstGeom prst="rect">
            <a:avLst/>
          </a:prstGeom>
          <a:noFill/>
        </p:spPr>
        <p:txBody>
          <a:bodyPr wrap="square" rtlCol="0">
            <a:spAutoFit/>
          </a:bodyPr>
          <a:lstStyle/>
          <a:p>
            <a:pPr algn="ctr"/>
            <a:r>
              <a:rPr lang="en-IN" sz="4400" b="1" dirty="0">
                <a:solidFill>
                  <a:schemeClr val="accent1">
                    <a:lumMod val="75000"/>
                  </a:schemeClr>
                </a:solidFill>
              </a:rPr>
              <a:t>Continuous Integration</a:t>
            </a:r>
          </a:p>
          <a:p>
            <a:pPr algn="ctr"/>
            <a:r>
              <a:rPr lang="en-IN" sz="4400" b="1" dirty="0">
                <a:solidFill>
                  <a:schemeClr val="accent1">
                    <a:lumMod val="75000"/>
                  </a:schemeClr>
                </a:solidFill>
              </a:rPr>
              <a:t>&amp;</a:t>
            </a:r>
          </a:p>
        </p:txBody>
      </p:sp>
      <p:pic>
        <p:nvPicPr>
          <p:cNvPr id="2" name="Picture 4" descr="http://bhargavamin.com/wp-content/uploads/2016/10/jenkins-logo.png"/>
          <p:cNvPicPr>
            <a:picLocks noChangeAspect="1" noChangeArrowheads="1"/>
          </p:cNvPicPr>
          <p:nvPr/>
        </p:nvPicPr>
        <p:blipFill>
          <a:blip r:embed="rId2" cstate="print"/>
          <a:srcRect l="5868" r="6558" b="5393"/>
          <a:stretch>
            <a:fillRect/>
          </a:stretch>
        </p:blipFill>
        <p:spPr bwMode="auto">
          <a:xfrm>
            <a:off x="3429000" y="3429000"/>
            <a:ext cx="2088265" cy="137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143000"/>
            <a:ext cx="8001000" cy="4524315"/>
          </a:xfrm>
          <a:prstGeom prst="rect">
            <a:avLst/>
          </a:prstGeom>
          <a:noFill/>
        </p:spPr>
        <p:txBody>
          <a:bodyPr wrap="square" rtlCol="0">
            <a:spAutoFit/>
          </a:bodyPr>
          <a:lstStyle/>
          <a:p>
            <a:pPr marL="457200" indent="-457200">
              <a:lnSpc>
                <a:spcPct val="150000"/>
              </a:lnSpc>
              <a:buFontTx/>
              <a:buAutoNum type="arabicPeriod"/>
            </a:pPr>
            <a:r>
              <a:rPr lang="en-IN" sz="2400" dirty="0"/>
              <a:t>What is SDLC</a:t>
            </a:r>
          </a:p>
          <a:p>
            <a:pPr marL="457200" indent="-457200">
              <a:lnSpc>
                <a:spcPct val="150000"/>
              </a:lnSpc>
              <a:buFontTx/>
              <a:buAutoNum type="arabicPeriod"/>
            </a:pPr>
            <a:r>
              <a:rPr lang="en-IN" sz="2400" dirty="0"/>
              <a:t>What is Agile Methodology</a:t>
            </a:r>
          </a:p>
          <a:p>
            <a:pPr marL="457200" indent="-457200">
              <a:lnSpc>
                <a:spcPct val="150000"/>
              </a:lnSpc>
              <a:buFontTx/>
              <a:buAutoNum type="arabicPeriod"/>
            </a:pPr>
            <a:r>
              <a:rPr lang="en-IN" sz="2400" dirty="0"/>
              <a:t>What is Continuous Integration</a:t>
            </a:r>
          </a:p>
          <a:p>
            <a:pPr marL="457200" indent="-457200">
              <a:lnSpc>
                <a:spcPct val="150000"/>
              </a:lnSpc>
              <a:buFontTx/>
              <a:buAutoNum type="arabicPeriod"/>
            </a:pPr>
            <a:r>
              <a:rPr lang="en-IN" sz="2400" dirty="0"/>
              <a:t>Agile runs on Continuous Integration</a:t>
            </a:r>
          </a:p>
          <a:p>
            <a:pPr marL="457200" indent="-457200">
              <a:lnSpc>
                <a:spcPct val="150000"/>
              </a:lnSpc>
              <a:buFontTx/>
              <a:buAutoNum type="arabicPeriod"/>
            </a:pPr>
            <a:r>
              <a:rPr lang="en-IN" sz="2400" dirty="0"/>
              <a:t>Tools required for CI</a:t>
            </a:r>
          </a:p>
          <a:p>
            <a:pPr marL="457200" indent="-457200">
              <a:lnSpc>
                <a:spcPct val="150000"/>
              </a:lnSpc>
              <a:buFontTx/>
              <a:buAutoNum type="arabicPeriod"/>
            </a:pPr>
            <a:r>
              <a:rPr lang="en-IN" sz="2400" dirty="0"/>
              <a:t>What is Jenkins</a:t>
            </a:r>
          </a:p>
          <a:p>
            <a:pPr marL="457200" indent="-457200">
              <a:lnSpc>
                <a:spcPct val="150000"/>
              </a:lnSpc>
              <a:buFontTx/>
              <a:buAutoNum type="arabicPeriod"/>
            </a:pPr>
            <a:r>
              <a:rPr lang="en-IN" sz="2400" dirty="0"/>
              <a:t>Jenkins versions and Installation Options</a:t>
            </a:r>
          </a:p>
          <a:p>
            <a:pPr marL="457200" indent="-457200">
              <a:lnSpc>
                <a:spcPct val="150000"/>
              </a:lnSpc>
              <a:buFontTx/>
              <a:buAutoNum type="arabicPeriod"/>
            </a:pPr>
            <a:r>
              <a:rPr lang="en-IN" sz="2400" dirty="0"/>
              <a:t>Jenkins </a:t>
            </a:r>
          </a:p>
        </p:txBody>
      </p:sp>
      <p:sp>
        <p:nvSpPr>
          <p:cNvPr id="4" name="TextBox 3"/>
          <p:cNvSpPr txBox="1"/>
          <p:nvPr/>
        </p:nvSpPr>
        <p:spPr>
          <a:xfrm>
            <a:off x="304800" y="304800"/>
            <a:ext cx="8458200" cy="707886"/>
          </a:xfrm>
          <a:prstGeom prst="rect">
            <a:avLst/>
          </a:prstGeom>
          <a:noFill/>
        </p:spPr>
        <p:txBody>
          <a:bodyPr wrap="square" rtlCol="0">
            <a:spAutoFit/>
          </a:bodyPr>
          <a:lstStyle/>
          <a:p>
            <a:pPr algn="ctr"/>
            <a:r>
              <a:rPr lang="en-IN" sz="4000" b="1" dirty="0"/>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381000" y="228600"/>
            <a:ext cx="2590800" cy="762000"/>
          </a:xfrm>
          <a:prstGeom prst="rect">
            <a:avLst/>
          </a:prstGeom>
        </p:spPr>
        <p:txBody>
          <a:bodyPr vert="horz" anchor="ctr">
            <a:noAutofit/>
            <a:scene3d>
              <a:camera prst="orthographicFront"/>
              <a:lightRig rig="soft" dir="t"/>
            </a:scene3d>
            <a:sp3d prstMaterial="softEdge">
              <a:bevelT w="25400" h="25400"/>
            </a:sp3d>
          </a:bodyPr>
          <a:lstStyle/>
          <a:p>
            <a:pPr marL="742950" indent="-742950">
              <a:spcBef>
                <a:spcPct val="0"/>
              </a:spcBef>
            </a:pPr>
            <a:r>
              <a:rPr lang="en-IN" sz="3600" b="1" dirty="0">
                <a:solidFill>
                  <a:schemeClr val="accent1">
                    <a:lumMod val="75000"/>
                  </a:schemeClr>
                </a:solidFill>
              </a:rPr>
              <a:t>What is CI</a:t>
            </a:r>
          </a:p>
        </p:txBody>
      </p:sp>
      <p:sp>
        <p:nvSpPr>
          <p:cNvPr id="5" name="TextBox 4"/>
          <p:cNvSpPr txBox="1"/>
          <p:nvPr/>
        </p:nvSpPr>
        <p:spPr>
          <a:xfrm>
            <a:off x="304800" y="1143000"/>
            <a:ext cx="8382000" cy="5170646"/>
          </a:xfrm>
          <a:prstGeom prst="rect">
            <a:avLst/>
          </a:prstGeom>
          <a:noFill/>
        </p:spPr>
        <p:txBody>
          <a:bodyPr wrap="square" rtlCol="0">
            <a:spAutoFit/>
          </a:bodyPr>
          <a:lstStyle/>
          <a:p>
            <a:r>
              <a:rPr lang="en-IN" sz="2200" dirty="0"/>
              <a:t>A cornerstone of DevOps is continuous integration (CI), </a:t>
            </a:r>
          </a:p>
          <a:p>
            <a:r>
              <a:rPr lang="en-IN" sz="2200" dirty="0"/>
              <a:t>a practice of frequently integrating the code of each developer into project integration branch and create a build and run end to end tests </a:t>
            </a:r>
            <a:r>
              <a:rPr lang="en-IN" sz="2200"/>
              <a:t>on it.</a:t>
            </a:r>
            <a:endParaRPr lang="en-IN" sz="2200" dirty="0"/>
          </a:p>
          <a:p>
            <a:endParaRPr lang="en-IN" sz="2200" dirty="0"/>
          </a:p>
          <a:p>
            <a:r>
              <a:rPr lang="en-IN" sz="2200" dirty="0"/>
              <a:t>This continual merging prevents a developer’s local copy of a software project from drifting too far afield as new code is added by others, avoiding catastrophic merge conflicts.</a:t>
            </a:r>
          </a:p>
          <a:p>
            <a:endParaRPr lang="en-IN" sz="2200" dirty="0"/>
          </a:p>
          <a:p>
            <a:r>
              <a:rPr lang="en-IN" sz="2200" dirty="0"/>
              <a:t>The continuous integration principle of agile development has a cultural implication for the development group. Forcing developers to integrate their work with other developers’ work frequently—at least daily—exposes integration issues and conflicts much earlier than is the case with waterfall development.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1828800" y="0"/>
            <a:ext cx="5867400" cy="990600"/>
          </a:xfrm>
          <a:prstGeom prst="rect">
            <a:avLst/>
          </a:prstGeom>
        </p:spPr>
        <p:txBody>
          <a:bodyPr vert="horz" anchor="ctr">
            <a:noAutofit/>
            <a:scene3d>
              <a:camera prst="orthographicFront"/>
              <a:lightRig rig="soft" dir="t"/>
            </a:scene3d>
            <a:sp3d prstMaterial="softEdge">
              <a:bevelT w="25400" h="25400"/>
            </a:sp3d>
          </a:bodyPr>
          <a:lstStyle/>
          <a:p>
            <a:pPr marL="742950" indent="-742950" algn="ctr">
              <a:spcBef>
                <a:spcPct val="0"/>
              </a:spcBef>
            </a:pPr>
            <a:r>
              <a:rPr lang="en-IN" sz="3600" b="1" dirty="0">
                <a:solidFill>
                  <a:schemeClr val="accent1">
                    <a:lumMod val="75000"/>
                  </a:schemeClr>
                </a:solidFill>
              </a:rPr>
              <a:t>Agile Model</a:t>
            </a:r>
          </a:p>
        </p:txBody>
      </p:sp>
      <p:pic>
        <p:nvPicPr>
          <p:cNvPr id="3074" name="Picture 2"/>
          <p:cNvPicPr>
            <a:picLocks noChangeAspect="1" noChangeArrowheads="1"/>
          </p:cNvPicPr>
          <p:nvPr/>
        </p:nvPicPr>
        <p:blipFill>
          <a:blip r:embed="rId2" cstate="print"/>
          <a:srcRect/>
          <a:stretch>
            <a:fillRect/>
          </a:stretch>
        </p:blipFill>
        <p:spPr bwMode="auto">
          <a:xfrm>
            <a:off x="1295400" y="990600"/>
            <a:ext cx="6829425" cy="53911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914400" y="28575"/>
            <a:ext cx="5905500" cy="6677025"/>
          </a:xfrm>
          <a:prstGeom prst="rect">
            <a:avLst/>
          </a:prstGeom>
          <a:noFill/>
          <a:ln w="9525">
            <a:noFill/>
            <a:miter lim="800000"/>
            <a:headEnd/>
            <a:tailEnd/>
          </a:ln>
          <a:effectLst/>
        </p:spPr>
      </p:pic>
      <p:sp>
        <p:nvSpPr>
          <p:cNvPr id="6" name="Title 1"/>
          <p:cNvSpPr txBox="1">
            <a:spLocks/>
          </p:cNvSpPr>
          <p:nvPr/>
        </p:nvSpPr>
        <p:spPr>
          <a:xfrm>
            <a:off x="381000" y="152400"/>
            <a:ext cx="2895600" cy="762000"/>
          </a:xfrm>
          <a:prstGeom prst="rect">
            <a:avLst/>
          </a:prstGeom>
        </p:spPr>
        <p:txBody>
          <a:bodyPr vert="horz" anchor="ctr">
            <a:noAutofit/>
            <a:scene3d>
              <a:camera prst="orthographicFront"/>
              <a:lightRig rig="soft" dir="t"/>
            </a:scene3d>
            <a:sp3d prstMaterial="softEdge">
              <a:bevelT w="25400" h="25400"/>
            </a:sp3d>
          </a:bodyPr>
          <a:lstStyle/>
          <a:p>
            <a:pPr marL="742950" indent="-742950">
              <a:spcBef>
                <a:spcPct val="0"/>
              </a:spcBef>
            </a:pPr>
            <a:r>
              <a:rPr lang="en-IN" sz="3600" b="1" dirty="0">
                <a:solidFill>
                  <a:schemeClr val="accent1">
                    <a:lumMod val="75000"/>
                  </a:schemeClr>
                </a:solidFill>
              </a:rPr>
              <a:t>CI Lifecycle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762000" y="0"/>
            <a:ext cx="7696200" cy="914400"/>
          </a:xfrm>
          <a:prstGeom prst="rect">
            <a:avLst/>
          </a:prstGeom>
        </p:spPr>
        <p:txBody>
          <a:bodyPr vert="horz" anchor="ctr">
            <a:noAutofit/>
            <a:scene3d>
              <a:camera prst="orthographicFront"/>
              <a:lightRig rig="soft" dir="t"/>
            </a:scene3d>
            <a:sp3d prstMaterial="softEdge">
              <a:bevelT w="25400" h="25400"/>
            </a:sp3d>
          </a:bodyPr>
          <a:lstStyle/>
          <a:p>
            <a:pPr marL="742950" indent="-742950" algn="ctr">
              <a:spcBef>
                <a:spcPct val="0"/>
              </a:spcBef>
            </a:pPr>
            <a:r>
              <a:rPr lang="en-IN" sz="3600" b="1" dirty="0">
                <a:solidFill>
                  <a:schemeClr val="accent1">
                    <a:lumMod val="75000"/>
                  </a:schemeClr>
                </a:solidFill>
              </a:rPr>
              <a:t>Agile &amp; Continuous Integration</a:t>
            </a:r>
          </a:p>
        </p:txBody>
      </p:sp>
      <p:sp>
        <p:nvSpPr>
          <p:cNvPr id="5" name="TextBox 4"/>
          <p:cNvSpPr txBox="1"/>
          <p:nvPr/>
        </p:nvSpPr>
        <p:spPr>
          <a:xfrm>
            <a:off x="457200" y="1066800"/>
            <a:ext cx="8229600" cy="1323439"/>
          </a:xfrm>
          <a:prstGeom prst="rect">
            <a:avLst/>
          </a:prstGeom>
          <a:noFill/>
        </p:spPr>
        <p:txBody>
          <a:bodyPr wrap="square" rtlCol="0">
            <a:spAutoFit/>
          </a:bodyPr>
          <a:lstStyle/>
          <a:p>
            <a:r>
              <a:rPr lang="en-IN" sz="2000" dirty="0"/>
              <a:t>The agile software development process mainly focuses on faster delivery, and Continuous Integration helps it in achieving that speed. </a:t>
            </a:r>
          </a:p>
          <a:p>
            <a:r>
              <a:rPr lang="en-IN" sz="2000" dirty="0"/>
              <a:t>Lets see how does Continuous Integration do it</a:t>
            </a:r>
          </a:p>
        </p:txBody>
      </p:sp>
      <p:pic>
        <p:nvPicPr>
          <p:cNvPr id="5122" name="Picture 2"/>
          <p:cNvPicPr>
            <a:picLocks noChangeAspect="1" noChangeArrowheads="1"/>
          </p:cNvPicPr>
          <p:nvPr/>
        </p:nvPicPr>
        <p:blipFill>
          <a:blip r:embed="rId2" cstate="email"/>
          <a:srcRect/>
          <a:stretch>
            <a:fillRect/>
          </a:stretch>
        </p:blipFill>
        <p:spPr bwMode="auto">
          <a:xfrm>
            <a:off x="381000" y="685800"/>
            <a:ext cx="8153400" cy="6019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Jenkins</a:t>
            </a:r>
          </a:p>
        </p:txBody>
      </p:sp>
      <p:sp>
        <p:nvSpPr>
          <p:cNvPr id="3" name="TextBox 2"/>
          <p:cNvSpPr txBox="1"/>
          <p:nvPr/>
        </p:nvSpPr>
        <p:spPr>
          <a:xfrm>
            <a:off x="533400" y="914400"/>
            <a:ext cx="8153400" cy="3785652"/>
          </a:xfrm>
          <a:prstGeom prst="rect">
            <a:avLst/>
          </a:prstGeom>
          <a:noFill/>
        </p:spPr>
        <p:txBody>
          <a:bodyPr wrap="square" rtlCol="0">
            <a:spAutoFit/>
          </a:bodyPr>
          <a:lstStyle/>
          <a:p>
            <a:pPr fontAlgn="base"/>
            <a:r>
              <a:rPr lang="en-IN" sz="2400" dirty="0"/>
              <a:t>Jenkins is an open source Continuous Integration tool. </a:t>
            </a:r>
          </a:p>
          <a:p>
            <a:pPr fontAlgn="base"/>
            <a:endParaRPr lang="en-IN" sz="2400" dirty="0"/>
          </a:p>
          <a:p>
            <a:pPr fontAlgn="base"/>
            <a:r>
              <a:rPr lang="en-IN" sz="2400" dirty="0"/>
              <a:t>A continuous integration tool is at the centre of the Continuous Integration system and is connected to the version control system tool, build tool, repository tool, testing and production environments, quality analysis tool, test automation tool, and so on. </a:t>
            </a:r>
          </a:p>
          <a:p>
            <a:pPr fontAlgn="base"/>
            <a:endParaRPr lang="en-IN" sz="2400" dirty="0"/>
          </a:p>
          <a:p>
            <a:pPr fontAlgn="base"/>
            <a:r>
              <a:rPr lang="en-IN" sz="2400" dirty="0"/>
              <a:t>All it does is an orchestration of all these tools.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28602"/>
            <a:ext cx="7772400" cy="687388"/>
          </a:xfrm>
          <a:prstGeom prst="rect">
            <a:avLst/>
          </a:prstGeom>
        </p:spPr>
        <p:txBody>
          <a:bodyPr vert="horz" anchor="ctr">
            <a:noAutofit/>
            <a:scene3d>
              <a:camera prst="orthographicFront"/>
              <a:lightRig rig="soft" dir="t"/>
            </a:scene3d>
            <a:sp3d prstMaterial="softEdge">
              <a:bevelT w="25400" h="25400"/>
            </a:sp3d>
          </a:bodyPr>
          <a:lstStyle/>
          <a:p>
            <a:pPr algn="ctr">
              <a:spcBef>
                <a:spcPct val="0"/>
              </a:spcBef>
            </a:pPr>
            <a:r>
              <a:rPr lang="en-IN" sz="3600" b="1" dirty="0">
                <a:solidFill>
                  <a:schemeClr val="accent1">
                    <a:lumMod val="75000"/>
                  </a:schemeClr>
                </a:solidFill>
              </a:rPr>
              <a:t>Why Jenkins</a:t>
            </a:r>
          </a:p>
        </p:txBody>
      </p:sp>
      <p:sp>
        <p:nvSpPr>
          <p:cNvPr id="3" name="TextBox 2"/>
          <p:cNvSpPr txBox="1"/>
          <p:nvPr/>
        </p:nvSpPr>
        <p:spPr>
          <a:xfrm>
            <a:off x="457200" y="1143000"/>
            <a:ext cx="8153400" cy="4935967"/>
          </a:xfrm>
          <a:prstGeom prst="rect">
            <a:avLst/>
          </a:prstGeom>
          <a:noFill/>
        </p:spPr>
        <p:txBody>
          <a:bodyPr wrap="square" rtlCol="0">
            <a:spAutoFit/>
          </a:bodyPr>
          <a:lstStyle/>
          <a:p>
            <a:pPr marL="457200" indent="-457200">
              <a:lnSpc>
                <a:spcPts val="3780"/>
              </a:lnSpc>
              <a:buFont typeface="+mj-lt"/>
              <a:buAutoNum type="arabicPeriod"/>
            </a:pPr>
            <a:r>
              <a:rPr lang="en-IN" sz="2400" dirty="0"/>
              <a:t>It is written in Java</a:t>
            </a:r>
          </a:p>
          <a:p>
            <a:pPr marL="457200" indent="-457200">
              <a:lnSpc>
                <a:spcPts val="3780"/>
              </a:lnSpc>
              <a:buFont typeface="+mj-lt"/>
              <a:buAutoNum type="arabicPeriod"/>
            </a:pPr>
            <a:r>
              <a:rPr lang="en-IN" sz="2400" dirty="0"/>
              <a:t>It provides extensibility with over 1000+ Plugins for different integrations</a:t>
            </a:r>
          </a:p>
          <a:p>
            <a:pPr marL="457200" indent="-457200">
              <a:lnSpc>
                <a:spcPts val="3780"/>
              </a:lnSpc>
              <a:buFont typeface="+mj-lt"/>
              <a:buAutoNum type="arabicPeriod"/>
            </a:pPr>
            <a:r>
              <a:rPr lang="en-IN" sz="2400" dirty="0"/>
              <a:t>It supports Java, .NET, Ruby, Groovy, Grails, PHP, Android, and </a:t>
            </a:r>
            <a:r>
              <a:rPr lang="en-IN" sz="2400" dirty="0" err="1"/>
              <a:t>iOS</a:t>
            </a:r>
            <a:r>
              <a:rPr lang="en-IN" sz="2400" dirty="0"/>
              <a:t> applications</a:t>
            </a:r>
          </a:p>
          <a:p>
            <a:pPr marL="457200" indent="-457200">
              <a:lnSpc>
                <a:spcPts val="3780"/>
              </a:lnSpc>
              <a:buFont typeface="+mj-lt"/>
              <a:buAutoNum type="arabicPeriod"/>
            </a:pPr>
            <a:r>
              <a:rPr lang="en-IN" sz="2400" dirty="0"/>
              <a:t>It is easy to use</a:t>
            </a:r>
          </a:p>
          <a:p>
            <a:pPr marL="457200" indent="-457200">
              <a:lnSpc>
                <a:spcPts val="3780"/>
              </a:lnSpc>
              <a:buFont typeface="+mj-lt"/>
              <a:buAutoNum type="arabicPeriod"/>
            </a:pPr>
            <a:r>
              <a:rPr lang="en-IN" sz="2400" dirty="0"/>
              <a:t>It has a simple learning curve and improved with v2</a:t>
            </a:r>
          </a:p>
          <a:p>
            <a:pPr marL="457200" indent="-457200">
              <a:lnSpc>
                <a:spcPts val="3780"/>
              </a:lnSpc>
              <a:buFont typeface="+mj-lt"/>
              <a:buAutoNum type="arabicPeriod"/>
            </a:pPr>
            <a:r>
              <a:rPr lang="en-IN" sz="2400" dirty="0"/>
              <a:t>Easy installation</a:t>
            </a:r>
          </a:p>
          <a:p>
            <a:pPr marL="457200" indent="-457200">
              <a:lnSpc>
                <a:spcPts val="3780"/>
              </a:lnSpc>
              <a:buFont typeface="+mj-lt"/>
              <a:buAutoNum type="arabicPeriod"/>
            </a:pPr>
            <a:r>
              <a:rPr lang="en-IN" sz="2400" dirty="0"/>
              <a:t>Easy configuration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7653</TotalTime>
  <Words>596</Words>
  <Application>Microsoft Office PowerPoint</Application>
  <PresentationFormat>On-screen Show (4:3)</PresentationFormat>
  <Paragraphs>101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Demo Session</dc:title>
  <dc:creator>goutham kumar</dc:creator>
  <cp:lastModifiedBy>goutham kumar</cp:lastModifiedBy>
  <cp:revision>554</cp:revision>
  <dcterms:created xsi:type="dcterms:W3CDTF">2006-08-16T00:00:00Z</dcterms:created>
  <dcterms:modified xsi:type="dcterms:W3CDTF">2019-06-19T08:41:27Z</dcterms:modified>
</cp:coreProperties>
</file>