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2"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906000"/>
  <p:notesSz cx="6805600" cy="9944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120">
          <p15:clr>
            <a:srgbClr val="A4A3A4"/>
          </p15:clr>
        </p15:guide>
      </p15:sldGuideLst>
    </p:ext>
    <p:ext uri="http://customooxmlschemas.google.com/">
      <go:slidesCustomData xmlns:go="http://customooxmlschemas.google.com/" r:id="rId20" roundtripDataSignature="AMtx7mj6TGkrbLN/lSlkUuTrD8kQmFDN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618B05-1186-41FA-BC04-4320B7A05266}">
  <a:tblStyle styleId="{D8618B05-1186-41FA-BC04-4320B7A05266}"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DDDDDD"/>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DDDDDD"/>
              </a:solidFill>
              <a:prstDash val="solid"/>
              <a:round/>
              <a:headEnd len="sm" w="sm" type="none"/>
              <a:tailEnd len="sm" w="sm" type="none"/>
            </a:ln>
          </a:bottom>
          <a:insideH>
            <a:ln cap="flat" cmpd="sng" w="9525">
              <a:solidFill>
                <a:srgbClr val="DDDDDD"/>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b="on" i="off">
        <a:font>
          <a:latin typeface="Arial"/>
          <a:ea typeface="Arial"/>
          <a:cs typeface="Arial"/>
        </a:font>
      </a:tcTxStyle>
      <a:tcStyle>
        <a:tcBdr>
          <a:insideH>
            <a:ln cap="flat" cmpd="sng" w="9525">
              <a:solidFill>
                <a:schemeClr val="lt1"/>
              </a:solidFill>
              <a:prstDash val="solid"/>
              <a:round/>
              <a:headEnd len="sm" w="sm" type="none"/>
              <a:tailEnd len="sm" w="sm" type="none"/>
            </a:ln>
          </a:insideH>
        </a:tcBdr>
        <a:fill>
          <a:solidFill>
            <a:schemeClr val="accent2"/>
          </a:solidFill>
        </a:fill>
      </a:tcStyle>
    </a:firstCol>
    <a:lastRow>
      <a:tcTxStyle/>
    </a:lastRow>
    <a:seCell>
      <a:tcTxStyle/>
    </a:seCell>
    <a:swCell>
      <a:tcTxStyle/>
    </a:swCell>
    <a:firstRow>
      <a:tcTxStyle b="on" i="off">
        <a:font>
          <a:latin typeface="Arial"/>
          <a:ea typeface="Arial"/>
          <a:cs typeface="Arial"/>
        </a:font>
      </a:tcTxStyle>
      <a:tcStyle>
        <a:tcBdr>
          <a:insideV>
            <a:ln cap="flat" cmpd="sng" w="9525">
              <a:solidFill>
                <a:schemeClr val="lt1"/>
              </a:solidFill>
              <a:prstDash val="solid"/>
              <a:round/>
              <a:headEnd len="sm" w="sm" type="none"/>
              <a:tailEnd len="sm" w="sm" type="none"/>
            </a:ln>
          </a:insideV>
        </a:tcBdr>
        <a:fill>
          <a:solidFill>
            <a:schemeClr val="accent2"/>
          </a:solidFill>
        </a:fill>
      </a:tcStyle>
    </a:firstRow>
    <a:neCell>
      <a:tcTxStyle/>
    </a:neCell>
    <a:nwCell>
      <a:tcTxStyle b="off" i="off"/>
      <a:tcStyle>
        <a:tcBdr>
          <a:right>
            <a:ln cap="flat" cmpd="sng" w="31750">
              <a:solidFill>
                <a:schemeClr val="lt1"/>
              </a:solidFill>
              <a:prstDash val="solid"/>
              <a:round/>
              <a:headEnd len="sm" w="sm" type="none"/>
              <a:tailEnd len="sm" w="sm" type="none"/>
            </a:ln>
          </a:right>
          <a:bottom>
            <a:ln cap="flat" cmpd="sng" w="31750">
              <a:solidFill>
                <a:schemeClr val="lt1"/>
              </a:solidFill>
              <a:prstDash val="solid"/>
              <a:round/>
              <a:headEnd len="sm" w="sm" type="none"/>
              <a:tailEnd len="sm" w="sm" type="none"/>
            </a:ln>
          </a:bottom>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12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099" cy="498932"/>
          </a:xfrm>
          <a:prstGeom prst="rect">
            <a:avLst/>
          </a:prstGeom>
          <a:noFill/>
          <a:ln>
            <a:noFill/>
          </a:ln>
        </p:spPr>
        <p:txBody>
          <a:bodyPr anchorCtr="0" anchor="t" bIns="46675" lIns="93375" spcFirstLastPara="1" rIns="93375" wrap="square" tIns="466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4940" y="0"/>
            <a:ext cx="2949099" cy="498932"/>
          </a:xfrm>
          <a:prstGeom prst="rect">
            <a:avLst/>
          </a:prstGeom>
          <a:noFill/>
          <a:ln>
            <a:noFill/>
          </a:ln>
        </p:spPr>
        <p:txBody>
          <a:bodyPr anchorCtr="0" anchor="t" bIns="46675" lIns="93375" spcFirstLastPara="1" rIns="93375" wrap="square" tIns="466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5170"/>
            <a:ext cx="2949099" cy="498931"/>
          </a:xfrm>
          <a:prstGeom prst="rect">
            <a:avLst/>
          </a:prstGeom>
          <a:noFill/>
          <a:ln>
            <a:noFill/>
          </a:ln>
        </p:spPr>
        <p:txBody>
          <a:bodyPr anchorCtr="0" anchor="b" bIns="46675" lIns="93375" spcFirstLastPara="1" rIns="93375" wrap="square" tIns="466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0562" y="4785599"/>
            <a:ext cx="5444490" cy="3915490"/>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0: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0" lvl="0" marL="0" rtl="0" algn="l">
              <a:spcBef>
                <a:spcPts val="0"/>
              </a:spcBef>
              <a:spcAft>
                <a:spcPts val="0"/>
              </a:spcAft>
              <a:buNone/>
            </a:pPr>
            <a:r>
              <a:rPr lang="fr-FR"/>
              <a:t>Explain skill by clustering</a:t>
            </a:r>
            <a:endParaRPr/>
          </a:p>
          <a:p>
            <a:pPr indent="0" lvl="0" marL="0" rtl="0" algn="l">
              <a:spcBef>
                <a:spcPts val="0"/>
              </a:spcBef>
              <a:spcAft>
                <a:spcPts val="0"/>
              </a:spcAft>
              <a:buNone/>
            </a:pPr>
            <a:r>
              <a:rPr lang="fr-FR"/>
              <a:t>Gasquet’s style of playing</a:t>
            </a:r>
            <a:endParaRPr/>
          </a:p>
          <a:p>
            <a:pPr indent="0" lvl="0" marL="0" rtl="0" algn="l">
              <a:spcBef>
                <a:spcPts val="0"/>
              </a:spcBef>
              <a:spcAft>
                <a:spcPts val="0"/>
              </a:spcAft>
              <a:buNone/>
            </a:pPr>
            <a:r>
              <a:rPr lang="fr-FR"/>
              <a:t>Better than avg performance against this cluster: explain part of the high amount of skill required</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importance of skill by Nadal in this impressive winning streak can be observed by looking at his performances against clusters of players.</a:t>
            </a:r>
            <a:endParaRPr/>
          </a:p>
          <a:p>
            <a:pPr indent="0" lvl="0" marL="0" rtl="0" algn="l">
              <a:spcBef>
                <a:spcPts val="0"/>
              </a:spcBef>
              <a:spcAft>
                <a:spcPts val="0"/>
              </a:spcAft>
              <a:buNone/>
            </a:pPr>
            <a:r>
              <a:rPr lang="fr-FR"/>
              <a:t>Based on several sources that previously performed ATP players clustering, we used these clusters to see if Nadal performed particularly well against players with a similar style to Richard Gasquet.</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On the left, you can see the group identified as a cluster of Richard Gasquet: they all share some key characterisitics in their style of playing: all-court players, right-handed with a one handed backhand.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Now, when we compute Nadal’s win percentage and winning streaks against those players, we indeed observe a important difference compared the overall ATP tour.  This allows us to conclude that Nadal is particularly good against players like Gasquet and it explains part of the high amount of skill required to win 18 times in a row against the Frenchie.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We clustered the tennis players on the circuit according to several criteria</a:t>
            </a:r>
            <a:endParaRPr/>
          </a:p>
          <a:p>
            <a:pPr indent="0" lvl="1" marL="457200" rtl="0" algn="l">
              <a:spcBef>
                <a:spcPts val="0"/>
              </a:spcBef>
              <a:spcAft>
                <a:spcPts val="0"/>
              </a:spcAft>
              <a:buNone/>
            </a:pPr>
            <a:r>
              <a:rPr lang="fr-FR"/>
              <a:t>Left-handed, right-handed</a:t>
            </a:r>
            <a:endParaRPr/>
          </a:p>
          <a:p>
            <a:pPr indent="0" lvl="1" marL="457200" rtl="0" algn="l">
              <a:spcBef>
                <a:spcPts val="0"/>
              </a:spcBef>
              <a:spcAft>
                <a:spcPts val="0"/>
              </a:spcAft>
              <a:buNone/>
            </a:pPr>
            <a:r>
              <a:rPr lang="fr-FR"/>
              <a:t>All court, Puncher, Big Serve, Volleyer</a:t>
            </a:r>
            <a:endParaRPr/>
          </a:p>
          <a:p>
            <a:pPr indent="0" lvl="0" marL="0" rtl="0" algn="l">
              <a:spcBef>
                <a:spcPts val="0"/>
              </a:spcBef>
              <a:spcAft>
                <a:spcPts val="0"/>
              </a:spcAft>
              <a:buNone/>
            </a:pPr>
            <a:r>
              <a:t/>
            </a:r>
            <a:endParaRPr/>
          </a:p>
        </p:txBody>
      </p:sp>
      <p:sp>
        <p:nvSpPr>
          <p:cNvPr id="207" name="Google Shape;207;p10: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0562" y="4785599"/>
            <a:ext cx="5444490" cy="3915490"/>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0562" y="4785599"/>
            <a:ext cx="5444490" cy="3915490"/>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0562" y="4785599"/>
            <a:ext cx="5444490" cy="3915490"/>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285750" lvl="0" marL="285750" rtl="0" algn="l">
              <a:spcBef>
                <a:spcPts val="0"/>
              </a:spcBef>
              <a:spcAft>
                <a:spcPts val="0"/>
              </a:spcAft>
              <a:buClr>
                <a:schemeClr val="dk1"/>
              </a:buClr>
              <a:buSzPts val="1200"/>
              <a:buFont typeface="Arial"/>
              <a:buChar char="•"/>
            </a:pPr>
            <a:r>
              <a:rPr i="1" lang="fr-FR" sz="1200">
                <a:solidFill>
                  <a:schemeClr val="dk1"/>
                </a:solidFill>
              </a:rPr>
              <a:t>Little Champions </a:t>
            </a:r>
            <a:r>
              <a:rPr lang="fr-FR" sz="1200">
                <a:solidFill>
                  <a:schemeClr val="dk1"/>
                </a:solidFill>
              </a:rPr>
              <a:t>tournament held in Tarbes, France </a:t>
            </a:r>
            <a:endParaRPr/>
          </a:p>
          <a:p>
            <a:pPr indent="-285750" lvl="0" marL="285750" rtl="0" algn="l">
              <a:spcBef>
                <a:spcPts val="0"/>
              </a:spcBef>
              <a:spcAft>
                <a:spcPts val="0"/>
              </a:spcAft>
              <a:buClr>
                <a:schemeClr val="dk1"/>
              </a:buClr>
              <a:buSzPts val="1200"/>
              <a:buFont typeface="Arial"/>
              <a:buChar char="•"/>
            </a:pPr>
            <a:r>
              <a:rPr lang="fr-FR" sz="1200">
                <a:solidFill>
                  <a:schemeClr val="dk1"/>
                </a:solidFill>
              </a:rPr>
              <a:t>World championship for the 12-14 age range </a:t>
            </a:r>
            <a:endParaRPr/>
          </a:p>
          <a:p>
            <a:pPr indent="-285750" lvl="0" marL="285750" rtl="0" algn="l">
              <a:spcBef>
                <a:spcPts val="0"/>
              </a:spcBef>
              <a:spcAft>
                <a:spcPts val="0"/>
              </a:spcAft>
              <a:buClr>
                <a:schemeClr val="dk1"/>
              </a:buClr>
              <a:buSzPts val="1200"/>
              <a:buFont typeface="Arial"/>
              <a:buChar char="•"/>
            </a:pPr>
            <a:r>
              <a:rPr lang="fr-FR" sz="1200">
                <a:solidFill>
                  <a:schemeClr val="dk1"/>
                </a:solidFill>
              </a:rPr>
              <a:t>Gasquet and Nadal were two young prodigies promised for great tennis careers</a:t>
            </a:r>
            <a:endParaRPr/>
          </a:p>
          <a:p>
            <a:pPr indent="-285750" lvl="0" marL="285750" rtl="0" algn="l">
              <a:spcBef>
                <a:spcPts val="0"/>
              </a:spcBef>
              <a:spcAft>
                <a:spcPts val="0"/>
              </a:spcAft>
              <a:buClr>
                <a:schemeClr val="dk1"/>
              </a:buClr>
              <a:buSzPts val="1200"/>
              <a:buFont typeface="Arial"/>
              <a:buChar char="•"/>
            </a:pPr>
            <a:r>
              <a:rPr lang="fr-FR" sz="1200">
                <a:solidFill>
                  <a:schemeClr val="dk1"/>
                </a:solidFill>
              </a:rPr>
              <a:t>Gasquet v Nadal quarterfinals in 1999 where Gasquet won and ended up winning the tournament </a:t>
            </a:r>
            <a:endParaRPr/>
          </a:p>
          <a:p>
            <a:pPr indent="-285750" lvl="0" marL="285750" rtl="0" algn="l">
              <a:spcBef>
                <a:spcPts val="0"/>
              </a:spcBef>
              <a:spcAft>
                <a:spcPts val="0"/>
              </a:spcAft>
              <a:buClr>
                <a:schemeClr val="dk1"/>
              </a:buClr>
              <a:buSzPts val="1200"/>
              <a:buFont typeface="Arial"/>
              <a:buChar char="•"/>
            </a:pPr>
            <a:r>
              <a:rPr lang="fr-FR" sz="1200">
                <a:solidFill>
                  <a:schemeClr val="dk1"/>
                </a:solidFill>
              </a:rPr>
              <a:t>However, 23 years later, winning record of 18-0 for Nadal against Gasquet </a:t>
            </a:r>
            <a:endParaRPr/>
          </a:p>
          <a:p>
            <a:pPr indent="-285750" lvl="0" marL="285750" rtl="0" algn="l">
              <a:spcBef>
                <a:spcPts val="0"/>
              </a:spcBef>
              <a:spcAft>
                <a:spcPts val="0"/>
              </a:spcAft>
              <a:buClr>
                <a:schemeClr val="dk1"/>
              </a:buClr>
              <a:buSzPts val="1200"/>
              <a:buFont typeface="Arial"/>
              <a:buChar char="•"/>
            </a:pPr>
            <a:r>
              <a:rPr lang="fr-FR" sz="1200">
                <a:solidFill>
                  <a:schemeClr val="dk1"/>
                </a:solidFill>
              </a:rPr>
              <a:t>Luck or skill ? </a:t>
            </a:r>
            <a:endParaRPr/>
          </a:p>
          <a:p>
            <a:pPr indent="-285750" lvl="0" marL="285750" rtl="0" algn="l">
              <a:spcBef>
                <a:spcPts val="0"/>
              </a:spcBef>
              <a:spcAft>
                <a:spcPts val="0"/>
              </a:spcAft>
              <a:buClr>
                <a:schemeClr val="dk1"/>
              </a:buClr>
              <a:buSzPts val="1200"/>
              <a:buFont typeface="Arial"/>
              <a:buChar char="•"/>
            </a:pPr>
            <a:r>
              <a:rPr lang="fr-FR" sz="1200">
                <a:solidFill>
                  <a:schemeClr val="dk1"/>
                </a:solidFill>
              </a:rPr>
              <a:t>Let’s investigate </a:t>
            </a:r>
            <a:endParaRPr/>
          </a:p>
          <a:p>
            <a:pPr indent="0" lvl="0" marL="0" rtl="0" algn="l">
              <a:spcBef>
                <a:spcPts val="0"/>
              </a:spcBef>
              <a:spcAft>
                <a:spcPts val="0"/>
              </a:spcAft>
              <a:buNone/>
            </a:pPr>
            <a:r>
              <a:rPr lang="fr-FR" sz="1200">
                <a:solidFill>
                  <a:schemeClr val="dk1"/>
                </a:solidFill>
              </a:rPr>
              <a:t>(logique de la slide  mieux reformuler) </a:t>
            </a:r>
            <a:endParaRPr/>
          </a:p>
          <a:p>
            <a:pPr indent="-209550" lvl="0" marL="285750" rtl="0" algn="l">
              <a:spcBef>
                <a:spcPts val="0"/>
              </a:spcBef>
              <a:spcAft>
                <a:spcPts val="0"/>
              </a:spcAft>
              <a:buClr>
                <a:schemeClr val="dk1"/>
              </a:buClr>
              <a:buSzPts val="1200"/>
              <a:buFont typeface="Arial"/>
              <a:buNone/>
            </a:pPr>
            <a:r>
              <a:t/>
            </a:r>
            <a:endParaRPr sz="1200">
              <a:solidFill>
                <a:schemeClr val="dk1"/>
              </a:solidFill>
            </a:endParaRPr>
          </a:p>
        </p:txBody>
      </p:sp>
      <p:sp>
        <p:nvSpPr>
          <p:cNvPr id="101" name="Google Shape;101;p2: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171450" lvl="0" marL="171450" rtl="0" algn="l">
              <a:spcBef>
                <a:spcPts val="0"/>
              </a:spcBef>
              <a:spcAft>
                <a:spcPts val="0"/>
              </a:spcAft>
              <a:buClr>
                <a:schemeClr val="dk1"/>
              </a:buClr>
              <a:buSzPts val="1200"/>
              <a:buFont typeface="Calibri"/>
              <a:buChar char="-"/>
            </a:pPr>
            <a:r>
              <a:rPr lang="fr-FR"/>
              <a:t>Focus on the study of two different models : the SRS and ELO models</a:t>
            </a:r>
            <a:endParaRPr/>
          </a:p>
          <a:p>
            <a:pPr indent="-171450" lvl="0" marL="171450" rtl="0" algn="l">
              <a:spcBef>
                <a:spcPts val="0"/>
              </a:spcBef>
              <a:spcAft>
                <a:spcPts val="0"/>
              </a:spcAft>
              <a:buClr>
                <a:schemeClr val="dk1"/>
              </a:buClr>
              <a:buSzPts val="1200"/>
              <a:buFont typeface="Calibri"/>
              <a:buChar char="-"/>
            </a:pPr>
            <a:r>
              <a:rPr lang="fr-FR"/>
              <a:t>Select the best performing one to run Monte Carlo simulations</a:t>
            </a:r>
            <a:endParaRPr/>
          </a:p>
          <a:p>
            <a:pPr indent="-171450" lvl="0" marL="171450" rtl="0" algn="l">
              <a:spcBef>
                <a:spcPts val="0"/>
              </a:spcBef>
              <a:spcAft>
                <a:spcPts val="0"/>
              </a:spcAft>
              <a:buClr>
                <a:schemeClr val="dk1"/>
              </a:buClr>
              <a:buSzPts val="1200"/>
              <a:buFont typeface="Calibri"/>
              <a:buChar char="-"/>
            </a:pPr>
            <a:r>
              <a:rPr lang="fr-FR"/>
              <a:t>Conclude about luck v skill</a:t>
            </a:r>
            <a:endParaRPr/>
          </a:p>
        </p:txBody>
      </p:sp>
      <p:sp>
        <p:nvSpPr>
          <p:cNvPr id="110" name="Google Shape;110;p3: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0" lvl="0" marL="0" rtl="0" algn="l">
              <a:spcBef>
                <a:spcPts val="0"/>
              </a:spcBef>
              <a:spcAft>
                <a:spcPts val="0"/>
              </a:spcAft>
              <a:buNone/>
            </a:pPr>
            <a:r>
              <a:rPr lang="fr-FR"/>
              <a:t>Look at max winning streaks</a:t>
            </a:r>
            <a:endParaRPr/>
          </a:p>
          <a:p>
            <a:pPr indent="0" lvl="0" marL="0" rtl="0" algn="l">
              <a:spcBef>
                <a:spcPts val="0"/>
              </a:spcBef>
              <a:spcAft>
                <a:spcPts val="0"/>
              </a:spcAft>
              <a:buNone/>
            </a:pPr>
            <a:r>
              <a:rPr lang="fr-FR"/>
              <a:t>Exceptional case of nadal v. Gasquet</a:t>
            </a:r>
            <a:endParaRPr/>
          </a:p>
          <a:p>
            <a:pPr indent="0" lvl="0" marL="0" rtl="0" algn="l">
              <a:spcBef>
                <a:spcPts val="0"/>
              </a:spcBef>
              <a:spcAft>
                <a:spcPts val="0"/>
              </a:spcAft>
              <a:buNone/>
            </a:pPr>
            <a:r>
              <a:rPr lang="fr-FR"/>
              <a:t>Heavier tail for Nadal</a:t>
            </a:r>
            <a:endParaRPr/>
          </a:p>
          <a:p>
            <a:pPr indent="0" lvl="0" marL="0" rtl="0" algn="l">
              <a:spcBef>
                <a:spcPts val="0"/>
              </a:spcBef>
              <a:spcAft>
                <a:spcPts val="0"/>
              </a:spcAft>
              <a:buNone/>
            </a:pPr>
            <a:r>
              <a:rPr lang="fr-FR"/>
              <a:t>Hypothesis of streakiness </a:t>
            </a:r>
            <a:endParaRPr/>
          </a:p>
          <a:p>
            <a:pPr indent="0" lvl="0" marL="0" rtl="0" algn="l">
              <a:spcBef>
                <a:spcPts val="0"/>
              </a:spcBef>
              <a:spcAft>
                <a:spcPts val="0"/>
              </a:spcAft>
              <a:buNone/>
            </a:pPr>
            <a:r>
              <a:rPr lang="fr-FR"/>
              <a:t>Measure luck and skill</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A first step in our study was to look more closely at the ATP data and process it to compute winning streaks between all ATP players pairs. </a:t>
            </a:r>
            <a:endParaRPr/>
          </a:p>
          <a:p>
            <a:pPr indent="0" lvl="0" marL="0" rtl="0" algn="l">
              <a:spcBef>
                <a:spcPts val="0"/>
              </a:spcBef>
              <a:spcAft>
                <a:spcPts val="0"/>
              </a:spcAft>
              <a:buNone/>
            </a:pPr>
            <a:r>
              <a:rPr lang="fr-FR"/>
              <a:t>It was a first way to visualize the </a:t>
            </a:r>
            <a:r>
              <a:rPr b="1" lang="fr-FR"/>
              <a:t>exceptional </a:t>
            </a:r>
            <a:r>
              <a:rPr lang="fr-FR"/>
              <a:t>aspect of Nadal’s nonending winning streak against Gasquet.</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Here you can see an overview of how Nadal does compared to ATP Players. </a:t>
            </a:r>
            <a:endParaRPr/>
          </a:p>
          <a:p>
            <a:pPr indent="0" lvl="0" marL="0" rtl="0" algn="l">
              <a:spcBef>
                <a:spcPts val="0"/>
              </a:spcBef>
              <a:spcAft>
                <a:spcPts val="0"/>
              </a:spcAft>
              <a:buNone/>
            </a:pPr>
            <a:r>
              <a:rPr lang="fr-FR"/>
              <a:t>On the top plot, you can see a </a:t>
            </a:r>
            <a:r>
              <a:rPr b="1" lang="fr-FR"/>
              <a:t>histogram of maximum winning streaks </a:t>
            </a:r>
            <a:r>
              <a:rPr lang="fr-FR"/>
              <a:t>for </a:t>
            </a:r>
            <a:r>
              <a:rPr b="1" lang="fr-FR"/>
              <a:t>every player </a:t>
            </a:r>
            <a:r>
              <a:rPr lang="fr-FR"/>
              <a:t>against all their opponent during their career.</a:t>
            </a:r>
            <a:endParaRPr/>
          </a:p>
          <a:p>
            <a:pPr indent="0" lvl="0" marL="0" rtl="0" algn="l">
              <a:spcBef>
                <a:spcPts val="0"/>
              </a:spcBef>
              <a:spcAft>
                <a:spcPts val="0"/>
              </a:spcAft>
              <a:buNone/>
            </a:pPr>
            <a:r>
              <a:rPr lang="fr-FR"/>
              <a:t>The same is plotted underneath but for the </a:t>
            </a:r>
            <a:r>
              <a:rPr b="1" lang="fr-FR"/>
              <a:t>special case </a:t>
            </a:r>
            <a:r>
              <a:rPr lang="fr-FR"/>
              <a:t>of Nadal. As we expect an exceptionally good player such as Nadal, his max win streak distribution has a </a:t>
            </a:r>
            <a:r>
              <a:rPr b="1" lang="fr-FR"/>
              <a:t>heavier tail </a:t>
            </a:r>
            <a:r>
              <a:rPr lang="fr-FR"/>
              <a:t>than the global distribution.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From the observation that a max winning streak of 18 matches in the ATP Tour is only </a:t>
            </a:r>
            <a:r>
              <a:rPr b="1" lang="fr-FR"/>
              <a:t>0.03%</a:t>
            </a:r>
            <a:r>
              <a:rPr lang="fr-FR"/>
              <a:t> of all max winning streaks, we want to check this highly unlikely hypothesis and come up with a </a:t>
            </a:r>
            <a:r>
              <a:rPr b="1" lang="fr-FR"/>
              <a:t>measure of luck vs. skill </a:t>
            </a:r>
            <a:r>
              <a:rPr b="0" lang="fr-FR"/>
              <a:t>in this particular case.</a:t>
            </a:r>
            <a:endParaRPr b="1"/>
          </a:p>
        </p:txBody>
      </p:sp>
      <p:sp>
        <p:nvSpPr>
          <p:cNvPr id="118" name="Google Shape;118;p4: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0562" y="4785599"/>
            <a:ext cx="5444490" cy="3915490"/>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0" lvl="0" marL="0" rtl="0" algn="l">
              <a:spcBef>
                <a:spcPts val="0"/>
              </a:spcBef>
              <a:spcAft>
                <a:spcPts val="0"/>
              </a:spcAft>
              <a:buNone/>
            </a:pPr>
            <a:r>
              <a:rPr lang="fr-FR"/>
              <a:t>Particular SRS with serving won points</a:t>
            </a:r>
            <a:endParaRPr/>
          </a:p>
          <a:p>
            <a:pPr indent="0" lvl="0" marL="0" rtl="0" algn="l">
              <a:spcBef>
                <a:spcPts val="0"/>
              </a:spcBef>
              <a:spcAft>
                <a:spcPts val="0"/>
              </a:spcAft>
              <a:buNone/>
            </a:pPr>
            <a:r>
              <a:rPr lang="fr-FR"/>
              <a:t>2 ratings and SWP 🡪 probability to win a point and from there a match</a:t>
            </a:r>
            <a:endParaRPr/>
          </a:p>
          <a:p>
            <a:pPr indent="0" lvl="0" marL="0" rtl="0" algn="l">
              <a:spcBef>
                <a:spcPts val="0"/>
              </a:spcBef>
              <a:spcAft>
                <a:spcPts val="0"/>
              </a:spcAft>
              <a:buNone/>
            </a:pPr>
            <a:r>
              <a:rPr lang="fr-FR"/>
              <a:t>Main difficulty: lack of data</a:t>
            </a:r>
            <a:endParaRPr/>
          </a:p>
          <a:p>
            <a:pPr indent="0" lvl="0" marL="0" rtl="0" algn="l">
              <a:spcBef>
                <a:spcPts val="0"/>
              </a:spcBef>
              <a:spcAft>
                <a:spcPts val="0"/>
              </a:spcAft>
              <a:buNone/>
            </a:pPr>
            <a:r>
              <a:rPr lang="fr-FR"/>
              <a:t>Inconclusive results as we can see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We used a SRS model taking </a:t>
            </a:r>
            <a:r>
              <a:rPr b="1" lang="fr-FR"/>
              <a:t>serve won points </a:t>
            </a:r>
            <a:r>
              <a:rPr lang="fr-FR"/>
              <a:t>into account to quantify each player’s </a:t>
            </a:r>
            <a:r>
              <a:rPr b="1" lang="fr-FR"/>
              <a:t>serving and receiving strength</a:t>
            </a:r>
            <a:r>
              <a:rPr lang="fr-FR"/>
              <a:t>.</a:t>
            </a:r>
            <a:endParaRPr/>
          </a:p>
          <a:p>
            <a:pPr indent="0" lvl="0" marL="0" rtl="0" algn="l">
              <a:spcBef>
                <a:spcPts val="0"/>
              </a:spcBef>
              <a:spcAft>
                <a:spcPts val="0"/>
              </a:spcAft>
              <a:buNone/>
            </a:pPr>
            <a:r>
              <a:rPr lang="fr-FR"/>
              <a:t>Each player ends up having both a </a:t>
            </a:r>
            <a:r>
              <a:rPr b="1" lang="fr-FR"/>
              <a:t>S rating and R rating </a:t>
            </a:r>
            <a:r>
              <a:rPr lang="fr-FR"/>
              <a:t>and we also know the average</a:t>
            </a:r>
            <a:r>
              <a:rPr b="1" lang="fr-FR"/>
              <a:t> Serve Winning Percentage </a:t>
            </a:r>
            <a:r>
              <a:rPr lang="fr-FR"/>
              <a:t>of the ATP tour. </a:t>
            </a:r>
            <a:endParaRPr/>
          </a:p>
          <a:p>
            <a:pPr indent="0" lvl="0" marL="0" rtl="0" algn="l">
              <a:spcBef>
                <a:spcPts val="0"/>
              </a:spcBef>
              <a:spcAft>
                <a:spcPts val="0"/>
              </a:spcAft>
              <a:buNone/>
            </a:pPr>
            <a:r>
              <a:rPr lang="fr-FR"/>
              <a:t>The model is fitted on every ATP match of a season with the number of points won by each player when they serve against the opponent </a:t>
            </a:r>
            <a:endParaRPr/>
          </a:p>
          <a:p>
            <a:pPr indent="0" lvl="0" marL="0" rtl="0" algn="l">
              <a:spcBef>
                <a:spcPts val="0"/>
              </a:spcBef>
              <a:spcAft>
                <a:spcPts val="0"/>
              </a:spcAft>
              <a:buNone/>
            </a:pPr>
            <a:r>
              <a:rPr lang="fr-FR"/>
              <a:t>We can then </a:t>
            </a:r>
            <a:r>
              <a:rPr b="1" lang="fr-FR"/>
              <a:t>infer a probability of winning a point conditioned by the fact that a player is serving or not</a:t>
            </a:r>
            <a:r>
              <a:rPr lang="fr-FR"/>
              <a:t>; and we can do this </a:t>
            </a:r>
            <a:r>
              <a:rPr b="1" lang="fr-FR"/>
              <a:t>for every pair of player</a:t>
            </a:r>
            <a:r>
              <a:rPr lang="fr-FR"/>
              <a:t>, even those that </a:t>
            </a:r>
            <a:r>
              <a:rPr b="1" lang="fr-FR"/>
              <a:t>did not play </a:t>
            </a:r>
            <a:r>
              <a:rPr lang="fr-FR"/>
              <a:t>against each other this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major difficulty we faced to do this method well is the </a:t>
            </a:r>
            <a:r>
              <a:rPr b="1" lang="fr-FR"/>
              <a:t>lack of data </a:t>
            </a:r>
            <a:r>
              <a:rPr lang="fr-FR"/>
              <a:t>on the matches; we indeed have all the scores since ther 1920s but we do not have that many matches that are more precisely charted with the number of points per server and receiver. </a:t>
            </a:r>
            <a:endParaRPr/>
          </a:p>
          <a:p>
            <a:pPr indent="0" lvl="0" marL="0" rtl="0" algn="l">
              <a:spcBef>
                <a:spcPts val="0"/>
              </a:spcBef>
              <a:spcAft>
                <a:spcPts val="0"/>
              </a:spcAft>
              <a:buNone/>
            </a:pPr>
            <a:r>
              <a:rPr lang="fr-FR"/>
              <a:t>A first try with the few matches gave inconclusive results. </a:t>
            </a:r>
            <a:endParaRPr/>
          </a:p>
          <a:p>
            <a:pPr indent="0" lvl="0" marL="0" rtl="0" algn="l">
              <a:spcBef>
                <a:spcPts val="0"/>
              </a:spcBef>
              <a:spcAft>
                <a:spcPts val="0"/>
              </a:spcAft>
              <a:buNone/>
            </a:pPr>
            <a:r>
              <a:rPr lang="fr-FR"/>
              <a:t>Our way around was to extrapolate the number of points won per server by doing a</a:t>
            </a:r>
            <a:r>
              <a:rPr b="1" lang="fr-FR"/>
              <a:t> regression </a:t>
            </a:r>
            <a:r>
              <a:rPr lang="fr-FR"/>
              <a:t>between the match final score and the matches we indeed had charted.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This did not however give very satisfying results in the end as you can see the top ranking for 2019 where, apart from Nadal, we do not expect these players to be present.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Point par point. Nécessite de connaitre pour chaque match le SWP et le RWP. Détailler un peu plus le fonctionnement.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Matchs chartés manuellement. Peu de matchs dans la base de données et biais car seuls les matchs des meilleurs joueurs sont chartés (pas représentatif) donc impossible d’avoir des ratings pour beaucoup de joueurs + les ratings qu on a pour les joueurs restants sont biaisés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On a pas toujours accès aux détails point par point mais on a accès aux scores des matchs. Solution à ce problème = régresse le nombre de point gagnés au service pour chaque joueur à partir du score du match </a:t>
            </a:r>
            <a:endParaRPr/>
          </a:p>
          <a:p>
            <a:pPr indent="0" lvl="0" marL="0" rtl="0" algn="l">
              <a:spcBef>
                <a:spcPts val="0"/>
              </a:spcBef>
              <a:spcAft>
                <a:spcPts val="0"/>
              </a:spcAft>
              <a:buNone/>
            </a:pPr>
            <a:r>
              <a:rPr lang="fr-FR"/>
              <a:t>Permet d’enrichir la base de données complétement et d’appliquer le modèle SRS. </a:t>
            </a:r>
            <a:endParaRPr/>
          </a:p>
          <a:p>
            <a:pPr indent="0" lvl="0" marL="0" rtl="0" algn="l">
              <a:spcBef>
                <a:spcPts val="0"/>
              </a:spcBef>
              <a:spcAft>
                <a:spcPts val="0"/>
              </a:spcAft>
              <a:buNone/>
            </a:pPr>
            <a:r>
              <a:t/>
            </a:r>
            <a:endParaRPr/>
          </a:p>
        </p:txBody>
      </p:sp>
      <p:sp>
        <p:nvSpPr>
          <p:cNvPr id="152" name="Google Shape;152;p6: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7: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171450" lvl="0" marL="171450" rtl="0" algn="l">
              <a:spcBef>
                <a:spcPts val="0"/>
              </a:spcBef>
              <a:spcAft>
                <a:spcPts val="0"/>
              </a:spcAft>
              <a:buClr>
                <a:schemeClr val="dk1"/>
              </a:buClr>
              <a:buSzPts val="1200"/>
              <a:buFont typeface="Calibri"/>
              <a:buChar char="-"/>
            </a:pPr>
            <a:r>
              <a:rPr lang="fr-FR"/>
              <a:t>Three main components : </a:t>
            </a:r>
            <a:endParaRPr/>
          </a:p>
          <a:p>
            <a:pPr indent="0" lvl="0" marL="0" rtl="0" algn="l">
              <a:spcBef>
                <a:spcPts val="0"/>
              </a:spcBef>
              <a:spcAft>
                <a:spcPts val="0"/>
              </a:spcAft>
              <a:buClr>
                <a:schemeClr val="dk1"/>
              </a:buClr>
              <a:buSzPts val="1200"/>
              <a:buFont typeface="Calibri"/>
              <a:buNone/>
            </a:pPr>
            <a:r>
              <a:rPr lang="fr-FR"/>
              <a:t>=&gt; probability of winning. The bigger the difference, the higher the proba of winning for the best rated player </a:t>
            </a:r>
            <a:endParaRPr/>
          </a:p>
          <a:p>
            <a:pPr indent="0" lvl="0" marL="0" marR="0" rtl="0" algn="l">
              <a:lnSpc>
                <a:spcPct val="100000"/>
              </a:lnSpc>
              <a:spcBef>
                <a:spcPts val="0"/>
              </a:spcBef>
              <a:spcAft>
                <a:spcPts val="0"/>
              </a:spcAft>
              <a:buClr>
                <a:schemeClr val="dk1"/>
              </a:buClr>
              <a:buSzPts val="1200"/>
              <a:buFont typeface="Calibri"/>
              <a:buNone/>
            </a:pPr>
            <a:r>
              <a:rPr lang="fr-FR"/>
              <a:t>=&gt; update the elo : compares the proba given by our model to the real outcome (0 or 1). The closer our prediction is to the real outcome, the less we update (model works well already) </a:t>
            </a:r>
            <a:endParaRPr/>
          </a:p>
          <a:p>
            <a:pPr indent="-171450" lvl="0" marL="171450" rtl="0" algn="l">
              <a:spcBef>
                <a:spcPts val="0"/>
              </a:spcBef>
              <a:spcAft>
                <a:spcPts val="0"/>
              </a:spcAft>
              <a:buClr>
                <a:schemeClr val="dk1"/>
              </a:buClr>
              <a:buSzPts val="1200"/>
              <a:buFont typeface="Noto Sans Symbols"/>
              <a:buChar char="⇒"/>
            </a:pPr>
            <a:r>
              <a:rPr lang="fr-FR"/>
              <a:t>K factor, sort of learning rate. Inversely proportional to the number of matches played. </a:t>
            </a:r>
            <a:endParaRPr/>
          </a:p>
          <a:p>
            <a:pPr indent="-171450" lvl="0" marL="171450" rtl="0" algn="l">
              <a:spcBef>
                <a:spcPts val="0"/>
              </a:spcBef>
              <a:spcAft>
                <a:spcPts val="0"/>
              </a:spcAft>
              <a:buClr>
                <a:schemeClr val="dk1"/>
              </a:buClr>
              <a:buSzPts val="1200"/>
              <a:buFont typeface="Calibri"/>
              <a:buChar char="-"/>
            </a:pPr>
            <a:r>
              <a:rPr lang="fr-FR"/>
              <a:t>Implementation of the model </a:t>
            </a:r>
            <a:endParaRPr/>
          </a:p>
          <a:p>
            <a:pPr indent="-171450" lvl="0" marL="171450" marR="0" rtl="0" algn="l">
              <a:lnSpc>
                <a:spcPct val="100000"/>
              </a:lnSpc>
              <a:spcBef>
                <a:spcPts val="0"/>
              </a:spcBef>
              <a:spcAft>
                <a:spcPts val="0"/>
              </a:spcAft>
              <a:buClr>
                <a:schemeClr val="dk1"/>
              </a:buClr>
              <a:buSzPts val="1200"/>
              <a:buFont typeface="Calibri"/>
              <a:buChar char="-"/>
            </a:pPr>
            <a:r>
              <a:rPr lang="fr-FR"/>
              <a:t>Looking at the results we obtain: very similar to ATP ratings. Seems to reflect actual players levels. </a:t>
            </a:r>
            <a:endParaRPr/>
          </a:p>
          <a:p>
            <a:pPr indent="0" lvl="0" marL="0" marR="0" rtl="0" algn="l">
              <a:lnSpc>
                <a:spcPct val="100000"/>
              </a:lnSpc>
              <a:spcBef>
                <a:spcPts val="0"/>
              </a:spcBef>
              <a:spcAft>
                <a:spcPts val="0"/>
              </a:spcAft>
              <a:buClr>
                <a:schemeClr val="dk1"/>
              </a:buClr>
              <a:buSzPts val="1200"/>
              <a:buFont typeface="Calibri"/>
              <a:buNone/>
            </a:pPr>
            <a:r>
              <a:rPr lang="fr-FR"/>
              <a:t>Let's confirm our intuitions by looking at the models' performances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fr-FR"/>
              <a:t>Let's now focus on the ELO rating model. </a:t>
            </a:r>
            <a:endParaRPr/>
          </a:p>
          <a:p>
            <a:pPr indent="0" lvl="0" marL="0" rtl="0" algn="l">
              <a:spcBef>
                <a:spcPts val="0"/>
              </a:spcBef>
              <a:spcAft>
                <a:spcPts val="0"/>
              </a:spcAft>
              <a:buNone/>
            </a:pPr>
            <a:r>
              <a:rPr lang="fr-FR"/>
              <a:t>There are three main components to understand when it comes to this model </a:t>
            </a:r>
            <a:endParaRPr/>
          </a:p>
          <a:p>
            <a:pPr indent="0" lvl="0" marL="0" rtl="0" algn="l">
              <a:spcBef>
                <a:spcPts val="0"/>
              </a:spcBef>
              <a:spcAft>
                <a:spcPts val="0"/>
              </a:spcAft>
              <a:buNone/>
            </a:pPr>
            <a:r>
              <a:rPr lang="fr-FR"/>
              <a:t>First the probability of winning which depends on the difference of ratings between the two players. The bigger the difference, the higher the proba of winning for the best rated player </a:t>
            </a:r>
            <a:endParaRPr/>
          </a:p>
          <a:p>
            <a:pPr indent="0" lvl="0" marL="0" rtl="0" algn="l">
              <a:spcBef>
                <a:spcPts val="0"/>
              </a:spcBef>
              <a:spcAft>
                <a:spcPts val="0"/>
              </a:spcAft>
              <a:buNone/>
            </a:pPr>
            <a:r>
              <a:rPr lang="fr-FR"/>
              <a:t>Then, how we update the elo, which compares the proba given by our model to the real outcome (0 or 1). The closer our prediction is to the real outcome, the less we update (our model works well already) </a:t>
            </a:r>
            <a:endParaRPr/>
          </a:p>
          <a:p>
            <a:pPr indent="0" lvl="0" marL="0" rtl="0" algn="l">
              <a:spcBef>
                <a:spcPts val="0"/>
              </a:spcBef>
              <a:spcAft>
                <a:spcPts val="0"/>
              </a:spcAft>
              <a:buNone/>
            </a:pPr>
            <a:r>
              <a:rPr lang="fr-FR"/>
              <a:t>Finally, the K factor, a sort of learning rate, which appears in the previous equation. Inversely prop to the number of matches played. For example, if a player played a lot of matches, small K and we update the ELO only a little bit </a:t>
            </a:r>
            <a:endParaRPr/>
          </a:p>
          <a:p>
            <a:pPr indent="0" lvl="0" marL="0" rtl="0" algn="l">
              <a:spcBef>
                <a:spcPts val="0"/>
              </a:spcBef>
              <a:spcAft>
                <a:spcPts val="0"/>
              </a:spcAft>
              <a:buNone/>
            </a:pPr>
            <a:r>
              <a:rPr lang="fr-FR"/>
              <a:t>Moving on to the implementation of the model :</a:t>
            </a:r>
            <a:endParaRPr/>
          </a:p>
          <a:p>
            <a:pPr indent="0" lvl="0" marL="0" rtl="0" algn="l">
              <a:spcBef>
                <a:spcPts val="0"/>
              </a:spcBef>
              <a:spcAft>
                <a:spcPts val="0"/>
              </a:spcAft>
              <a:buNone/>
            </a:pPr>
            <a:r>
              <a:rPr lang="fr-FR"/>
              <a:t>- Every player starts with an ELO rating of 1500 </a:t>
            </a:r>
            <a:endParaRPr/>
          </a:p>
          <a:p>
            <a:pPr indent="0" lvl="0" marL="0" rtl="0" algn="l">
              <a:spcBef>
                <a:spcPts val="0"/>
              </a:spcBef>
              <a:spcAft>
                <a:spcPts val="0"/>
              </a:spcAft>
              <a:buNone/>
            </a:pPr>
            <a:r>
              <a:rPr lang="fr-FR"/>
              <a:t>- And updated after every match for each season </a:t>
            </a:r>
            <a:endParaRPr/>
          </a:p>
          <a:p>
            <a:pPr indent="0" lvl="0" marL="0" rtl="0" algn="l">
              <a:spcBef>
                <a:spcPts val="0"/>
              </a:spcBef>
              <a:spcAft>
                <a:spcPts val="0"/>
              </a:spcAft>
              <a:buNone/>
            </a:pPr>
            <a:r>
              <a:rPr lang="fr-FR"/>
              <a:t>Looking at the results we obtain : very similar to ATP ratings. Seems to reflect actual players levels. </a:t>
            </a:r>
            <a:endParaRPr/>
          </a:p>
          <a:p>
            <a:pPr indent="0" lvl="0" marL="0" rtl="0" algn="l">
              <a:spcBef>
                <a:spcPts val="0"/>
              </a:spcBef>
              <a:spcAft>
                <a:spcPts val="0"/>
              </a:spcAft>
              <a:buNone/>
            </a:pPr>
            <a:r>
              <a:t/>
            </a:r>
            <a:endParaRPr/>
          </a:p>
        </p:txBody>
      </p:sp>
      <p:sp>
        <p:nvSpPr>
          <p:cNvPr id="168" name="Google Shape;168;p7: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8:notes"/>
          <p:cNvSpPr txBox="1"/>
          <p:nvPr>
            <p:ph idx="1" type="body"/>
          </p:nvPr>
        </p:nvSpPr>
        <p:spPr>
          <a:xfrm>
            <a:off x="680562" y="4785599"/>
            <a:ext cx="5444490" cy="3915490"/>
          </a:xfrm>
          <a:prstGeom prst="rect">
            <a:avLst/>
          </a:prstGeom>
          <a:noFill/>
          <a:ln>
            <a:noFill/>
          </a:ln>
        </p:spPr>
        <p:txBody>
          <a:bodyPr anchorCtr="0" anchor="t" bIns="46675" lIns="93375" spcFirstLastPara="1" rIns="93375" wrap="square" tIns="46675">
            <a:noAutofit/>
          </a:bodyPr>
          <a:lstStyle/>
          <a:p>
            <a:pPr indent="0" lvl="0" marL="0" rtl="0" algn="l">
              <a:spcBef>
                <a:spcPts val="0"/>
              </a:spcBef>
              <a:spcAft>
                <a:spcPts val="0"/>
              </a:spcAft>
              <a:buNone/>
            </a:pPr>
            <a:r>
              <a:rPr lang="fr-FR"/>
              <a:t>Let's now compare both of our models with a benchmark where the best ATP ranked player is predicted to win the match </a:t>
            </a:r>
            <a:endParaRPr/>
          </a:p>
          <a:p>
            <a:pPr indent="0" lvl="0" marL="0" rtl="0" algn="l">
              <a:spcBef>
                <a:spcPts val="0"/>
              </a:spcBef>
              <a:spcAft>
                <a:spcPts val="0"/>
              </a:spcAft>
              <a:buNone/>
            </a:pPr>
            <a:r>
              <a:rPr lang="fr-FR"/>
              <a:t>For each season and model, we predicted the outcomes of matches, compared that to actual outcomes, and aggregated the results in the following table. </a:t>
            </a:r>
            <a:endParaRPr/>
          </a:p>
          <a:p>
            <a:pPr indent="0" lvl="0" marL="0" rtl="0" algn="l">
              <a:spcBef>
                <a:spcPts val="0"/>
              </a:spcBef>
              <a:spcAft>
                <a:spcPts val="0"/>
              </a:spcAft>
              <a:buNone/>
            </a:pPr>
            <a:r>
              <a:rPr lang="fr-FR"/>
              <a:t>We notice a low accuracy for SRS (close to random choice) =&gt; No predictive abilities </a:t>
            </a:r>
            <a:endParaRPr/>
          </a:p>
          <a:p>
            <a:pPr indent="0" lvl="0" marL="0" rtl="0" algn="l">
              <a:spcBef>
                <a:spcPts val="0"/>
              </a:spcBef>
              <a:spcAft>
                <a:spcPts val="0"/>
              </a:spcAft>
              <a:buNone/>
            </a:pPr>
            <a:r>
              <a:rPr lang="fr-FR"/>
              <a:t>Close accuracy for benchmark and ELO around 65% but slightly higher for ELO </a:t>
            </a:r>
            <a:endParaRPr/>
          </a:p>
          <a:p>
            <a:pPr indent="0" lvl="0" marL="0" rtl="0" algn="l">
              <a:spcBef>
                <a:spcPts val="0"/>
              </a:spcBef>
              <a:spcAft>
                <a:spcPts val="0"/>
              </a:spcAft>
              <a:buNone/>
            </a:pPr>
            <a:r>
              <a:rPr lang="fr-FR"/>
              <a:t>Overall, higher accuracy and lower brier score for ELO </a:t>
            </a:r>
            <a:endParaRPr/>
          </a:p>
          <a:p>
            <a:pPr indent="0" lvl="0" marL="0" rtl="0" algn="l">
              <a:spcBef>
                <a:spcPts val="0"/>
              </a:spcBef>
              <a:spcAft>
                <a:spcPts val="0"/>
              </a:spcAft>
              <a:buNone/>
            </a:pPr>
            <a:r>
              <a:rPr lang="fr-FR"/>
              <a:t>So we choose the ELO model to run our Monte Carlo simulations as it replicates the real match winning probabilities the best </a:t>
            </a:r>
            <a:endParaRPr/>
          </a:p>
        </p:txBody>
      </p:sp>
      <p:sp>
        <p:nvSpPr>
          <p:cNvPr id="182" name="Google Shape;182;p8:notes"/>
          <p:cNvSpPr txBox="1"/>
          <p:nvPr>
            <p:ph idx="12" type="sldNum"/>
          </p:nvPr>
        </p:nvSpPr>
        <p:spPr>
          <a:xfrm>
            <a:off x="3854940" y="9445170"/>
            <a:ext cx="2949099" cy="498931"/>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0562" y="4785599"/>
            <a:ext cx="5444490" cy="3915490"/>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979488" y="1243013"/>
            <a:ext cx="48466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hoto Cover " showMasterSp="0">
  <p:cSld name="1_Photo Cover ">
    <p:spTree>
      <p:nvGrpSpPr>
        <p:cNvPr id="14" name="Shape 14"/>
        <p:cNvGrpSpPr/>
        <p:nvPr/>
      </p:nvGrpSpPr>
      <p:grpSpPr>
        <a:xfrm>
          <a:off x="0" y="0"/>
          <a:ext cx="0" cy="0"/>
          <a:chOff x="0" y="0"/>
          <a:chExt cx="0" cy="0"/>
        </a:xfrm>
      </p:grpSpPr>
      <p:sp>
        <p:nvSpPr>
          <p:cNvPr id="15" name="Google Shape;15;p15"/>
          <p:cNvSpPr/>
          <p:nvPr>
            <p:ph idx="2" type="pic"/>
          </p:nvPr>
        </p:nvSpPr>
        <p:spPr>
          <a:xfrm>
            <a:off x="0" y="5"/>
            <a:ext cx="9906000" cy="5039539"/>
          </a:xfrm>
          <a:prstGeom prst="rect">
            <a:avLst/>
          </a:prstGeom>
          <a:noFill/>
          <a:ln>
            <a:noFill/>
          </a:ln>
        </p:spPr>
      </p:sp>
      <p:sp>
        <p:nvSpPr>
          <p:cNvPr id="16" name="Google Shape;16;p15"/>
          <p:cNvSpPr/>
          <p:nvPr/>
        </p:nvSpPr>
        <p:spPr>
          <a:xfrm>
            <a:off x="-2" y="5072468"/>
            <a:ext cx="9906002" cy="1774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17" name="Google Shape;17;p15"/>
          <p:cNvSpPr txBox="1"/>
          <p:nvPr>
            <p:ph type="ctrTitle"/>
          </p:nvPr>
        </p:nvSpPr>
        <p:spPr>
          <a:xfrm>
            <a:off x="518700" y="5118418"/>
            <a:ext cx="5154134" cy="415741"/>
          </a:xfrm>
          <a:prstGeom prst="rect">
            <a:avLst/>
          </a:prstGeom>
          <a:noFill/>
          <a:ln>
            <a:noFill/>
          </a:ln>
        </p:spPr>
        <p:txBody>
          <a:bodyPr anchorCtr="0" anchor="t" bIns="0" lIns="0" spcFirstLastPara="1" rIns="0" wrap="square" tIns="36000">
            <a:noAutofit/>
          </a:bodyPr>
          <a:lstStyle>
            <a:lvl1pPr lvl="0" algn="l">
              <a:lnSpc>
                <a:spcPct val="100000"/>
              </a:lnSpc>
              <a:spcBef>
                <a:spcPts val="0"/>
              </a:spcBef>
              <a:spcAft>
                <a:spcPts val="0"/>
              </a:spcAft>
              <a:buClr>
                <a:srgbClr val="354E5D"/>
              </a:buClr>
              <a:buSzPts val="2400"/>
              <a:buFont typeface="Arial"/>
              <a:buNone/>
              <a:defRPr b="1" sz="2400">
                <a:solidFill>
                  <a:srgbClr val="354E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518700" y="5532280"/>
            <a:ext cx="5155713" cy="504000"/>
          </a:xfrm>
          <a:prstGeom prst="rect">
            <a:avLst/>
          </a:prstGeom>
          <a:noFill/>
          <a:ln>
            <a:noFill/>
          </a:ln>
        </p:spPr>
        <p:txBody>
          <a:bodyPr anchorCtr="0" anchor="t" bIns="0" lIns="0" spcFirstLastPara="1" rIns="0" wrap="square" tIns="36000">
            <a:noAutofit/>
          </a:bodyPr>
          <a:lstStyle>
            <a:lvl1pPr lvl="0" algn="l">
              <a:lnSpc>
                <a:spcPct val="100000"/>
              </a:lnSpc>
              <a:spcBef>
                <a:spcPts val="0"/>
              </a:spcBef>
              <a:spcAft>
                <a:spcPts val="0"/>
              </a:spcAft>
              <a:buSzPts val="1800"/>
              <a:buNone/>
              <a:defRPr b="1" sz="1800">
                <a:solidFill>
                  <a:srgbClr val="626262"/>
                </a:solidFill>
              </a:defRPr>
            </a:lvl1pPr>
            <a:lvl2pPr lvl="1" algn="ctr">
              <a:lnSpc>
                <a:spcPct val="100000"/>
              </a:lnSpc>
              <a:spcBef>
                <a:spcPts val="600"/>
              </a:spcBef>
              <a:spcAft>
                <a:spcPts val="0"/>
              </a:spcAft>
              <a:buSzPts val="2100"/>
              <a:buNone/>
              <a:defRPr>
                <a:solidFill>
                  <a:srgbClr val="888888"/>
                </a:solidFill>
              </a:defRPr>
            </a:lvl2pPr>
            <a:lvl3pPr lvl="2" algn="ctr">
              <a:lnSpc>
                <a:spcPct val="100000"/>
              </a:lnSpc>
              <a:spcBef>
                <a:spcPts val="600"/>
              </a:spcBef>
              <a:spcAft>
                <a:spcPts val="0"/>
              </a:spcAft>
              <a:buSzPts val="2100"/>
              <a:buNone/>
              <a:defRPr>
                <a:solidFill>
                  <a:srgbClr val="888888"/>
                </a:solidFill>
              </a:defRPr>
            </a:lvl3pPr>
            <a:lvl4pPr lvl="3" algn="ctr">
              <a:lnSpc>
                <a:spcPct val="100000"/>
              </a:lnSpc>
              <a:spcBef>
                <a:spcPts val="600"/>
              </a:spcBef>
              <a:spcAft>
                <a:spcPts val="0"/>
              </a:spcAft>
              <a:buSzPts val="2100"/>
              <a:buNone/>
              <a:defRPr>
                <a:solidFill>
                  <a:srgbClr val="888888"/>
                </a:solidFill>
              </a:defRPr>
            </a:lvl4pPr>
            <a:lvl5pPr lvl="4" algn="ctr">
              <a:lnSpc>
                <a:spcPct val="100000"/>
              </a:lnSpc>
              <a:spcBef>
                <a:spcPts val="600"/>
              </a:spcBef>
              <a:spcAft>
                <a:spcPts val="0"/>
              </a:spcAft>
              <a:buSzPts val="2100"/>
              <a:buNone/>
              <a:defRPr>
                <a:solidFill>
                  <a:srgbClr val="888888"/>
                </a:solidFill>
              </a:defRPr>
            </a:lvl5pPr>
            <a:lvl6pPr lvl="5" algn="ctr">
              <a:lnSpc>
                <a:spcPct val="90000"/>
              </a:lnSpc>
              <a:spcBef>
                <a:spcPts val="6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
        <p:nvSpPr>
          <p:cNvPr id="19" name="Google Shape;19;p15"/>
          <p:cNvSpPr txBox="1"/>
          <p:nvPr>
            <p:ph idx="3" type="body"/>
          </p:nvPr>
        </p:nvSpPr>
        <p:spPr>
          <a:xfrm>
            <a:off x="518700" y="6107086"/>
            <a:ext cx="5154247" cy="313113"/>
          </a:xfrm>
          <a:prstGeom prst="rect">
            <a:avLst/>
          </a:prstGeom>
          <a:noFill/>
          <a:ln>
            <a:noFill/>
          </a:ln>
        </p:spPr>
        <p:txBody>
          <a:bodyPr anchorCtr="0" anchor="t" bIns="0" lIns="0" spcFirstLastPara="1" rIns="0" wrap="square" tIns="36000">
            <a:noAutofit/>
          </a:bodyPr>
          <a:lstStyle>
            <a:lvl1pPr indent="-228600" lvl="0" marL="457200" algn="l">
              <a:lnSpc>
                <a:spcPct val="100000"/>
              </a:lnSpc>
              <a:spcBef>
                <a:spcPts val="1200"/>
              </a:spcBef>
              <a:spcAft>
                <a:spcPts val="0"/>
              </a:spcAft>
              <a:buSzPts val="1400"/>
              <a:buNone/>
              <a:defRPr b="1" sz="1400">
                <a:solidFill>
                  <a:srgbClr val="354E5D"/>
                </a:solidFill>
              </a:defRPr>
            </a:lvl1pPr>
            <a:lvl2pPr indent="-228600" lvl="1" marL="914400" algn="l">
              <a:lnSpc>
                <a:spcPct val="100000"/>
              </a:lnSpc>
              <a:spcBef>
                <a:spcPts val="600"/>
              </a:spcBef>
              <a:spcAft>
                <a:spcPts val="0"/>
              </a:spcAft>
              <a:buSzPts val="2100"/>
              <a:buNone/>
              <a:defRPr/>
            </a:lvl2pPr>
            <a:lvl3pPr indent="-228600" lvl="2" marL="1371600" algn="l">
              <a:lnSpc>
                <a:spcPct val="100000"/>
              </a:lnSpc>
              <a:spcBef>
                <a:spcPts val="600"/>
              </a:spcBef>
              <a:spcAft>
                <a:spcPts val="0"/>
              </a:spcAft>
              <a:buSzPts val="2100"/>
              <a:buNone/>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4" type="body"/>
          </p:nvPr>
        </p:nvSpPr>
        <p:spPr>
          <a:xfrm>
            <a:off x="534300" y="6447600"/>
            <a:ext cx="8919300" cy="284400"/>
          </a:xfrm>
          <a:prstGeom prst="rect">
            <a:avLst/>
          </a:prstGeom>
          <a:noFill/>
          <a:ln>
            <a:noFill/>
          </a:ln>
        </p:spPr>
        <p:txBody>
          <a:bodyPr anchorCtr="0" anchor="b" bIns="46800" lIns="0" spcFirstLastPara="1" rIns="90000" wrap="square" tIns="46800">
            <a:noAutofit/>
          </a:bodyPr>
          <a:lstStyle>
            <a:lvl1pPr indent="-228600" lvl="0" marL="457200" algn="l">
              <a:lnSpc>
                <a:spcPct val="100000"/>
              </a:lnSpc>
              <a:spcBef>
                <a:spcPts val="1200"/>
              </a:spcBef>
              <a:spcAft>
                <a:spcPts val="0"/>
              </a:spcAft>
              <a:buSzPts val="750"/>
              <a:buNone/>
              <a:defRPr sz="750">
                <a:solidFill>
                  <a:srgbClr val="DDDDDD"/>
                </a:solidFill>
              </a:defRPr>
            </a:lvl1pPr>
            <a:lvl2pPr indent="-400050" lvl="1" marL="914400" algn="l">
              <a:lnSpc>
                <a:spcPct val="100000"/>
              </a:lnSpc>
              <a:spcBef>
                <a:spcPts val="60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dslide">
  <p:cSld name="Wordslide">
    <p:spTree>
      <p:nvGrpSpPr>
        <p:cNvPr id="58" name="Shape 58"/>
        <p:cNvGrpSpPr/>
        <p:nvPr/>
      </p:nvGrpSpPr>
      <p:grpSpPr>
        <a:xfrm>
          <a:off x="0" y="0"/>
          <a:ext cx="0" cy="0"/>
          <a:chOff x="0" y="0"/>
          <a:chExt cx="0" cy="0"/>
        </a:xfrm>
      </p:grpSpPr>
      <p:sp>
        <p:nvSpPr>
          <p:cNvPr id="59" name="Google Shape;59;p24"/>
          <p:cNvSpPr txBox="1"/>
          <p:nvPr>
            <p:ph type="title"/>
          </p:nvPr>
        </p:nvSpPr>
        <p:spPr>
          <a:xfrm>
            <a:off x="523875" y="190233"/>
            <a:ext cx="8858250"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23875" y="1159200"/>
            <a:ext cx="8858250" cy="4932000"/>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sz="1400"/>
            </a:lvl1pPr>
            <a:lvl2pPr indent="-361950" lvl="1" marL="914400" algn="l">
              <a:lnSpc>
                <a:spcPct val="100000"/>
              </a:lnSpc>
              <a:spcBef>
                <a:spcPts val="600"/>
              </a:spcBef>
              <a:spcAft>
                <a:spcPts val="0"/>
              </a:spcAft>
              <a:buSzPts val="2100"/>
              <a:buChar char="-"/>
              <a:defRPr sz="1400"/>
            </a:lvl2pPr>
            <a:lvl3pPr indent="-361950" lvl="2" marL="1371600" algn="l">
              <a:lnSpc>
                <a:spcPct val="100000"/>
              </a:lnSpc>
              <a:spcBef>
                <a:spcPts val="600"/>
              </a:spcBef>
              <a:spcAft>
                <a:spcPts val="0"/>
              </a:spcAft>
              <a:buSzPts val="2100"/>
              <a:buChar char="-"/>
              <a:defRPr sz="1400"/>
            </a:lvl3pPr>
            <a:lvl4pPr indent="-361950" lvl="3" marL="1828800" algn="l">
              <a:lnSpc>
                <a:spcPct val="100000"/>
              </a:lnSpc>
              <a:spcBef>
                <a:spcPts val="600"/>
              </a:spcBef>
              <a:spcAft>
                <a:spcPts val="0"/>
              </a:spcAft>
              <a:buSzPts val="2100"/>
              <a:buChar char="-"/>
              <a:defRPr sz="1400"/>
            </a:lvl4pPr>
            <a:lvl5pPr indent="-361950" lvl="4" marL="2286000" algn="l">
              <a:lnSpc>
                <a:spcPct val="100000"/>
              </a:lnSpc>
              <a:spcBef>
                <a:spcPts val="600"/>
              </a:spcBef>
              <a:spcAft>
                <a:spcPts val="0"/>
              </a:spcAft>
              <a:buSzPts val="2100"/>
              <a:buChar char="-"/>
              <a:defRPr sz="14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xes and Bullets">
  <p:cSld name="Boxes and Bullets">
    <p:spTree>
      <p:nvGrpSpPr>
        <p:cNvPr id="61" name="Shape 61"/>
        <p:cNvGrpSpPr/>
        <p:nvPr/>
      </p:nvGrpSpPr>
      <p:grpSpPr>
        <a:xfrm>
          <a:off x="0" y="0"/>
          <a:ext cx="0" cy="0"/>
          <a:chOff x="0" y="0"/>
          <a:chExt cx="0" cy="0"/>
        </a:xfrm>
      </p:grpSpPr>
      <p:sp>
        <p:nvSpPr>
          <p:cNvPr id="62" name="Google Shape;62;p25"/>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body"/>
          </p:nvPr>
        </p:nvSpPr>
        <p:spPr>
          <a:xfrm>
            <a:off x="1821600" y="1160463"/>
            <a:ext cx="7560525" cy="1540800"/>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5"/>
          <p:cNvSpPr txBox="1"/>
          <p:nvPr>
            <p:ph idx="2" type="body"/>
          </p:nvPr>
        </p:nvSpPr>
        <p:spPr>
          <a:xfrm>
            <a:off x="525439" y="1160463"/>
            <a:ext cx="1152161" cy="2772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1200"/>
              </a:spcBef>
              <a:spcAft>
                <a:spcPts val="0"/>
              </a:spcAft>
              <a:buSzPts val="1200"/>
              <a:buNone/>
              <a:defRPr b="1" sz="1200"/>
            </a:lvl1pPr>
            <a:lvl2pPr indent="-400050" lvl="1" marL="914400" algn="l">
              <a:lnSpc>
                <a:spcPct val="100000"/>
              </a:lnSpc>
              <a:spcBef>
                <a:spcPts val="60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5"/>
          <p:cNvSpPr txBox="1"/>
          <p:nvPr>
            <p:ph idx="3" type="body"/>
          </p:nvPr>
        </p:nvSpPr>
        <p:spPr>
          <a:xfrm>
            <a:off x="1821600" y="2854497"/>
            <a:ext cx="7560525" cy="1540800"/>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5"/>
          <p:cNvSpPr txBox="1"/>
          <p:nvPr>
            <p:ph idx="4" type="body"/>
          </p:nvPr>
        </p:nvSpPr>
        <p:spPr>
          <a:xfrm>
            <a:off x="523874" y="2854497"/>
            <a:ext cx="1153726" cy="2772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1200"/>
              </a:spcBef>
              <a:spcAft>
                <a:spcPts val="0"/>
              </a:spcAft>
              <a:buSzPts val="1200"/>
              <a:buNone/>
              <a:defRPr b="1" sz="1200"/>
            </a:lvl1pPr>
            <a:lvl2pPr indent="-400050" lvl="1" marL="914400" algn="l">
              <a:lnSpc>
                <a:spcPct val="100000"/>
              </a:lnSpc>
              <a:spcBef>
                <a:spcPts val="60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5"/>
          <p:cNvSpPr txBox="1"/>
          <p:nvPr>
            <p:ph idx="5" type="body"/>
          </p:nvPr>
        </p:nvSpPr>
        <p:spPr>
          <a:xfrm>
            <a:off x="1821600" y="4548531"/>
            <a:ext cx="7560525" cy="1540800"/>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5"/>
          <p:cNvSpPr txBox="1"/>
          <p:nvPr>
            <p:ph idx="6" type="body"/>
          </p:nvPr>
        </p:nvSpPr>
        <p:spPr>
          <a:xfrm>
            <a:off x="523874" y="4548531"/>
            <a:ext cx="1153726" cy="2772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1200"/>
              </a:spcBef>
              <a:spcAft>
                <a:spcPts val="0"/>
              </a:spcAft>
              <a:buSzPts val="1200"/>
              <a:buNone/>
              <a:defRPr b="1" sz="1200"/>
            </a:lvl1pPr>
            <a:lvl2pPr indent="-400050" lvl="1" marL="914400" algn="l">
              <a:lnSpc>
                <a:spcPct val="100000"/>
              </a:lnSpc>
              <a:spcBef>
                <a:spcPts val="60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5"/>
          <p:cNvSpPr txBox="1"/>
          <p:nvPr/>
        </p:nvSpPr>
        <p:spPr>
          <a:xfrm>
            <a:off x="9188067" y="6665205"/>
            <a:ext cx="0" cy="0"/>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ext Boxes">
  <p:cSld name="Three Text Boxes">
    <p:spTree>
      <p:nvGrpSpPr>
        <p:cNvPr id="70" name="Shape 70"/>
        <p:cNvGrpSpPr/>
        <p:nvPr/>
      </p:nvGrpSpPr>
      <p:grpSpPr>
        <a:xfrm>
          <a:off x="0" y="0"/>
          <a:ext cx="0" cy="0"/>
          <a:chOff x="0" y="0"/>
          <a:chExt cx="0" cy="0"/>
        </a:xfrm>
      </p:grpSpPr>
      <p:sp>
        <p:nvSpPr>
          <p:cNvPr id="71" name="Google Shape;71;p26"/>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525600" y="1772462"/>
            <a:ext cx="2206800" cy="4320363"/>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6"/>
          <p:cNvSpPr txBox="1"/>
          <p:nvPr>
            <p:ph idx="2" type="body"/>
          </p:nvPr>
        </p:nvSpPr>
        <p:spPr>
          <a:xfrm>
            <a:off x="3846877" y="1772463"/>
            <a:ext cx="2206800" cy="4320362"/>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6"/>
          <p:cNvSpPr txBox="1"/>
          <p:nvPr>
            <p:ph idx="3" type="body"/>
          </p:nvPr>
        </p:nvSpPr>
        <p:spPr>
          <a:xfrm>
            <a:off x="525600" y="1160463"/>
            <a:ext cx="2206800" cy="336550"/>
          </a:xfrm>
          <a:prstGeom prst="rect">
            <a:avLst/>
          </a:prstGeom>
          <a:noFill/>
          <a:ln>
            <a:noFill/>
          </a:ln>
        </p:spPr>
        <p:txBody>
          <a:bodyPr anchorCtr="0" anchor="t" bIns="46800" lIns="90000" spcFirstLastPara="1" rIns="90000" wrap="square" tIns="46800">
            <a:noAutofit/>
          </a:bodyPr>
          <a:lstStyle>
            <a:lvl1pPr indent="-228600" lvl="0" marL="457200" algn="ctr">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4" type="body"/>
          </p:nvPr>
        </p:nvSpPr>
        <p:spPr>
          <a:xfrm>
            <a:off x="3846877" y="1160463"/>
            <a:ext cx="2206800" cy="336550"/>
          </a:xfrm>
          <a:prstGeom prst="rect">
            <a:avLst/>
          </a:prstGeom>
          <a:noFill/>
          <a:ln>
            <a:noFill/>
          </a:ln>
        </p:spPr>
        <p:txBody>
          <a:bodyPr anchorCtr="0" anchor="t" bIns="46800" lIns="90000" spcFirstLastPara="1" rIns="90000" wrap="square" tIns="46800">
            <a:noAutofit/>
          </a:bodyPr>
          <a:lstStyle>
            <a:lvl1pPr indent="-228600" lvl="0" marL="457200" algn="ctr">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6"/>
          <p:cNvSpPr txBox="1"/>
          <p:nvPr>
            <p:ph idx="5" type="body"/>
          </p:nvPr>
        </p:nvSpPr>
        <p:spPr>
          <a:xfrm>
            <a:off x="7168154" y="1772463"/>
            <a:ext cx="2206800" cy="4320362"/>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6" type="body"/>
          </p:nvPr>
        </p:nvSpPr>
        <p:spPr>
          <a:xfrm>
            <a:off x="7168154" y="1160463"/>
            <a:ext cx="2206800" cy="336550"/>
          </a:xfrm>
          <a:prstGeom prst="rect">
            <a:avLst/>
          </a:prstGeom>
          <a:noFill/>
          <a:ln>
            <a:noFill/>
          </a:ln>
        </p:spPr>
        <p:txBody>
          <a:bodyPr anchorCtr="0" anchor="t" bIns="46800" lIns="90000" spcFirstLastPara="1" rIns="90000" wrap="square" tIns="46800">
            <a:noAutofit/>
          </a:bodyPr>
          <a:lstStyle>
            <a:lvl1pPr indent="-228600" lvl="0" marL="457200" algn="ctr">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dslide with Quotes - 3 Panes">
  <p:cSld name="Wordslide with Quotes - 3 Panes">
    <p:spTree>
      <p:nvGrpSpPr>
        <p:cNvPr id="78" name="Shape 78"/>
        <p:cNvGrpSpPr/>
        <p:nvPr/>
      </p:nvGrpSpPr>
      <p:grpSpPr>
        <a:xfrm>
          <a:off x="0" y="0"/>
          <a:ext cx="0" cy="0"/>
          <a:chOff x="0" y="0"/>
          <a:chExt cx="0" cy="0"/>
        </a:xfrm>
      </p:grpSpPr>
      <p:sp>
        <p:nvSpPr>
          <p:cNvPr id="79" name="Google Shape;79;p27"/>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a:off x="523875" y="1160463"/>
            <a:ext cx="4429124" cy="2880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2" type="body"/>
          </p:nvPr>
        </p:nvSpPr>
        <p:spPr>
          <a:xfrm>
            <a:off x="523875" y="1527663"/>
            <a:ext cx="4420800" cy="1182736"/>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a:lvl1pPr>
            <a:lvl2pPr indent="-361950" lvl="1" marL="914400" algn="l">
              <a:lnSpc>
                <a:spcPct val="100000"/>
              </a:lnSpc>
              <a:spcBef>
                <a:spcPts val="600"/>
              </a:spcBef>
              <a:spcAft>
                <a:spcPts val="0"/>
              </a:spcAft>
              <a:buSzPts val="2100"/>
              <a:buChar char="-"/>
              <a:defRPr/>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7"/>
          <p:cNvSpPr txBox="1"/>
          <p:nvPr>
            <p:ph idx="3" type="body"/>
          </p:nvPr>
        </p:nvSpPr>
        <p:spPr>
          <a:xfrm>
            <a:off x="5418000" y="1164495"/>
            <a:ext cx="3956400" cy="154993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0"/>
              </a:spcBef>
              <a:spcAft>
                <a:spcPts val="0"/>
              </a:spcAft>
              <a:buSzPts val="1200"/>
              <a:buNone/>
              <a:defRPr i="0" sz="1200"/>
            </a:lvl1pPr>
            <a:lvl2pPr indent="-228600" lvl="1" marL="914400" algn="l">
              <a:lnSpc>
                <a:spcPct val="100000"/>
              </a:lnSpc>
              <a:spcBef>
                <a:spcPts val="600"/>
              </a:spcBef>
              <a:spcAft>
                <a:spcPts val="0"/>
              </a:spcAft>
              <a:buSzPts val="1800"/>
              <a:buNone/>
              <a:defRPr i="1" sz="1200"/>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4" type="body"/>
          </p:nvPr>
        </p:nvSpPr>
        <p:spPr>
          <a:xfrm>
            <a:off x="523875" y="2985957"/>
            <a:ext cx="4429124" cy="2880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7"/>
          <p:cNvSpPr txBox="1"/>
          <p:nvPr>
            <p:ph idx="5" type="body"/>
          </p:nvPr>
        </p:nvSpPr>
        <p:spPr>
          <a:xfrm>
            <a:off x="523875" y="3353157"/>
            <a:ext cx="4420800" cy="1182736"/>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a:lvl1pPr>
            <a:lvl2pPr indent="-361950" lvl="1" marL="914400" algn="l">
              <a:lnSpc>
                <a:spcPct val="100000"/>
              </a:lnSpc>
              <a:spcBef>
                <a:spcPts val="600"/>
              </a:spcBef>
              <a:spcAft>
                <a:spcPts val="0"/>
              </a:spcAft>
              <a:buSzPts val="2100"/>
              <a:buChar char="-"/>
              <a:defRPr/>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7"/>
          <p:cNvSpPr txBox="1"/>
          <p:nvPr>
            <p:ph idx="6" type="body"/>
          </p:nvPr>
        </p:nvSpPr>
        <p:spPr>
          <a:xfrm>
            <a:off x="523874" y="4763748"/>
            <a:ext cx="4429125" cy="2880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7"/>
          <p:cNvSpPr txBox="1"/>
          <p:nvPr>
            <p:ph idx="7" type="body"/>
          </p:nvPr>
        </p:nvSpPr>
        <p:spPr>
          <a:xfrm>
            <a:off x="523874" y="5130948"/>
            <a:ext cx="4429125" cy="1182736"/>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a:lvl1pPr>
            <a:lvl2pPr indent="-361950" lvl="1" marL="914400" algn="l">
              <a:lnSpc>
                <a:spcPct val="100000"/>
              </a:lnSpc>
              <a:spcBef>
                <a:spcPts val="600"/>
              </a:spcBef>
              <a:spcAft>
                <a:spcPts val="0"/>
              </a:spcAft>
              <a:buSzPts val="2100"/>
              <a:buChar char="-"/>
              <a:defRPr/>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7"/>
          <p:cNvSpPr txBox="1"/>
          <p:nvPr>
            <p:ph idx="8" type="body"/>
          </p:nvPr>
        </p:nvSpPr>
        <p:spPr>
          <a:xfrm>
            <a:off x="5418000" y="2985957"/>
            <a:ext cx="3956400" cy="154993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0"/>
              </a:spcBef>
              <a:spcAft>
                <a:spcPts val="0"/>
              </a:spcAft>
              <a:buSzPts val="1200"/>
              <a:buNone/>
              <a:defRPr i="0" sz="1200"/>
            </a:lvl1pPr>
            <a:lvl2pPr indent="-228600" lvl="1" marL="914400" algn="l">
              <a:lnSpc>
                <a:spcPct val="100000"/>
              </a:lnSpc>
              <a:spcBef>
                <a:spcPts val="600"/>
              </a:spcBef>
              <a:spcAft>
                <a:spcPts val="0"/>
              </a:spcAft>
              <a:buSzPts val="1800"/>
              <a:buNone/>
              <a:defRPr i="1" sz="1200"/>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7"/>
          <p:cNvSpPr txBox="1"/>
          <p:nvPr>
            <p:ph idx="9" type="body"/>
          </p:nvPr>
        </p:nvSpPr>
        <p:spPr>
          <a:xfrm>
            <a:off x="5418000" y="4763748"/>
            <a:ext cx="3956400" cy="1549936"/>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0"/>
              </a:spcBef>
              <a:spcAft>
                <a:spcPts val="0"/>
              </a:spcAft>
              <a:buSzPts val="1200"/>
              <a:buNone/>
              <a:defRPr i="0" sz="1200"/>
            </a:lvl1pPr>
            <a:lvl2pPr indent="-228600" lvl="1" marL="914400" algn="l">
              <a:lnSpc>
                <a:spcPct val="100000"/>
              </a:lnSpc>
              <a:spcBef>
                <a:spcPts val="600"/>
              </a:spcBef>
              <a:spcAft>
                <a:spcPts val="0"/>
              </a:spcAft>
              <a:buSzPts val="1800"/>
              <a:buNone/>
              <a:defRPr i="1" sz="1200"/>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Layout">
  <p:cSld name="Main Layout">
    <p:spTree>
      <p:nvGrpSpPr>
        <p:cNvPr id="21" name="Shape 21"/>
        <p:cNvGrpSpPr/>
        <p:nvPr/>
      </p:nvGrpSpPr>
      <p:grpSpPr>
        <a:xfrm>
          <a:off x="0" y="0"/>
          <a:ext cx="0" cy="0"/>
          <a:chOff x="0" y="0"/>
          <a:chExt cx="0" cy="0"/>
        </a:xfrm>
      </p:grpSpPr>
      <p:sp>
        <p:nvSpPr>
          <p:cNvPr id="22" name="Google Shape;22;p16"/>
          <p:cNvSpPr txBox="1"/>
          <p:nvPr>
            <p:ph type="title"/>
          </p:nvPr>
        </p:nvSpPr>
        <p:spPr>
          <a:xfrm>
            <a:off x="523874" y="190233"/>
            <a:ext cx="8863965"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ith image">
  <p:cSld name="Agenda with image">
    <p:spTree>
      <p:nvGrpSpPr>
        <p:cNvPr id="23" name="Shape 23"/>
        <p:cNvGrpSpPr/>
        <p:nvPr/>
      </p:nvGrpSpPr>
      <p:grpSpPr>
        <a:xfrm>
          <a:off x="0" y="0"/>
          <a:ext cx="0" cy="0"/>
          <a:chOff x="0" y="0"/>
          <a:chExt cx="0" cy="0"/>
        </a:xfrm>
      </p:grpSpPr>
      <p:sp>
        <p:nvSpPr>
          <p:cNvPr id="24" name="Google Shape;24;p17"/>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523874" y="1533600"/>
            <a:ext cx="4386285" cy="4559225"/>
          </a:xfrm>
          <a:prstGeom prst="rect">
            <a:avLst/>
          </a:prstGeom>
          <a:noFill/>
          <a:ln>
            <a:noFill/>
          </a:ln>
        </p:spPr>
        <p:txBody>
          <a:bodyPr anchorCtr="0" anchor="t" bIns="46800" lIns="0" spcFirstLastPara="1" rIns="90000" wrap="square" tIns="46800">
            <a:noAutofit/>
          </a:bodyPr>
          <a:lstStyle>
            <a:lvl1pPr indent="-330200" lvl="0" marL="457200" algn="l">
              <a:lnSpc>
                <a:spcPct val="100000"/>
              </a:lnSpc>
              <a:spcBef>
                <a:spcPts val="1200"/>
              </a:spcBef>
              <a:spcAft>
                <a:spcPts val="0"/>
              </a:spcAft>
              <a:buSzPts val="1600"/>
              <a:buChar char="●"/>
              <a:defRPr b="0" sz="1600"/>
            </a:lvl1pPr>
            <a:lvl2pPr indent="-381000" lvl="1" marL="914400" algn="l">
              <a:lnSpc>
                <a:spcPct val="100000"/>
              </a:lnSpc>
              <a:spcBef>
                <a:spcPts val="600"/>
              </a:spcBef>
              <a:spcAft>
                <a:spcPts val="0"/>
              </a:spcAft>
              <a:buSzPts val="2400"/>
              <a:buChar char="-"/>
              <a:defRPr sz="1600"/>
            </a:lvl2pPr>
            <a:lvl3pPr indent="-381000" lvl="2" marL="1371600" algn="l">
              <a:lnSpc>
                <a:spcPct val="100000"/>
              </a:lnSpc>
              <a:spcBef>
                <a:spcPts val="600"/>
              </a:spcBef>
              <a:spcAft>
                <a:spcPts val="0"/>
              </a:spcAft>
              <a:buSzPts val="2400"/>
              <a:buChar char="-"/>
              <a:defRPr sz="1600"/>
            </a:lvl3pPr>
            <a:lvl4pPr indent="-381000" lvl="3" marL="1828800" algn="l">
              <a:lnSpc>
                <a:spcPct val="100000"/>
              </a:lnSpc>
              <a:spcBef>
                <a:spcPts val="600"/>
              </a:spcBef>
              <a:spcAft>
                <a:spcPts val="0"/>
              </a:spcAft>
              <a:buSzPts val="2400"/>
              <a:buChar char="-"/>
              <a:defRPr sz="1600"/>
            </a:lvl4pPr>
            <a:lvl5pPr indent="-381000" lvl="4" marL="2286000" algn="l">
              <a:lnSpc>
                <a:spcPct val="100000"/>
              </a:lnSpc>
              <a:spcBef>
                <a:spcPts val="600"/>
              </a:spcBef>
              <a:spcAft>
                <a:spcPts val="0"/>
              </a:spcAft>
              <a:buSzPts val="24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7"/>
          <p:cNvSpPr/>
          <p:nvPr>
            <p:ph idx="2" type="pic"/>
          </p:nvPr>
        </p:nvSpPr>
        <p:spPr>
          <a:xfrm>
            <a:off x="5454000" y="1533524"/>
            <a:ext cx="3610800" cy="4559301"/>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ext Boxes">
  <p:cSld name="Two Text Boxes">
    <p:spTree>
      <p:nvGrpSpPr>
        <p:cNvPr id="27" name="Shape 27"/>
        <p:cNvGrpSpPr/>
        <p:nvPr/>
      </p:nvGrpSpPr>
      <p:grpSpPr>
        <a:xfrm>
          <a:off x="0" y="0"/>
          <a:ext cx="0" cy="0"/>
          <a:chOff x="0" y="0"/>
          <a:chExt cx="0" cy="0"/>
        </a:xfrm>
      </p:grpSpPr>
      <p:sp>
        <p:nvSpPr>
          <p:cNvPr id="28" name="Google Shape;28;p18"/>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525600" y="1771200"/>
            <a:ext cx="3891600" cy="4307243"/>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8"/>
          <p:cNvSpPr txBox="1"/>
          <p:nvPr>
            <p:ph idx="2" type="body"/>
          </p:nvPr>
        </p:nvSpPr>
        <p:spPr>
          <a:xfrm>
            <a:off x="5490525" y="1771200"/>
            <a:ext cx="3891600" cy="4307242"/>
          </a:xfrm>
          <a:prstGeom prst="rect">
            <a:avLst/>
          </a:prstGeom>
          <a:noFill/>
          <a:ln>
            <a:noFill/>
          </a:ln>
        </p:spPr>
        <p:txBody>
          <a:bodyPr anchorCtr="0" anchor="t" bIns="46800" lIns="0" spcFirstLastPara="1" rIns="90000" wrap="square" tIns="46800">
            <a:noAutofit/>
          </a:bodyPr>
          <a:lstStyle>
            <a:lvl1pPr indent="-304800" lvl="0" marL="457200" algn="l">
              <a:lnSpc>
                <a:spcPct val="100000"/>
              </a:lnSpc>
              <a:spcBef>
                <a:spcPts val="1200"/>
              </a:spcBef>
              <a:spcAft>
                <a:spcPts val="0"/>
              </a:spcAft>
              <a:buSzPts val="1200"/>
              <a:buChar char="●"/>
              <a:defRPr sz="1200"/>
            </a:lvl1pPr>
            <a:lvl2pPr indent="-342900" lvl="1" marL="914400" algn="l">
              <a:lnSpc>
                <a:spcPct val="100000"/>
              </a:lnSpc>
              <a:spcBef>
                <a:spcPts val="600"/>
              </a:spcBef>
              <a:spcAft>
                <a:spcPts val="0"/>
              </a:spcAft>
              <a:buSzPts val="1800"/>
              <a:buChar char="-"/>
              <a:defRPr sz="1200"/>
            </a:lvl2pPr>
            <a:lvl3pPr indent="-342900" lvl="2" marL="1371600" algn="l">
              <a:lnSpc>
                <a:spcPct val="100000"/>
              </a:lnSpc>
              <a:spcBef>
                <a:spcPts val="600"/>
              </a:spcBef>
              <a:spcAft>
                <a:spcPts val="0"/>
              </a:spcAft>
              <a:buSzPts val="1800"/>
              <a:buChar char="-"/>
              <a:defRPr sz="1200"/>
            </a:lvl3pPr>
            <a:lvl4pPr indent="-342900" lvl="3" marL="1828800" algn="l">
              <a:lnSpc>
                <a:spcPct val="100000"/>
              </a:lnSpc>
              <a:spcBef>
                <a:spcPts val="600"/>
              </a:spcBef>
              <a:spcAft>
                <a:spcPts val="0"/>
              </a:spcAft>
              <a:buSzPts val="1800"/>
              <a:buChar char="-"/>
              <a:defRPr sz="1200"/>
            </a:lvl4pPr>
            <a:lvl5pPr indent="-342900" lvl="4" marL="2286000" algn="l">
              <a:lnSpc>
                <a:spcPct val="100000"/>
              </a:lnSpc>
              <a:spcBef>
                <a:spcPts val="600"/>
              </a:spcBef>
              <a:spcAft>
                <a:spcPts val="0"/>
              </a:spcAft>
              <a:buSzPts val="18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8"/>
          <p:cNvSpPr txBox="1"/>
          <p:nvPr>
            <p:ph idx="3" type="body"/>
          </p:nvPr>
        </p:nvSpPr>
        <p:spPr>
          <a:xfrm>
            <a:off x="523875" y="1160463"/>
            <a:ext cx="3892550" cy="336550"/>
          </a:xfrm>
          <a:prstGeom prst="rect">
            <a:avLst/>
          </a:prstGeom>
          <a:noFill/>
          <a:ln>
            <a:noFill/>
          </a:ln>
        </p:spPr>
        <p:txBody>
          <a:bodyPr anchorCtr="0" anchor="t" bIns="46800" lIns="90000" spcFirstLastPara="1" rIns="90000" wrap="square" tIns="46800">
            <a:noAutofit/>
          </a:bodyPr>
          <a:lstStyle>
            <a:lvl1pPr indent="-228600" lvl="0" marL="457200" algn="ctr">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4" type="body"/>
          </p:nvPr>
        </p:nvSpPr>
        <p:spPr>
          <a:xfrm>
            <a:off x="5488414" y="1160463"/>
            <a:ext cx="3892550" cy="336550"/>
          </a:xfrm>
          <a:prstGeom prst="rect">
            <a:avLst/>
          </a:prstGeom>
          <a:noFill/>
          <a:ln>
            <a:noFill/>
          </a:ln>
        </p:spPr>
        <p:txBody>
          <a:bodyPr anchorCtr="0" anchor="t" bIns="46800" lIns="90000" spcFirstLastPara="1" rIns="90000" wrap="square" tIns="46800">
            <a:noAutofit/>
          </a:bodyPr>
          <a:lstStyle>
            <a:lvl1pPr indent="-228600" lvl="0" marL="457200" algn="ctr">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dslide with Quotes - 2 Panes">
  <p:cSld name="Wordslide with Quotes - 2 Panes">
    <p:spTree>
      <p:nvGrpSpPr>
        <p:cNvPr id="33" name="Shape 33"/>
        <p:cNvGrpSpPr/>
        <p:nvPr/>
      </p:nvGrpSpPr>
      <p:grpSpPr>
        <a:xfrm>
          <a:off x="0" y="0"/>
          <a:ext cx="0" cy="0"/>
          <a:chOff x="0" y="0"/>
          <a:chExt cx="0" cy="0"/>
        </a:xfrm>
      </p:grpSpPr>
      <p:sp>
        <p:nvSpPr>
          <p:cNvPr id="34" name="Google Shape;34;p19"/>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523874" y="1170000"/>
            <a:ext cx="4429125" cy="3240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523875" y="1537200"/>
            <a:ext cx="4420800" cy="2088000"/>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a:lvl1pPr>
            <a:lvl2pPr indent="-361950" lvl="1" marL="914400" algn="l">
              <a:lnSpc>
                <a:spcPct val="100000"/>
              </a:lnSpc>
              <a:spcBef>
                <a:spcPts val="600"/>
              </a:spcBef>
              <a:spcAft>
                <a:spcPts val="0"/>
              </a:spcAft>
              <a:buSzPts val="2100"/>
              <a:buChar char="-"/>
              <a:defRPr/>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3" type="body"/>
          </p:nvPr>
        </p:nvSpPr>
        <p:spPr>
          <a:xfrm>
            <a:off x="5404560" y="1170000"/>
            <a:ext cx="3969840" cy="24552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0"/>
              </a:spcBef>
              <a:spcAft>
                <a:spcPts val="0"/>
              </a:spcAft>
              <a:buSzPts val="1200"/>
              <a:buNone/>
              <a:defRPr i="0" sz="1200"/>
            </a:lvl1pPr>
            <a:lvl2pPr indent="-228600" lvl="1" marL="914400" algn="l">
              <a:lnSpc>
                <a:spcPct val="100000"/>
              </a:lnSpc>
              <a:spcBef>
                <a:spcPts val="600"/>
              </a:spcBef>
              <a:spcAft>
                <a:spcPts val="0"/>
              </a:spcAft>
              <a:buSzPts val="2100"/>
              <a:buNone/>
              <a:defRPr i="1"/>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4" type="body"/>
          </p:nvPr>
        </p:nvSpPr>
        <p:spPr>
          <a:xfrm>
            <a:off x="523874" y="3722400"/>
            <a:ext cx="4429125" cy="324000"/>
          </a:xfrm>
          <a:prstGeom prst="rect">
            <a:avLst/>
          </a:prstGeom>
          <a:noFill/>
          <a:ln>
            <a:noFill/>
          </a:ln>
        </p:spPr>
        <p:txBody>
          <a:bodyPr anchorCtr="0" anchor="t" bIns="46800" lIns="0" spcFirstLastPara="1" rIns="90000" wrap="square" tIns="46800">
            <a:noAutofit/>
          </a:bodyPr>
          <a:lstStyle>
            <a:lvl1pPr indent="-228600" lvl="0" marL="457200" algn="l">
              <a:lnSpc>
                <a:spcPct val="100000"/>
              </a:lnSpc>
              <a:spcBef>
                <a:spcPts val="0"/>
              </a:spcBef>
              <a:spcAft>
                <a:spcPts val="0"/>
              </a:spcAft>
              <a:buSzPts val="1400"/>
              <a:buNone/>
              <a:defRPr b="1">
                <a:solidFill>
                  <a:srgbClr val="354E5D"/>
                </a:solidFill>
              </a:defRPr>
            </a:lvl1pPr>
            <a:lvl2pPr indent="-400050" lvl="1" marL="914400" algn="l">
              <a:lnSpc>
                <a:spcPct val="100000"/>
              </a:lnSpc>
              <a:spcBef>
                <a:spcPts val="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9"/>
          <p:cNvSpPr txBox="1"/>
          <p:nvPr>
            <p:ph idx="5" type="body"/>
          </p:nvPr>
        </p:nvSpPr>
        <p:spPr>
          <a:xfrm>
            <a:off x="523875" y="4089600"/>
            <a:ext cx="4420800" cy="2088000"/>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a:lvl1pPr>
            <a:lvl2pPr indent="-361950" lvl="1" marL="914400" algn="l">
              <a:lnSpc>
                <a:spcPct val="100000"/>
              </a:lnSpc>
              <a:spcBef>
                <a:spcPts val="600"/>
              </a:spcBef>
              <a:spcAft>
                <a:spcPts val="0"/>
              </a:spcAft>
              <a:buSzPts val="2100"/>
              <a:buChar char="-"/>
              <a:defRPr/>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6" type="body"/>
          </p:nvPr>
        </p:nvSpPr>
        <p:spPr>
          <a:xfrm>
            <a:off x="5418000" y="3722400"/>
            <a:ext cx="3969840" cy="24552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0"/>
              </a:spcBef>
              <a:spcAft>
                <a:spcPts val="0"/>
              </a:spcAft>
              <a:buSzPts val="1200"/>
              <a:buNone/>
              <a:defRPr i="0" sz="1200"/>
            </a:lvl1pPr>
            <a:lvl2pPr indent="-228600" lvl="1" marL="914400" algn="l">
              <a:lnSpc>
                <a:spcPct val="100000"/>
              </a:lnSpc>
              <a:spcBef>
                <a:spcPts val="600"/>
              </a:spcBef>
              <a:spcAft>
                <a:spcPts val="0"/>
              </a:spcAft>
              <a:buSzPts val="2100"/>
              <a:buNone/>
              <a:defRPr i="1"/>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ext">
  <p:cSld name="Chart and Text">
    <p:spTree>
      <p:nvGrpSpPr>
        <p:cNvPr id="41" name="Shape 41"/>
        <p:cNvGrpSpPr/>
        <p:nvPr/>
      </p:nvGrpSpPr>
      <p:grpSpPr>
        <a:xfrm>
          <a:off x="0" y="0"/>
          <a:ext cx="0" cy="0"/>
          <a:chOff x="0" y="0"/>
          <a:chExt cx="0" cy="0"/>
        </a:xfrm>
      </p:grpSpPr>
      <p:sp>
        <p:nvSpPr>
          <p:cNvPr id="42" name="Google Shape;42;p20"/>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5749200" y="1160463"/>
            <a:ext cx="3625200" cy="4932362"/>
          </a:xfrm>
          <a:prstGeom prst="rect">
            <a:avLst/>
          </a:prstGeom>
          <a:noFill/>
          <a:ln>
            <a:noFill/>
          </a:ln>
        </p:spPr>
        <p:txBody>
          <a:bodyPr anchorCtr="0" anchor="t" bIns="46800" lIns="0" spcFirstLastPara="1" rIns="90000" wrap="square" tIns="46800">
            <a:noAutofit/>
          </a:bodyPr>
          <a:lstStyle>
            <a:lvl1pPr indent="-317500" lvl="0" marL="457200" algn="l">
              <a:lnSpc>
                <a:spcPct val="100000"/>
              </a:lnSpc>
              <a:spcBef>
                <a:spcPts val="1200"/>
              </a:spcBef>
              <a:spcAft>
                <a:spcPts val="0"/>
              </a:spcAft>
              <a:buSzPts val="1400"/>
              <a:buChar char="●"/>
              <a:defRPr/>
            </a:lvl1pPr>
            <a:lvl2pPr indent="-361950" lvl="1" marL="914400" algn="l">
              <a:lnSpc>
                <a:spcPct val="100000"/>
              </a:lnSpc>
              <a:spcBef>
                <a:spcPts val="600"/>
              </a:spcBef>
              <a:spcAft>
                <a:spcPts val="0"/>
              </a:spcAft>
              <a:buSzPts val="2100"/>
              <a:buChar char="-"/>
              <a:defRPr/>
            </a:lvl2pPr>
            <a:lvl3pPr indent="-361950" lvl="2" marL="1371600" algn="l">
              <a:lnSpc>
                <a:spcPct val="100000"/>
              </a:lnSpc>
              <a:spcBef>
                <a:spcPts val="600"/>
              </a:spcBef>
              <a:spcAft>
                <a:spcPts val="0"/>
              </a:spcAft>
              <a:buSzPts val="2100"/>
              <a:buChar char="-"/>
              <a:defRPr/>
            </a:lvl3pPr>
            <a:lvl4pPr indent="-361950" lvl="3" marL="1828800" algn="l">
              <a:lnSpc>
                <a:spcPct val="100000"/>
              </a:lnSpc>
              <a:spcBef>
                <a:spcPts val="600"/>
              </a:spcBef>
              <a:spcAft>
                <a:spcPts val="0"/>
              </a:spcAft>
              <a:buSzPts val="2100"/>
              <a:buChar char="-"/>
              <a:defRPr/>
            </a:lvl4pPr>
            <a:lvl5pPr indent="-361950" lvl="4" marL="2286000" algn="l">
              <a:lnSpc>
                <a:spcPct val="100000"/>
              </a:lnSpc>
              <a:spcBef>
                <a:spcPts val="600"/>
              </a:spcBef>
              <a:spcAft>
                <a:spcPts val="0"/>
              </a:spcAft>
              <a:buSzPts val="21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4" name="Shape 44"/>
        <p:cNvGrpSpPr/>
        <p:nvPr/>
      </p:nvGrpSpPr>
      <p:grpSpPr>
        <a:xfrm>
          <a:off x="0" y="0"/>
          <a:ext cx="0" cy="0"/>
          <a:chOff x="0" y="0"/>
          <a:chExt cx="0" cy="0"/>
        </a:xfrm>
      </p:grpSpPr>
      <p:sp>
        <p:nvSpPr>
          <p:cNvPr id="45" name="Google Shape;45;p21"/>
          <p:cNvSpPr txBox="1"/>
          <p:nvPr>
            <p:ph type="title"/>
          </p:nvPr>
        </p:nvSpPr>
        <p:spPr>
          <a:xfrm>
            <a:off x="523875" y="190233"/>
            <a:ext cx="8858250"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523875" y="1533600"/>
            <a:ext cx="8858250" cy="4559225"/>
          </a:xfrm>
          <a:prstGeom prst="rect">
            <a:avLst/>
          </a:prstGeom>
          <a:noFill/>
          <a:ln>
            <a:noFill/>
          </a:ln>
        </p:spPr>
        <p:txBody>
          <a:bodyPr anchorCtr="0" anchor="t" bIns="46800" lIns="0" spcFirstLastPara="1" rIns="90000" wrap="square" tIns="46800">
            <a:noAutofit/>
          </a:bodyPr>
          <a:lstStyle>
            <a:lvl1pPr indent="-330200" lvl="0" marL="457200" algn="l">
              <a:lnSpc>
                <a:spcPct val="100000"/>
              </a:lnSpc>
              <a:spcBef>
                <a:spcPts val="1200"/>
              </a:spcBef>
              <a:spcAft>
                <a:spcPts val="0"/>
              </a:spcAft>
              <a:buSzPts val="1600"/>
              <a:buChar char="●"/>
              <a:defRPr b="0" sz="1600"/>
            </a:lvl1pPr>
            <a:lvl2pPr indent="-381000" lvl="1" marL="914400" algn="l">
              <a:lnSpc>
                <a:spcPct val="100000"/>
              </a:lnSpc>
              <a:spcBef>
                <a:spcPts val="600"/>
              </a:spcBef>
              <a:spcAft>
                <a:spcPts val="0"/>
              </a:spcAft>
              <a:buSzPts val="2400"/>
              <a:buChar char="-"/>
              <a:defRPr sz="1600"/>
            </a:lvl2pPr>
            <a:lvl3pPr indent="-381000" lvl="2" marL="1371600" algn="l">
              <a:lnSpc>
                <a:spcPct val="100000"/>
              </a:lnSpc>
              <a:spcBef>
                <a:spcPts val="600"/>
              </a:spcBef>
              <a:spcAft>
                <a:spcPts val="0"/>
              </a:spcAft>
              <a:buSzPts val="2400"/>
              <a:buChar char="-"/>
              <a:defRPr sz="1600"/>
            </a:lvl3pPr>
            <a:lvl4pPr indent="-381000" lvl="3" marL="1828800" algn="l">
              <a:lnSpc>
                <a:spcPct val="100000"/>
              </a:lnSpc>
              <a:spcBef>
                <a:spcPts val="600"/>
              </a:spcBef>
              <a:spcAft>
                <a:spcPts val="0"/>
              </a:spcAft>
              <a:buSzPts val="2400"/>
              <a:buChar char="-"/>
              <a:defRPr sz="1600"/>
            </a:lvl4pPr>
            <a:lvl5pPr indent="-381000" lvl="4" marL="2286000" algn="l">
              <a:lnSpc>
                <a:spcPct val="100000"/>
              </a:lnSpc>
              <a:spcBef>
                <a:spcPts val="600"/>
              </a:spcBef>
              <a:spcAft>
                <a:spcPts val="0"/>
              </a:spcAft>
              <a:buSzPts val="24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Cover" showMasterSp="0">
  <p:cSld name="Line Cover">
    <p:spTree>
      <p:nvGrpSpPr>
        <p:cNvPr id="47" name="Shape 47"/>
        <p:cNvGrpSpPr/>
        <p:nvPr/>
      </p:nvGrpSpPr>
      <p:grpSpPr>
        <a:xfrm>
          <a:off x="0" y="0"/>
          <a:ext cx="0" cy="0"/>
          <a:chOff x="0" y="0"/>
          <a:chExt cx="0" cy="0"/>
        </a:xfrm>
      </p:grpSpPr>
      <p:sp>
        <p:nvSpPr>
          <p:cNvPr id="48" name="Google Shape;48;p22"/>
          <p:cNvSpPr/>
          <p:nvPr/>
        </p:nvSpPr>
        <p:spPr>
          <a:xfrm>
            <a:off x="0" y="2192381"/>
            <a:ext cx="9906000" cy="2396346"/>
          </a:xfrm>
          <a:prstGeom prst="rect">
            <a:avLst/>
          </a:prstGeom>
          <a:solidFill>
            <a:srgbClr val="608A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49" name="Google Shape;49;p22"/>
          <p:cNvSpPr txBox="1"/>
          <p:nvPr>
            <p:ph type="ctrTitle"/>
          </p:nvPr>
        </p:nvSpPr>
        <p:spPr>
          <a:xfrm>
            <a:off x="1371152" y="3085200"/>
            <a:ext cx="5092462" cy="417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Font typeface="Arial"/>
              <a:buNone/>
              <a:defRPr b="1"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2"/>
          <p:cNvSpPr txBox="1"/>
          <p:nvPr>
            <p:ph idx="1" type="subTitle"/>
          </p:nvPr>
        </p:nvSpPr>
        <p:spPr>
          <a:xfrm>
            <a:off x="1371152" y="3560400"/>
            <a:ext cx="5094040" cy="50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b="1" sz="1800">
                <a:solidFill>
                  <a:schemeClr val="lt1"/>
                </a:solidFill>
              </a:defRPr>
            </a:lvl1pPr>
            <a:lvl2pPr lvl="1" algn="ctr">
              <a:lnSpc>
                <a:spcPct val="100000"/>
              </a:lnSpc>
              <a:spcBef>
                <a:spcPts val="600"/>
              </a:spcBef>
              <a:spcAft>
                <a:spcPts val="0"/>
              </a:spcAft>
              <a:buSzPts val="2100"/>
              <a:buNone/>
              <a:defRPr>
                <a:solidFill>
                  <a:srgbClr val="888888"/>
                </a:solidFill>
              </a:defRPr>
            </a:lvl2pPr>
            <a:lvl3pPr lvl="2" algn="ctr">
              <a:lnSpc>
                <a:spcPct val="100000"/>
              </a:lnSpc>
              <a:spcBef>
                <a:spcPts val="600"/>
              </a:spcBef>
              <a:spcAft>
                <a:spcPts val="0"/>
              </a:spcAft>
              <a:buSzPts val="2100"/>
              <a:buNone/>
              <a:defRPr>
                <a:solidFill>
                  <a:srgbClr val="888888"/>
                </a:solidFill>
              </a:defRPr>
            </a:lvl3pPr>
            <a:lvl4pPr lvl="3" algn="ctr">
              <a:lnSpc>
                <a:spcPct val="100000"/>
              </a:lnSpc>
              <a:spcBef>
                <a:spcPts val="600"/>
              </a:spcBef>
              <a:spcAft>
                <a:spcPts val="0"/>
              </a:spcAft>
              <a:buSzPts val="2100"/>
              <a:buNone/>
              <a:defRPr>
                <a:solidFill>
                  <a:srgbClr val="888888"/>
                </a:solidFill>
              </a:defRPr>
            </a:lvl4pPr>
            <a:lvl5pPr lvl="4" algn="ctr">
              <a:lnSpc>
                <a:spcPct val="100000"/>
              </a:lnSpc>
              <a:spcBef>
                <a:spcPts val="600"/>
              </a:spcBef>
              <a:spcAft>
                <a:spcPts val="0"/>
              </a:spcAft>
              <a:buSzPts val="2100"/>
              <a:buNone/>
              <a:defRPr>
                <a:solidFill>
                  <a:srgbClr val="888888"/>
                </a:solidFill>
              </a:defRPr>
            </a:lvl5pPr>
            <a:lvl6pPr lvl="5" algn="ctr">
              <a:lnSpc>
                <a:spcPct val="90000"/>
              </a:lnSpc>
              <a:spcBef>
                <a:spcPts val="6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
        <p:nvSpPr>
          <p:cNvPr id="51" name="Google Shape;51;p22"/>
          <p:cNvSpPr txBox="1"/>
          <p:nvPr>
            <p:ph idx="2" type="body"/>
          </p:nvPr>
        </p:nvSpPr>
        <p:spPr>
          <a:xfrm>
            <a:off x="1371022" y="4064400"/>
            <a:ext cx="5092592" cy="255513"/>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1200"/>
              </a:spcBef>
              <a:spcAft>
                <a:spcPts val="0"/>
              </a:spcAft>
              <a:buSzPts val="1200"/>
              <a:buNone/>
              <a:defRPr b="1" sz="1200">
                <a:solidFill>
                  <a:schemeClr val="lt1"/>
                </a:solidFill>
              </a:defRPr>
            </a:lvl1pPr>
            <a:lvl2pPr indent="-228600" lvl="1" marL="914400" algn="l">
              <a:lnSpc>
                <a:spcPct val="100000"/>
              </a:lnSpc>
              <a:spcBef>
                <a:spcPts val="600"/>
              </a:spcBef>
              <a:spcAft>
                <a:spcPts val="0"/>
              </a:spcAft>
              <a:buSzPts val="2100"/>
              <a:buNone/>
              <a:defRPr/>
            </a:lvl2pPr>
            <a:lvl3pPr indent="-228600" lvl="2" marL="1371600" algn="l">
              <a:lnSpc>
                <a:spcPct val="100000"/>
              </a:lnSpc>
              <a:spcBef>
                <a:spcPts val="600"/>
              </a:spcBef>
              <a:spcAft>
                <a:spcPts val="0"/>
              </a:spcAft>
              <a:buSzPts val="2100"/>
              <a:buNone/>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2" name="Google Shape;52;p22"/>
          <p:cNvCxnSpPr/>
          <p:nvPr/>
        </p:nvCxnSpPr>
        <p:spPr>
          <a:xfrm>
            <a:off x="1371152" y="4586400"/>
            <a:ext cx="7582486" cy="0"/>
          </a:xfrm>
          <a:prstGeom prst="straightConnector1">
            <a:avLst/>
          </a:prstGeom>
          <a:noFill/>
          <a:ln cap="flat" cmpd="sng" w="9525">
            <a:solidFill>
              <a:srgbClr val="8E8E8E"/>
            </a:solidFill>
            <a:prstDash val="solid"/>
            <a:miter lim="800000"/>
            <a:headEnd len="sm" w="sm" type="none"/>
            <a:tailEnd len="sm" w="sm" type="none"/>
          </a:ln>
        </p:spPr>
      </p:cxnSp>
      <p:sp>
        <p:nvSpPr>
          <p:cNvPr id="53" name="Google Shape;53;p22"/>
          <p:cNvSpPr/>
          <p:nvPr>
            <p:ph idx="3" type="pic"/>
          </p:nvPr>
        </p:nvSpPr>
        <p:spPr>
          <a:xfrm>
            <a:off x="1309367" y="844384"/>
            <a:ext cx="2008800" cy="972000"/>
          </a:xfrm>
          <a:prstGeom prst="rect">
            <a:avLst/>
          </a:prstGeom>
          <a:noFill/>
          <a:ln>
            <a:noFill/>
          </a:ln>
        </p:spPr>
      </p:sp>
      <p:sp>
        <p:nvSpPr>
          <p:cNvPr id="54" name="Google Shape;54;p22"/>
          <p:cNvSpPr txBox="1"/>
          <p:nvPr>
            <p:ph idx="4" type="body"/>
          </p:nvPr>
        </p:nvSpPr>
        <p:spPr>
          <a:xfrm>
            <a:off x="1309689" y="6447600"/>
            <a:ext cx="7643950" cy="284400"/>
          </a:xfrm>
          <a:prstGeom prst="rect">
            <a:avLst/>
          </a:prstGeom>
          <a:noFill/>
          <a:ln>
            <a:noFill/>
          </a:ln>
        </p:spPr>
        <p:txBody>
          <a:bodyPr anchorCtr="0" anchor="b" bIns="46800" lIns="0" spcFirstLastPara="1" rIns="90000" wrap="square" tIns="46800">
            <a:noAutofit/>
          </a:bodyPr>
          <a:lstStyle>
            <a:lvl1pPr indent="-228600" lvl="0" marL="457200" algn="l">
              <a:lnSpc>
                <a:spcPct val="100000"/>
              </a:lnSpc>
              <a:spcBef>
                <a:spcPts val="1200"/>
              </a:spcBef>
              <a:spcAft>
                <a:spcPts val="0"/>
              </a:spcAft>
              <a:buSzPts val="800"/>
              <a:buNone/>
              <a:defRPr sz="800">
                <a:solidFill>
                  <a:srgbClr val="DDDDDD"/>
                </a:solidFill>
              </a:defRPr>
            </a:lvl1pPr>
            <a:lvl2pPr indent="-400050" lvl="1" marL="914400" algn="l">
              <a:lnSpc>
                <a:spcPct val="100000"/>
              </a:lnSpc>
              <a:spcBef>
                <a:spcPts val="600"/>
              </a:spcBef>
              <a:spcAft>
                <a:spcPts val="0"/>
              </a:spcAft>
              <a:buSzPts val="2700"/>
              <a:buChar char="-"/>
              <a:defRPr/>
            </a:lvl2pPr>
            <a:lvl3pPr indent="-400050" lvl="2" marL="1371600" algn="l">
              <a:lnSpc>
                <a:spcPct val="100000"/>
              </a:lnSpc>
              <a:spcBef>
                <a:spcPts val="600"/>
              </a:spcBef>
              <a:spcAft>
                <a:spcPts val="0"/>
              </a:spcAft>
              <a:buSzPts val="2700"/>
              <a:buChar char="-"/>
              <a:defRPr/>
            </a:lvl3pPr>
            <a:lvl4pPr indent="-400050" lvl="3" marL="1828800" algn="l">
              <a:lnSpc>
                <a:spcPct val="100000"/>
              </a:lnSpc>
              <a:spcBef>
                <a:spcPts val="600"/>
              </a:spcBef>
              <a:spcAft>
                <a:spcPts val="0"/>
              </a:spcAft>
              <a:buSzPts val="2700"/>
              <a:buChar char="-"/>
              <a:defRPr/>
            </a:lvl4pPr>
            <a:lvl5pPr indent="-400050" lvl="4" marL="2286000" algn="l">
              <a:lnSpc>
                <a:spcPct val="100000"/>
              </a:lnSpc>
              <a:spcBef>
                <a:spcPts val="600"/>
              </a:spcBef>
              <a:spcAft>
                <a:spcPts val="0"/>
              </a:spcAft>
              <a:buSzPts val="27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p:cSld name="1_Agenda">
    <p:spTree>
      <p:nvGrpSpPr>
        <p:cNvPr id="55" name="Shape 55"/>
        <p:cNvGrpSpPr/>
        <p:nvPr/>
      </p:nvGrpSpPr>
      <p:grpSpPr>
        <a:xfrm>
          <a:off x="0" y="0"/>
          <a:ext cx="0" cy="0"/>
          <a:chOff x="0" y="0"/>
          <a:chExt cx="0" cy="0"/>
        </a:xfrm>
      </p:grpSpPr>
      <p:sp>
        <p:nvSpPr>
          <p:cNvPr id="56" name="Google Shape;56;p23"/>
          <p:cNvSpPr txBox="1"/>
          <p:nvPr>
            <p:ph type="title"/>
          </p:nvPr>
        </p:nvSpPr>
        <p:spPr>
          <a:xfrm>
            <a:off x="523875" y="190233"/>
            <a:ext cx="8858250" cy="593565"/>
          </a:xfrm>
          <a:prstGeom prst="rect">
            <a:avLst/>
          </a:prstGeom>
          <a:noFill/>
          <a:ln>
            <a:noFill/>
          </a:ln>
        </p:spPr>
        <p:txBody>
          <a:bodyPr anchorCtr="0" anchor="b" bIns="0" lIns="0" spcFirstLastPara="1" rIns="91425" wrap="square" tIns="45700">
            <a:noAutofit/>
          </a:bodyPr>
          <a:lstStyle>
            <a:lvl1pPr lvl="0" algn="l">
              <a:lnSpc>
                <a:spcPct val="100000"/>
              </a:lnSpc>
              <a:spcBef>
                <a:spcPts val="0"/>
              </a:spcBef>
              <a:spcAft>
                <a:spcPts val="0"/>
              </a:spcAft>
              <a:buClr>
                <a:srgbClr val="354E5D"/>
              </a:buClr>
              <a:buSzPts val="1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body"/>
          </p:nvPr>
        </p:nvSpPr>
        <p:spPr>
          <a:xfrm>
            <a:off x="523875" y="1533600"/>
            <a:ext cx="8858250" cy="4559225"/>
          </a:xfrm>
          <a:prstGeom prst="rect">
            <a:avLst/>
          </a:prstGeom>
          <a:noFill/>
          <a:ln>
            <a:noFill/>
          </a:ln>
        </p:spPr>
        <p:txBody>
          <a:bodyPr anchorCtr="0" anchor="t" bIns="46800" lIns="0" spcFirstLastPara="1" rIns="90000" wrap="square" tIns="46800">
            <a:noAutofit/>
          </a:bodyPr>
          <a:lstStyle>
            <a:lvl1pPr indent="-330200" lvl="0" marL="457200" algn="l">
              <a:lnSpc>
                <a:spcPct val="100000"/>
              </a:lnSpc>
              <a:spcBef>
                <a:spcPts val="1200"/>
              </a:spcBef>
              <a:spcAft>
                <a:spcPts val="0"/>
              </a:spcAft>
              <a:buClr>
                <a:srgbClr val="354E5D"/>
              </a:buClr>
              <a:buSzPts val="1600"/>
              <a:buChar char="●"/>
              <a:defRPr b="0" sz="1600"/>
            </a:lvl1pPr>
            <a:lvl2pPr indent="-381000" lvl="1" marL="914400" algn="l">
              <a:lnSpc>
                <a:spcPct val="100000"/>
              </a:lnSpc>
              <a:spcBef>
                <a:spcPts val="600"/>
              </a:spcBef>
              <a:spcAft>
                <a:spcPts val="0"/>
              </a:spcAft>
              <a:buSzPts val="2400"/>
              <a:buChar char="-"/>
              <a:defRPr sz="1600"/>
            </a:lvl2pPr>
            <a:lvl3pPr indent="-381000" lvl="2" marL="1371600" algn="l">
              <a:lnSpc>
                <a:spcPct val="100000"/>
              </a:lnSpc>
              <a:spcBef>
                <a:spcPts val="600"/>
              </a:spcBef>
              <a:spcAft>
                <a:spcPts val="0"/>
              </a:spcAft>
              <a:buSzPts val="2400"/>
              <a:buChar char="-"/>
              <a:defRPr sz="1600"/>
            </a:lvl3pPr>
            <a:lvl4pPr indent="-381000" lvl="3" marL="1828800" algn="l">
              <a:lnSpc>
                <a:spcPct val="100000"/>
              </a:lnSpc>
              <a:spcBef>
                <a:spcPts val="600"/>
              </a:spcBef>
              <a:spcAft>
                <a:spcPts val="0"/>
              </a:spcAft>
              <a:buSzPts val="2400"/>
              <a:buChar char="-"/>
              <a:defRPr sz="1600"/>
            </a:lvl4pPr>
            <a:lvl5pPr indent="-381000" lvl="4" marL="2286000" algn="l">
              <a:lnSpc>
                <a:spcPct val="100000"/>
              </a:lnSpc>
              <a:spcBef>
                <a:spcPts val="600"/>
              </a:spcBef>
              <a:spcAft>
                <a:spcPts val="0"/>
              </a:spcAft>
              <a:buSzPts val="24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lvl1pPr lvl="0" marR="0" rtl="0" algn="l">
              <a:lnSpc>
                <a:spcPct val="100000"/>
              </a:lnSpc>
              <a:spcBef>
                <a:spcPts val="0"/>
              </a:spcBef>
              <a:spcAft>
                <a:spcPts val="0"/>
              </a:spcAft>
              <a:buClr>
                <a:srgbClr val="354E5D"/>
              </a:buClr>
              <a:buSzPts val="1800"/>
              <a:buFont typeface="Arial"/>
              <a:buNone/>
              <a:defRPr b="1" i="0" sz="1800" u="none" cap="none" strike="noStrike">
                <a:solidFill>
                  <a:srgbClr val="354E5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1" name="Google Shape;11;p14"/>
          <p:cNvCxnSpPr/>
          <p:nvPr/>
        </p:nvCxnSpPr>
        <p:spPr>
          <a:xfrm>
            <a:off x="518160" y="935069"/>
            <a:ext cx="8869680" cy="0"/>
          </a:xfrm>
          <a:prstGeom prst="straightConnector1">
            <a:avLst/>
          </a:prstGeom>
          <a:noFill/>
          <a:ln cap="flat" cmpd="sng" w="44450">
            <a:solidFill>
              <a:srgbClr val="8E8E8E"/>
            </a:solidFill>
            <a:prstDash val="solid"/>
            <a:miter lim="800000"/>
            <a:headEnd len="sm" w="sm" type="none"/>
            <a:tailEnd len="sm" w="sm" type="none"/>
          </a:ln>
        </p:spPr>
      </p:cxnSp>
      <p:sp>
        <p:nvSpPr>
          <p:cNvPr id="12" name="Google Shape;12;p14"/>
          <p:cNvSpPr txBox="1"/>
          <p:nvPr/>
        </p:nvSpPr>
        <p:spPr>
          <a:xfrm>
            <a:off x="277200" y="6494400"/>
            <a:ext cx="291600" cy="277200"/>
          </a:xfrm>
          <a:prstGeom prst="rect">
            <a:avLst/>
          </a:prstGeom>
          <a:noFill/>
          <a:ln>
            <a:noFill/>
          </a:ln>
        </p:spPr>
        <p:txBody>
          <a:bodyPr anchorCtr="0" anchor="b" bIns="0" lIns="0" spcFirstLastPara="1" rIns="35975" wrap="square" tIns="0">
            <a:noAutofit/>
          </a:bodyPr>
          <a:lstStyle/>
          <a:p>
            <a:pPr indent="0" lvl="0" marL="0" marR="0" rtl="0" algn="r">
              <a:lnSpc>
                <a:spcPct val="100000"/>
              </a:lnSpc>
              <a:spcBef>
                <a:spcPts val="0"/>
              </a:spcBef>
              <a:spcAft>
                <a:spcPts val="0"/>
              </a:spcAft>
              <a:buNone/>
            </a:pPr>
            <a:fld id="{00000000-1234-1234-1234-123412341234}" type="slidenum">
              <a:rPr b="1" i="0" lang="fr-FR" sz="900" u="none" cap="none" strike="noStrike">
                <a:solidFill>
                  <a:srgbClr val="354E5D"/>
                </a:solidFill>
                <a:latin typeface="Arial"/>
                <a:ea typeface="Arial"/>
                <a:cs typeface="Arial"/>
                <a:sym typeface="Arial"/>
              </a:rPr>
              <a:t>‹#›</a:t>
            </a:fld>
            <a:endParaRPr b="1" i="0" sz="900" u="none" cap="none" strike="noStrike">
              <a:solidFill>
                <a:srgbClr val="354E5D"/>
              </a:solidFill>
              <a:latin typeface="Arial"/>
              <a:ea typeface="Arial"/>
              <a:cs typeface="Arial"/>
              <a:sym typeface="Arial"/>
            </a:endParaRPr>
          </a:p>
        </p:txBody>
      </p:sp>
      <p:sp>
        <p:nvSpPr>
          <p:cNvPr id="13" name="Google Shape;13;p14"/>
          <p:cNvSpPr txBox="1"/>
          <p:nvPr>
            <p:ph idx="1" type="body"/>
          </p:nvPr>
        </p:nvSpPr>
        <p:spPr>
          <a:xfrm>
            <a:off x="523875" y="1159799"/>
            <a:ext cx="8858250" cy="4933025"/>
          </a:xfrm>
          <a:prstGeom prst="rect">
            <a:avLst/>
          </a:prstGeom>
          <a:noFill/>
          <a:ln>
            <a:noFill/>
          </a:ln>
        </p:spPr>
        <p:txBody>
          <a:bodyPr anchorCtr="0" anchor="t" bIns="46800" lIns="0" spcFirstLastPara="1" rIns="90000" wrap="square" tIns="46800">
            <a:noAutofit/>
          </a:bodyPr>
          <a:lstStyle>
            <a:lvl1pPr indent="-317500" lvl="0" marL="457200" marR="0" rtl="0" algn="l">
              <a:lnSpc>
                <a:spcPct val="100000"/>
              </a:lnSpc>
              <a:spcBef>
                <a:spcPts val="1200"/>
              </a:spcBef>
              <a:spcAft>
                <a:spcPts val="0"/>
              </a:spcAft>
              <a:buClr>
                <a:srgbClr val="354E5D"/>
              </a:buClr>
              <a:buSzPts val="1400"/>
              <a:buFont typeface="Noto Sans Symbols"/>
              <a:buChar char="●"/>
              <a:defRPr b="0" i="0" sz="1400" u="none" cap="none" strike="noStrike">
                <a:solidFill>
                  <a:schemeClr val="dk1"/>
                </a:solidFill>
                <a:latin typeface="Arial"/>
                <a:ea typeface="Arial"/>
                <a:cs typeface="Arial"/>
                <a:sym typeface="Arial"/>
              </a:defRPr>
            </a:lvl1pPr>
            <a:lvl2pPr indent="-361950" lvl="1" marL="914400" marR="0" rtl="0" algn="l">
              <a:lnSpc>
                <a:spcPct val="100000"/>
              </a:lnSpc>
              <a:spcBef>
                <a:spcPts val="600"/>
              </a:spcBef>
              <a:spcAft>
                <a:spcPts val="0"/>
              </a:spcAft>
              <a:buClr>
                <a:srgbClr val="354E5D"/>
              </a:buClr>
              <a:buSzPts val="2100"/>
              <a:buFont typeface="Arial"/>
              <a:buChar char="-"/>
              <a:defRPr b="0" i="0" sz="1400" u="none" cap="none" strike="noStrike">
                <a:solidFill>
                  <a:schemeClr val="dk1"/>
                </a:solidFill>
                <a:latin typeface="Arial"/>
                <a:ea typeface="Arial"/>
                <a:cs typeface="Arial"/>
                <a:sym typeface="Arial"/>
              </a:defRPr>
            </a:lvl2pPr>
            <a:lvl3pPr indent="-361950" lvl="2" marL="1371600" marR="0" rtl="0" algn="l">
              <a:lnSpc>
                <a:spcPct val="100000"/>
              </a:lnSpc>
              <a:spcBef>
                <a:spcPts val="600"/>
              </a:spcBef>
              <a:spcAft>
                <a:spcPts val="0"/>
              </a:spcAft>
              <a:buClr>
                <a:srgbClr val="354E5D"/>
              </a:buClr>
              <a:buSzPts val="2100"/>
              <a:buFont typeface="Arial"/>
              <a:buChar char="-"/>
              <a:defRPr b="0" i="0" sz="1400" u="none" cap="none" strike="noStrike">
                <a:solidFill>
                  <a:schemeClr val="dk1"/>
                </a:solidFill>
                <a:latin typeface="Arial"/>
                <a:ea typeface="Arial"/>
                <a:cs typeface="Arial"/>
                <a:sym typeface="Arial"/>
              </a:defRPr>
            </a:lvl3pPr>
            <a:lvl4pPr indent="-361950" lvl="3" marL="1828800" marR="0" rtl="0" algn="l">
              <a:lnSpc>
                <a:spcPct val="100000"/>
              </a:lnSpc>
              <a:spcBef>
                <a:spcPts val="600"/>
              </a:spcBef>
              <a:spcAft>
                <a:spcPts val="0"/>
              </a:spcAft>
              <a:buClr>
                <a:srgbClr val="354E5D"/>
              </a:buClr>
              <a:buSzPts val="2100"/>
              <a:buFont typeface="Arial"/>
              <a:buChar char="-"/>
              <a:defRPr b="0" i="0" sz="1400" u="none" cap="none" strike="noStrike">
                <a:solidFill>
                  <a:schemeClr val="dk1"/>
                </a:solidFill>
                <a:latin typeface="Arial"/>
                <a:ea typeface="Arial"/>
                <a:cs typeface="Arial"/>
                <a:sym typeface="Arial"/>
              </a:defRPr>
            </a:lvl4pPr>
            <a:lvl5pPr indent="-361950" lvl="4" marL="2286000" marR="0" rtl="0" algn="l">
              <a:lnSpc>
                <a:spcPct val="100000"/>
              </a:lnSpc>
              <a:spcBef>
                <a:spcPts val="600"/>
              </a:spcBef>
              <a:spcAft>
                <a:spcPts val="0"/>
              </a:spcAft>
              <a:buClr>
                <a:srgbClr val="354E5D"/>
              </a:buClr>
              <a:buSzPts val="21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38">
          <p15:clr>
            <a:srgbClr val="F26B43"/>
          </p15:clr>
        </p15:guide>
        <p15:guide id="2" pos="330">
          <p15:clr>
            <a:srgbClr val="F26B43"/>
          </p15:clr>
        </p15:guide>
        <p15:guide id="3" orient="horz" pos="731">
          <p15:clr>
            <a:srgbClr val="F26B43"/>
          </p15:clr>
        </p15:guide>
        <p15:guide id="4" pos="59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518700" y="5118418"/>
            <a:ext cx="5154134" cy="415741"/>
          </a:xfrm>
          <a:prstGeom prst="rect">
            <a:avLst/>
          </a:prstGeom>
          <a:noFill/>
          <a:ln>
            <a:noFill/>
          </a:ln>
        </p:spPr>
        <p:txBody>
          <a:bodyPr anchorCtr="0" anchor="t" bIns="0" lIns="0" spcFirstLastPara="1" rIns="0" wrap="square" tIns="36000">
            <a:noAutofit/>
          </a:bodyPr>
          <a:lstStyle/>
          <a:p>
            <a:pPr indent="0" lvl="0" marL="0" rtl="0" algn="l">
              <a:lnSpc>
                <a:spcPct val="100000"/>
              </a:lnSpc>
              <a:spcBef>
                <a:spcPts val="0"/>
              </a:spcBef>
              <a:spcAft>
                <a:spcPts val="0"/>
              </a:spcAft>
              <a:buClr>
                <a:srgbClr val="354E5D"/>
              </a:buClr>
              <a:buSzPts val="2400"/>
              <a:buFont typeface="Arial"/>
              <a:buNone/>
            </a:pPr>
            <a:r>
              <a:rPr lang="fr-FR"/>
              <a:t>A Study of a Winning Tennis Streak</a:t>
            </a:r>
            <a:endParaRPr/>
          </a:p>
        </p:txBody>
      </p:sp>
      <p:sp>
        <p:nvSpPr>
          <p:cNvPr id="94" name="Google Shape;94;p1"/>
          <p:cNvSpPr txBox="1"/>
          <p:nvPr>
            <p:ph idx="1" type="subTitle"/>
          </p:nvPr>
        </p:nvSpPr>
        <p:spPr>
          <a:xfrm>
            <a:off x="518700" y="5532280"/>
            <a:ext cx="5155713" cy="504000"/>
          </a:xfrm>
          <a:prstGeom prst="rect">
            <a:avLst/>
          </a:prstGeom>
          <a:noFill/>
          <a:ln>
            <a:noFill/>
          </a:ln>
        </p:spPr>
        <p:txBody>
          <a:bodyPr anchorCtr="0" anchor="t" bIns="0" lIns="0" spcFirstLastPara="1" rIns="0" wrap="square" tIns="36000">
            <a:noAutofit/>
          </a:bodyPr>
          <a:lstStyle/>
          <a:p>
            <a:pPr indent="0" lvl="0" marL="0" rtl="0" algn="l">
              <a:lnSpc>
                <a:spcPct val="100000"/>
              </a:lnSpc>
              <a:spcBef>
                <a:spcPts val="0"/>
              </a:spcBef>
              <a:spcAft>
                <a:spcPts val="0"/>
              </a:spcAft>
              <a:buSzPts val="1800"/>
              <a:buNone/>
            </a:pPr>
            <a:r>
              <a:rPr b="0" i="0" lang="fr-FR" sz="1800" u="none" strike="noStrike">
                <a:solidFill>
                  <a:srgbClr val="000000"/>
                </a:solidFill>
                <a:latin typeface="Arial"/>
                <a:ea typeface="Arial"/>
                <a:cs typeface="Arial"/>
                <a:sym typeface="Arial"/>
              </a:rPr>
              <a:t>Sports Analytics Project </a:t>
            </a:r>
            <a:endParaRPr/>
          </a:p>
        </p:txBody>
      </p:sp>
      <p:sp>
        <p:nvSpPr>
          <p:cNvPr id="95" name="Google Shape;95;p1"/>
          <p:cNvSpPr txBox="1"/>
          <p:nvPr>
            <p:ph idx="3" type="body"/>
          </p:nvPr>
        </p:nvSpPr>
        <p:spPr>
          <a:xfrm>
            <a:off x="518700" y="6107086"/>
            <a:ext cx="5154247" cy="313113"/>
          </a:xfrm>
          <a:prstGeom prst="rect">
            <a:avLst/>
          </a:prstGeom>
          <a:noFill/>
          <a:ln>
            <a:noFill/>
          </a:ln>
        </p:spPr>
        <p:txBody>
          <a:bodyPr anchorCtr="0" anchor="t" bIns="0" lIns="0" spcFirstLastPara="1" rIns="0" wrap="square" tIns="36000">
            <a:noAutofit/>
          </a:bodyPr>
          <a:lstStyle/>
          <a:p>
            <a:pPr indent="0" lvl="0" marL="0" rtl="0" algn="l">
              <a:lnSpc>
                <a:spcPct val="100000"/>
              </a:lnSpc>
              <a:spcBef>
                <a:spcPts val="0"/>
              </a:spcBef>
              <a:spcAft>
                <a:spcPts val="0"/>
              </a:spcAft>
              <a:buSzPts val="1400"/>
              <a:buNone/>
            </a:pPr>
            <a:r>
              <a:rPr lang="fr-FR"/>
              <a:t>12/06/2022 - Max Terouanne, Victor Perroux, Theau Pihouee</a:t>
            </a:r>
            <a:endParaRPr/>
          </a:p>
        </p:txBody>
      </p:sp>
      <p:sp>
        <p:nvSpPr>
          <p:cNvPr id="96" name="Google Shape;96;p1"/>
          <p:cNvSpPr txBox="1"/>
          <p:nvPr>
            <p:ph idx="4" type="body"/>
          </p:nvPr>
        </p:nvSpPr>
        <p:spPr>
          <a:xfrm>
            <a:off x="534300" y="6447600"/>
            <a:ext cx="8919300" cy="284400"/>
          </a:xfrm>
          <a:prstGeom prst="rect">
            <a:avLst/>
          </a:prstGeom>
          <a:noFill/>
          <a:ln>
            <a:noFill/>
          </a:ln>
        </p:spPr>
        <p:txBody>
          <a:bodyPr anchorCtr="0" anchor="b" bIns="46800" lIns="0" spcFirstLastPara="1" rIns="90000" wrap="square" tIns="46800">
            <a:noAutofit/>
          </a:bodyPr>
          <a:lstStyle/>
          <a:p>
            <a:pPr indent="0" lvl="0" marL="0" rtl="0" algn="l">
              <a:lnSpc>
                <a:spcPct val="100000"/>
              </a:lnSpc>
              <a:spcBef>
                <a:spcPts val="0"/>
              </a:spcBef>
              <a:spcAft>
                <a:spcPts val="0"/>
              </a:spcAft>
              <a:buSzPts val="750"/>
              <a:buNone/>
            </a:pPr>
            <a:r>
              <a:t/>
            </a:r>
            <a:endParaRPr/>
          </a:p>
        </p:txBody>
      </p:sp>
      <p:pic>
        <p:nvPicPr>
          <p:cNvPr descr="Richard Gasquet recalls the signs of greatness that Rafael ..." id="97" name="Google Shape;97;p1"/>
          <p:cNvPicPr preferRelativeResize="0"/>
          <p:nvPr>
            <p:ph idx="2" type="pic"/>
          </p:nvPr>
        </p:nvPicPr>
        <p:blipFill rotWithShape="1">
          <a:blip r:embed="rId3">
            <a:alphaModFix/>
          </a:blip>
          <a:srcRect b="0" l="866" r="866" t="0"/>
          <a:stretch/>
        </p:blipFill>
        <p:spPr>
          <a:xfrm>
            <a:off x="0" y="5"/>
            <a:ext cx="9906000" cy="50395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The « skill » can be explained by a compatibility of styles of Nadal and Gasquet</a:t>
            </a:r>
            <a:endParaRPr/>
          </a:p>
        </p:txBody>
      </p:sp>
      <p:pic>
        <p:nvPicPr>
          <p:cNvPr id="210" name="Google Shape;210;p10"/>
          <p:cNvPicPr preferRelativeResize="0"/>
          <p:nvPr/>
        </p:nvPicPr>
        <p:blipFill rotWithShape="1">
          <a:blip r:embed="rId3">
            <a:alphaModFix/>
          </a:blip>
          <a:srcRect b="0" l="0" r="0" t="0"/>
          <a:stretch/>
        </p:blipFill>
        <p:spPr>
          <a:xfrm>
            <a:off x="523874" y="1422388"/>
            <a:ext cx="3743326" cy="4789218"/>
          </a:xfrm>
          <a:prstGeom prst="rect">
            <a:avLst/>
          </a:prstGeom>
          <a:noFill/>
          <a:ln cap="flat" cmpd="sng" w="9525">
            <a:solidFill>
              <a:srgbClr val="FF0000"/>
            </a:solidFill>
            <a:prstDash val="solid"/>
            <a:round/>
            <a:headEnd len="sm" w="sm" type="none"/>
            <a:tailEnd len="sm" w="sm" type="none"/>
          </a:ln>
        </p:spPr>
      </p:pic>
      <p:graphicFrame>
        <p:nvGraphicFramePr>
          <p:cNvPr id="211" name="Google Shape;211;p10"/>
          <p:cNvGraphicFramePr/>
          <p:nvPr/>
        </p:nvGraphicFramePr>
        <p:xfrm>
          <a:off x="4532191" y="1800748"/>
          <a:ext cx="3000000" cy="3000000"/>
        </p:xfrm>
        <a:graphic>
          <a:graphicData uri="http://schemas.openxmlformats.org/drawingml/2006/table">
            <a:tbl>
              <a:tblPr bandRow="1" firstRow="1">
                <a:noFill/>
                <a:tableStyleId>{D8618B05-1186-41FA-BC04-4320B7A05266}</a:tableStyleId>
              </a:tblPr>
              <a:tblGrid>
                <a:gridCol w="2848300"/>
                <a:gridCol w="2132400"/>
              </a:tblGrid>
              <a:tr h="3879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rPr lang="fr-FR" sz="1400">
                          <a:solidFill>
                            <a:srgbClr val="00B050"/>
                          </a:solidFill>
                        </a:rPr>
                        <a:t>Nadal</a:t>
                      </a:r>
                      <a:r>
                        <a:rPr lang="fr-FR" sz="1400"/>
                        <a:t>’s Win Percentage</a:t>
                      </a:r>
                      <a:endParaRPr/>
                    </a:p>
                  </a:txBody>
                  <a:tcPr marT="45725" marB="45725" marR="91450" marL="91450"/>
                </a:tc>
              </a:tr>
              <a:tr h="387950">
                <a:tc>
                  <a:txBody>
                    <a:bodyPr/>
                    <a:lstStyle/>
                    <a:p>
                      <a:pPr indent="0" lvl="0" marL="0" marR="0" rtl="0" algn="ctr">
                        <a:spcBef>
                          <a:spcPts val="0"/>
                        </a:spcBef>
                        <a:spcAft>
                          <a:spcPts val="0"/>
                        </a:spcAft>
                        <a:buNone/>
                      </a:pPr>
                      <a:r>
                        <a:rPr b="1" lang="fr-FR" sz="1400"/>
                        <a:t>Whole Career</a:t>
                      </a:r>
                      <a:endParaRPr b="1" sz="1400"/>
                    </a:p>
                  </a:txBody>
                  <a:tcPr marT="45725" marB="45725" marR="91450" marL="91450"/>
                </a:tc>
                <a:tc>
                  <a:txBody>
                    <a:bodyPr/>
                    <a:lstStyle/>
                    <a:p>
                      <a:pPr indent="0" lvl="0" marL="0" marR="0" rtl="0" algn="ctr">
                        <a:spcBef>
                          <a:spcPts val="0"/>
                        </a:spcBef>
                        <a:spcAft>
                          <a:spcPts val="0"/>
                        </a:spcAft>
                        <a:buNone/>
                      </a:pPr>
                      <a:r>
                        <a:rPr lang="fr-FR" sz="1400"/>
                        <a:t>83.0%</a:t>
                      </a:r>
                      <a:endParaRPr/>
                    </a:p>
                  </a:txBody>
                  <a:tcPr marT="45725" marB="45725" marR="91450" marL="91450"/>
                </a:tc>
              </a:tr>
              <a:tr h="559025">
                <a:tc>
                  <a:txBody>
                    <a:bodyPr/>
                    <a:lstStyle/>
                    <a:p>
                      <a:pPr indent="0" lvl="0" marL="0" marR="0" rtl="0" algn="ctr">
                        <a:spcBef>
                          <a:spcPts val="0"/>
                        </a:spcBef>
                        <a:spcAft>
                          <a:spcPts val="0"/>
                        </a:spcAft>
                        <a:buNone/>
                      </a:pPr>
                      <a:r>
                        <a:rPr b="1" lang="fr-FR" sz="1400"/>
                        <a:t>Against Players from </a:t>
                      </a:r>
                      <a:r>
                        <a:rPr b="1" lang="fr-FR" sz="1400">
                          <a:solidFill>
                            <a:srgbClr val="FF0000"/>
                          </a:solidFill>
                        </a:rPr>
                        <a:t>Gasquet’s</a:t>
                      </a:r>
                      <a:r>
                        <a:rPr b="1" lang="fr-FR" sz="1400"/>
                        <a:t> Cluster</a:t>
                      </a:r>
                      <a:endParaRPr/>
                    </a:p>
                  </a:txBody>
                  <a:tcPr marT="45725" marB="45725" marR="91450" marL="91450"/>
                </a:tc>
                <a:tc>
                  <a:txBody>
                    <a:bodyPr/>
                    <a:lstStyle/>
                    <a:p>
                      <a:pPr indent="0" lvl="0" marL="0" marR="0" rtl="0" algn="ctr">
                        <a:spcBef>
                          <a:spcPts val="0"/>
                        </a:spcBef>
                        <a:spcAft>
                          <a:spcPts val="0"/>
                        </a:spcAft>
                        <a:buNone/>
                      </a:pPr>
                      <a:r>
                        <a:rPr b="1" lang="fr-FR" sz="1400">
                          <a:solidFill>
                            <a:srgbClr val="FF0000"/>
                          </a:solidFill>
                        </a:rPr>
                        <a:t>91.0%</a:t>
                      </a:r>
                      <a:endParaRPr/>
                    </a:p>
                  </a:txBody>
                  <a:tcPr marT="45725" marB="45725" marR="91450" marL="91450"/>
                </a:tc>
              </a:tr>
            </a:tbl>
          </a:graphicData>
        </a:graphic>
      </p:graphicFrame>
      <p:graphicFrame>
        <p:nvGraphicFramePr>
          <p:cNvPr id="212" name="Google Shape;212;p10"/>
          <p:cNvGraphicFramePr/>
          <p:nvPr/>
        </p:nvGraphicFramePr>
        <p:xfrm>
          <a:off x="4529957" y="3673260"/>
          <a:ext cx="3000000" cy="3000000"/>
        </p:xfrm>
        <a:graphic>
          <a:graphicData uri="http://schemas.openxmlformats.org/drawingml/2006/table">
            <a:tbl>
              <a:tblPr bandRow="1" firstRow="1">
                <a:noFill/>
                <a:tableStyleId>{D8618B05-1186-41FA-BC04-4320B7A05266}</a:tableStyleId>
              </a:tblPr>
              <a:tblGrid>
                <a:gridCol w="2004400"/>
                <a:gridCol w="1489275"/>
                <a:gridCol w="1489275"/>
              </a:tblGrid>
              <a:tr h="333200">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rPr lang="fr-FR" sz="1400">
                          <a:solidFill>
                            <a:srgbClr val="00B050"/>
                          </a:solidFill>
                        </a:rPr>
                        <a:t>Nadal</a:t>
                      </a:r>
                      <a:r>
                        <a:rPr lang="fr-FR" sz="1400"/>
                        <a:t>’s Max Streak Average</a:t>
                      </a:r>
                      <a:endParaRPr sz="1400"/>
                    </a:p>
                  </a:txBody>
                  <a:tcPr marT="45725" marB="45725" marR="91450" marL="91450"/>
                </a:tc>
                <a:tc>
                  <a:txBody>
                    <a:bodyPr/>
                    <a:lstStyle/>
                    <a:p>
                      <a:pPr indent="0" lvl="0" marL="0" marR="0" rtl="0" algn="ctr">
                        <a:lnSpc>
                          <a:spcPct val="100000"/>
                        </a:lnSpc>
                        <a:spcBef>
                          <a:spcPts val="0"/>
                        </a:spcBef>
                        <a:spcAft>
                          <a:spcPts val="0"/>
                        </a:spcAft>
                        <a:buClr>
                          <a:srgbClr val="00B050"/>
                        </a:buClr>
                        <a:buSzPts val="1400"/>
                        <a:buFont typeface="Arial"/>
                        <a:buNone/>
                      </a:pPr>
                      <a:r>
                        <a:rPr lang="fr-FR" sz="1400">
                          <a:solidFill>
                            <a:srgbClr val="00B050"/>
                          </a:solidFill>
                        </a:rPr>
                        <a:t>Nadal</a:t>
                      </a:r>
                      <a:r>
                        <a:rPr lang="fr-FR" sz="1400"/>
                        <a:t>’s Max Streak Median</a:t>
                      </a:r>
                      <a:endParaRPr sz="1400"/>
                    </a:p>
                  </a:txBody>
                  <a:tcPr marT="45725" marB="45725" marR="91450" marL="91450"/>
                </a:tc>
              </a:tr>
              <a:tr h="468650">
                <a:tc>
                  <a:txBody>
                    <a:bodyPr/>
                    <a:lstStyle/>
                    <a:p>
                      <a:pPr indent="0" lvl="0" marL="0" marR="0" rtl="0" algn="ctr">
                        <a:spcBef>
                          <a:spcPts val="0"/>
                        </a:spcBef>
                        <a:spcAft>
                          <a:spcPts val="0"/>
                        </a:spcAft>
                        <a:buNone/>
                      </a:pPr>
                      <a:r>
                        <a:rPr b="1" lang="fr-FR" sz="1400"/>
                        <a:t>vs. All ATP Players</a:t>
                      </a:r>
                      <a:endParaRPr b="1" sz="1400"/>
                    </a:p>
                  </a:txBody>
                  <a:tcPr marT="45725" marB="45725" marR="91450" marL="91450"/>
                </a:tc>
                <a:tc>
                  <a:txBody>
                    <a:bodyPr/>
                    <a:lstStyle/>
                    <a:p>
                      <a:pPr indent="0" lvl="0" marL="0" marR="0" rtl="0" algn="ctr">
                        <a:spcBef>
                          <a:spcPts val="0"/>
                        </a:spcBef>
                        <a:spcAft>
                          <a:spcPts val="0"/>
                        </a:spcAft>
                        <a:buNone/>
                      </a:pPr>
                      <a:r>
                        <a:rPr lang="fr-FR" sz="1400"/>
                        <a:t>2.69</a:t>
                      </a:r>
                      <a:endParaRPr/>
                    </a:p>
                  </a:txBody>
                  <a:tcPr marT="45725" marB="45725" marR="91450" marL="91450"/>
                </a:tc>
                <a:tc>
                  <a:txBody>
                    <a:bodyPr/>
                    <a:lstStyle/>
                    <a:p>
                      <a:pPr indent="0" lvl="0" marL="0" marR="0" rtl="0" algn="ctr">
                        <a:spcBef>
                          <a:spcPts val="0"/>
                        </a:spcBef>
                        <a:spcAft>
                          <a:spcPts val="0"/>
                        </a:spcAft>
                        <a:buNone/>
                      </a:pPr>
                      <a:r>
                        <a:rPr lang="fr-FR" sz="1400"/>
                        <a:t>2</a:t>
                      </a:r>
                      <a:endParaRPr/>
                    </a:p>
                  </a:txBody>
                  <a:tcPr marT="45725" marB="45725" marR="91450" marL="91450"/>
                </a:tc>
              </a:tr>
              <a:tr h="566425">
                <a:tc>
                  <a:txBody>
                    <a:bodyPr/>
                    <a:lstStyle/>
                    <a:p>
                      <a:pPr indent="0" lvl="0" marL="0" marR="0" rtl="0" algn="ctr">
                        <a:spcBef>
                          <a:spcPts val="0"/>
                        </a:spcBef>
                        <a:spcAft>
                          <a:spcPts val="0"/>
                        </a:spcAft>
                        <a:buNone/>
                      </a:pPr>
                      <a:r>
                        <a:rPr b="1" lang="fr-FR" sz="1400"/>
                        <a:t>vs. Players from </a:t>
                      </a:r>
                      <a:r>
                        <a:rPr b="1" lang="fr-FR" sz="1400">
                          <a:solidFill>
                            <a:srgbClr val="FF0000"/>
                          </a:solidFill>
                        </a:rPr>
                        <a:t>Gasquet</a:t>
                      </a:r>
                      <a:r>
                        <a:rPr b="1" lang="fr-FR" sz="1400"/>
                        <a:t>’s Cluster</a:t>
                      </a:r>
                      <a:endParaRPr/>
                    </a:p>
                  </a:txBody>
                  <a:tcPr marT="45725" marB="45725" marR="91450" marL="91450"/>
                </a:tc>
                <a:tc>
                  <a:txBody>
                    <a:bodyPr/>
                    <a:lstStyle/>
                    <a:p>
                      <a:pPr indent="0" lvl="0" marL="0" marR="0" rtl="0" algn="ctr">
                        <a:spcBef>
                          <a:spcPts val="0"/>
                        </a:spcBef>
                        <a:spcAft>
                          <a:spcPts val="0"/>
                        </a:spcAft>
                        <a:buNone/>
                      </a:pPr>
                      <a:r>
                        <a:rPr b="1" lang="fr-FR" sz="1400">
                          <a:solidFill>
                            <a:srgbClr val="FF0000"/>
                          </a:solidFill>
                        </a:rPr>
                        <a:t>5.53</a:t>
                      </a:r>
                      <a:endParaRPr/>
                    </a:p>
                  </a:txBody>
                  <a:tcPr marT="45725" marB="45725" marR="91450" marL="91450"/>
                </a:tc>
                <a:tc>
                  <a:txBody>
                    <a:bodyPr/>
                    <a:lstStyle/>
                    <a:p>
                      <a:pPr indent="0" lvl="0" marL="0" marR="0" rtl="0" algn="ctr">
                        <a:spcBef>
                          <a:spcPts val="0"/>
                        </a:spcBef>
                        <a:spcAft>
                          <a:spcPts val="0"/>
                        </a:spcAft>
                        <a:buNone/>
                      </a:pPr>
                      <a:r>
                        <a:rPr b="1" lang="fr-FR" sz="1400">
                          <a:solidFill>
                            <a:srgbClr val="FF0000"/>
                          </a:solidFill>
                        </a:rPr>
                        <a:t>5</a:t>
                      </a:r>
                      <a:endParaRPr/>
                    </a:p>
                  </a:txBody>
                  <a:tcPr marT="45725" marB="45725" marR="91450" marL="91450"/>
                </a:tc>
              </a:tr>
              <a:tr h="468650">
                <a:tc>
                  <a:txBody>
                    <a:bodyPr/>
                    <a:lstStyle/>
                    <a:p>
                      <a:pPr indent="0" lvl="0" marL="0" marR="0" rtl="0" algn="ctr">
                        <a:spcBef>
                          <a:spcPts val="0"/>
                        </a:spcBef>
                        <a:spcAft>
                          <a:spcPts val="0"/>
                        </a:spcAft>
                        <a:buNone/>
                      </a:pPr>
                      <a:r>
                        <a:rPr b="1" lang="fr-FR" sz="1400"/>
                        <a:t>vs. Rest of ATP Players</a:t>
                      </a:r>
                      <a:endParaRPr b="1" sz="1400"/>
                    </a:p>
                  </a:txBody>
                  <a:tcPr marT="45725" marB="45725" marR="91450" marL="91450"/>
                </a:tc>
                <a:tc>
                  <a:txBody>
                    <a:bodyPr/>
                    <a:lstStyle/>
                    <a:p>
                      <a:pPr indent="0" lvl="0" marL="0" marR="0" rtl="0" algn="ctr">
                        <a:spcBef>
                          <a:spcPts val="0"/>
                        </a:spcBef>
                        <a:spcAft>
                          <a:spcPts val="0"/>
                        </a:spcAft>
                        <a:buNone/>
                      </a:pPr>
                      <a:r>
                        <a:rPr lang="fr-FR" sz="1400"/>
                        <a:t>2.53</a:t>
                      </a:r>
                      <a:endParaRPr/>
                    </a:p>
                  </a:txBody>
                  <a:tcPr marT="45725" marB="45725" marR="91450" marL="91450"/>
                </a:tc>
                <a:tc>
                  <a:txBody>
                    <a:bodyPr/>
                    <a:lstStyle/>
                    <a:p>
                      <a:pPr indent="0" lvl="0" marL="0" marR="0" rtl="0" algn="ctr">
                        <a:spcBef>
                          <a:spcPts val="0"/>
                        </a:spcBef>
                        <a:spcAft>
                          <a:spcPts val="0"/>
                        </a:spcAft>
                        <a:buNone/>
                      </a:pPr>
                      <a:r>
                        <a:rPr lang="fr-FR" sz="1400"/>
                        <a:t>2</a:t>
                      </a:r>
                      <a:endParaRPr/>
                    </a:p>
                  </a:txBody>
                  <a:tcPr marT="45725" marB="45725" marR="91450" marL="91450"/>
                </a:tc>
              </a:tr>
            </a:tbl>
          </a:graphicData>
        </a:graphic>
      </p:graphicFrame>
      <p:sp>
        <p:nvSpPr>
          <p:cNvPr id="213" name="Google Shape;213;p10"/>
          <p:cNvSpPr/>
          <p:nvPr/>
        </p:nvSpPr>
        <p:spPr>
          <a:xfrm>
            <a:off x="687421" y="2494408"/>
            <a:ext cx="979251" cy="196912"/>
          </a:xfrm>
          <a:prstGeom prst="frame">
            <a:avLst>
              <a:gd fmla="val 1250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0000"/>
              </a:solidFill>
              <a:latin typeface="Arial"/>
              <a:ea typeface="Arial"/>
              <a:cs typeface="Arial"/>
              <a:sym typeface="Arial"/>
            </a:endParaRPr>
          </a:p>
        </p:txBody>
      </p:sp>
      <p:sp>
        <p:nvSpPr>
          <p:cNvPr id="214" name="Google Shape;214;p10"/>
          <p:cNvSpPr/>
          <p:nvPr/>
        </p:nvSpPr>
        <p:spPr>
          <a:xfrm>
            <a:off x="6081131" y="2974975"/>
            <a:ext cx="691200" cy="2097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215" name="Google Shape;215;p10"/>
          <p:cNvSpPr/>
          <p:nvPr/>
        </p:nvSpPr>
        <p:spPr>
          <a:xfrm>
            <a:off x="5655449" y="4927600"/>
            <a:ext cx="653400" cy="2097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Tennis : La belle anecdote de Gasquet sur le talent de Nadal ! -  Le10sport.com" id="220" name="Google Shape;220;p11"/>
          <p:cNvPicPr preferRelativeResize="0"/>
          <p:nvPr>
            <p:ph idx="1" type="body"/>
          </p:nvPr>
        </p:nvPicPr>
        <p:blipFill rotWithShape="1">
          <a:blip r:embed="rId3">
            <a:alphaModFix amt="35000"/>
          </a:blip>
          <a:srcRect b="8502" l="0" r="2" t="0"/>
          <a:stretch/>
        </p:blipFill>
        <p:spPr>
          <a:xfrm>
            <a:off x="-1161658" y="0"/>
            <a:ext cx="13324607" cy="6858000"/>
          </a:xfrm>
          <a:prstGeom prst="rect">
            <a:avLst/>
          </a:prstGeom>
          <a:solidFill>
            <a:srgbClr val="FFFFFF"/>
          </a:solidFill>
          <a:ln>
            <a:noFill/>
          </a:ln>
        </p:spPr>
      </p:pic>
      <p:sp>
        <p:nvSpPr>
          <p:cNvPr id="221" name="Google Shape;221;p11"/>
          <p:cNvSpPr txBox="1"/>
          <p:nvPr>
            <p:ph type="title"/>
          </p:nvPr>
        </p:nvSpPr>
        <p:spPr>
          <a:xfrm>
            <a:off x="2787506" y="4519246"/>
            <a:ext cx="4330987" cy="31487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2400"/>
              <a:buFont typeface="Arial"/>
              <a:buNone/>
            </a:pPr>
            <a:r>
              <a:rPr lang="fr-FR" sz="2400"/>
              <a:t>Thank you for your attention!</a:t>
            </a:r>
            <a:br>
              <a:rPr lang="fr-FR" sz="2400"/>
            </a:b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523874" y="262152"/>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Appendix </a:t>
            </a:r>
            <a:endParaRPr/>
          </a:p>
        </p:txBody>
      </p:sp>
      <p:pic>
        <p:nvPicPr>
          <p:cNvPr descr="Une image contenant table&#10;&#10;Description générée automatiquement" id="227" name="Google Shape;227;p12"/>
          <p:cNvPicPr preferRelativeResize="0"/>
          <p:nvPr>
            <p:ph idx="1" type="body"/>
          </p:nvPr>
        </p:nvPicPr>
        <p:blipFill rotWithShape="1">
          <a:blip r:embed="rId3">
            <a:alphaModFix/>
          </a:blip>
          <a:srcRect b="0" l="0" r="0" t="0"/>
          <a:stretch/>
        </p:blipFill>
        <p:spPr>
          <a:xfrm>
            <a:off x="1066799" y="3757851"/>
            <a:ext cx="7772400" cy="2906030"/>
          </a:xfrm>
          <a:prstGeom prst="rect">
            <a:avLst/>
          </a:prstGeom>
          <a:noFill/>
          <a:ln>
            <a:noFill/>
          </a:ln>
        </p:spPr>
      </p:pic>
      <p:pic>
        <p:nvPicPr>
          <p:cNvPr descr="Une image contenant table&#10;&#10;Description générée automatiquement" id="228" name="Google Shape;228;p12"/>
          <p:cNvPicPr preferRelativeResize="0"/>
          <p:nvPr/>
        </p:nvPicPr>
        <p:blipFill rotWithShape="1">
          <a:blip r:embed="rId4">
            <a:alphaModFix/>
          </a:blip>
          <a:srcRect b="0" l="0" r="0" t="0"/>
          <a:stretch/>
        </p:blipFill>
        <p:spPr>
          <a:xfrm>
            <a:off x="1066799" y="1039956"/>
            <a:ext cx="7772400" cy="2717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t/>
            </a:r>
            <a:endParaRPr/>
          </a:p>
        </p:txBody>
      </p:sp>
      <p:pic>
        <p:nvPicPr>
          <p:cNvPr descr="Une image contenant table&#10;&#10;Description générée automatiquement" id="234" name="Google Shape;234;p13"/>
          <p:cNvPicPr preferRelativeResize="0"/>
          <p:nvPr/>
        </p:nvPicPr>
        <p:blipFill rotWithShape="1">
          <a:blip r:embed="rId3">
            <a:alphaModFix/>
          </a:blip>
          <a:srcRect b="0" l="0" r="0" t="0"/>
          <a:stretch/>
        </p:blipFill>
        <p:spPr>
          <a:xfrm>
            <a:off x="523873" y="1054100"/>
            <a:ext cx="5818483" cy="2744178"/>
          </a:xfrm>
          <a:prstGeom prst="rect">
            <a:avLst/>
          </a:prstGeom>
          <a:noFill/>
          <a:ln>
            <a:noFill/>
          </a:ln>
        </p:spPr>
      </p:pic>
      <p:pic>
        <p:nvPicPr>
          <p:cNvPr descr="Une image contenant table&#10;&#10;Description générée automatiquement" id="235" name="Google Shape;235;p13"/>
          <p:cNvPicPr preferRelativeResize="0"/>
          <p:nvPr/>
        </p:nvPicPr>
        <p:blipFill rotWithShape="1">
          <a:blip r:embed="rId4">
            <a:alphaModFix/>
          </a:blip>
          <a:srcRect b="10242" l="0" r="5501" t="0"/>
          <a:stretch/>
        </p:blipFill>
        <p:spPr>
          <a:xfrm>
            <a:off x="3759432" y="3923589"/>
            <a:ext cx="5165847" cy="27441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523874" y="190233"/>
            <a:ext cx="8863965"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Where it all began...</a:t>
            </a:r>
            <a:endParaRPr/>
          </a:p>
        </p:txBody>
      </p:sp>
      <p:sp>
        <p:nvSpPr>
          <p:cNvPr id="104" name="Google Shape;104;p2"/>
          <p:cNvSpPr txBox="1"/>
          <p:nvPr/>
        </p:nvSpPr>
        <p:spPr>
          <a:xfrm>
            <a:off x="6293217" y="2709845"/>
            <a:ext cx="3506999" cy="2174127"/>
          </a:xfrm>
          <a:prstGeom prst="rect">
            <a:avLst/>
          </a:prstGeom>
          <a:noFill/>
          <a:ln>
            <a:noFill/>
          </a:ln>
        </p:spPr>
        <p:txBody>
          <a:bodyPr anchorCtr="0" anchor="t" bIns="46800" lIns="0" spcFirstLastPara="1" rIns="90000" wrap="square" tIns="46800">
            <a:noAutofit/>
          </a:bodyPr>
          <a:lstStyle/>
          <a:p>
            <a:pPr indent="0" lvl="0" marL="0" marR="0" rtl="0" algn="ctr">
              <a:spcBef>
                <a:spcPts val="0"/>
              </a:spcBef>
              <a:spcAft>
                <a:spcPts val="0"/>
              </a:spcAft>
              <a:buNone/>
            </a:pPr>
            <a:r>
              <a:rPr b="1" i="0" lang="fr-FR" sz="1400" u="none" cap="none" strike="noStrike">
                <a:solidFill>
                  <a:schemeClr val="dk1"/>
                </a:solidFill>
                <a:latin typeface="Arial"/>
                <a:ea typeface="Arial"/>
                <a:cs typeface="Arial"/>
                <a:sym typeface="Arial"/>
              </a:rPr>
              <a:t>1999</a:t>
            </a:r>
            <a:r>
              <a:rPr b="0" i="0" lang="fr-FR" sz="1400" u="none" cap="none" strike="noStrike">
                <a:solidFill>
                  <a:schemeClr val="dk1"/>
                </a:solidFill>
                <a:latin typeface="Arial"/>
                <a:ea typeface="Arial"/>
                <a:cs typeface="Arial"/>
                <a:sym typeface="Arial"/>
              </a:rPr>
              <a:t>: Gasquet beats Nadal in Junior World Championship</a:t>
            </a:r>
            <a:endParaRPr/>
          </a:p>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fr-FR" sz="1400" u="none" cap="none" strike="noStrike">
                <a:solidFill>
                  <a:schemeClr val="dk1"/>
                </a:solidFill>
                <a:latin typeface="Arial"/>
                <a:ea typeface="Arial"/>
                <a:cs typeface="Arial"/>
                <a:sym typeface="Arial"/>
              </a:rPr>
              <a:t>23 years later</a:t>
            </a:r>
            <a:r>
              <a:rPr b="0" i="0" lang="fr-FR" sz="1400" u="none" cap="none" strike="noStrike">
                <a:solidFill>
                  <a:schemeClr val="dk1"/>
                </a:solidFill>
                <a:latin typeface="Arial"/>
                <a:ea typeface="Arial"/>
                <a:cs typeface="Arial"/>
                <a:sym typeface="Arial"/>
              </a:rPr>
              <a:t>: 18-0 for Nadal against Gasquet</a:t>
            </a:r>
            <a:endParaRPr/>
          </a:p>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fr-FR" sz="2000" u="none" cap="none" strike="noStrike">
                <a:solidFill>
                  <a:srgbClr val="FF0000"/>
                </a:solidFill>
                <a:latin typeface="Arial"/>
                <a:ea typeface="Arial"/>
                <a:cs typeface="Arial"/>
                <a:sym typeface="Arial"/>
              </a:rPr>
              <a:t>Luck or Skill?</a:t>
            </a:r>
            <a:endParaRPr/>
          </a:p>
        </p:txBody>
      </p:sp>
      <p:pic>
        <p:nvPicPr>
          <p:cNvPr descr="Rafael Nadal vs Richard Gasquet (13 Years Old)" id="105" name="Google Shape;105;p2"/>
          <p:cNvPicPr preferRelativeResize="0"/>
          <p:nvPr/>
        </p:nvPicPr>
        <p:blipFill rotWithShape="1">
          <a:blip r:embed="rId3">
            <a:alphaModFix/>
          </a:blip>
          <a:srcRect b="0" l="0" r="0" t="0"/>
          <a:stretch/>
        </p:blipFill>
        <p:spPr>
          <a:xfrm>
            <a:off x="459326" y="1671954"/>
            <a:ext cx="5704456" cy="4278342"/>
          </a:xfrm>
          <a:prstGeom prst="rect">
            <a:avLst/>
          </a:prstGeom>
          <a:noFill/>
          <a:ln>
            <a:noFill/>
          </a:ln>
        </p:spPr>
      </p:pic>
      <p:sp>
        <p:nvSpPr>
          <p:cNvPr id="106" name="Google Shape;106;p2"/>
          <p:cNvSpPr txBox="1"/>
          <p:nvPr/>
        </p:nvSpPr>
        <p:spPr>
          <a:xfrm>
            <a:off x="483079" y="6685472"/>
            <a:ext cx="0" cy="0"/>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Agenda</a:t>
            </a:r>
            <a:endParaRPr/>
          </a:p>
        </p:txBody>
      </p:sp>
      <p:sp>
        <p:nvSpPr>
          <p:cNvPr id="113" name="Google Shape;113;p3"/>
          <p:cNvSpPr txBox="1"/>
          <p:nvPr>
            <p:ph idx="1" type="body"/>
          </p:nvPr>
        </p:nvSpPr>
        <p:spPr>
          <a:xfrm>
            <a:off x="523874" y="1533600"/>
            <a:ext cx="4429126" cy="4559225"/>
          </a:xfrm>
          <a:prstGeom prst="rect">
            <a:avLst/>
          </a:prstGeom>
          <a:noFill/>
          <a:ln>
            <a:noFill/>
          </a:ln>
        </p:spPr>
        <p:txBody>
          <a:bodyPr anchorCtr="0" anchor="t" bIns="46800" lIns="0" spcFirstLastPara="1" rIns="90000" wrap="square" tIns="46800">
            <a:noAutofit/>
          </a:bodyPr>
          <a:lstStyle/>
          <a:p>
            <a:pPr indent="0" lvl="0" marL="0" rtl="0" algn="l">
              <a:lnSpc>
                <a:spcPct val="100000"/>
              </a:lnSpc>
              <a:spcBef>
                <a:spcPts val="0"/>
              </a:spcBef>
              <a:spcAft>
                <a:spcPts val="0"/>
              </a:spcAft>
              <a:buSzPts val="1600"/>
              <a:buNone/>
            </a:pPr>
            <a:r>
              <a:t/>
            </a:r>
            <a:endParaRPr/>
          </a:p>
          <a:p>
            <a:pPr indent="0" lvl="0" marL="0" rtl="0" algn="l">
              <a:lnSpc>
                <a:spcPct val="100000"/>
              </a:lnSpc>
              <a:spcBef>
                <a:spcPts val="1800"/>
              </a:spcBef>
              <a:spcAft>
                <a:spcPts val="0"/>
              </a:spcAft>
              <a:buSzPts val="1600"/>
              <a:buNone/>
            </a:pPr>
            <a:r>
              <a:t/>
            </a:r>
            <a:endParaRPr/>
          </a:p>
          <a:p>
            <a:pPr indent="-450000" lvl="0" marL="450000" rtl="0" algn="l">
              <a:lnSpc>
                <a:spcPct val="100000"/>
              </a:lnSpc>
              <a:spcBef>
                <a:spcPts val="1800"/>
              </a:spcBef>
              <a:spcAft>
                <a:spcPts val="0"/>
              </a:spcAft>
              <a:buSzPts val="1600"/>
              <a:buChar char="●"/>
            </a:pPr>
            <a:r>
              <a:rPr lang="fr-FR"/>
              <a:t>Winning Streaks Overview </a:t>
            </a:r>
            <a:endParaRPr/>
          </a:p>
          <a:p>
            <a:pPr indent="-450000" lvl="0" marL="450000" rtl="0" algn="l">
              <a:lnSpc>
                <a:spcPct val="100000"/>
              </a:lnSpc>
              <a:spcBef>
                <a:spcPts val="1800"/>
              </a:spcBef>
              <a:spcAft>
                <a:spcPts val="0"/>
              </a:spcAft>
              <a:buSzPts val="1600"/>
              <a:buChar char="●"/>
            </a:pPr>
            <a:r>
              <a:rPr lang="fr-FR"/>
              <a:t>SRS Model</a:t>
            </a:r>
            <a:endParaRPr/>
          </a:p>
          <a:p>
            <a:pPr indent="-450000" lvl="0" marL="450000" rtl="0" algn="l">
              <a:lnSpc>
                <a:spcPct val="100000"/>
              </a:lnSpc>
              <a:spcBef>
                <a:spcPts val="1800"/>
              </a:spcBef>
              <a:spcAft>
                <a:spcPts val="0"/>
              </a:spcAft>
              <a:buSzPts val="1600"/>
              <a:buChar char="●"/>
            </a:pPr>
            <a:r>
              <a:rPr lang="fr-FR"/>
              <a:t>ELO Model</a:t>
            </a:r>
            <a:endParaRPr/>
          </a:p>
          <a:p>
            <a:pPr indent="-450000" lvl="0" marL="450000" rtl="0" algn="l">
              <a:lnSpc>
                <a:spcPct val="100000"/>
              </a:lnSpc>
              <a:spcBef>
                <a:spcPts val="1800"/>
              </a:spcBef>
              <a:spcAft>
                <a:spcPts val="0"/>
              </a:spcAft>
              <a:buSzPts val="1600"/>
              <a:buChar char="●"/>
            </a:pPr>
            <a:r>
              <a:rPr lang="fr-FR"/>
              <a:t>Performance Comparison</a:t>
            </a:r>
            <a:endParaRPr/>
          </a:p>
          <a:p>
            <a:pPr indent="-450000" lvl="0" marL="450000" rtl="0" algn="l">
              <a:lnSpc>
                <a:spcPct val="100000"/>
              </a:lnSpc>
              <a:spcBef>
                <a:spcPts val="1800"/>
              </a:spcBef>
              <a:spcAft>
                <a:spcPts val="0"/>
              </a:spcAft>
              <a:buSzPts val="1600"/>
              <a:buChar char="●"/>
            </a:pPr>
            <a:r>
              <a:rPr lang="fr-FR"/>
              <a:t>Simulation of Nadal vs. Gasquet matches</a:t>
            </a:r>
            <a:endParaRPr/>
          </a:p>
          <a:p>
            <a:pPr indent="-450000" lvl="0" marL="450000" rtl="0" algn="l">
              <a:lnSpc>
                <a:spcPct val="100000"/>
              </a:lnSpc>
              <a:spcBef>
                <a:spcPts val="1800"/>
              </a:spcBef>
              <a:spcAft>
                <a:spcPts val="0"/>
              </a:spcAft>
              <a:buSzPts val="1600"/>
              <a:buChar char="●"/>
            </a:pPr>
            <a:r>
              <a:rPr lang="fr-FR"/>
              <a:t>Comparison to Gasquet’s style players</a:t>
            </a:r>
            <a:endParaRPr/>
          </a:p>
          <a:p>
            <a:pPr indent="0" lvl="0" marL="0" rtl="0" algn="l">
              <a:lnSpc>
                <a:spcPct val="100000"/>
              </a:lnSpc>
              <a:spcBef>
                <a:spcPts val="1800"/>
              </a:spcBef>
              <a:spcAft>
                <a:spcPts val="0"/>
              </a:spcAft>
              <a:buSzPts val="1600"/>
              <a:buNone/>
            </a:pPr>
            <a:r>
              <a:t/>
            </a:r>
            <a:endParaRPr/>
          </a:p>
        </p:txBody>
      </p:sp>
      <p:pic>
        <p:nvPicPr>
          <p:cNvPr descr="Une image contenant tennis, sport, sport athlétique, raquette&#10;&#10;Description générée automatiquement" id="114" name="Google Shape;114;p3"/>
          <p:cNvPicPr preferRelativeResize="0"/>
          <p:nvPr>
            <p:ph idx="2" type="pic"/>
          </p:nvPr>
        </p:nvPicPr>
        <p:blipFill rotWithShape="1">
          <a:blip r:embed="rId3">
            <a:alphaModFix/>
          </a:blip>
          <a:srcRect b="0" l="10410" r="10411" t="0"/>
          <a:stretch/>
        </p:blipFill>
        <p:spPr>
          <a:xfrm>
            <a:off x="5454000" y="1533524"/>
            <a:ext cx="3610800" cy="4559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p:nvPr/>
        </p:nvSpPr>
        <p:spPr>
          <a:xfrm>
            <a:off x="1932279" y="6251097"/>
            <a:ext cx="6042977" cy="38229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400">
                <a:solidFill>
                  <a:srgbClr val="FF0000"/>
                </a:solidFill>
                <a:latin typeface="Arial"/>
                <a:ea typeface="Arial"/>
                <a:cs typeface="Arial"/>
                <a:sym typeface="Arial"/>
              </a:rPr>
              <a:t>How do we check this hypothesis and measure luck vs. skill?</a:t>
            </a:r>
            <a:endParaRPr/>
          </a:p>
        </p:txBody>
      </p:sp>
      <p:grpSp>
        <p:nvGrpSpPr>
          <p:cNvPr id="121" name="Google Shape;121;p4"/>
          <p:cNvGrpSpPr/>
          <p:nvPr/>
        </p:nvGrpSpPr>
        <p:grpSpPr>
          <a:xfrm>
            <a:off x="517695" y="1162771"/>
            <a:ext cx="8918497" cy="2550312"/>
            <a:chOff x="517695" y="581867"/>
            <a:chExt cx="8918497" cy="2849864"/>
          </a:xfrm>
        </p:grpSpPr>
        <p:pic>
          <p:nvPicPr>
            <p:cNvPr id="122" name="Google Shape;122;p4"/>
            <p:cNvPicPr preferRelativeResize="0"/>
            <p:nvPr/>
          </p:nvPicPr>
          <p:blipFill rotWithShape="1">
            <a:blip r:embed="rId3">
              <a:alphaModFix/>
            </a:blip>
            <a:srcRect b="0" l="0" r="0" t="14197"/>
            <a:stretch/>
          </p:blipFill>
          <p:spPr>
            <a:xfrm>
              <a:off x="517695" y="581867"/>
              <a:ext cx="8870610" cy="2849864"/>
            </a:xfrm>
            <a:prstGeom prst="rect">
              <a:avLst/>
            </a:prstGeom>
            <a:noFill/>
            <a:ln>
              <a:noFill/>
            </a:ln>
          </p:spPr>
        </p:pic>
        <p:sp>
          <p:nvSpPr>
            <p:cNvPr id="123" name="Google Shape;123;p4"/>
            <p:cNvSpPr/>
            <p:nvPr/>
          </p:nvSpPr>
          <p:spPr>
            <a:xfrm>
              <a:off x="8389856" y="2926392"/>
              <a:ext cx="1046336" cy="34556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24" name="Google Shape;124;p4"/>
            <p:cNvSpPr txBox="1"/>
            <p:nvPr/>
          </p:nvSpPr>
          <p:spPr>
            <a:xfrm>
              <a:off x="2595767" y="623509"/>
              <a:ext cx="5220000" cy="321828"/>
            </a:xfrm>
            <a:prstGeom prst="rect">
              <a:avLst/>
            </a:prstGeom>
            <a:noFill/>
            <a:ln cap="flat" cmpd="sng" w="9525">
              <a:solidFill>
                <a:srgbClr val="0070C0"/>
              </a:solidFill>
              <a:prstDash val="solid"/>
              <a:round/>
              <a:headEnd len="sm" w="sm" type="none"/>
              <a:tailEnd len="sm" w="sm" type="none"/>
            </a:ln>
          </p:spPr>
          <p:txBody>
            <a:bodyPr anchorCtr="0" anchor="t" bIns="46800" lIns="0" spcFirstLastPara="1" rIns="90000" wrap="square" tIns="46800">
              <a:no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All ATP Players Max Winning Streaks against all their Opponents</a:t>
              </a:r>
              <a:endParaRPr/>
            </a:p>
          </p:txBody>
        </p:sp>
      </p:grpSp>
      <p:grpSp>
        <p:nvGrpSpPr>
          <p:cNvPr id="125" name="Google Shape;125;p4"/>
          <p:cNvGrpSpPr/>
          <p:nvPr/>
        </p:nvGrpSpPr>
        <p:grpSpPr>
          <a:xfrm>
            <a:off x="517695" y="3604477"/>
            <a:ext cx="8864430" cy="2550312"/>
            <a:chOff x="517695" y="3305387"/>
            <a:chExt cx="8864430" cy="2877576"/>
          </a:xfrm>
        </p:grpSpPr>
        <p:pic>
          <p:nvPicPr>
            <p:cNvPr id="126" name="Google Shape;126;p4"/>
            <p:cNvPicPr preferRelativeResize="0"/>
            <p:nvPr/>
          </p:nvPicPr>
          <p:blipFill rotWithShape="1">
            <a:blip r:embed="rId4">
              <a:alphaModFix/>
            </a:blip>
            <a:srcRect b="0" l="0" r="0" t="0"/>
            <a:stretch/>
          </p:blipFill>
          <p:spPr>
            <a:xfrm>
              <a:off x="517695" y="3774261"/>
              <a:ext cx="8790208" cy="2351875"/>
            </a:xfrm>
            <a:prstGeom prst="rect">
              <a:avLst/>
            </a:prstGeom>
            <a:noFill/>
            <a:ln>
              <a:noFill/>
            </a:ln>
          </p:spPr>
        </p:pic>
        <p:pic>
          <p:nvPicPr>
            <p:cNvPr id="127" name="Google Shape;127;p4"/>
            <p:cNvPicPr preferRelativeResize="0"/>
            <p:nvPr/>
          </p:nvPicPr>
          <p:blipFill rotWithShape="1">
            <a:blip r:embed="rId5">
              <a:alphaModFix/>
            </a:blip>
            <a:srcRect b="0" l="0" r="0" t="0"/>
            <a:stretch/>
          </p:blipFill>
          <p:spPr>
            <a:xfrm>
              <a:off x="517695" y="3305387"/>
              <a:ext cx="8864430" cy="2877576"/>
            </a:xfrm>
            <a:prstGeom prst="rect">
              <a:avLst/>
            </a:prstGeom>
            <a:noFill/>
            <a:ln>
              <a:noFill/>
            </a:ln>
          </p:spPr>
        </p:pic>
        <p:sp>
          <p:nvSpPr>
            <p:cNvPr id="128" name="Google Shape;128;p4"/>
            <p:cNvSpPr/>
            <p:nvPr/>
          </p:nvSpPr>
          <p:spPr>
            <a:xfrm>
              <a:off x="7494308" y="5601345"/>
              <a:ext cx="961897" cy="35203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29" name="Google Shape;129;p4"/>
            <p:cNvSpPr txBox="1"/>
            <p:nvPr/>
          </p:nvSpPr>
          <p:spPr>
            <a:xfrm>
              <a:off x="2595767" y="3394824"/>
              <a:ext cx="5184000" cy="324957"/>
            </a:xfrm>
            <a:prstGeom prst="rect">
              <a:avLst/>
            </a:prstGeom>
            <a:noFill/>
            <a:ln cap="flat" cmpd="sng" w="9525">
              <a:solidFill>
                <a:srgbClr val="0070C0"/>
              </a:solidFill>
              <a:prstDash val="solid"/>
              <a:round/>
              <a:headEnd len="sm" w="sm" type="none"/>
              <a:tailEnd len="sm" w="sm" type="none"/>
            </a:ln>
          </p:spPr>
          <p:txBody>
            <a:bodyPr anchorCtr="0" anchor="t" bIns="46800" lIns="0" spcFirstLastPara="1" rIns="90000" wrap="square" tIns="46800">
              <a:no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All </a:t>
              </a:r>
              <a:r>
                <a:rPr lang="fr-FR" sz="1400">
                  <a:solidFill>
                    <a:srgbClr val="00B050"/>
                  </a:solidFill>
                  <a:latin typeface="Arial"/>
                  <a:ea typeface="Arial"/>
                  <a:cs typeface="Arial"/>
                  <a:sym typeface="Arial"/>
                </a:rPr>
                <a:t>Nadal</a:t>
              </a:r>
              <a:r>
                <a:rPr lang="fr-FR" sz="1400">
                  <a:solidFill>
                    <a:schemeClr val="dk1"/>
                  </a:solidFill>
                  <a:latin typeface="Arial"/>
                  <a:ea typeface="Arial"/>
                  <a:cs typeface="Arial"/>
                  <a:sym typeface="Arial"/>
                </a:rPr>
                <a:t>’s Max Winning Streaks against all his Opponents</a:t>
              </a:r>
              <a:endParaRPr/>
            </a:p>
          </p:txBody>
        </p:sp>
      </p:grpSp>
      <p:sp>
        <p:nvSpPr>
          <p:cNvPr id="130" name="Google Shape;130;p4"/>
          <p:cNvSpPr txBox="1"/>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marR="0" rtl="0" algn="l">
              <a:lnSpc>
                <a:spcPct val="100000"/>
              </a:lnSpc>
              <a:spcBef>
                <a:spcPts val="0"/>
              </a:spcBef>
              <a:spcAft>
                <a:spcPts val="0"/>
              </a:spcAft>
              <a:buClr>
                <a:srgbClr val="354E5D"/>
              </a:buClr>
              <a:buSzPts val="1800"/>
              <a:buFont typeface="Arial"/>
              <a:buNone/>
            </a:pPr>
            <a:r>
              <a:rPr b="1" lang="fr-FR" sz="1800">
                <a:solidFill>
                  <a:srgbClr val="354E5D"/>
                </a:solidFill>
                <a:latin typeface="Arial"/>
                <a:ea typeface="Arial"/>
                <a:cs typeface="Arial"/>
                <a:sym typeface="Arial"/>
              </a:rPr>
              <a:t>The first hypothesis is that Nadal-Gasquet streak is highly unlikely</a:t>
            </a:r>
            <a:endParaRPr b="1" sz="1800">
              <a:solidFill>
                <a:srgbClr val="354E5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SRS and ELO models will be used to quantify the likelihood of this streak</a:t>
            </a:r>
            <a:endParaRPr/>
          </a:p>
        </p:txBody>
      </p:sp>
      <p:sp>
        <p:nvSpPr>
          <p:cNvPr id="136" name="Google Shape;136;p5"/>
          <p:cNvSpPr txBox="1"/>
          <p:nvPr>
            <p:ph idx="1" type="body"/>
          </p:nvPr>
        </p:nvSpPr>
        <p:spPr>
          <a:xfrm>
            <a:off x="523873" y="2731038"/>
            <a:ext cx="2264807" cy="395418"/>
          </a:xfrm>
          <a:prstGeom prst="rect">
            <a:avLst/>
          </a:prstGeom>
          <a:noFill/>
          <a:ln>
            <a:noFill/>
          </a:ln>
        </p:spPr>
        <p:txBody>
          <a:bodyPr anchorCtr="0" anchor="t" bIns="46800" lIns="0" spcFirstLastPara="1" rIns="90000" wrap="square" tIns="46800">
            <a:noAutofit/>
          </a:bodyPr>
          <a:lstStyle/>
          <a:p>
            <a:pPr indent="-450000" lvl="0" marL="450000" rtl="0" algn="l">
              <a:lnSpc>
                <a:spcPct val="100000"/>
              </a:lnSpc>
              <a:spcBef>
                <a:spcPts val="0"/>
              </a:spcBef>
              <a:spcAft>
                <a:spcPts val="0"/>
              </a:spcAft>
              <a:buSzPts val="1600"/>
              <a:buChar char="●"/>
            </a:pPr>
            <a:r>
              <a:rPr lang="fr-FR"/>
              <a:t>Rating all the ATP players on the circuit</a:t>
            </a:r>
            <a:endParaRPr/>
          </a:p>
          <a:p>
            <a:pPr indent="-450000" lvl="0" marL="450000" rtl="0" algn="l">
              <a:lnSpc>
                <a:spcPct val="100000"/>
              </a:lnSpc>
              <a:spcBef>
                <a:spcPts val="1800"/>
              </a:spcBef>
              <a:spcAft>
                <a:spcPts val="0"/>
              </a:spcAft>
              <a:buSzPts val="1600"/>
              <a:buChar char="●"/>
            </a:pPr>
            <a:r>
              <a:rPr lang="fr-FR"/>
              <a:t>Using two different models: ELO Model and SRS Model</a:t>
            </a:r>
            <a:endParaRPr/>
          </a:p>
          <a:p>
            <a:pPr indent="-450000" lvl="0" marL="450000" rtl="0" algn="l">
              <a:lnSpc>
                <a:spcPct val="100000"/>
              </a:lnSpc>
              <a:spcBef>
                <a:spcPts val="1800"/>
              </a:spcBef>
              <a:spcAft>
                <a:spcPts val="0"/>
              </a:spcAft>
              <a:buSzPts val="1600"/>
              <a:buChar char="●"/>
            </a:pPr>
            <a:r>
              <a:rPr lang="fr-FR"/>
              <a:t>Compare their performances and choose the best one</a:t>
            </a:r>
            <a:endParaRPr/>
          </a:p>
        </p:txBody>
      </p:sp>
      <p:sp>
        <p:nvSpPr>
          <p:cNvPr id="137" name="Google Shape;137;p5"/>
          <p:cNvSpPr/>
          <p:nvPr/>
        </p:nvSpPr>
        <p:spPr>
          <a:xfrm>
            <a:off x="523873" y="1408671"/>
            <a:ext cx="2268754" cy="815546"/>
          </a:xfrm>
          <a:prstGeom prst="rect">
            <a:avLst/>
          </a:prstGeom>
          <a:solidFill>
            <a:srgbClr val="354E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400">
                <a:solidFill>
                  <a:schemeClr val="lt1"/>
                </a:solidFill>
                <a:latin typeface="Arial"/>
                <a:ea typeface="Arial"/>
                <a:cs typeface="Arial"/>
                <a:sym typeface="Arial"/>
              </a:rPr>
              <a:t>Rating for the two players</a:t>
            </a:r>
            <a:endParaRPr/>
          </a:p>
        </p:txBody>
      </p:sp>
      <p:sp>
        <p:nvSpPr>
          <p:cNvPr id="138" name="Google Shape;138;p5"/>
          <p:cNvSpPr/>
          <p:nvPr/>
        </p:nvSpPr>
        <p:spPr>
          <a:xfrm>
            <a:off x="3820596" y="1408670"/>
            <a:ext cx="2268754" cy="815547"/>
          </a:xfrm>
          <a:prstGeom prst="rect">
            <a:avLst/>
          </a:prstGeom>
          <a:solidFill>
            <a:srgbClr val="354E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400">
                <a:solidFill>
                  <a:schemeClr val="lt1"/>
                </a:solidFill>
                <a:latin typeface="Arial"/>
                <a:ea typeface="Arial"/>
                <a:cs typeface="Arial"/>
                <a:sym typeface="Arial"/>
              </a:rPr>
              <a:t>Probability of the outcome of the match</a:t>
            </a:r>
            <a:endParaRPr/>
          </a:p>
        </p:txBody>
      </p:sp>
      <p:sp>
        <p:nvSpPr>
          <p:cNvPr id="139" name="Google Shape;139;p5"/>
          <p:cNvSpPr/>
          <p:nvPr/>
        </p:nvSpPr>
        <p:spPr>
          <a:xfrm>
            <a:off x="7117320" y="1414412"/>
            <a:ext cx="2268754" cy="809806"/>
          </a:xfrm>
          <a:prstGeom prst="rect">
            <a:avLst/>
          </a:prstGeom>
          <a:solidFill>
            <a:srgbClr val="354E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400">
                <a:solidFill>
                  <a:schemeClr val="lt1"/>
                </a:solidFill>
                <a:latin typeface="Arial"/>
                <a:ea typeface="Arial"/>
                <a:cs typeface="Arial"/>
                <a:sym typeface="Arial"/>
              </a:rPr>
              <a:t>Monte Carlo simulations</a:t>
            </a:r>
            <a:endParaRPr/>
          </a:p>
        </p:txBody>
      </p:sp>
      <p:sp>
        <p:nvSpPr>
          <p:cNvPr id="140" name="Google Shape;140;p5"/>
          <p:cNvSpPr/>
          <p:nvPr/>
        </p:nvSpPr>
        <p:spPr>
          <a:xfrm rot="5400000">
            <a:off x="3108903" y="1547338"/>
            <a:ext cx="395417" cy="630195"/>
          </a:xfrm>
          <a:prstGeom prst="upArrow">
            <a:avLst>
              <a:gd fmla="val 50000" name="adj1"/>
              <a:gd fmla="val 50000" name="adj2"/>
            </a:avLst>
          </a:prstGeom>
          <a:solidFill>
            <a:srgbClr val="608A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41" name="Google Shape;141;p5"/>
          <p:cNvSpPr/>
          <p:nvPr/>
        </p:nvSpPr>
        <p:spPr>
          <a:xfrm rot="5400000">
            <a:off x="6405626" y="1547337"/>
            <a:ext cx="395417" cy="630195"/>
          </a:xfrm>
          <a:prstGeom prst="upArrow">
            <a:avLst>
              <a:gd fmla="val 50000" name="adj1"/>
              <a:gd fmla="val 50000" name="adj2"/>
            </a:avLst>
          </a:prstGeom>
          <a:solidFill>
            <a:srgbClr val="608A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42" name="Google Shape;142;p5"/>
          <p:cNvSpPr txBox="1"/>
          <p:nvPr/>
        </p:nvSpPr>
        <p:spPr>
          <a:xfrm>
            <a:off x="3820597" y="2731038"/>
            <a:ext cx="2268754" cy="395417"/>
          </a:xfrm>
          <a:prstGeom prst="rect">
            <a:avLst/>
          </a:prstGeom>
          <a:noFill/>
          <a:ln>
            <a:noFill/>
          </a:ln>
        </p:spPr>
        <p:txBody>
          <a:bodyPr anchorCtr="0" anchor="t" bIns="46800" lIns="0" spcFirstLastPara="1" rIns="90000" wrap="square" tIns="46800">
            <a:noAutofit/>
          </a:bodyPr>
          <a:lstStyle/>
          <a:p>
            <a:pPr indent="-450000" lvl="0" marL="450000" marR="0" rtl="0" algn="l">
              <a:lnSpc>
                <a:spcPct val="100000"/>
              </a:lnSpc>
              <a:spcBef>
                <a:spcPts val="0"/>
              </a:spcBef>
              <a:spcAft>
                <a:spcPts val="0"/>
              </a:spcAft>
              <a:buClr>
                <a:srgbClr val="354E5D"/>
              </a:buClr>
              <a:buSzPts val="1600"/>
              <a:buFont typeface="Noto Sans Symbols"/>
              <a:buChar char="●"/>
            </a:pPr>
            <a:r>
              <a:rPr b="0" lang="fr-FR" sz="1600">
                <a:solidFill>
                  <a:schemeClr val="dk1"/>
                </a:solidFill>
                <a:latin typeface="Arial"/>
                <a:ea typeface="Arial"/>
                <a:cs typeface="Arial"/>
                <a:sym typeface="Arial"/>
              </a:rPr>
              <a:t>First, compute the </a:t>
            </a:r>
            <a:r>
              <a:rPr b="1" lang="fr-FR" sz="1600">
                <a:solidFill>
                  <a:schemeClr val="dk1"/>
                </a:solidFill>
                <a:latin typeface="Arial"/>
                <a:ea typeface="Arial"/>
                <a:cs typeface="Arial"/>
                <a:sym typeface="Arial"/>
              </a:rPr>
              <a:t>probability of winning a point </a:t>
            </a:r>
            <a:r>
              <a:rPr b="0" lang="fr-FR" sz="1600">
                <a:solidFill>
                  <a:schemeClr val="dk1"/>
                </a:solidFill>
                <a:latin typeface="Arial"/>
                <a:ea typeface="Arial"/>
                <a:cs typeface="Arial"/>
                <a:sym typeface="Arial"/>
              </a:rPr>
              <a:t>depending on the ratings of the two players</a:t>
            </a:r>
            <a:endParaRPr/>
          </a:p>
          <a:p>
            <a:pPr indent="-450000" lvl="0" marL="450000" marR="0" rtl="0" algn="l">
              <a:lnSpc>
                <a:spcPct val="100000"/>
              </a:lnSpc>
              <a:spcBef>
                <a:spcPts val="1800"/>
              </a:spcBef>
              <a:spcAft>
                <a:spcPts val="0"/>
              </a:spcAft>
              <a:buClr>
                <a:srgbClr val="354E5D"/>
              </a:buClr>
              <a:buSzPts val="1600"/>
              <a:buFont typeface="Noto Sans Symbols"/>
              <a:buChar char="●"/>
            </a:pPr>
            <a:r>
              <a:rPr b="0" lang="fr-FR" sz="1600">
                <a:solidFill>
                  <a:schemeClr val="dk1"/>
                </a:solidFill>
                <a:latin typeface="Arial"/>
                <a:ea typeface="Arial"/>
                <a:cs typeface="Arial"/>
                <a:sym typeface="Arial"/>
              </a:rPr>
              <a:t>Deduce the probability of winning a tie-break, a set and then a match</a:t>
            </a:r>
            <a:endParaRPr/>
          </a:p>
        </p:txBody>
      </p:sp>
      <p:sp>
        <p:nvSpPr>
          <p:cNvPr id="143" name="Google Shape;143;p5"/>
          <p:cNvSpPr txBox="1"/>
          <p:nvPr/>
        </p:nvSpPr>
        <p:spPr>
          <a:xfrm>
            <a:off x="7117320" y="2731038"/>
            <a:ext cx="2268754" cy="395417"/>
          </a:xfrm>
          <a:prstGeom prst="rect">
            <a:avLst/>
          </a:prstGeom>
          <a:noFill/>
          <a:ln>
            <a:noFill/>
          </a:ln>
        </p:spPr>
        <p:txBody>
          <a:bodyPr anchorCtr="0" anchor="t" bIns="46800" lIns="0" spcFirstLastPara="1" rIns="90000" wrap="square" tIns="46800">
            <a:noAutofit/>
          </a:bodyPr>
          <a:lstStyle/>
          <a:p>
            <a:pPr indent="-450000" lvl="0" marL="450000" marR="0" rtl="0" algn="l">
              <a:lnSpc>
                <a:spcPct val="100000"/>
              </a:lnSpc>
              <a:spcBef>
                <a:spcPts val="0"/>
              </a:spcBef>
              <a:spcAft>
                <a:spcPts val="0"/>
              </a:spcAft>
              <a:buClr>
                <a:srgbClr val="354E5D"/>
              </a:buClr>
              <a:buSzPts val="1600"/>
              <a:buFont typeface="Noto Sans Symbols"/>
              <a:buChar char="●"/>
            </a:pPr>
            <a:r>
              <a:rPr b="0" lang="fr-FR" sz="1600">
                <a:solidFill>
                  <a:schemeClr val="dk1"/>
                </a:solidFill>
                <a:latin typeface="Arial"/>
                <a:ea typeface="Arial"/>
                <a:cs typeface="Arial"/>
                <a:sym typeface="Arial"/>
              </a:rPr>
              <a:t>Computation of a 18 matches streak for several players</a:t>
            </a:r>
            <a:endParaRPr/>
          </a:p>
          <a:p>
            <a:pPr indent="-450000" lvl="0" marL="450000" marR="0" rtl="0" algn="l">
              <a:lnSpc>
                <a:spcPct val="100000"/>
              </a:lnSpc>
              <a:spcBef>
                <a:spcPts val="1800"/>
              </a:spcBef>
              <a:spcAft>
                <a:spcPts val="0"/>
              </a:spcAft>
              <a:buClr>
                <a:srgbClr val="354E5D"/>
              </a:buClr>
              <a:buSzPts val="1600"/>
              <a:buFont typeface="Noto Sans Symbols"/>
              <a:buChar char="●"/>
            </a:pPr>
            <a:r>
              <a:rPr b="0" lang="fr-FR" sz="1600">
                <a:solidFill>
                  <a:schemeClr val="dk1"/>
                </a:solidFill>
                <a:latin typeface="Arial"/>
                <a:ea typeface="Arial"/>
                <a:cs typeface="Arial"/>
                <a:sym typeface="Arial"/>
              </a:rPr>
              <a:t>Iterating the simulation 1000 times for each pair of players</a:t>
            </a:r>
            <a:endParaRPr/>
          </a:p>
        </p:txBody>
      </p:sp>
      <p:cxnSp>
        <p:nvCxnSpPr>
          <p:cNvPr id="144" name="Google Shape;144;p5"/>
          <p:cNvCxnSpPr/>
          <p:nvPr/>
        </p:nvCxnSpPr>
        <p:spPr>
          <a:xfrm>
            <a:off x="3306611" y="2516855"/>
            <a:ext cx="0" cy="3397913"/>
          </a:xfrm>
          <a:prstGeom prst="straightConnector1">
            <a:avLst/>
          </a:prstGeom>
          <a:noFill/>
          <a:ln cap="flat" cmpd="sng" w="9525">
            <a:solidFill>
              <a:srgbClr val="DDDDDD"/>
            </a:solidFill>
            <a:prstDash val="solid"/>
            <a:miter lim="800000"/>
            <a:headEnd len="sm" w="sm" type="none"/>
            <a:tailEnd len="sm" w="sm" type="none"/>
          </a:ln>
        </p:spPr>
      </p:cxnSp>
      <p:cxnSp>
        <p:nvCxnSpPr>
          <p:cNvPr id="145" name="Google Shape;145;p5"/>
          <p:cNvCxnSpPr/>
          <p:nvPr/>
        </p:nvCxnSpPr>
        <p:spPr>
          <a:xfrm>
            <a:off x="6603334" y="2516855"/>
            <a:ext cx="0" cy="3397913"/>
          </a:xfrm>
          <a:prstGeom prst="straightConnector1">
            <a:avLst/>
          </a:prstGeom>
          <a:noFill/>
          <a:ln cap="flat" cmpd="sng" w="9525">
            <a:solidFill>
              <a:srgbClr val="DDDDDD"/>
            </a:solidFill>
            <a:prstDash val="solid"/>
            <a:miter lim="800000"/>
            <a:headEnd len="sm" w="sm" type="none"/>
            <a:tailEnd len="sm" w="sm" type="none"/>
          </a:ln>
        </p:spPr>
      </p:cxnSp>
      <p:sp>
        <p:nvSpPr>
          <p:cNvPr id="146" name="Google Shape;146;p5"/>
          <p:cNvSpPr/>
          <p:nvPr/>
        </p:nvSpPr>
        <p:spPr>
          <a:xfrm rot="10800000">
            <a:off x="8053988" y="5128490"/>
            <a:ext cx="395417" cy="630195"/>
          </a:xfrm>
          <a:prstGeom prst="up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47" name="Google Shape;147;p5"/>
          <p:cNvSpPr txBox="1"/>
          <p:nvPr/>
        </p:nvSpPr>
        <p:spPr>
          <a:xfrm>
            <a:off x="7117319" y="5914768"/>
            <a:ext cx="2268754" cy="395417"/>
          </a:xfrm>
          <a:prstGeom prst="rect">
            <a:avLst/>
          </a:prstGeom>
          <a:noFill/>
          <a:ln>
            <a:noFill/>
          </a:ln>
        </p:spPr>
        <p:txBody>
          <a:bodyPr anchorCtr="0" anchor="t" bIns="46800" lIns="0" spcFirstLastPara="1" rIns="90000" wrap="square" tIns="46800">
            <a:noAutofit/>
          </a:bodyPr>
          <a:lstStyle/>
          <a:p>
            <a:pPr indent="0" lvl="0" marL="0" marR="0" rtl="0" algn="ctr">
              <a:lnSpc>
                <a:spcPct val="100000"/>
              </a:lnSpc>
              <a:spcBef>
                <a:spcPts val="0"/>
              </a:spcBef>
              <a:spcAft>
                <a:spcPts val="0"/>
              </a:spcAft>
              <a:buClr>
                <a:srgbClr val="354E5D"/>
              </a:buClr>
              <a:buSzPts val="1600"/>
              <a:buFont typeface="Noto Sans Symbols"/>
              <a:buNone/>
            </a:pPr>
            <a:r>
              <a:rPr b="0" lang="fr-FR" sz="1600">
                <a:solidFill>
                  <a:schemeClr val="dk1"/>
                </a:solidFill>
                <a:latin typeface="Arial"/>
                <a:ea typeface="Arial"/>
                <a:cs typeface="Arial"/>
                <a:sym typeface="Arial"/>
              </a:rPr>
              <a:t>Conclude about the </a:t>
            </a:r>
            <a:r>
              <a:rPr b="1" lang="fr-FR" sz="1600">
                <a:solidFill>
                  <a:schemeClr val="dk1"/>
                </a:solidFill>
                <a:latin typeface="Arial"/>
                <a:ea typeface="Arial"/>
                <a:cs typeface="Arial"/>
                <a:sym typeface="Arial"/>
              </a:rPr>
              <a:t>likelihood of such a streak</a:t>
            </a:r>
            <a:endParaRPr/>
          </a:p>
        </p:txBody>
      </p:sp>
      <p:sp>
        <p:nvSpPr>
          <p:cNvPr id="148" name="Google Shape;148;p5"/>
          <p:cNvSpPr txBox="1"/>
          <p:nvPr/>
        </p:nvSpPr>
        <p:spPr>
          <a:xfrm>
            <a:off x="8303741" y="7945395"/>
            <a:ext cx="0" cy="0"/>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SRS model gives inconclusive results due to lack of data </a:t>
            </a:r>
            <a:endParaRPr/>
          </a:p>
        </p:txBody>
      </p:sp>
      <p:sp>
        <p:nvSpPr>
          <p:cNvPr id="155" name="Google Shape;155;p6"/>
          <p:cNvSpPr txBox="1"/>
          <p:nvPr>
            <p:ph idx="1" type="body"/>
          </p:nvPr>
        </p:nvSpPr>
        <p:spPr>
          <a:xfrm>
            <a:off x="523873" y="1771200"/>
            <a:ext cx="5171249" cy="3130738"/>
          </a:xfrm>
          <a:prstGeom prst="rect">
            <a:avLst/>
          </a:prstGeom>
          <a:blipFill rotWithShape="1">
            <a:blip r:embed="rId3">
              <a:alphaModFix/>
            </a:blip>
            <a:stretch>
              <a:fillRect b="0" l="-1715" r="0" t="0"/>
            </a:stretch>
          </a:blipFill>
          <a:ln>
            <a:noFill/>
          </a:ln>
        </p:spPr>
        <p:txBody>
          <a:bodyPr anchorCtr="0" anchor="t" bIns="46800" lIns="0" spcFirstLastPara="1" rIns="90000" wrap="square" tIns="46800">
            <a:noAutofit/>
          </a:bodyPr>
          <a:lstStyle/>
          <a:p>
            <a:pPr indent="-266700" lvl="0" marL="266700" rtl="0" algn="l">
              <a:lnSpc>
                <a:spcPct val="100000"/>
              </a:lnSpc>
              <a:spcBef>
                <a:spcPts val="0"/>
              </a:spcBef>
              <a:spcAft>
                <a:spcPts val="0"/>
              </a:spcAft>
              <a:buSzPts val="1200"/>
              <a:buChar char="●"/>
            </a:pPr>
            <a:r>
              <a:rPr lang="fr-FR"/>
              <a:t> </a:t>
            </a:r>
            <a:endParaRPr/>
          </a:p>
        </p:txBody>
      </p:sp>
      <p:sp>
        <p:nvSpPr>
          <p:cNvPr id="156" name="Google Shape;156;p6"/>
          <p:cNvSpPr txBox="1"/>
          <p:nvPr>
            <p:ph idx="3" type="body"/>
          </p:nvPr>
        </p:nvSpPr>
        <p:spPr>
          <a:xfrm>
            <a:off x="523875" y="1160463"/>
            <a:ext cx="3892550" cy="336550"/>
          </a:xfrm>
          <a:prstGeom prst="rect">
            <a:avLst/>
          </a:prstGeom>
          <a:noFill/>
          <a:ln>
            <a:noFill/>
          </a:ln>
        </p:spPr>
        <p:txBody>
          <a:bodyPr anchorCtr="0" anchor="t" bIns="46800" lIns="90000" spcFirstLastPara="1" rIns="90000" wrap="square" tIns="46800">
            <a:noAutofit/>
          </a:bodyPr>
          <a:lstStyle/>
          <a:p>
            <a:pPr indent="0" lvl="0" marL="0" rtl="0" algn="ctr">
              <a:lnSpc>
                <a:spcPct val="100000"/>
              </a:lnSpc>
              <a:spcBef>
                <a:spcPts val="0"/>
              </a:spcBef>
              <a:spcAft>
                <a:spcPts val="0"/>
              </a:spcAft>
              <a:buSzPts val="1400"/>
              <a:buNone/>
            </a:pPr>
            <a:r>
              <a:rPr lang="fr-FR"/>
              <a:t>Hypothesis and building of the model</a:t>
            </a:r>
            <a:endParaRPr/>
          </a:p>
        </p:txBody>
      </p:sp>
      <p:sp>
        <p:nvSpPr>
          <p:cNvPr id="157" name="Google Shape;157;p6"/>
          <p:cNvSpPr txBox="1"/>
          <p:nvPr>
            <p:ph idx="4" type="body"/>
          </p:nvPr>
        </p:nvSpPr>
        <p:spPr>
          <a:xfrm>
            <a:off x="5499047" y="1160463"/>
            <a:ext cx="3892550" cy="336550"/>
          </a:xfrm>
          <a:prstGeom prst="rect">
            <a:avLst/>
          </a:prstGeom>
          <a:noFill/>
          <a:ln>
            <a:noFill/>
          </a:ln>
        </p:spPr>
        <p:txBody>
          <a:bodyPr anchorCtr="0" anchor="t" bIns="46800" lIns="90000" spcFirstLastPara="1" rIns="90000" wrap="square" tIns="46800">
            <a:noAutofit/>
          </a:bodyPr>
          <a:lstStyle/>
          <a:p>
            <a:pPr indent="0" lvl="0" marL="0" rtl="0" algn="ctr">
              <a:lnSpc>
                <a:spcPct val="100000"/>
              </a:lnSpc>
              <a:spcBef>
                <a:spcPts val="0"/>
              </a:spcBef>
              <a:spcAft>
                <a:spcPts val="0"/>
              </a:spcAft>
              <a:buSzPts val="1400"/>
              <a:buNone/>
            </a:pPr>
            <a:r>
              <a:rPr lang="fr-FR"/>
              <a:t>Outcomes of the model</a:t>
            </a:r>
            <a:endParaRPr/>
          </a:p>
        </p:txBody>
      </p:sp>
      <p:sp>
        <p:nvSpPr>
          <p:cNvPr id="158" name="Google Shape;158;p6"/>
          <p:cNvSpPr/>
          <p:nvPr/>
        </p:nvSpPr>
        <p:spPr>
          <a:xfrm>
            <a:off x="1226326" y="3772911"/>
            <a:ext cx="3398226" cy="49743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59" name="Google Shape;159;p6"/>
          <p:cNvSpPr txBox="1"/>
          <p:nvPr/>
        </p:nvSpPr>
        <p:spPr>
          <a:xfrm>
            <a:off x="515579" y="5134425"/>
            <a:ext cx="5179543" cy="1266375"/>
          </a:xfrm>
          <a:prstGeom prst="rect">
            <a:avLst/>
          </a:prstGeom>
          <a:noFill/>
          <a:ln>
            <a:noFill/>
          </a:ln>
        </p:spPr>
        <p:txBody>
          <a:bodyPr anchorCtr="0" anchor="t" bIns="46800" lIns="0" spcFirstLastPara="1" rIns="90000" wrap="square" tIns="46800">
            <a:noAutofit/>
          </a:bodyPr>
          <a:lstStyle/>
          <a:p>
            <a:pPr indent="0" lvl="0" marL="0" marR="0" rtl="0" algn="l">
              <a:lnSpc>
                <a:spcPct val="100000"/>
              </a:lnSpc>
              <a:spcBef>
                <a:spcPts val="0"/>
              </a:spcBef>
              <a:spcAft>
                <a:spcPts val="0"/>
              </a:spcAft>
              <a:buClr>
                <a:srgbClr val="354E5D"/>
              </a:buClr>
              <a:buSzPts val="1200"/>
              <a:buFont typeface="Noto Sans Symbols"/>
              <a:buNone/>
            </a:pPr>
            <a:r>
              <a:rPr b="1" lang="fr-FR" sz="1200">
                <a:solidFill>
                  <a:srgbClr val="FF0000"/>
                </a:solidFill>
                <a:latin typeface="Arial"/>
                <a:ea typeface="Arial"/>
                <a:cs typeface="Arial"/>
                <a:sym typeface="Arial"/>
              </a:rPr>
              <a:t>Major challenge regarding the data:</a:t>
            </a:r>
            <a:r>
              <a:rPr lang="fr-FR" sz="1200">
                <a:solidFill>
                  <a:schemeClr val="dk1"/>
                </a:solidFill>
                <a:latin typeface="Arial"/>
                <a:ea typeface="Arial"/>
                <a:cs typeface="Arial"/>
                <a:sym typeface="Arial"/>
              </a:rPr>
              <a:t> not many charted matches available </a:t>
            </a:r>
            <a:endParaRPr/>
          </a:p>
          <a:p>
            <a:pPr indent="0" lvl="0" marL="0" marR="0" rtl="0" algn="l">
              <a:lnSpc>
                <a:spcPct val="100000"/>
              </a:lnSpc>
              <a:spcBef>
                <a:spcPts val="1800"/>
              </a:spcBef>
              <a:spcAft>
                <a:spcPts val="0"/>
              </a:spcAft>
              <a:buClr>
                <a:srgbClr val="354E5D"/>
              </a:buClr>
              <a:buSzPts val="1200"/>
              <a:buFont typeface="Noto Sans Symbols"/>
              <a:buNone/>
            </a:pPr>
            <a:r>
              <a:rPr b="1" lang="fr-FR" sz="1200">
                <a:solidFill>
                  <a:schemeClr val="dk1"/>
                </a:solidFill>
                <a:latin typeface="Arial"/>
                <a:ea typeface="Arial"/>
                <a:cs typeface="Arial"/>
                <a:sym typeface="Arial"/>
              </a:rPr>
              <a:t>Solution found</a:t>
            </a:r>
            <a:r>
              <a:rPr lang="fr-FR" sz="1200">
                <a:solidFill>
                  <a:schemeClr val="dk1"/>
                </a:solidFill>
                <a:latin typeface="Arial"/>
                <a:ea typeface="Arial"/>
                <a:cs typeface="Arial"/>
                <a:sym typeface="Arial"/>
              </a:rPr>
              <a:t>: extrapolate the number of points won with </a:t>
            </a:r>
            <a:r>
              <a:rPr b="1" lang="fr-FR" sz="1200">
                <a:solidFill>
                  <a:schemeClr val="dk1"/>
                </a:solidFill>
                <a:latin typeface="Arial"/>
                <a:ea typeface="Arial"/>
                <a:cs typeface="Arial"/>
                <a:sym typeface="Arial"/>
              </a:rPr>
              <a:t>linear regression </a:t>
            </a:r>
            <a:r>
              <a:rPr lang="fr-FR" sz="1200">
                <a:solidFill>
                  <a:schemeClr val="dk1"/>
                </a:solidFill>
                <a:latin typeface="Arial"/>
                <a:ea typeface="Arial"/>
                <a:cs typeface="Arial"/>
                <a:sym typeface="Arial"/>
              </a:rPr>
              <a:t>using the match final score and the available charted matches.</a:t>
            </a:r>
            <a:endParaRPr/>
          </a:p>
        </p:txBody>
      </p:sp>
      <p:sp>
        <p:nvSpPr>
          <p:cNvPr id="160" name="Google Shape;160;p6"/>
          <p:cNvSpPr txBox="1"/>
          <p:nvPr/>
        </p:nvSpPr>
        <p:spPr>
          <a:xfrm>
            <a:off x="6048018" y="3566503"/>
            <a:ext cx="2825261" cy="310190"/>
          </a:xfrm>
          <a:prstGeom prst="rect">
            <a:avLst/>
          </a:prstGeom>
          <a:noFill/>
          <a:ln>
            <a:noFill/>
          </a:ln>
        </p:spPr>
        <p:txBody>
          <a:bodyPr anchorCtr="0" anchor="t" bIns="46800" lIns="0" spcFirstLastPara="1" rIns="90000" wrap="square" tIns="46800">
            <a:noAutofit/>
          </a:bodyPr>
          <a:lstStyle/>
          <a:p>
            <a:pPr indent="0" lvl="0" marL="0" marR="0" rtl="0" algn="ctr">
              <a:spcBef>
                <a:spcPts val="0"/>
              </a:spcBef>
              <a:spcAft>
                <a:spcPts val="0"/>
              </a:spcAft>
              <a:buNone/>
            </a:pPr>
            <a:r>
              <a:rPr i="1" lang="fr-FR" sz="1200">
                <a:solidFill>
                  <a:schemeClr val="dk1"/>
                </a:solidFill>
                <a:latin typeface="Arial"/>
                <a:ea typeface="Arial"/>
                <a:cs typeface="Arial"/>
                <a:sym typeface="Arial"/>
              </a:rPr>
              <a:t>Top 5 server rankings in 2019</a:t>
            </a:r>
            <a:endParaRPr/>
          </a:p>
        </p:txBody>
      </p:sp>
      <p:sp>
        <p:nvSpPr>
          <p:cNvPr id="161" name="Google Shape;161;p6"/>
          <p:cNvSpPr txBox="1"/>
          <p:nvPr/>
        </p:nvSpPr>
        <p:spPr>
          <a:xfrm>
            <a:off x="6048018" y="6235188"/>
            <a:ext cx="2825261" cy="310190"/>
          </a:xfrm>
          <a:prstGeom prst="rect">
            <a:avLst/>
          </a:prstGeom>
          <a:noFill/>
          <a:ln>
            <a:noFill/>
          </a:ln>
        </p:spPr>
        <p:txBody>
          <a:bodyPr anchorCtr="0" anchor="t" bIns="46800" lIns="0" spcFirstLastPara="1" rIns="90000" wrap="square" tIns="46800">
            <a:noAutofit/>
          </a:bodyPr>
          <a:lstStyle/>
          <a:p>
            <a:pPr indent="0" lvl="0" marL="0" marR="0" rtl="0" algn="ctr">
              <a:spcBef>
                <a:spcPts val="0"/>
              </a:spcBef>
              <a:spcAft>
                <a:spcPts val="0"/>
              </a:spcAft>
              <a:buNone/>
            </a:pPr>
            <a:r>
              <a:rPr i="1" lang="fr-FR" sz="1200">
                <a:solidFill>
                  <a:schemeClr val="dk1"/>
                </a:solidFill>
                <a:latin typeface="Arial"/>
                <a:ea typeface="Arial"/>
                <a:cs typeface="Arial"/>
                <a:sym typeface="Arial"/>
              </a:rPr>
              <a:t>Top 5 receivers rankings in 2019</a:t>
            </a:r>
            <a:endParaRPr/>
          </a:p>
        </p:txBody>
      </p:sp>
      <p:graphicFrame>
        <p:nvGraphicFramePr>
          <p:cNvPr id="162" name="Google Shape;162;p6"/>
          <p:cNvGraphicFramePr/>
          <p:nvPr/>
        </p:nvGraphicFramePr>
        <p:xfrm>
          <a:off x="6354771" y="1511612"/>
          <a:ext cx="3000000" cy="3000000"/>
        </p:xfrm>
        <a:graphic>
          <a:graphicData uri="http://schemas.openxmlformats.org/drawingml/2006/table">
            <a:tbl>
              <a:tblPr bandRow="1" firstRow="1">
                <a:noFill/>
                <a:tableStyleId>{D8618B05-1186-41FA-BC04-4320B7A05266}</a:tableStyleId>
              </a:tblPr>
              <a:tblGrid>
                <a:gridCol w="1518425"/>
                <a:gridCol w="703375"/>
              </a:tblGrid>
              <a:tr h="299725">
                <a:tc>
                  <a:txBody>
                    <a:bodyPr/>
                    <a:lstStyle/>
                    <a:p>
                      <a:pPr indent="0" lvl="0" marL="0" marR="0" rtl="0" algn="l">
                        <a:spcBef>
                          <a:spcPts val="0"/>
                        </a:spcBef>
                        <a:spcAft>
                          <a:spcPts val="0"/>
                        </a:spcAft>
                        <a:buNone/>
                      </a:pPr>
                      <a:r>
                        <a:rPr lang="fr-FR" sz="1100" u="none" cap="none" strike="noStrike"/>
                        <a:t>Server</a:t>
                      </a:r>
                      <a:endParaRPr/>
                    </a:p>
                  </a:txBody>
                  <a:tcPr marT="45725" marB="45725" marR="91450" marL="91450"/>
                </a:tc>
                <a:tc>
                  <a:txBody>
                    <a:bodyPr/>
                    <a:lstStyle/>
                    <a:p>
                      <a:pPr indent="0" lvl="0" marL="0" marR="0" rtl="0" algn="l">
                        <a:spcBef>
                          <a:spcPts val="0"/>
                        </a:spcBef>
                        <a:spcAft>
                          <a:spcPts val="0"/>
                        </a:spcAft>
                        <a:buNone/>
                      </a:pPr>
                      <a:r>
                        <a:rPr lang="fr-FR" sz="1100"/>
                        <a:t>Rating</a:t>
                      </a:r>
                      <a:endParaRPr/>
                    </a:p>
                  </a:txBody>
                  <a:tcPr marT="45725" marB="45725" marR="91450" marL="91450"/>
                </a:tc>
              </a:tr>
              <a:tr h="358900">
                <a:tc>
                  <a:txBody>
                    <a:bodyPr/>
                    <a:lstStyle/>
                    <a:p>
                      <a:pPr indent="0" lvl="0" marL="0" marR="0" rtl="0" algn="l">
                        <a:spcBef>
                          <a:spcPts val="0"/>
                        </a:spcBef>
                        <a:spcAft>
                          <a:spcPts val="0"/>
                        </a:spcAft>
                        <a:buNone/>
                      </a:pPr>
                      <a:r>
                        <a:rPr lang="fr-FR" sz="1100"/>
                        <a:t>Thanasi Kokkinakis</a:t>
                      </a:r>
                      <a:endParaRPr sz="1100"/>
                    </a:p>
                  </a:txBody>
                  <a:tcPr marT="45725" marB="45725" marR="91450" marL="91450"/>
                </a:tc>
                <a:tc>
                  <a:txBody>
                    <a:bodyPr/>
                    <a:lstStyle/>
                    <a:p>
                      <a:pPr indent="0" lvl="0" marL="0" marR="0" rtl="0" algn="l">
                        <a:spcBef>
                          <a:spcPts val="0"/>
                        </a:spcBef>
                        <a:spcAft>
                          <a:spcPts val="0"/>
                        </a:spcAft>
                        <a:buNone/>
                      </a:pPr>
                      <a:r>
                        <a:rPr lang="fr-FR" sz="1100"/>
                        <a:t>0.3056</a:t>
                      </a:r>
                      <a:endParaRPr/>
                    </a:p>
                  </a:txBody>
                  <a:tcPr marT="45725" marB="45725" marR="91450" marL="91450"/>
                </a:tc>
              </a:tr>
              <a:tr h="358900">
                <a:tc>
                  <a:txBody>
                    <a:bodyPr/>
                    <a:lstStyle/>
                    <a:p>
                      <a:pPr indent="0" lvl="0" marL="0" marR="0" rtl="0" algn="l">
                        <a:spcBef>
                          <a:spcPts val="0"/>
                        </a:spcBef>
                        <a:spcAft>
                          <a:spcPts val="0"/>
                        </a:spcAft>
                        <a:buNone/>
                      </a:pPr>
                      <a:r>
                        <a:rPr lang="fr-FR" sz="1100"/>
                        <a:t>Maximilian Marterer</a:t>
                      </a:r>
                      <a:endParaRPr sz="1100"/>
                    </a:p>
                  </a:txBody>
                  <a:tcPr marT="45725" marB="45725" marR="91450" marL="91450"/>
                </a:tc>
                <a:tc>
                  <a:txBody>
                    <a:bodyPr/>
                    <a:lstStyle/>
                    <a:p>
                      <a:pPr indent="0" lvl="0" marL="0" marR="0" rtl="0" algn="l">
                        <a:spcBef>
                          <a:spcPts val="0"/>
                        </a:spcBef>
                        <a:spcAft>
                          <a:spcPts val="0"/>
                        </a:spcAft>
                        <a:buNone/>
                      </a:pPr>
                      <a:r>
                        <a:rPr lang="fr-FR" sz="1100"/>
                        <a:t>0.1271</a:t>
                      </a:r>
                      <a:endParaRPr/>
                    </a:p>
                  </a:txBody>
                  <a:tcPr marT="45725" marB="45725" marR="91450" marL="91450"/>
                </a:tc>
              </a:tr>
              <a:tr h="299725">
                <a:tc>
                  <a:txBody>
                    <a:bodyPr/>
                    <a:lstStyle/>
                    <a:p>
                      <a:pPr indent="0" lvl="0" marL="0" marR="0" rtl="0" algn="l">
                        <a:spcBef>
                          <a:spcPts val="0"/>
                        </a:spcBef>
                        <a:spcAft>
                          <a:spcPts val="0"/>
                        </a:spcAft>
                        <a:buNone/>
                      </a:pPr>
                      <a:r>
                        <a:rPr lang="fr-FR" sz="1100"/>
                        <a:t>Feliciano Lopez</a:t>
                      </a:r>
                      <a:endParaRPr/>
                    </a:p>
                  </a:txBody>
                  <a:tcPr marT="45725" marB="45725" marR="91450" marL="91450"/>
                </a:tc>
                <a:tc>
                  <a:txBody>
                    <a:bodyPr/>
                    <a:lstStyle/>
                    <a:p>
                      <a:pPr indent="0" lvl="0" marL="0" marR="0" rtl="0" algn="l">
                        <a:spcBef>
                          <a:spcPts val="0"/>
                        </a:spcBef>
                        <a:spcAft>
                          <a:spcPts val="0"/>
                        </a:spcAft>
                        <a:buNone/>
                      </a:pPr>
                      <a:r>
                        <a:rPr lang="fr-FR" sz="1100"/>
                        <a:t>0.1051</a:t>
                      </a:r>
                      <a:endParaRPr/>
                    </a:p>
                  </a:txBody>
                  <a:tcPr marT="45725" marB="45725" marR="91450" marL="91450"/>
                </a:tc>
              </a:tr>
              <a:tr h="368650">
                <a:tc>
                  <a:txBody>
                    <a:bodyPr/>
                    <a:lstStyle/>
                    <a:p>
                      <a:pPr indent="0" lvl="0" marL="0" marR="0" rtl="0" algn="l">
                        <a:spcBef>
                          <a:spcPts val="0"/>
                        </a:spcBef>
                        <a:spcAft>
                          <a:spcPts val="0"/>
                        </a:spcAft>
                        <a:buNone/>
                      </a:pPr>
                      <a:r>
                        <a:rPr lang="fr-FR" sz="1100"/>
                        <a:t>Juan Martin del Potro</a:t>
                      </a:r>
                      <a:endParaRPr sz="1100"/>
                    </a:p>
                  </a:txBody>
                  <a:tcPr marT="45725" marB="45725" marR="91450" marL="91450"/>
                </a:tc>
                <a:tc>
                  <a:txBody>
                    <a:bodyPr/>
                    <a:lstStyle/>
                    <a:p>
                      <a:pPr indent="0" lvl="0" marL="0" marR="0" rtl="0" algn="l">
                        <a:spcBef>
                          <a:spcPts val="0"/>
                        </a:spcBef>
                        <a:spcAft>
                          <a:spcPts val="0"/>
                        </a:spcAft>
                        <a:buNone/>
                      </a:pPr>
                      <a:r>
                        <a:rPr lang="fr-FR" sz="1100"/>
                        <a:t>0.1049</a:t>
                      </a:r>
                      <a:endParaRPr/>
                    </a:p>
                  </a:txBody>
                  <a:tcPr marT="45725" marB="45725" marR="91450" marL="91450"/>
                </a:tc>
              </a:tr>
              <a:tr h="299725">
                <a:tc>
                  <a:txBody>
                    <a:bodyPr/>
                    <a:lstStyle/>
                    <a:p>
                      <a:pPr indent="0" lvl="0" marL="0" marR="0" rtl="0" algn="l">
                        <a:spcBef>
                          <a:spcPts val="0"/>
                        </a:spcBef>
                        <a:spcAft>
                          <a:spcPts val="0"/>
                        </a:spcAft>
                        <a:buNone/>
                      </a:pPr>
                      <a:r>
                        <a:rPr lang="fr-FR" sz="1100"/>
                        <a:t>Jiri Vesely</a:t>
                      </a:r>
                      <a:endParaRPr sz="1100"/>
                    </a:p>
                  </a:txBody>
                  <a:tcPr marT="45725" marB="45725" marR="91450" marL="91450"/>
                </a:tc>
                <a:tc>
                  <a:txBody>
                    <a:bodyPr/>
                    <a:lstStyle/>
                    <a:p>
                      <a:pPr indent="0" lvl="0" marL="0" marR="0" rtl="0" algn="l">
                        <a:spcBef>
                          <a:spcPts val="0"/>
                        </a:spcBef>
                        <a:spcAft>
                          <a:spcPts val="0"/>
                        </a:spcAft>
                        <a:buNone/>
                      </a:pPr>
                      <a:r>
                        <a:rPr lang="fr-FR" sz="1100"/>
                        <a:t>0.0979</a:t>
                      </a:r>
                      <a:endParaRPr/>
                    </a:p>
                  </a:txBody>
                  <a:tcPr marT="45725" marB="45725" marR="91450" marL="91450"/>
                </a:tc>
              </a:tr>
            </a:tbl>
          </a:graphicData>
        </a:graphic>
      </p:graphicFrame>
      <p:sp>
        <p:nvSpPr>
          <p:cNvPr id="163" name="Google Shape;163;p6"/>
          <p:cNvSpPr txBox="1"/>
          <p:nvPr/>
        </p:nvSpPr>
        <p:spPr>
          <a:xfrm>
            <a:off x="9732702" y="2648607"/>
            <a:ext cx="0" cy="0"/>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aphicFrame>
        <p:nvGraphicFramePr>
          <p:cNvPr id="164" name="Google Shape;164;p6"/>
          <p:cNvGraphicFramePr/>
          <p:nvPr/>
        </p:nvGraphicFramePr>
        <p:xfrm>
          <a:off x="6356785" y="4174037"/>
          <a:ext cx="3000000" cy="3000000"/>
        </p:xfrm>
        <a:graphic>
          <a:graphicData uri="http://schemas.openxmlformats.org/drawingml/2006/table">
            <a:tbl>
              <a:tblPr bandRow="1" firstRow="1">
                <a:noFill/>
                <a:tableStyleId>{D8618B05-1186-41FA-BC04-4320B7A05266}</a:tableStyleId>
              </a:tblPr>
              <a:tblGrid>
                <a:gridCol w="1518425"/>
                <a:gridCol w="703375"/>
              </a:tblGrid>
              <a:tr h="299725">
                <a:tc>
                  <a:txBody>
                    <a:bodyPr/>
                    <a:lstStyle/>
                    <a:p>
                      <a:pPr indent="0" lvl="0" marL="0" marR="0" rtl="0" algn="l">
                        <a:spcBef>
                          <a:spcPts val="0"/>
                        </a:spcBef>
                        <a:spcAft>
                          <a:spcPts val="0"/>
                        </a:spcAft>
                        <a:buNone/>
                      </a:pPr>
                      <a:r>
                        <a:rPr lang="fr-FR" sz="1100"/>
                        <a:t>Receiver</a:t>
                      </a:r>
                      <a:endParaRPr sz="1100"/>
                    </a:p>
                  </a:txBody>
                  <a:tcPr marT="45725" marB="45725" marR="91450" marL="91450"/>
                </a:tc>
                <a:tc>
                  <a:txBody>
                    <a:bodyPr/>
                    <a:lstStyle/>
                    <a:p>
                      <a:pPr indent="0" lvl="0" marL="0" marR="0" rtl="0" algn="l">
                        <a:spcBef>
                          <a:spcPts val="0"/>
                        </a:spcBef>
                        <a:spcAft>
                          <a:spcPts val="0"/>
                        </a:spcAft>
                        <a:buNone/>
                      </a:pPr>
                      <a:r>
                        <a:rPr lang="fr-FR" sz="1100"/>
                        <a:t>Rating</a:t>
                      </a:r>
                      <a:endParaRPr/>
                    </a:p>
                  </a:txBody>
                  <a:tcPr marT="45725" marB="45725" marR="91450" marL="91450"/>
                </a:tc>
              </a:tr>
              <a:tr h="358900">
                <a:tc>
                  <a:txBody>
                    <a:bodyPr/>
                    <a:lstStyle/>
                    <a:p>
                      <a:pPr indent="0" lvl="0" marL="0" marR="0" rtl="0" algn="l">
                        <a:spcBef>
                          <a:spcPts val="0"/>
                        </a:spcBef>
                        <a:spcAft>
                          <a:spcPts val="0"/>
                        </a:spcAft>
                        <a:buNone/>
                      </a:pPr>
                      <a:r>
                        <a:rPr lang="fr-FR" sz="1100"/>
                        <a:t>Thanasi Kokkinakis</a:t>
                      </a:r>
                      <a:endParaRPr sz="1100"/>
                    </a:p>
                  </a:txBody>
                  <a:tcPr marT="45725" marB="45725" marR="91450" marL="91450"/>
                </a:tc>
                <a:tc>
                  <a:txBody>
                    <a:bodyPr/>
                    <a:lstStyle/>
                    <a:p>
                      <a:pPr indent="0" lvl="0" marL="0" marR="0" rtl="0" algn="l">
                        <a:spcBef>
                          <a:spcPts val="0"/>
                        </a:spcBef>
                        <a:spcAft>
                          <a:spcPts val="0"/>
                        </a:spcAft>
                        <a:buNone/>
                      </a:pPr>
                      <a:r>
                        <a:rPr lang="fr-FR" sz="1100"/>
                        <a:t>0.3056</a:t>
                      </a:r>
                      <a:endParaRPr/>
                    </a:p>
                  </a:txBody>
                  <a:tcPr marT="45725" marB="45725" marR="91450" marL="91450"/>
                </a:tc>
              </a:tr>
              <a:tr h="358900">
                <a:tc>
                  <a:txBody>
                    <a:bodyPr/>
                    <a:lstStyle/>
                    <a:p>
                      <a:pPr indent="0" lvl="0" marL="0" marR="0" rtl="0" algn="l">
                        <a:lnSpc>
                          <a:spcPct val="100000"/>
                        </a:lnSpc>
                        <a:spcBef>
                          <a:spcPts val="0"/>
                        </a:spcBef>
                        <a:spcAft>
                          <a:spcPts val="0"/>
                        </a:spcAft>
                        <a:buClr>
                          <a:schemeClr val="dk1"/>
                        </a:buClr>
                        <a:buSzPts val="1100"/>
                        <a:buFont typeface="Arial"/>
                        <a:buNone/>
                      </a:pPr>
                      <a:r>
                        <a:rPr lang="fr-FR" sz="1100"/>
                        <a:t>Juan Martin del Potro</a:t>
                      </a:r>
                      <a:endParaRPr sz="1100"/>
                    </a:p>
                  </a:txBody>
                  <a:tcPr marT="45725" marB="45725" marR="91450" marL="91450"/>
                </a:tc>
                <a:tc>
                  <a:txBody>
                    <a:bodyPr/>
                    <a:lstStyle/>
                    <a:p>
                      <a:pPr indent="0" lvl="0" marL="0" marR="0" rtl="0" algn="l">
                        <a:spcBef>
                          <a:spcPts val="0"/>
                        </a:spcBef>
                        <a:spcAft>
                          <a:spcPts val="0"/>
                        </a:spcAft>
                        <a:buNone/>
                      </a:pPr>
                      <a:r>
                        <a:rPr lang="fr-FR" sz="1100"/>
                        <a:t>0.1200</a:t>
                      </a:r>
                      <a:endParaRPr/>
                    </a:p>
                  </a:txBody>
                  <a:tcPr marT="45725" marB="45725" marR="91450" marL="91450"/>
                </a:tc>
              </a:tr>
              <a:tr h="299725">
                <a:tc>
                  <a:txBody>
                    <a:bodyPr/>
                    <a:lstStyle/>
                    <a:p>
                      <a:pPr indent="0" lvl="0" marL="0" marR="0" rtl="0" algn="l">
                        <a:lnSpc>
                          <a:spcPct val="100000"/>
                        </a:lnSpc>
                        <a:spcBef>
                          <a:spcPts val="0"/>
                        </a:spcBef>
                        <a:spcAft>
                          <a:spcPts val="0"/>
                        </a:spcAft>
                        <a:buClr>
                          <a:schemeClr val="dk1"/>
                        </a:buClr>
                        <a:buSzPts val="1100"/>
                        <a:buFont typeface="Arial"/>
                        <a:buNone/>
                      </a:pPr>
                      <a:r>
                        <a:rPr lang="fr-FR" sz="1100"/>
                        <a:t>Maximilian Marterer</a:t>
                      </a:r>
                      <a:endParaRPr sz="1100"/>
                    </a:p>
                  </a:txBody>
                  <a:tcPr marT="45725" marB="45725" marR="91450" marL="91450"/>
                </a:tc>
                <a:tc>
                  <a:txBody>
                    <a:bodyPr/>
                    <a:lstStyle/>
                    <a:p>
                      <a:pPr indent="0" lvl="0" marL="0" marR="0" rtl="0" algn="l">
                        <a:spcBef>
                          <a:spcPts val="0"/>
                        </a:spcBef>
                        <a:spcAft>
                          <a:spcPts val="0"/>
                        </a:spcAft>
                        <a:buNone/>
                      </a:pPr>
                      <a:r>
                        <a:rPr lang="fr-FR" sz="1100"/>
                        <a:t>0.1184</a:t>
                      </a:r>
                      <a:endParaRPr/>
                    </a:p>
                  </a:txBody>
                  <a:tcPr marT="45725" marB="45725" marR="91450" marL="91450"/>
                </a:tc>
              </a:tr>
              <a:tr h="368650">
                <a:tc>
                  <a:txBody>
                    <a:bodyPr/>
                    <a:lstStyle/>
                    <a:p>
                      <a:pPr indent="0" lvl="0" marL="0" marR="0" rtl="0" algn="l">
                        <a:spcBef>
                          <a:spcPts val="0"/>
                        </a:spcBef>
                        <a:spcAft>
                          <a:spcPts val="0"/>
                        </a:spcAft>
                        <a:buNone/>
                      </a:pPr>
                      <a:r>
                        <a:rPr lang="fr-FR" sz="1100"/>
                        <a:t>Rafael Nadal</a:t>
                      </a:r>
                      <a:endParaRPr/>
                    </a:p>
                  </a:txBody>
                  <a:tcPr marT="45725" marB="45725" marR="91450" marL="91450"/>
                </a:tc>
                <a:tc>
                  <a:txBody>
                    <a:bodyPr/>
                    <a:lstStyle/>
                    <a:p>
                      <a:pPr indent="0" lvl="0" marL="0" marR="0" rtl="0" algn="l">
                        <a:spcBef>
                          <a:spcPts val="0"/>
                        </a:spcBef>
                        <a:spcAft>
                          <a:spcPts val="0"/>
                        </a:spcAft>
                        <a:buNone/>
                      </a:pPr>
                      <a:r>
                        <a:rPr lang="fr-FR" sz="1100"/>
                        <a:t>0.1041</a:t>
                      </a:r>
                      <a:endParaRPr/>
                    </a:p>
                  </a:txBody>
                  <a:tcPr marT="45725" marB="45725" marR="91450" marL="91450"/>
                </a:tc>
              </a:tr>
              <a:tr h="299725">
                <a:tc>
                  <a:txBody>
                    <a:bodyPr/>
                    <a:lstStyle/>
                    <a:p>
                      <a:pPr indent="0" lvl="0" marL="0" marR="0" rtl="0" algn="l">
                        <a:spcBef>
                          <a:spcPts val="0"/>
                        </a:spcBef>
                        <a:spcAft>
                          <a:spcPts val="0"/>
                        </a:spcAft>
                        <a:buNone/>
                      </a:pPr>
                      <a:r>
                        <a:rPr lang="fr-FR" sz="1100"/>
                        <a:t>Feliciano Lopez</a:t>
                      </a:r>
                      <a:endParaRPr/>
                    </a:p>
                  </a:txBody>
                  <a:tcPr marT="45725" marB="45725" marR="91450" marL="91450"/>
                </a:tc>
                <a:tc>
                  <a:txBody>
                    <a:bodyPr/>
                    <a:lstStyle/>
                    <a:p>
                      <a:pPr indent="0" lvl="0" marL="0" marR="0" rtl="0" algn="l">
                        <a:spcBef>
                          <a:spcPts val="0"/>
                        </a:spcBef>
                        <a:spcAft>
                          <a:spcPts val="0"/>
                        </a:spcAft>
                        <a:buNone/>
                      </a:pPr>
                      <a:r>
                        <a:rPr lang="fr-FR" sz="1100"/>
                        <a:t>0.1036</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1" type="body"/>
          </p:nvPr>
        </p:nvSpPr>
        <p:spPr>
          <a:xfrm>
            <a:off x="524824" y="1618299"/>
            <a:ext cx="3891600" cy="4307243"/>
          </a:xfrm>
          <a:prstGeom prst="rect">
            <a:avLst/>
          </a:prstGeom>
          <a:blipFill rotWithShape="1">
            <a:blip r:embed="rId3">
              <a:alphaModFix/>
            </a:blip>
            <a:stretch>
              <a:fillRect b="-8823" l="-2279" r="0" t="0"/>
            </a:stretch>
          </a:blipFill>
          <a:ln>
            <a:noFill/>
          </a:ln>
        </p:spPr>
        <p:txBody>
          <a:bodyPr anchorCtr="0" anchor="t" bIns="46800" lIns="0" spcFirstLastPara="1" rIns="90000" wrap="square" tIns="46800">
            <a:noAutofit/>
          </a:bodyPr>
          <a:lstStyle/>
          <a:p>
            <a:pPr indent="-266700" lvl="0" marL="266700" rtl="0" algn="l">
              <a:lnSpc>
                <a:spcPct val="100000"/>
              </a:lnSpc>
              <a:spcBef>
                <a:spcPts val="0"/>
              </a:spcBef>
              <a:spcAft>
                <a:spcPts val="0"/>
              </a:spcAft>
              <a:buSzPts val="1200"/>
              <a:buChar char="●"/>
            </a:pPr>
            <a:r>
              <a:rPr lang="fr-FR"/>
              <a:t> </a:t>
            </a:r>
            <a:endParaRPr/>
          </a:p>
        </p:txBody>
      </p:sp>
      <p:sp>
        <p:nvSpPr>
          <p:cNvPr id="171" name="Google Shape;171;p7"/>
          <p:cNvSpPr txBox="1"/>
          <p:nvPr>
            <p:ph type="title"/>
          </p:nvPr>
        </p:nvSpPr>
        <p:spPr>
          <a:xfrm>
            <a:off x="523874" y="181671"/>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ELO model seems to better match actual performances </a:t>
            </a:r>
            <a:endParaRPr/>
          </a:p>
        </p:txBody>
      </p:sp>
      <p:graphicFrame>
        <p:nvGraphicFramePr>
          <p:cNvPr id="172" name="Google Shape;172;p7"/>
          <p:cNvGraphicFramePr/>
          <p:nvPr/>
        </p:nvGraphicFramePr>
        <p:xfrm>
          <a:off x="5181076" y="4240343"/>
          <a:ext cx="3000000" cy="3000000"/>
        </p:xfrm>
        <a:graphic>
          <a:graphicData uri="http://schemas.openxmlformats.org/drawingml/2006/table">
            <a:tbl>
              <a:tblPr bandRow="1" firstRow="1">
                <a:noFill/>
                <a:tableStyleId>{D8618B05-1186-41FA-BC04-4320B7A05266}</a:tableStyleId>
              </a:tblPr>
              <a:tblGrid>
                <a:gridCol w="1141850"/>
                <a:gridCol w="1479475"/>
                <a:gridCol w="1674700"/>
              </a:tblGrid>
              <a:tr h="271150">
                <a:tc>
                  <a:txBody>
                    <a:bodyPr/>
                    <a:lstStyle/>
                    <a:p>
                      <a:pPr indent="0" lvl="0" marL="0" marR="0" rtl="0" algn="l">
                        <a:spcBef>
                          <a:spcPts val="0"/>
                        </a:spcBef>
                        <a:spcAft>
                          <a:spcPts val="0"/>
                        </a:spcAft>
                        <a:buNone/>
                      </a:pPr>
                      <a:r>
                        <a:rPr lang="fr-FR" sz="1200"/>
                        <a:t>ATP Ranking</a:t>
                      </a:r>
                      <a:endParaRPr/>
                    </a:p>
                  </a:txBody>
                  <a:tcPr marT="45725" marB="45725" marR="91450" marL="91450"/>
                </a:tc>
                <a:tc>
                  <a:txBody>
                    <a:bodyPr/>
                    <a:lstStyle/>
                    <a:p>
                      <a:pPr indent="0" lvl="0" marL="0" marR="0" rtl="0" algn="l">
                        <a:spcBef>
                          <a:spcPts val="0"/>
                        </a:spcBef>
                        <a:spcAft>
                          <a:spcPts val="0"/>
                        </a:spcAft>
                        <a:buNone/>
                      </a:pPr>
                      <a:r>
                        <a:rPr lang="fr-FR" sz="1200"/>
                        <a:t>Player Name</a:t>
                      </a:r>
                      <a:endParaRPr/>
                    </a:p>
                  </a:txBody>
                  <a:tcPr marT="45725" marB="45725" marR="91450" marL="91450"/>
                </a:tc>
                <a:tc>
                  <a:txBody>
                    <a:bodyPr/>
                    <a:lstStyle/>
                    <a:p>
                      <a:pPr indent="0" lvl="0" marL="0" marR="0" rtl="0" algn="l">
                        <a:spcBef>
                          <a:spcPts val="0"/>
                        </a:spcBef>
                        <a:spcAft>
                          <a:spcPts val="0"/>
                        </a:spcAft>
                        <a:buNone/>
                      </a:pPr>
                      <a:r>
                        <a:rPr lang="fr-FR" sz="1200"/>
                        <a:t>ATP Points</a:t>
                      </a:r>
                      <a:endParaRPr/>
                    </a:p>
                  </a:txBody>
                  <a:tcPr marT="45725" marB="45725" marR="91450" marL="91450"/>
                </a:tc>
              </a:tr>
              <a:tr h="271150">
                <a:tc>
                  <a:txBody>
                    <a:bodyPr/>
                    <a:lstStyle/>
                    <a:p>
                      <a:pPr indent="0" lvl="0" marL="0" marR="0" rtl="0" algn="l">
                        <a:spcBef>
                          <a:spcPts val="0"/>
                        </a:spcBef>
                        <a:spcAft>
                          <a:spcPts val="0"/>
                        </a:spcAft>
                        <a:buNone/>
                      </a:pPr>
                      <a:r>
                        <a:rPr lang="fr-FR" sz="1200"/>
                        <a:t>1</a:t>
                      </a:r>
                      <a:endParaRPr/>
                    </a:p>
                  </a:txBody>
                  <a:tcPr marT="45725" marB="45725" marR="91450" marL="91450"/>
                </a:tc>
                <a:tc>
                  <a:txBody>
                    <a:bodyPr/>
                    <a:lstStyle/>
                    <a:p>
                      <a:pPr indent="0" lvl="0" marL="0" marR="0" rtl="0" algn="l">
                        <a:spcBef>
                          <a:spcPts val="0"/>
                        </a:spcBef>
                        <a:spcAft>
                          <a:spcPts val="0"/>
                        </a:spcAft>
                        <a:buNone/>
                      </a:pPr>
                      <a:r>
                        <a:rPr lang="fr-FR" sz="1200"/>
                        <a:t>Rafael Nadal</a:t>
                      </a:r>
                      <a:endParaRPr/>
                    </a:p>
                  </a:txBody>
                  <a:tcPr marT="45725" marB="45725" marR="91450" marL="91450"/>
                </a:tc>
                <a:tc>
                  <a:txBody>
                    <a:bodyPr/>
                    <a:lstStyle/>
                    <a:p>
                      <a:pPr indent="0" lvl="0" marL="0" marR="0" rtl="0" algn="l">
                        <a:spcBef>
                          <a:spcPts val="0"/>
                        </a:spcBef>
                        <a:spcAft>
                          <a:spcPts val="0"/>
                        </a:spcAft>
                        <a:buNone/>
                      </a:pPr>
                      <a:r>
                        <a:rPr lang="fr-FR" sz="1200"/>
                        <a:t>9985</a:t>
                      </a:r>
                      <a:endParaRPr/>
                    </a:p>
                  </a:txBody>
                  <a:tcPr marT="45725" marB="45725" marR="91450" marL="91450"/>
                </a:tc>
              </a:tr>
              <a:tr h="271150">
                <a:tc>
                  <a:txBody>
                    <a:bodyPr/>
                    <a:lstStyle/>
                    <a:p>
                      <a:pPr indent="0" lvl="0" marL="0" marR="0" rtl="0" algn="l">
                        <a:spcBef>
                          <a:spcPts val="0"/>
                        </a:spcBef>
                        <a:spcAft>
                          <a:spcPts val="0"/>
                        </a:spcAft>
                        <a:buNone/>
                      </a:pPr>
                      <a:r>
                        <a:rPr lang="fr-FR" sz="1200"/>
                        <a:t>2</a:t>
                      </a:r>
                      <a:endParaRPr/>
                    </a:p>
                  </a:txBody>
                  <a:tcPr marT="45725" marB="45725" marR="91450" marL="91450"/>
                </a:tc>
                <a:tc>
                  <a:txBody>
                    <a:bodyPr/>
                    <a:lstStyle/>
                    <a:p>
                      <a:pPr indent="0" lvl="0" marL="0" marR="0" rtl="0" algn="l">
                        <a:spcBef>
                          <a:spcPts val="0"/>
                        </a:spcBef>
                        <a:spcAft>
                          <a:spcPts val="0"/>
                        </a:spcAft>
                        <a:buNone/>
                      </a:pPr>
                      <a:r>
                        <a:rPr lang="fr-FR" sz="1200"/>
                        <a:t>Novak Djokovic</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9145</a:t>
                      </a:r>
                      <a:endParaRPr sz="1200"/>
                    </a:p>
                  </a:txBody>
                  <a:tcPr marT="45725" marB="45725" marR="91450" marL="91450"/>
                </a:tc>
              </a:tr>
              <a:tr h="271150">
                <a:tc>
                  <a:txBody>
                    <a:bodyPr/>
                    <a:lstStyle/>
                    <a:p>
                      <a:pPr indent="0" lvl="0" marL="0" marR="0" rtl="0" algn="l">
                        <a:spcBef>
                          <a:spcPts val="0"/>
                        </a:spcBef>
                        <a:spcAft>
                          <a:spcPts val="0"/>
                        </a:spcAft>
                        <a:buNone/>
                      </a:pPr>
                      <a:r>
                        <a:rPr lang="fr-FR" sz="1200"/>
                        <a:t>3</a:t>
                      </a:r>
                      <a:endParaRPr/>
                    </a:p>
                  </a:txBody>
                  <a:tcPr marT="45725" marB="45725" marR="91450" marL="91450"/>
                </a:tc>
                <a:tc>
                  <a:txBody>
                    <a:bodyPr/>
                    <a:lstStyle/>
                    <a:p>
                      <a:pPr indent="0" lvl="0" marL="0" marR="0" rtl="0" algn="l">
                        <a:spcBef>
                          <a:spcPts val="0"/>
                        </a:spcBef>
                        <a:spcAft>
                          <a:spcPts val="0"/>
                        </a:spcAft>
                        <a:buNone/>
                      </a:pPr>
                      <a:r>
                        <a:rPr lang="fr-FR" sz="1200"/>
                        <a:t>Roger Federer </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6590</a:t>
                      </a:r>
                      <a:endParaRPr sz="1200"/>
                    </a:p>
                  </a:txBody>
                  <a:tcPr marT="45725" marB="45725" marR="91450" marL="91450"/>
                </a:tc>
              </a:tr>
              <a:tr h="271150">
                <a:tc>
                  <a:txBody>
                    <a:bodyPr/>
                    <a:lstStyle/>
                    <a:p>
                      <a:pPr indent="0" lvl="0" marL="0" marR="0" rtl="0" algn="l">
                        <a:spcBef>
                          <a:spcPts val="0"/>
                        </a:spcBef>
                        <a:spcAft>
                          <a:spcPts val="0"/>
                        </a:spcAft>
                        <a:buNone/>
                      </a:pPr>
                      <a:r>
                        <a:rPr lang="fr-FR" sz="1200"/>
                        <a:t>4</a:t>
                      </a:r>
                      <a:endParaRPr/>
                    </a:p>
                  </a:txBody>
                  <a:tcPr marT="45725" marB="45725" marR="91450" marL="91450"/>
                </a:tc>
                <a:tc>
                  <a:txBody>
                    <a:bodyPr/>
                    <a:lstStyle/>
                    <a:p>
                      <a:pPr indent="0" lvl="0" marL="0" marR="0" rtl="0" algn="l">
                        <a:spcBef>
                          <a:spcPts val="0"/>
                        </a:spcBef>
                        <a:spcAft>
                          <a:spcPts val="0"/>
                        </a:spcAft>
                        <a:buNone/>
                      </a:pPr>
                      <a:r>
                        <a:rPr lang="fr-FR" sz="1200"/>
                        <a:t>Dominic Thiem</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5825</a:t>
                      </a:r>
                      <a:endParaRPr sz="1200"/>
                    </a:p>
                  </a:txBody>
                  <a:tcPr marT="45725" marB="45725" marR="91450" marL="91450"/>
                </a:tc>
              </a:tr>
              <a:tr h="271150">
                <a:tc>
                  <a:txBody>
                    <a:bodyPr/>
                    <a:lstStyle/>
                    <a:p>
                      <a:pPr indent="0" lvl="0" marL="0" marR="0" rtl="0" algn="l">
                        <a:spcBef>
                          <a:spcPts val="0"/>
                        </a:spcBef>
                        <a:spcAft>
                          <a:spcPts val="0"/>
                        </a:spcAft>
                        <a:buNone/>
                      </a:pPr>
                      <a:r>
                        <a:rPr lang="fr-FR" sz="1200"/>
                        <a:t>5</a:t>
                      </a:r>
                      <a:endParaRPr/>
                    </a:p>
                  </a:txBody>
                  <a:tcPr marT="45725" marB="45725" marR="91450" marL="91450"/>
                </a:tc>
                <a:tc>
                  <a:txBody>
                    <a:bodyPr/>
                    <a:lstStyle/>
                    <a:p>
                      <a:pPr indent="0" lvl="0" marL="0" marR="0" rtl="0" algn="l">
                        <a:spcBef>
                          <a:spcPts val="0"/>
                        </a:spcBef>
                        <a:spcAft>
                          <a:spcPts val="0"/>
                        </a:spcAft>
                        <a:buNone/>
                      </a:pPr>
                      <a:r>
                        <a:rPr lang="fr-FR" sz="1200"/>
                        <a:t>Daniil Medvedev</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5705</a:t>
                      </a:r>
                      <a:endParaRPr sz="1200"/>
                    </a:p>
                  </a:txBody>
                  <a:tcPr marT="45725" marB="45725" marR="91450" marL="91450"/>
                </a:tc>
              </a:tr>
              <a:tr h="246375">
                <a:tc>
                  <a:txBody>
                    <a:bodyPr/>
                    <a:lstStyle/>
                    <a:p>
                      <a:pPr indent="0" lvl="0" marL="0" marR="0" rtl="0" algn="l">
                        <a:spcBef>
                          <a:spcPts val="0"/>
                        </a:spcBef>
                        <a:spcAft>
                          <a:spcPts val="0"/>
                        </a:spcAft>
                        <a:buNone/>
                      </a:pPr>
                      <a:r>
                        <a:rPr lang="fr-FR" sz="1200"/>
                        <a:t>6</a:t>
                      </a:r>
                      <a:endParaRPr/>
                    </a:p>
                  </a:txBody>
                  <a:tcPr marT="45725" marB="45725" marR="91450" marL="91450"/>
                </a:tc>
                <a:tc>
                  <a:txBody>
                    <a:bodyPr/>
                    <a:lstStyle/>
                    <a:p>
                      <a:pPr indent="0" lvl="0" marL="0" marR="0" rtl="0" algn="l">
                        <a:spcBef>
                          <a:spcPts val="0"/>
                        </a:spcBef>
                        <a:spcAft>
                          <a:spcPts val="0"/>
                        </a:spcAft>
                        <a:buNone/>
                      </a:pPr>
                      <a:r>
                        <a:rPr lang="fr-FR" sz="1200"/>
                        <a:t>Stefanos Tsitsipas</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5300</a:t>
                      </a:r>
                      <a:endParaRPr sz="1200"/>
                    </a:p>
                  </a:txBody>
                  <a:tcPr marT="45725" marB="45725" marR="91450" marL="91450"/>
                </a:tc>
              </a:tr>
            </a:tbl>
          </a:graphicData>
        </a:graphic>
      </p:graphicFrame>
      <p:sp>
        <p:nvSpPr>
          <p:cNvPr id="173" name="Google Shape;173;p7"/>
          <p:cNvSpPr txBox="1"/>
          <p:nvPr>
            <p:ph idx="3" type="body"/>
          </p:nvPr>
        </p:nvSpPr>
        <p:spPr>
          <a:xfrm>
            <a:off x="523874" y="1160463"/>
            <a:ext cx="3892550" cy="336550"/>
          </a:xfrm>
          <a:prstGeom prst="rect">
            <a:avLst/>
          </a:prstGeom>
          <a:noFill/>
          <a:ln>
            <a:noFill/>
          </a:ln>
        </p:spPr>
        <p:txBody>
          <a:bodyPr anchorCtr="0" anchor="t" bIns="46800" lIns="90000" spcFirstLastPara="1" rIns="90000" wrap="square" tIns="46800">
            <a:noAutofit/>
          </a:bodyPr>
          <a:lstStyle/>
          <a:p>
            <a:pPr indent="0" lvl="0" marL="0" rtl="0" algn="ctr">
              <a:lnSpc>
                <a:spcPct val="100000"/>
              </a:lnSpc>
              <a:spcBef>
                <a:spcPts val="0"/>
              </a:spcBef>
              <a:spcAft>
                <a:spcPts val="0"/>
              </a:spcAft>
              <a:buSzPts val="1400"/>
              <a:buNone/>
            </a:pPr>
            <a:r>
              <a:rPr lang="fr-FR"/>
              <a:t>Hypothesis and building of the model</a:t>
            </a:r>
            <a:endParaRPr/>
          </a:p>
        </p:txBody>
      </p:sp>
      <p:sp>
        <p:nvSpPr>
          <p:cNvPr id="174" name="Google Shape;174;p7"/>
          <p:cNvSpPr txBox="1"/>
          <p:nvPr>
            <p:ph idx="4" type="body"/>
          </p:nvPr>
        </p:nvSpPr>
        <p:spPr>
          <a:xfrm>
            <a:off x="5488414" y="1160463"/>
            <a:ext cx="3892550" cy="336550"/>
          </a:xfrm>
          <a:prstGeom prst="rect">
            <a:avLst/>
          </a:prstGeom>
          <a:noFill/>
          <a:ln>
            <a:noFill/>
          </a:ln>
        </p:spPr>
        <p:txBody>
          <a:bodyPr anchorCtr="0" anchor="t" bIns="46800" lIns="90000" spcFirstLastPara="1" rIns="90000" wrap="square" tIns="46800">
            <a:noAutofit/>
          </a:bodyPr>
          <a:lstStyle/>
          <a:p>
            <a:pPr indent="0" lvl="0" marL="0" rtl="0" algn="ctr">
              <a:lnSpc>
                <a:spcPct val="100000"/>
              </a:lnSpc>
              <a:spcBef>
                <a:spcPts val="0"/>
              </a:spcBef>
              <a:spcAft>
                <a:spcPts val="0"/>
              </a:spcAft>
              <a:buSzPts val="1400"/>
              <a:buNone/>
            </a:pPr>
            <a:r>
              <a:rPr lang="fr-FR"/>
              <a:t>Outcomes of the model</a:t>
            </a:r>
            <a:endParaRPr/>
          </a:p>
        </p:txBody>
      </p:sp>
      <p:graphicFrame>
        <p:nvGraphicFramePr>
          <p:cNvPr id="175" name="Google Shape;175;p7"/>
          <p:cNvGraphicFramePr/>
          <p:nvPr/>
        </p:nvGraphicFramePr>
        <p:xfrm>
          <a:off x="5189962" y="1618299"/>
          <a:ext cx="3000000" cy="3000000"/>
        </p:xfrm>
        <a:graphic>
          <a:graphicData uri="http://schemas.openxmlformats.org/drawingml/2006/table">
            <a:tbl>
              <a:tblPr bandRow="1" firstRow="1">
                <a:noFill/>
                <a:tableStyleId>{D8618B05-1186-41FA-BC04-4320B7A05266}</a:tableStyleId>
              </a:tblPr>
              <a:tblGrid>
                <a:gridCol w="1141850"/>
                <a:gridCol w="1479475"/>
                <a:gridCol w="1674700"/>
              </a:tblGrid>
              <a:tr h="264775">
                <a:tc>
                  <a:txBody>
                    <a:bodyPr/>
                    <a:lstStyle/>
                    <a:p>
                      <a:pPr indent="0" lvl="0" marL="0" marR="0" rtl="0" algn="l">
                        <a:spcBef>
                          <a:spcPts val="0"/>
                        </a:spcBef>
                        <a:spcAft>
                          <a:spcPts val="0"/>
                        </a:spcAft>
                        <a:buNone/>
                      </a:pPr>
                      <a:r>
                        <a:rPr lang="fr-FR" sz="1200"/>
                        <a:t>ELO Ranking</a:t>
                      </a:r>
                      <a:endParaRPr/>
                    </a:p>
                  </a:txBody>
                  <a:tcPr marT="45725" marB="45725" marR="91450" marL="91450"/>
                </a:tc>
                <a:tc>
                  <a:txBody>
                    <a:bodyPr/>
                    <a:lstStyle/>
                    <a:p>
                      <a:pPr indent="0" lvl="0" marL="0" marR="0" rtl="0" algn="l">
                        <a:spcBef>
                          <a:spcPts val="0"/>
                        </a:spcBef>
                        <a:spcAft>
                          <a:spcPts val="0"/>
                        </a:spcAft>
                        <a:buNone/>
                      </a:pPr>
                      <a:r>
                        <a:rPr lang="fr-FR" sz="1200"/>
                        <a:t>Player Name</a:t>
                      </a:r>
                      <a:endParaRPr/>
                    </a:p>
                  </a:txBody>
                  <a:tcPr marT="45725" marB="45725" marR="91450" marL="91450"/>
                </a:tc>
                <a:tc>
                  <a:txBody>
                    <a:bodyPr/>
                    <a:lstStyle/>
                    <a:p>
                      <a:pPr indent="0" lvl="0" marL="0" marR="0" rtl="0" algn="l">
                        <a:spcBef>
                          <a:spcPts val="0"/>
                        </a:spcBef>
                        <a:spcAft>
                          <a:spcPts val="0"/>
                        </a:spcAft>
                        <a:buNone/>
                      </a:pPr>
                      <a:r>
                        <a:rPr lang="fr-FR" sz="1200"/>
                        <a:t>ELO Ratings</a:t>
                      </a:r>
                      <a:endParaRPr/>
                    </a:p>
                  </a:txBody>
                  <a:tcPr marT="45725" marB="45725" marR="91450" marL="91450"/>
                </a:tc>
              </a:tr>
              <a:tr h="264775">
                <a:tc>
                  <a:txBody>
                    <a:bodyPr/>
                    <a:lstStyle/>
                    <a:p>
                      <a:pPr indent="0" lvl="0" marL="0" marR="0" rtl="0" algn="l">
                        <a:spcBef>
                          <a:spcPts val="0"/>
                        </a:spcBef>
                        <a:spcAft>
                          <a:spcPts val="0"/>
                        </a:spcAft>
                        <a:buNone/>
                      </a:pPr>
                      <a:r>
                        <a:rPr lang="fr-FR" sz="1200"/>
                        <a:t>1</a:t>
                      </a:r>
                      <a:endParaRPr/>
                    </a:p>
                  </a:txBody>
                  <a:tcPr marT="45725" marB="45725" marR="91450" marL="91450"/>
                </a:tc>
                <a:tc>
                  <a:txBody>
                    <a:bodyPr/>
                    <a:lstStyle/>
                    <a:p>
                      <a:pPr indent="0" lvl="0" marL="0" marR="0" rtl="0" algn="l">
                        <a:spcBef>
                          <a:spcPts val="0"/>
                        </a:spcBef>
                        <a:spcAft>
                          <a:spcPts val="0"/>
                        </a:spcAft>
                        <a:buNone/>
                      </a:pPr>
                      <a:r>
                        <a:rPr lang="fr-FR" sz="1200"/>
                        <a:t>Rafael Nadal</a:t>
                      </a:r>
                      <a:endParaRPr/>
                    </a:p>
                  </a:txBody>
                  <a:tcPr marT="45725" marB="45725" marR="91450" marL="91450"/>
                </a:tc>
                <a:tc>
                  <a:txBody>
                    <a:bodyPr/>
                    <a:lstStyle/>
                    <a:p>
                      <a:pPr indent="0" lvl="0" marL="0" marR="0" rtl="0" algn="l">
                        <a:spcBef>
                          <a:spcPts val="0"/>
                        </a:spcBef>
                        <a:spcAft>
                          <a:spcPts val="0"/>
                        </a:spcAft>
                        <a:buNone/>
                      </a:pPr>
                      <a:r>
                        <a:rPr lang="fr-FR" sz="1200"/>
                        <a:t>2281</a:t>
                      </a:r>
                      <a:endParaRPr/>
                    </a:p>
                  </a:txBody>
                  <a:tcPr marT="45725" marB="45725" marR="91450" marL="91450"/>
                </a:tc>
              </a:tr>
              <a:tr h="264775">
                <a:tc>
                  <a:txBody>
                    <a:bodyPr/>
                    <a:lstStyle/>
                    <a:p>
                      <a:pPr indent="0" lvl="0" marL="0" marR="0" rtl="0" algn="l">
                        <a:spcBef>
                          <a:spcPts val="0"/>
                        </a:spcBef>
                        <a:spcAft>
                          <a:spcPts val="0"/>
                        </a:spcAft>
                        <a:buNone/>
                      </a:pPr>
                      <a:r>
                        <a:rPr lang="fr-FR" sz="1200"/>
                        <a:t>2</a:t>
                      </a:r>
                      <a:endParaRPr/>
                    </a:p>
                  </a:txBody>
                  <a:tcPr marT="45725" marB="45725" marR="91450" marL="91450"/>
                </a:tc>
                <a:tc>
                  <a:txBody>
                    <a:bodyPr/>
                    <a:lstStyle/>
                    <a:p>
                      <a:pPr indent="0" lvl="0" marL="0" marR="0" rtl="0" algn="l">
                        <a:spcBef>
                          <a:spcPts val="0"/>
                        </a:spcBef>
                        <a:spcAft>
                          <a:spcPts val="0"/>
                        </a:spcAft>
                        <a:buNone/>
                      </a:pPr>
                      <a:r>
                        <a:rPr lang="fr-FR" sz="1200"/>
                        <a:t>Roger Federer </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2250</a:t>
                      </a:r>
                      <a:endParaRPr sz="1200"/>
                    </a:p>
                  </a:txBody>
                  <a:tcPr marT="45725" marB="45725" marR="91450" marL="91450"/>
                </a:tc>
              </a:tr>
              <a:tr h="331600">
                <a:tc>
                  <a:txBody>
                    <a:bodyPr/>
                    <a:lstStyle/>
                    <a:p>
                      <a:pPr indent="0" lvl="0" marL="0" marR="0" rtl="0" algn="l">
                        <a:spcBef>
                          <a:spcPts val="0"/>
                        </a:spcBef>
                        <a:spcAft>
                          <a:spcPts val="0"/>
                        </a:spcAft>
                        <a:buNone/>
                      </a:pPr>
                      <a:r>
                        <a:rPr lang="fr-FR" sz="1200"/>
                        <a:t>3</a:t>
                      </a:r>
                      <a:endParaRPr/>
                    </a:p>
                  </a:txBody>
                  <a:tcPr marT="45725" marB="45725" marR="91450" marL="91450"/>
                </a:tc>
                <a:tc>
                  <a:txBody>
                    <a:bodyPr/>
                    <a:lstStyle/>
                    <a:p>
                      <a:pPr indent="0" lvl="0" marL="0" marR="0" rtl="0" algn="l">
                        <a:spcBef>
                          <a:spcPts val="0"/>
                        </a:spcBef>
                        <a:spcAft>
                          <a:spcPts val="0"/>
                        </a:spcAft>
                        <a:buNone/>
                      </a:pPr>
                      <a:r>
                        <a:rPr lang="fr-FR" sz="1200"/>
                        <a:t>Novak Djokovic </a:t>
                      </a:r>
                      <a:endParaRPr/>
                    </a:p>
                  </a:txBody>
                  <a:tcPr marT="45725" marB="45725" marR="91450" marL="91450" anchor="ctr"/>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2248</a:t>
                      </a:r>
                      <a:endParaRPr sz="1200"/>
                    </a:p>
                  </a:txBody>
                  <a:tcPr marT="45725" marB="45725" marR="91450" marL="91450"/>
                </a:tc>
              </a:tr>
              <a:tr h="264775">
                <a:tc>
                  <a:txBody>
                    <a:bodyPr/>
                    <a:lstStyle/>
                    <a:p>
                      <a:pPr indent="0" lvl="0" marL="0" marR="0" rtl="0" algn="l">
                        <a:spcBef>
                          <a:spcPts val="0"/>
                        </a:spcBef>
                        <a:spcAft>
                          <a:spcPts val="0"/>
                        </a:spcAft>
                        <a:buNone/>
                      </a:pPr>
                      <a:r>
                        <a:rPr lang="fr-FR" sz="1200"/>
                        <a:t>4</a:t>
                      </a:r>
                      <a:endParaRPr/>
                    </a:p>
                  </a:txBody>
                  <a:tcPr marT="45725" marB="45725" marR="91450" marL="91450"/>
                </a:tc>
                <a:tc>
                  <a:txBody>
                    <a:bodyPr/>
                    <a:lstStyle/>
                    <a:p>
                      <a:pPr indent="0" lvl="0" marL="0" marR="0" rtl="0" algn="l">
                        <a:spcBef>
                          <a:spcPts val="0"/>
                        </a:spcBef>
                        <a:spcAft>
                          <a:spcPts val="0"/>
                        </a:spcAft>
                        <a:buNone/>
                      </a:pPr>
                      <a:r>
                        <a:rPr lang="fr-FR" sz="1200"/>
                        <a:t>Robin Soderling</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2123</a:t>
                      </a:r>
                      <a:endParaRPr sz="1200"/>
                    </a:p>
                  </a:txBody>
                  <a:tcPr marT="45725" marB="45725" marR="91450" marL="91450"/>
                </a:tc>
              </a:tr>
              <a:tr h="264775">
                <a:tc>
                  <a:txBody>
                    <a:bodyPr/>
                    <a:lstStyle/>
                    <a:p>
                      <a:pPr indent="0" lvl="0" marL="0" marR="0" rtl="0" algn="l">
                        <a:spcBef>
                          <a:spcPts val="0"/>
                        </a:spcBef>
                        <a:spcAft>
                          <a:spcPts val="0"/>
                        </a:spcAft>
                        <a:buNone/>
                      </a:pPr>
                      <a:r>
                        <a:rPr lang="fr-FR" sz="1200"/>
                        <a:t>5</a:t>
                      </a:r>
                      <a:endParaRPr/>
                    </a:p>
                  </a:txBody>
                  <a:tcPr marT="45725" marB="45725" marR="91450" marL="91450"/>
                </a:tc>
                <a:tc>
                  <a:txBody>
                    <a:bodyPr/>
                    <a:lstStyle/>
                    <a:p>
                      <a:pPr indent="0" lvl="0" marL="0" marR="0" rtl="0" algn="l">
                        <a:spcBef>
                          <a:spcPts val="0"/>
                        </a:spcBef>
                        <a:spcAft>
                          <a:spcPts val="0"/>
                        </a:spcAft>
                        <a:buNone/>
                      </a:pPr>
                      <a:r>
                        <a:rPr lang="fr-FR" sz="1200"/>
                        <a:t>Stefanos Tsitsipas</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2122</a:t>
                      </a:r>
                      <a:endParaRPr sz="1200"/>
                    </a:p>
                  </a:txBody>
                  <a:tcPr marT="45725" marB="45725" marR="91450" marL="91450"/>
                </a:tc>
              </a:tr>
              <a:tr h="264775">
                <a:tc>
                  <a:txBody>
                    <a:bodyPr/>
                    <a:lstStyle/>
                    <a:p>
                      <a:pPr indent="0" lvl="0" marL="0" marR="0" rtl="0" algn="l">
                        <a:spcBef>
                          <a:spcPts val="0"/>
                        </a:spcBef>
                        <a:spcAft>
                          <a:spcPts val="0"/>
                        </a:spcAft>
                        <a:buNone/>
                      </a:pPr>
                      <a:r>
                        <a:rPr lang="fr-FR" sz="1200"/>
                        <a:t>6</a:t>
                      </a:r>
                      <a:endParaRPr/>
                    </a:p>
                  </a:txBody>
                  <a:tcPr marT="45725" marB="45725" marR="91450" marL="91450"/>
                </a:tc>
                <a:tc>
                  <a:txBody>
                    <a:bodyPr/>
                    <a:lstStyle/>
                    <a:p>
                      <a:pPr indent="0" lvl="0" marL="0" marR="0" rtl="0" algn="l">
                        <a:spcBef>
                          <a:spcPts val="0"/>
                        </a:spcBef>
                        <a:spcAft>
                          <a:spcPts val="0"/>
                        </a:spcAft>
                        <a:buNone/>
                      </a:pPr>
                      <a:r>
                        <a:rPr lang="fr-FR" sz="1200"/>
                        <a:t>Daniil Medvedev</a:t>
                      </a:r>
                      <a:endParaRPr/>
                    </a:p>
                  </a:txBody>
                  <a:tcPr marT="45725" marB="45725" marR="91450" marL="91450"/>
                </a:tc>
                <a:tc>
                  <a:txBody>
                    <a:bodyPr/>
                    <a:lstStyle/>
                    <a:p>
                      <a:pPr indent="0" lvl="0" marL="0" marR="0" rtl="0" algn="l">
                        <a:spcBef>
                          <a:spcPts val="0"/>
                        </a:spcBef>
                        <a:spcAft>
                          <a:spcPts val="0"/>
                        </a:spcAft>
                        <a:buNone/>
                      </a:pPr>
                      <a:r>
                        <a:rPr b="0" i="0" lang="fr-FR" sz="1200">
                          <a:solidFill>
                            <a:schemeClr val="dk1"/>
                          </a:solidFill>
                          <a:latin typeface="Arial"/>
                          <a:ea typeface="Arial"/>
                          <a:cs typeface="Arial"/>
                          <a:sym typeface="Arial"/>
                        </a:rPr>
                        <a:t>2104</a:t>
                      </a:r>
                      <a:endParaRPr sz="1200"/>
                    </a:p>
                  </a:txBody>
                  <a:tcPr marT="45725" marB="45725" marR="91450" marL="91450"/>
                </a:tc>
              </a:tr>
            </a:tbl>
          </a:graphicData>
        </a:graphic>
      </p:graphicFrame>
      <p:sp>
        <p:nvSpPr>
          <p:cNvPr id="176" name="Google Shape;176;p7"/>
          <p:cNvSpPr/>
          <p:nvPr/>
        </p:nvSpPr>
        <p:spPr>
          <a:xfrm>
            <a:off x="1027813" y="3086606"/>
            <a:ext cx="2884671" cy="347026"/>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77" name="Google Shape;177;p7"/>
          <p:cNvSpPr txBox="1"/>
          <p:nvPr/>
        </p:nvSpPr>
        <p:spPr>
          <a:xfrm>
            <a:off x="6099834" y="3779749"/>
            <a:ext cx="2476273" cy="2766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fr-FR" sz="1200">
                <a:solidFill>
                  <a:schemeClr val="dk1"/>
                </a:solidFill>
                <a:latin typeface="Arial"/>
                <a:ea typeface="Arial"/>
                <a:cs typeface="Arial"/>
                <a:sym typeface="Arial"/>
              </a:rPr>
              <a:t>Top 6 ELO-rated players in 2019</a:t>
            </a:r>
            <a:endParaRPr/>
          </a:p>
        </p:txBody>
      </p:sp>
      <p:sp>
        <p:nvSpPr>
          <p:cNvPr id="178" name="Google Shape;178;p7"/>
          <p:cNvSpPr txBox="1"/>
          <p:nvPr/>
        </p:nvSpPr>
        <p:spPr>
          <a:xfrm>
            <a:off x="6099834" y="6344508"/>
            <a:ext cx="2476273" cy="2766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fr-FR" sz="1200">
                <a:solidFill>
                  <a:schemeClr val="dk1"/>
                </a:solidFill>
                <a:latin typeface="Arial"/>
                <a:ea typeface="Arial"/>
                <a:cs typeface="Arial"/>
                <a:sym typeface="Arial"/>
              </a:rPr>
              <a:t>Top 6 ATP players in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ELO model outperforms SRS and the benchmark</a:t>
            </a:r>
            <a:endParaRPr/>
          </a:p>
        </p:txBody>
      </p:sp>
      <p:sp>
        <p:nvSpPr>
          <p:cNvPr id="185" name="Google Shape;185;p8"/>
          <p:cNvSpPr txBox="1"/>
          <p:nvPr>
            <p:ph idx="1" type="body"/>
          </p:nvPr>
        </p:nvSpPr>
        <p:spPr>
          <a:xfrm>
            <a:off x="523874" y="1170000"/>
            <a:ext cx="8812099" cy="279905"/>
          </a:xfrm>
          <a:prstGeom prst="rect">
            <a:avLst/>
          </a:prstGeom>
          <a:noFill/>
          <a:ln>
            <a:noFill/>
          </a:ln>
        </p:spPr>
        <p:txBody>
          <a:bodyPr anchorCtr="0" anchor="t" bIns="46800" lIns="0" spcFirstLastPara="1" rIns="90000" wrap="square" tIns="46800">
            <a:noAutofit/>
          </a:bodyPr>
          <a:lstStyle/>
          <a:p>
            <a:pPr indent="0" lvl="0" marL="0" rtl="0" algn="l">
              <a:lnSpc>
                <a:spcPct val="100000"/>
              </a:lnSpc>
              <a:spcBef>
                <a:spcPts val="0"/>
              </a:spcBef>
              <a:spcAft>
                <a:spcPts val="0"/>
              </a:spcAft>
              <a:buSzPts val="1400"/>
              <a:buNone/>
            </a:pPr>
            <a:r>
              <a:rPr lang="fr-FR"/>
              <a:t>Benchmark v SRS v ELO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200"/>
              <a:buNone/>
            </a:pPr>
            <a:r>
              <a:rPr b="0" lang="fr-FR" sz="1200"/>
              <a:t>Benchmark :  The player with the best ATP ranking is predicted to win. However, no win probabilities inferred </a:t>
            </a:r>
            <a:endParaRPr/>
          </a:p>
        </p:txBody>
      </p:sp>
      <p:sp>
        <p:nvSpPr>
          <p:cNvPr id="186" name="Google Shape;186;p8"/>
          <p:cNvSpPr/>
          <p:nvPr/>
        </p:nvSpPr>
        <p:spPr>
          <a:xfrm>
            <a:off x="469830" y="5873397"/>
            <a:ext cx="9133896" cy="550661"/>
          </a:xfrm>
          <a:prstGeom prst="roundRect">
            <a:avLst>
              <a:gd fmla="val 16667" name="adj"/>
            </a:avLst>
          </a:prstGeom>
          <a:solidFill>
            <a:srgbClr val="96B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400">
                <a:solidFill>
                  <a:srgbClr val="000000"/>
                </a:solidFill>
                <a:latin typeface="Arial"/>
                <a:ea typeface="Arial"/>
                <a:cs typeface="Arial"/>
                <a:sym typeface="Arial"/>
              </a:rPr>
              <a:t>ELO Model </a:t>
            </a:r>
            <a:r>
              <a:rPr lang="fr-FR" sz="1400">
                <a:solidFill>
                  <a:srgbClr val="000000"/>
                </a:solidFill>
                <a:latin typeface="Arial"/>
                <a:ea typeface="Arial"/>
                <a:cs typeface="Arial"/>
                <a:sym typeface="Arial"/>
              </a:rPr>
              <a:t>is selected for the Monte Carlo simulations as it shows the best performances</a:t>
            </a:r>
            <a:endParaRPr/>
          </a:p>
        </p:txBody>
      </p:sp>
      <p:graphicFrame>
        <p:nvGraphicFramePr>
          <p:cNvPr id="187" name="Google Shape;187;p8"/>
          <p:cNvGraphicFramePr/>
          <p:nvPr/>
        </p:nvGraphicFramePr>
        <p:xfrm>
          <a:off x="597932" y="3309631"/>
          <a:ext cx="3000000" cy="3000000"/>
        </p:xfrm>
        <a:graphic>
          <a:graphicData uri="http://schemas.openxmlformats.org/drawingml/2006/table">
            <a:tbl>
              <a:tblPr bandRow="1" firstRow="1">
                <a:noFill/>
                <a:tableStyleId>{D8618B05-1186-41FA-BC04-4320B7A05266}</a:tableStyleId>
              </a:tblPr>
              <a:tblGrid>
                <a:gridCol w="1051800"/>
                <a:gridCol w="1536675"/>
                <a:gridCol w="1537575"/>
              </a:tblGrid>
              <a:tr h="305025">
                <a:tc>
                  <a:txBody>
                    <a:bodyPr/>
                    <a:lstStyle/>
                    <a:p>
                      <a:pPr indent="0" lvl="0" marL="0" marR="0" rtl="0" algn="ctr">
                        <a:spcBef>
                          <a:spcPts val="0"/>
                        </a:spcBef>
                        <a:spcAft>
                          <a:spcPts val="0"/>
                        </a:spcAft>
                        <a:buNone/>
                      </a:pPr>
                      <a:r>
                        <a:rPr lang="fr-FR" sz="1200"/>
                        <a:t>Model</a:t>
                      </a:r>
                      <a:endParaRPr/>
                    </a:p>
                  </a:txBody>
                  <a:tcPr marT="45725" marB="45725" marR="91450" marL="91450"/>
                </a:tc>
                <a:tc>
                  <a:txBody>
                    <a:bodyPr/>
                    <a:lstStyle/>
                    <a:p>
                      <a:pPr indent="0" lvl="0" marL="0" marR="0" rtl="0" algn="ctr">
                        <a:spcBef>
                          <a:spcPts val="0"/>
                        </a:spcBef>
                        <a:spcAft>
                          <a:spcPts val="0"/>
                        </a:spcAft>
                        <a:buNone/>
                      </a:pPr>
                      <a:r>
                        <a:rPr lang="fr-FR" sz="1200"/>
                        <a:t>Accuracy</a:t>
                      </a:r>
                      <a:endParaRPr/>
                    </a:p>
                  </a:txBody>
                  <a:tcPr marT="45725" marB="45725" marR="91450" marL="91450"/>
                </a:tc>
                <a:tc>
                  <a:txBody>
                    <a:bodyPr/>
                    <a:lstStyle/>
                    <a:p>
                      <a:pPr indent="0" lvl="0" marL="0" marR="0" rtl="0" algn="ctr">
                        <a:spcBef>
                          <a:spcPts val="0"/>
                        </a:spcBef>
                        <a:spcAft>
                          <a:spcPts val="0"/>
                        </a:spcAft>
                        <a:buNone/>
                      </a:pPr>
                      <a:r>
                        <a:rPr lang="fr-FR" sz="1200"/>
                        <a:t>Brier Score</a:t>
                      </a:r>
                      <a:endParaRPr/>
                    </a:p>
                  </a:txBody>
                  <a:tcPr marT="45725" marB="45725" marR="91450" marL="91450"/>
                </a:tc>
              </a:tr>
              <a:tr h="305025">
                <a:tc>
                  <a:txBody>
                    <a:bodyPr/>
                    <a:lstStyle/>
                    <a:p>
                      <a:pPr indent="0" lvl="0" marL="0" marR="0" rtl="0" algn="ctr">
                        <a:spcBef>
                          <a:spcPts val="0"/>
                        </a:spcBef>
                        <a:spcAft>
                          <a:spcPts val="0"/>
                        </a:spcAft>
                        <a:buNone/>
                      </a:pPr>
                      <a:r>
                        <a:rPr lang="fr-FR" sz="1200"/>
                        <a:t>Benchmark</a:t>
                      </a:r>
                      <a:endParaRPr/>
                    </a:p>
                  </a:txBody>
                  <a:tcPr marT="45725" marB="45725" marR="91450" marL="91450"/>
                </a:tc>
                <a:tc>
                  <a:txBody>
                    <a:bodyPr/>
                    <a:lstStyle/>
                    <a:p>
                      <a:pPr indent="0" lvl="0" marL="0" marR="0" rtl="0" algn="ctr">
                        <a:spcBef>
                          <a:spcPts val="0"/>
                        </a:spcBef>
                        <a:spcAft>
                          <a:spcPts val="0"/>
                        </a:spcAft>
                        <a:buNone/>
                      </a:pPr>
                      <a:r>
                        <a:rPr lang="fr-FR" sz="1200"/>
                        <a:t>0.646</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Arial"/>
                        <a:buNone/>
                      </a:pPr>
                      <a:r>
                        <a:rPr lang="fr-FR" sz="1200"/>
                        <a:t>-</a:t>
                      </a:r>
                      <a:endParaRPr sz="1200"/>
                    </a:p>
                  </a:txBody>
                  <a:tcPr marT="45725" marB="45725" marR="91450" marL="91450"/>
                </a:tc>
              </a:tr>
              <a:tr h="305025">
                <a:tc>
                  <a:txBody>
                    <a:bodyPr/>
                    <a:lstStyle/>
                    <a:p>
                      <a:pPr indent="0" lvl="0" marL="0" marR="0" rtl="0" algn="ctr">
                        <a:spcBef>
                          <a:spcPts val="0"/>
                        </a:spcBef>
                        <a:spcAft>
                          <a:spcPts val="0"/>
                        </a:spcAft>
                        <a:buNone/>
                      </a:pPr>
                      <a:r>
                        <a:rPr lang="fr-FR" sz="1200"/>
                        <a:t>SRS </a:t>
                      </a:r>
                      <a:endParaRPr/>
                    </a:p>
                  </a:txBody>
                  <a:tcPr marT="45725" marB="45725" marR="91450" marL="91450"/>
                </a:tc>
                <a:tc>
                  <a:txBody>
                    <a:bodyPr/>
                    <a:lstStyle/>
                    <a:p>
                      <a:pPr indent="0" lvl="0" marL="0" marR="0" rtl="0" algn="ctr">
                        <a:spcBef>
                          <a:spcPts val="0"/>
                        </a:spcBef>
                        <a:spcAft>
                          <a:spcPts val="0"/>
                        </a:spcAft>
                        <a:buNone/>
                      </a:pPr>
                      <a:r>
                        <a:rPr b="0" i="0" lang="fr-FR" sz="1200">
                          <a:solidFill>
                            <a:schemeClr val="dk1"/>
                          </a:solidFill>
                          <a:latin typeface="Arial"/>
                          <a:ea typeface="Arial"/>
                          <a:cs typeface="Arial"/>
                          <a:sym typeface="Arial"/>
                        </a:rPr>
                        <a:t>0.517</a:t>
                      </a:r>
                      <a:endParaRPr sz="1200"/>
                    </a:p>
                  </a:txBody>
                  <a:tcPr marT="45725" marB="45725" marR="91450" marL="91450"/>
                </a:tc>
                <a:tc>
                  <a:txBody>
                    <a:bodyPr/>
                    <a:lstStyle/>
                    <a:p>
                      <a:pPr indent="0" lvl="0" marL="0" marR="0" rtl="0" algn="ctr">
                        <a:spcBef>
                          <a:spcPts val="0"/>
                        </a:spcBef>
                        <a:spcAft>
                          <a:spcPts val="0"/>
                        </a:spcAft>
                        <a:buNone/>
                      </a:pPr>
                      <a:r>
                        <a:rPr b="0" i="0" lang="fr-FR" sz="1200">
                          <a:solidFill>
                            <a:schemeClr val="dk1"/>
                          </a:solidFill>
                          <a:latin typeface="Arial"/>
                          <a:ea typeface="Arial"/>
                          <a:cs typeface="Arial"/>
                          <a:sym typeface="Arial"/>
                        </a:rPr>
                        <a:t>0.274</a:t>
                      </a:r>
                      <a:endParaRPr sz="1200"/>
                    </a:p>
                  </a:txBody>
                  <a:tcPr marT="45725" marB="45725" marR="91450" marL="91450"/>
                </a:tc>
              </a:tr>
              <a:tr h="305025">
                <a:tc>
                  <a:txBody>
                    <a:bodyPr/>
                    <a:lstStyle/>
                    <a:p>
                      <a:pPr indent="0" lvl="0" marL="0" marR="0" rtl="0" algn="ctr">
                        <a:spcBef>
                          <a:spcPts val="0"/>
                        </a:spcBef>
                        <a:spcAft>
                          <a:spcPts val="0"/>
                        </a:spcAft>
                        <a:buNone/>
                      </a:pPr>
                      <a:r>
                        <a:rPr b="1" lang="fr-FR" sz="1200">
                          <a:solidFill>
                            <a:srgbClr val="FF0000"/>
                          </a:solidFill>
                        </a:rPr>
                        <a:t>ELO</a:t>
                      </a:r>
                      <a:r>
                        <a:rPr lang="fr-FR" sz="1200"/>
                        <a:t> </a:t>
                      </a:r>
                      <a:endParaRPr/>
                    </a:p>
                  </a:txBody>
                  <a:tcPr marT="45725" marB="45725" marR="91450" marL="91450"/>
                </a:tc>
                <a:tc>
                  <a:txBody>
                    <a:bodyPr/>
                    <a:lstStyle/>
                    <a:p>
                      <a:pPr indent="0" lvl="0" marL="0" marR="0" rtl="0" algn="ctr">
                        <a:spcBef>
                          <a:spcPts val="0"/>
                        </a:spcBef>
                        <a:spcAft>
                          <a:spcPts val="0"/>
                        </a:spcAft>
                        <a:buNone/>
                      </a:pPr>
                      <a:r>
                        <a:rPr b="1" i="0" lang="fr-FR" sz="1200">
                          <a:solidFill>
                            <a:srgbClr val="FF0000"/>
                          </a:solidFill>
                          <a:latin typeface="Arial"/>
                          <a:ea typeface="Arial"/>
                          <a:cs typeface="Arial"/>
                          <a:sym typeface="Arial"/>
                        </a:rPr>
                        <a:t>0.650</a:t>
                      </a:r>
                      <a:endParaRPr b="1" sz="1200">
                        <a:solidFill>
                          <a:srgbClr val="FF0000"/>
                        </a:solidFill>
                      </a:endParaRPr>
                    </a:p>
                  </a:txBody>
                  <a:tcPr marT="45725" marB="45725" marR="91450" marL="91450"/>
                </a:tc>
                <a:tc>
                  <a:txBody>
                    <a:bodyPr/>
                    <a:lstStyle/>
                    <a:p>
                      <a:pPr indent="0" lvl="0" marL="0" marR="0" rtl="0" algn="ctr">
                        <a:spcBef>
                          <a:spcPts val="0"/>
                        </a:spcBef>
                        <a:spcAft>
                          <a:spcPts val="0"/>
                        </a:spcAft>
                        <a:buNone/>
                      </a:pPr>
                      <a:r>
                        <a:rPr b="1" i="0" lang="fr-FR" sz="1200">
                          <a:solidFill>
                            <a:srgbClr val="FF0000"/>
                          </a:solidFill>
                          <a:latin typeface="Arial"/>
                          <a:ea typeface="Arial"/>
                          <a:cs typeface="Arial"/>
                          <a:sym typeface="Arial"/>
                        </a:rPr>
                        <a:t>0.220</a:t>
                      </a:r>
                      <a:endParaRPr b="1" sz="1200">
                        <a:solidFill>
                          <a:srgbClr val="FF0000"/>
                        </a:solidFill>
                      </a:endParaRPr>
                    </a:p>
                  </a:txBody>
                  <a:tcPr marT="45725" marB="45725" marR="91450" marL="91450"/>
                </a:tc>
              </a:tr>
            </a:tbl>
          </a:graphicData>
        </a:graphic>
      </p:graphicFrame>
      <p:pic>
        <p:nvPicPr>
          <p:cNvPr id="188" name="Google Shape;188;p8"/>
          <p:cNvPicPr preferRelativeResize="0"/>
          <p:nvPr/>
        </p:nvPicPr>
        <p:blipFill rotWithShape="1">
          <a:blip r:embed="rId3">
            <a:alphaModFix/>
          </a:blip>
          <a:srcRect b="0" l="0" r="0" t="0"/>
          <a:stretch/>
        </p:blipFill>
        <p:spPr>
          <a:xfrm>
            <a:off x="4798031" y="2441599"/>
            <a:ext cx="4944700" cy="3193068"/>
          </a:xfrm>
          <a:prstGeom prst="rect">
            <a:avLst/>
          </a:prstGeom>
          <a:noFill/>
          <a:ln>
            <a:noFill/>
          </a:ln>
        </p:spPr>
      </p:pic>
      <p:sp>
        <p:nvSpPr>
          <p:cNvPr id="189" name="Google Shape;189;p8"/>
          <p:cNvSpPr txBox="1"/>
          <p:nvPr/>
        </p:nvSpPr>
        <p:spPr>
          <a:xfrm>
            <a:off x="1406156" y="2962420"/>
            <a:ext cx="2509593" cy="279905"/>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rPr i="1" lang="fr-FR" sz="1200">
                <a:solidFill>
                  <a:schemeClr val="dk1"/>
                </a:solidFill>
                <a:latin typeface="Arial"/>
                <a:ea typeface="Arial"/>
                <a:cs typeface="Arial"/>
                <a:sym typeface="Arial"/>
              </a:rPr>
              <a:t>Table summarizing models’ results</a:t>
            </a:r>
            <a:endParaRPr/>
          </a:p>
        </p:txBody>
      </p:sp>
      <p:sp>
        <p:nvSpPr>
          <p:cNvPr id="190" name="Google Shape;190;p8"/>
          <p:cNvSpPr txBox="1"/>
          <p:nvPr/>
        </p:nvSpPr>
        <p:spPr>
          <a:xfrm>
            <a:off x="5597340" y="2068218"/>
            <a:ext cx="3359114" cy="279905"/>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rPr i="1" lang="fr-FR" sz="1200">
                <a:solidFill>
                  <a:schemeClr val="dk1"/>
                </a:solidFill>
                <a:latin typeface="Arial"/>
                <a:ea typeface="Arial"/>
                <a:cs typeface="Arial"/>
                <a:sym typeface="Arial"/>
              </a:rPr>
              <a:t>Yearly evolution of accuracy for the three models</a:t>
            </a:r>
            <a:endParaRPr/>
          </a:p>
        </p:txBody>
      </p:sp>
      <p:sp>
        <p:nvSpPr>
          <p:cNvPr id="191" name="Google Shape;191;p8"/>
          <p:cNvSpPr txBox="1"/>
          <p:nvPr/>
        </p:nvSpPr>
        <p:spPr>
          <a:xfrm>
            <a:off x="597924" y="2068218"/>
            <a:ext cx="4125900" cy="1784100"/>
          </a:xfrm>
          <a:prstGeom prst="rect">
            <a:avLst/>
          </a:prstGeom>
          <a:noFill/>
          <a:ln>
            <a:noFill/>
          </a:ln>
        </p:spPr>
        <p:txBody>
          <a:bodyPr anchorCtr="0" anchor="t" bIns="46800" lIns="0" spcFirstLastPara="1" rIns="90000" wrap="square" tIns="468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8"/>
          <p:cNvSpPr txBox="1"/>
          <p:nvPr/>
        </p:nvSpPr>
        <p:spPr>
          <a:xfrm>
            <a:off x="597932" y="4712710"/>
            <a:ext cx="4200100" cy="550661"/>
          </a:xfrm>
          <a:prstGeom prst="rect">
            <a:avLst/>
          </a:prstGeom>
          <a:noFill/>
          <a:ln>
            <a:noFill/>
          </a:ln>
        </p:spPr>
        <p:txBody>
          <a:bodyPr anchorCtr="0" anchor="t" bIns="46800" lIns="0" spcFirstLastPara="1" rIns="90000" wrap="square" tIns="46800">
            <a:noAutofit/>
          </a:bodyPr>
          <a:lstStyle/>
          <a:p>
            <a:pPr indent="0" lvl="0" marL="0" marR="0" rtl="0" algn="just">
              <a:spcBef>
                <a:spcPts val="0"/>
              </a:spcBef>
              <a:spcAft>
                <a:spcPts val="0"/>
              </a:spcAft>
              <a:buNone/>
            </a:pPr>
            <a:r>
              <a:rPr lang="fr-FR" sz="1200">
                <a:solidFill>
                  <a:schemeClr val="dk1"/>
                </a:solidFill>
                <a:latin typeface="Arial"/>
                <a:ea typeface="Arial"/>
                <a:cs typeface="Arial"/>
                <a:sym typeface="Arial"/>
              </a:rPr>
              <a:t>ELO Model has a </a:t>
            </a:r>
            <a:r>
              <a:rPr b="1" lang="fr-FR" sz="1200">
                <a:solidFill>
                  <a:schemeClr val="dk1"/>
                </a:solidFill>
                <a:latin typeface="Arial"/>
                <a:ea typeface="Arial"/>
                <a:cs typeface="Arial"/>
                <a:sym typeface="Arial"/>
              </a:rPr>
              <a:t>higher accuracy </a:t>
            </a:r>
            <a:r>
              <a:rPr lang="fr-FR" sz="1200">
                <a:solidFill>
                  <a:schemeClr val="dk1"/>
                </a:solidFill>
                <a:latin typeface="Arial"/>
                <a:ea typeface="Arial"/>
                <a:cs typeface="Arial"/>
                <a:sym typeface="Arial"/>
              </a:rPr>
              <a:t>and </a:t>
            </a:r>
            <a:r>
              <a:rPr b="1" lang="fr-FR" sz="1200">
                <a:solidFill>
                  <a:schemeClr val="dk1"/>
                </a:solidFill>
                <a:latin typeface="Arial"/>
                <a:ea typeface="Arial"/>
                <a:cs typeface="Arial"/>
                <a:sym typeface="Arial"/>
              </a:rPr>
              <a:t>lower Brier Score</a:t>
            </a:r>
            <a:r>
              <a:rPr lang="fr-FR" sz="1200">
                <a:solidFill>
                  <a:schemeClr val="dk1"/>
                </a:solidFill>
                <a:latin typeface="Arial"/>
                <a:ea typeface="Arial"/>
                <a:cs typeface="Arial"/>
                <a:sym typeface="Arial"/>
              </a:rPr>
              <a:t> </a:t>
            </a:r>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compared to the other models</a:t>
            </a:r>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523874" y="190233"/>
            <a:ext cx="8858251" cy="593565"/>
          </a:xfrm>
          <a:prstGeom prst="rect">
            <a:avLst/>
          </a:prstGeom>
          <a:noFill/>
          <a:ln>
            <a:noFill/>
          </a:ln>
        </p:spPr>
        <p:txBody>
          <a:bodyPr anchorCtr="0" anchor="b" bIns="0" lIns="0" spcFirstLastPara="1" rIns="91425" wrap="square" tIns="45700">
            <a:noAutofit/>
          </a:bodyPr>
          <a:lstStyle/>
          <a:p>
            <a:pPr indent="0" lvl="0" marL="0" rtl="0" algn="l">
              <a:lnSpc>
                <a:spcPct val="100000"/>
              </a:lnSpc>
              <a:spcBef>
                <a:spcPts val="0"/>
              </a:spcBef>
              <a:spcAft>
                <a:spcPts val="0"/>
              </a:spcAft>
              <a:buClr>
                <a:srgbClr val="354E5D"/>
              </a:buClr>
              <a:buSzPts val="1800"/>
              <a:buFont typeface="Arial"/>
              <a:buNone/>
            </a:pPr>
            <a:r>
              <a:rPr lang="fr-FR"/>
              <a:t>After simulations, Nadal v Gasquet streak seems to combine a lot of luck and skills</a:t>
            </a:r>
            <a:endParaRPr/>
          </a:p>
        </p:txBody>
      </p:sp>
      <p:pic>
        <p:nvPicPr>
          <p:cNvPr id="198" name="Google Shape;198;p9"/>
          <p:cNvPicPr preferRelativeResize="0"/>
          <p:nvPr/>
        </p:nvPicPr>
        <p:blipFill rotWithShape="1">
          <a:blip r:embed="rId3">
            <a:alphaModFix/>
          </a:blip>
          <a:srcRect b="0" l="0" r="0" t="0"/>
          <a:stretch/>
        </p:blipFill>
        <p:spPr>
          <a:xfrm>
            <a:off x="523876" y="1191377"/>
            <a:ext cx="4339968" cy="2655866"/>
          </a:xfrm>
          <a:prstGeom prst="rect">
            <a:avLst/>
          </a:prstGeom>
          <a:noFill/>
          <a:ln>
            <a:noFill/>
          </a:ln>
        </p:spPr>
      </p:pic>
      <p:sp>
        <p:nvSpPr>
          <p:cNvPr id="199" name="Google Shape;199;p9"/>
          <p:cNvSpPr txBox="1"/>
          <p:nvPr>
            <p:ph idx="2" type="body"/>
          </p:nvPr>
        </p:nvSpPr>
        <p:spPr>
          <a:xfrm>
            <a:off x="5042158" y="1393182"/>
            <a:ext cx="4339968" cy="1939722"/>
          </a:xfrm>
          <a:prstGeom prst="rect">
            <a:avLst/>
          </a:prstGeom>
          <a:noFill/>
          <a:ln>
            <a:noFill/>
          </a:ln>
        </p:spPr>
        <p:txBody>
          <a:bodyPr anchorCtr="0" anchor="t" bIns="46800" lIns="0" spcFirstLastPara="1" rIns="90000" wrap="square" tIns="46800">
            <a:noAutofit/>
          </a:bodyPr>
          <a:lstStyle/>
          <a:p>
            <a:pPr indent="0" lvl="0" marL="0" rtl="0" algn="l">
              <a:lnSpc>
                <a:spcPct val="100000"/>
              </a:lnSpc>
              <a:spcBef>
                <a:spcPts val="0"/>
              </a:spcBef>
              <a:spcAft>
                <a:spcPts val="0"/>
              </a:spcAft>
              <a:buSzPts val="1400"/>
              <a:buNone/>
            </a:pPr>
            <a:r>
              <a:rPr lang="fr-FR" u="sng"/>
              <a:t>Computing streak probabilities for 18 matches series</a:t>
            </a:r>
            <a:endParaRPr u="sng"/>
          </a:p>
          <a:p>
            <a:pPr indent="-266700" lvl="0" marL="266700" rtl="0" algn="l">
              <a:lnSpc>
                <a:spcPct val="100000"/>
              </a:lnSpc>
              <a:spcBef>
                <a:spcPts val="1800"/>
              </a:spcBef>
              <a:spcAft>
                <a:spcPts val="0"/>
              </a:spcAft>
              <a:buSzPts val="1400"/>
              <a:buChar char="●"/>
            </a:pPr>
            <a:r>
              <a:rPr b="1" lang="fr-FR"/>
              <a:t>Null hypothesis of no streakiness</a:t>
            </a:r>
            <a:r>
              <a:rPr lang="fr-FR"/>
              <a:t>: all ordering of confrontations between two players are equally likely. The outcome of a match has no impact over the outcome of the next one.</a:t>
            </a:r>
            <a:endParaRPr/>
          </a:p>
          <a:p>
            <a:pPr indent="-266700" lvl="0" marL="266700" rtl="0" algn="l">
              <a:lnSpc>
                <a:spcPct val="100000"/>
              </a:lnSpc>
              <a:spcBef>
                <a:spcPts val="1800"/>
              </a:spcBef>
              <a:spcAft>
                <a:spcPts val="0"/>
              </a:spcAft>
              <a:buSzPts val="1400"/>
              <a:buChar char="●"/>
            </a:pPr>
            <a:r>
              <a:rPr lang="fr-FR"/>
              <a:t>Probabilities are easily evaluated with </a:t>
            </a:r>
            <a:r>
              <a:rPr b="1" lang="fr-FR"/>
              <a:t>Monte Carlo simulations</a:t>
            </a:r>
            <a:endParaRPr/>
          </a:p>
        </p:txBody>
      </p:sp>
      <p:sp>
        <p:nvSpPr>
          <p:cNvPr id="200" name="Google Shape;200;p9"/>
          <p:cNvSpPr txBox="1"/>
          <p:nvPr/>
        </p:nvSpPr>
        <p:spPr>
          <a:xfrm>
            <a:off x="5515060" y="4254822"/>
            <a:ext cx="3867064" cy="411933"/>
          </a:xfrm>
          <a:prstGeom prst="rect">
            <a:avLst/>
          </a:prstGeom>
          <a:noFill/>
          <a:ln>
            <a:noFill/>
          </a:ln>
        </p:spPr>
        <p:txBody>
          <a:bodyPr anchorCtr="0" anchor="t" bIns="46800" lIns="0" spcFirstLastPara="1" rIns="90000" wrap="square" tIns="46800">
            <a:noAutofit/>
          </a:bodyPr>
          <a:lstStyle/>
          <a:p>
            <a:pPr indent="0" lvl="0" marL="0" marR="0" rtl="0" algn="ctr">
              <a:lnSpc>
                <a:spcPct val="100000"/>
              </a:lnSpc>
              <a:spcBef>
                <a:spcPts val="0"/>
              </a:spcBef>
              <a:spcAft>
                <a:spcPts val="0"/>
              </a:spcAft>
              <a:buClr>
                <a:srgbClr val="354E5D"/>
              </a:buClr>
              <a:buSzPts val="1400"/>
              <a:buFont typeface="Noto Sans Symbols"/>
              <a:buNone/>
            </a:pPr>
            <a:r>
              <a:rPr lang="fr-FR" sz="1400">
                <a:solidFill>
                  <a:schemeClr val="dk1"/>
                </a:solidFill>
                <a:latin typeface="Arial"/>
                <a:ea typeface="Arial"/>
                <a:cs typeface="Arial"/>
                <a:sym typeface="Arial"/>
              </a:rPr>
              <a:t>Very unlikely under independence conditions</a:t>
            </a:r>
            <a:endParaRPr/>
          </a:p>
        </p:txBody>
      </p:sp>
      <p:sp>
        <p:nvSpPr>
          <p:cNvPr id="201" name="Google Shape;201;p9"/>
          <p:cNvSpPr txBox="1"/>
          <p:nvPr/>
        </p:nvSpPr>
        <p:spPr>
          <a:xfrm>
            <a:off x="5515060" y="5392546"/>
            <a:ext cx="3867064" cy="411933"/>
          </a:xfrm>
          <a:prstGeom prst="rect">
            <a:avLst/>
          </a:prstGeom>
          <a:noFill/>
          <a:ln>
            <a:noFill/>
          </a:ln>
        </p:spPr>
        <p:txBody>
          <a:bodyPr anchorCtr="0" anchor="t" bIns="46800" lIns="0" spcFirstLastPara="1" rIns="90000" wrap="square" tIns="46800">
            <a:noAutofit/>
          </a:bodyPr>
          <a:lstStyle/>
          <a:p>
            <a:pPr indent="0" lvl="0" marL="0" marR="0" rtl="0" algn="ctr">
              <a:lnSpc>
                <a:spcPct val="100000"/>
              </a:lnSpc>
              <a:spcBef>
                <a:spcPts val="0"/>
              </a:spcBef>
              <a:spcAft>
                <a:spcPts val="0"/>
              </a:spcAft>
              <a:buClr>
                <a:srgbClr val="354E5D"/>
              </a:buClr>
              <a:buSzPts val="1400"/>
              <a:buFont typeface="Noto Sans Symbols"/>
              <a:buNone/>
            </a:pPr>
            <a:r>
              <a:rPr b="1" lang="fr-FR" sz="1400">
                <a:solidFill>
                  <a:schemeClr val="dk1"/>
                </a:solidFill>
                <a:latin typeface="Arial"/>
                <a:ea typeface="Arial"/>
                <a:cs typeface="Arial"/>
                <a:sym typeface="Arial"/>
              </a:rPr>
              <a:t>Luck + lots of Skill</a:t>
            </a:r>
            <a:endParaRPr b="1" sz="1400">
              <a:solidFill>
                <a:schemeClr val="dk1"/>
              </a:solidFill>
              <a:latin typeface="Arial"/>
              <a:ea typeface="Arial"/>
              <a:cs typeface="Arial"/>
              <a:sym typeface="Arial"/>
            </a:endParaRPr>
          </a:p>
        </p:txBody>
      </p:sp>
      <p:sp>
        <p:nvSpPr>
          <p:cNvPr id="202" name="Google Shape;202;p9"/>
          <p:cNvSpPr/>
          <p:nvPr/>
        </p:nvSpPr>
        <p:spPr>
          <a:xfrm rot="10800000">
            <a:off x="7267317" y="4752735"/>
            <a:ext cx="362551" cy="557928"/>
          </a:xfrm>
          <a:prstGeom prst="up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203" name="Google Shape;203;p9"/>
          <p:cNvSpPr txBox="1"/>
          <p:nvPr/>
        </p:nvSpPr>
        <p:spPr>
          <a:xfrm>
            <a:off x="702192" y="4254822"/>
            <a:ext cx="4339966" cy="1387391"/>
          </a:xfrm>
          <a:prstGeom prst="rect">
            <a:avLst/>
          </a:prstGeom>
          <a:noFill/>
          <a:ln>
            <a:noFill/>
          </a:ln>
        </p:spPr>
        <p:txBody>
          <a:bodyPr anchorCtr="0" anchor="t" bIns="46800" lIns="0" spcFirstLastPara="1" rIns="90000" wrap="square" tIns="46800">
            <a:noAutofit/>
          </a:bodyPr>
          <a:lstStyle/>
          <a:p>
            <a:pPr indent="-266700" lvl="0" marL="266700" marR="0" rtl="0" algn="l">
              <a:lnSpc>
                <a:spcPct val="100000"/>
              </a:lnSpc>
              <a:spcBef>
                <a:spcPts val="0"/>
              </a:spcBef>
              <a:spcAft>
                <a:spcPts val="0"/>
              </a:spcAft>
              <a:buClr>
                <a:srgbClr val="354E5D"/>
              </a:buClr>
              <a:buSzPts val="1400"/>
              <a:buFont typeface="Noto Sans Symbols"/>
              <a:buChar char="●"/>
            </a:pPr>
            <a:r>
              <a:rPr lang="fr-FR" sz="1400">
                <a:solidFill>
                  <a:schemeClr val="dk1"/>
                </a:solidFill>
                <a:latin typeface="Arial"/>
                <a:ea typeface="Arial"/>
                <a:cs typeface="Arial"/>
                <a:sym typeface="Arial"/>
              </a:rPr>
              <a:t>We computed the confrontations between 10 players (90 combinations)</a:t>
            </a:r>
            <a:endParaRPr/>
          </a:p>
          <a:p>
            <a:pPr indent="-266700" lvl="0" marL="266700" marR="0" rtl="0" algn="l">
              <a:lnSpc>
                <a:spcPct val="100000"/>
              </a:lnSpc>
              <a:spcBef>
                <a:spcPts val="1800"/>
              </a:spcBef>
              <a:spcAft>
                <a:spcPts val="0"/>
              </a:spcAft>
              <a:buClr>
                <a:srgbClr val="354E5D"/>
              </a:buClr>
              <a:buSzPts val="1400"/>
              <a:buFont typeface="Noto Sans Symbols"/>
              <a:buChar char="●"/>
            </a:pPr>
            <a:r>
              <a:rPr lang="fr-FR" sz="1400">
                <a:solidFill>
                  <a:schemeClr val="dk1"/>
                </a:solidFill>
                <a:latin typeface="Arial"/>
                <a:ea typeface="Arial"/>
                <a:cs typeface="Arial"/>
                <a:sym typeface="Arial"/>
              </a:rPr>
              <a:t>For each combination, we run 1000 simulations</a:t>
            </a:r>
            <a:endParaRPr sz="1400">
              <a:solidFill>
                <a:schemeClr val="dk1"/>
              </a:solidFill>
              <a:latin typeface="Arial"/>
              <a:ea typeface="Arial"/>
              <a:cs typeface="Arial"/>
              <a:sym typeface="Arial"/>
            </a:endParaRPr>
          </a:p>
          <a:p>
            <a:pPr indent="-266700" lvl="0" marL="266700" marR="0" rtl="0" algn="l">
              <a:lnSpc>
                <a:spcPct val="100000"/>
              </a:lnSpc>
              <a:spcBef>
                <a:spcPts val="1800"/>
              </a:spcBef>
              <a:spcAft>
                <a:spcPts val="0"/>
              </a:spcAft>
              <a:buClr>
                <a:srgbClr val="354E5D"/>
              </a:buClr>
              <a:buSzPts val="1400"/>
              <a:buFont typeface="Noto Sans Symbols"/>
              <a:buChar char="●"/>
            </a:pPr>
            <a:r>
              <a:rPr lang="fr-FR" sz="1400">
                <a:solidFill>
                  <a:schemeClr val="dk1"/>
                </a:solidFill>
                <a:latin typeface="Arial"/>
                <a:ea typeface="Arial"/>
                <a:cs typeface="Arial"/>
                <a:sym typeface="Arial"/>
              </a:rPr>
              <a:t>Percentage of simulations where max streak is 18: </a:t>
            </a:r>
            <a:r>
              <a:rPr b="1" lang="fr-FR" sz="1400">
                <a:solidFill>
                  <a:schemeClr val="dk1"/>
                </a:solidFill>
                <a:latin typeface="Arial"/>
                <a:ea typeface="Arial"/>
                <a:cs typeface="Arial"/>
                <a:sym typeface="Arial"/>
              </a:rPr>
              <a:t>1.16 % (p-value)</a:t>
            </a:r>
            <a:endParaRPr b="1" sz="1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2016">
  <a:themeElements>
    <a:clrScheme name="Custom 5">
      <a:dk1>
        <a:srgbClr val="000000"/>
      </a:dk1>
      <a:lt1>
        <a:srgbClr val="FFFFFF"/>
      </a:lt1>
      <a:dk2>
        <a:srgbClr val="000000"/>
      </a:dk2>
      <a:lt2>
        <a:srgbClr val="FFFFFF"/>
      </a:lt2>
      <a:accent1>
        <a:srgbClr val="005C42"/>
      </a:accent1>
      <a:accent2>
        <a:srgbClr val="96B2C4"/>
      </a:accent2>
      <a:accent3>
        <a:srgbClr val="FFB15B"/>
      </a:accent3>
      <a:accent4>
        <a:srgbClr val="608AA4"/>
      </a:accent4>
      <a:accent5>
        <a:srgbClr val="354E5D"/>
      </a:accent5>
      <a:accent6>
        <a:srgbClr val="8E8E8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2015-10-26T14:35:23Z</dcterms:created>
  <dc:creator>Lloyd Meek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oneP_PresType">
    <vt:lpwstr>A4</vt:lpwstr>
  </property>
  <property fmtid="{D5CDD505-2E9C-101B-9397-08002B2CF9AE}" pid="3" name="moneP_AspectRatio">
    <vt:lpwstr>A4</vt:lpwstr>
  </property>
  <property fmtid="{D5CDD505-2E9C-101B-9397-08002B2CF9AE}" pid="4" name="moneP_Filename">
    <vt:lpwstr>I:\CD Work\Paris\Private Equity - PE999\CEBTP\Presentation\Proposal CEBTP_v11_Mkup_DDB.pptx</vt:lpwstr>
  </property>
  <property fmtid="{D5CDD505-2E9C-101B-9397-08002B2CF9AE}" pid="5" name="moneP_Client">
    <vt:lpwstr/>
  </property>
  <property fmtid="{D5CDD505-2E9C-101B-9397-08002B2CF9AE}" pid="6" name="moneP_DocTitle">
    <vt:lpwstr>Phase 1 - Final Presentation</vt:lpwstr>
  </property>
  <property fmtid="{D5CDD505-2E9C-101B-9397-08002B2CF9AE}" pid="7" name="moneP_Date">
    <vt:lpwstr>27 June 2017</vt:lpwstr>
  </property>
  <property fmtid="{D5CDD505-2E9C-101B-9397-08002B2CF9AE}" pid="8" name="moneP_Office">
    <vt:lpwstr>013</vt:lpwstr>
  </property>
  <property fmtid="{D5CDD505-2E9C-101B-9397-08002B2CF9AE}" pid="9" name="moneP_Address">
    <vt:lpwstr>L.E.K. Consulting
3 rue Paul Cézanne
75008 Paris, France
T: 33.1.47.03.19.50
F: 33.1.42.96.11.38
www.lek.com</vt:lpwstr>
  </property>
  <property fmtid="{D5CDD505-2E9C-101B-9397-08002B2CF9AE}" pid="10" name="moneP_FooterDisclaimer">
    <vt:lpwstr>The materials contained in this document are intended to supplement a discussion between [client] and L.E.K. Consulting on [date].  These perspectives are confidential and will only be meaningful to those in attendance.</vt:lpwstr>
  </property>
  <property fmtid="{D5CDD505-2E9C-101B-9397-08002B2CF9AE}" pid="11" name="moneP_Office2">
    <vt:lpwstr>-1</vt:lpwstr>
  </property>
  <property fmtid="{D5CDD505-2E9C-101B-9397-08002B2CF9AE}" pid="12" name="moneP_Address2">
    <vt:lpwstr/>
  </property>
  <property fmtid="{D5CDD505-2E9C-101B-9397-08002B2CF9AE}" pid="13" name="ContentTypeId">
    <vt:lpwstr>0x0101008245104A92457143A729BEFBF4948BC1</vt:lpwstr>
  </property>
  <property fmtid="{D5CDD505-2E9C-101B-9397-08002B2CF9AE}" pid="14" name="GeographicalScope">
    <vt:lpwstr>1172;#France|a443652f-6a57-4fcb-9eb5-f3d4d49d3415</vt:lpwstr>
  </property>
  <property fmtid="{D5CDD505-2E9C-101B-9397-08002B2CF9AE}" pid="15" name="Content_Type">
    <vt:lpwstr>1555;#Final Presentation / Report - Sanitised|2e577125-f7dc-4b7c-9ea2-2a628c14b5df</vt:lpwstr>
  </property>
  <property fmtid="{D5CDD505-2E9C-101B-9397-08002B2CF9AE}" pid="16" name="ServiceLine">
    <vt:lpwstr/>
  </property>
  <property fmtid="{D5CDD505-2E9C-101B-9397-08002B2CF9AE}" pid="17" name="Industry">
    <vt:lpwstr>1525;#Private Equity / Venture Capital|877253ae-fe79-4b56-afe9-747af4e16b4f</vt:lpwstr>
  </property>
  <property fmtid="{D5CDD505-2E9C-101B-9397-08002B2CF9AE}" pid="18" name="PrimaryIndustry">
    <vt:lpwstr>1671;#Engineering Services|799edbfd-c6a0-4fee-80ea-ff663f162f22</vt:lpwstr>
  </property>
  <property fmtid="{D5CDD505-2E9C-101B-9397-08002B2CF9AE}" pid="19" name="LeadOffice">
    <vt:lpwstr>44;#Paris|687c59c7-0104-4e50-a62b-7de40aa6d21c</vt:lpwstr>
  </property>
  <property fmtid="{D5CDD505-2E9C-101B-9397-08002B2CF9AE}" pid="20" name="PrimaryServiceLine">
    <vt:lpwstr>1531;#Commercial Due Diligence|4f4a9288-7636-46a6-824b-0a33585430a7</vt:lpwstr>
  </property>
  <property fmtid="{D5CDD505-2E9C-101B-9397-08002B2CF9AE}" pid="21" name="MSIP_Label_53d47060-f1cd-4bbe-8b4c-5fb444b8f676_Enabled">
    <vt:lpwstr>true</vt:lpwstr>
  </property>
  <property fmtid="{D5CDD505-2E9C-101B-9397-08002B2CF9AE}" pid="22" name="MSIP_Label_53d47060-f1cd-4bbe-8b4c-5fb444b8f676_SetDate">
    <vt:lpwstr>2022-09-23T17:13:07Z</vt:lpwstr>
  </property>
  <property fmtid="{D5CDD505-2E9C-101B-9397-08002B2CF9AE}" pid="23" name="MSIP_Label_53d47060-f1cd-4bbe-8b4c-5fb444b8f676_Method">
    <vt:lpwstr>Standard</vt:lpwstr>
  </property>
  <property fmtid="{D5CDD505-2E9C-101B-9397-08002B2CF9AE}" pid="24" name="MSIP_Label_53d47060-f1cd-4bbe-8b4c-5fb444b8f676_Name">
    <vt:lpwstr>L.E.K. Client Confidential</vt:lpwstr>
  </property>
  <property fmtid="{D5CDD505-2E9C-101B-9397-08002B2CF9AE}" pid="25" name="MSIP_Label_53d47060-f1cd-4bbe-8b4c-5fb444b8f676_SiteId">
    <vt:lpwstr>80408883-8646-4762-acfa-44e5da52b8dd</vt:lpwstr>
  </property>
  <property fmtid="{D5CDD505-2E9C-101B-9397-08002B2CF9AE}" pid="26" name="MSIP_Label_53d47060-f1cd-4bbe-8b4c-5fb444b8f676_ActionId">
    <vt:lpwstr>90127cdb-a5b5-467a-89bc-4904c45941e5</vt:lpwstr>
  </property>
  <property fmtid="{D5CDD505-2E9C-101B-9397-08002B2CF9AE}" pid="27" name="MSIP_Label_53d47060-f1cd-4bbe-8b4c-5fb444b8f676_ContentBits">
    <vt:lpwstr>0</vt:lpwstr>
  </property>
</Properties>
</file>