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59" r:id="rId5"/>
    <p:sldId id="257" r:id="rId6"/>
    <p:sldId id="263" r:id="rId7"/>
    <p:sldId id="262" r:id="rId8"/>
    <p:sldId id="260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7E8EBE4-5C21-4152-BE9D-D2B5A8E29458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springframework.boot/spring-boot-starter-data-jp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RelocationBuddy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" y="1484784"/>
            <a:ext cx="8712969" cy="52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59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***********END*********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5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693668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8537401" cy="453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6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effectLst/>
              </a:rPr>
              <a:t>FilterChains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1600" dirty="0"/>
              <a:t>In the real-world, however, you would split this one filter up into </a:t>
            </a:r>
            <a:r>
              <a:rPr lang="en-US" sz="1600" i="1" dirty="0"/>
              <a:t>multiple</a:t>
            </a:r>
            <a:r>
              <a:rPr lang="en-US" sz="1600" dirty="0"/>
              <a:t> filters, that you then </a:t>
            </a:r>
            <a:r>
              <a:rPr lang="en-US" sz="1600" i="1" dirty="0"/>
              <a:t>chain</a:t>
            </a:r>
            <a:r>
              <a:rPr lang="en-US" sz="1600" dirty="0"/>
              <a:t> </a:t>
            </a:r>
            <a:r>
              <a:rPr lang="en-US" sz="1600" dirty="0" smtClean="0"/>
              <a:t>together</a:t>
            </a:r>
          </a:p>
          <a:p>
            <a:pPr marL="64008" indent="0">
              <a:buNone/>
            </a:pPr>
            <a:r>
              <a:rPr lang="en-US" sz="1600" dirty="0"/>
              <a:t>For example, an incoming HTTP request would…​</a:t>
            </a:r>
          </a:p>
          <a:p>
            <a:r>
              <a:rPr lang="en-US" sz="1600" dirty="0"/>
              <a:t>First, go through a </a:t>
            </a:r>
            <a:r>
              <a:rPr lang="en-US" sz="1600" dirty="0" err="1"/>
              <a:t>LoginMethodFilter</a:t>
            </a:r>
            <a:r>
              <a:rPr lang="en-US" sz="1600" dirty="0"/>
              <a:t>…​</a:t>
            </a:r>
          </a:p>
          <a:p>
            <a:r>
              <a:rPr lang="en-US" sz="1600" dirty="0"/>
              <a:t>Then, go through an </a:t>
            </a:r>
            <a:r>
              <a:rPr lang="en-US" sz="1600" dirty="0" err="1"/>
              <a:t>AuthenticationFilter</a:t>
            </a:r>
            <a:r>
              <a:rPr lang="en-US" sz="1600" dirty="0"/>
              <a:t>…​</a:t>
            </a:r>
          </a:p>
          <a:p>
            <a:r>
              <a:rPr lang="en-US" sz="1600" dirty="0"/>
              <a:t>Then, go through an </a:t>
            </a:r>
            <a:r>
              <a:rPr lang="en-US" sz="1600" dirty="0" err="1"/>
              <a:t>AuthorizationFilter</a:t>
            </a:r>
            <a:r>
              <a:rPr lang="en-US" sz="1600" dirty="0"/>
              <a:t>…​</a:t>
            </a:r>
          </a:p>
          <a:p>
            <a:r>
              <a:rPr lang="en-US" sz="1600" dirty="0"/>
              <a:t>Finally, hit your servlet.</a:t>
            </a:r>
          </a:p>
          <a:p>
            <a:pPr marL="64008" indent="0">
              <a:buNone/>
            </a:pPr>
            <a:endParaRPr lang="en-US" sz="1600" dirty="0" smtClean="0"/>
          </a:p>
          <a:p>
            <a:pPr marL="64008" indent="0">
              <a:buNone/>
            </a:pPr>
            <a:r>
              <a:rPr lang="en-US" sz="1600" dirty="0" smtClean="0"/>
              <a:t>Add bellow dependency in </a:t>
            </a:r>
            <a:r>
              <a:rPr lang="en-US" sz="1600" smtClean="0"/>
              <a:t>your pom.xml</a:t>
            </a:r>
            <a:endParaRPr lang="en-US" sz="1600" dirty="0" smtClean="0"/>
          </a:p>
          <a:p>
            <a:pPr marL="64008" indent="0">
              <a:buNone/>
            </a:pPr>
            <a:endParaRPr lang="en-US" sz="1600" dirty="0" smtClean="0"/>
          </a:p>
          <a:p>
            <a:pPr marL="64008" indent="0" fontAlgn="base">
              <a:buNone/>
            </a:pPr>
            <a:r>
              <a:rPr lang="en-IN" sz="1600" b="1" dirty="0"/>
              <a:t>&lt;dependency&gt;</a:t>
            </a:r>
          </a:p>
          <a:p>
            <a:pPr marL="64008" indent="0" fontAlgn="base">
              <a:buNone/>
            </a:pPr>
            <a:r>
              <a:rPr lang="en-IN" sz="1600" b="1" dirty="0"/>
              <a:t>            &lt;</a:t>
            </a:r>
            <a:r>
              <a:rPr lang="en-IN" sz="1600" b="1" dirty="0" err="1"/>
              <a:t>groupId</a:t>
            </a:r>
            <a:r>
              <a:rPr lang="en-IN" sz="1600" b="1" dirty="0"/>
              <a:t>&gt;</a:t>
            </a:r>
            <a:r>
              <a:rPr lang="en-IN" sz="1600" b="1" dirty="0" err="1"/>
              <a:t>org.springframework.boot</a:t>
            </a:r>
            <a:r>
              <a:rPr lang="en-IN" sz="1600" b="1" dirty="0"/>
              <a:t>&lt;/</a:t>
            </a:r>
            <a:r>
              <a:rPr lang="en-IN" sz="1600" b="1" dirty="0" err="1"/>
              <a:t>groupId</a:t>
            </a:r>
            <a:r>
              <a:rPr lang="en-IN" sz="1600" b="1" dirty="0"/>
              <a:t>&gt;</a:t>
            </a:r>
          </a:p>
          <a:p>
            <a:pPr marL="64008" indent="0" fontAlgn="base">
              <a:buNone/>
            </a:pPr>
            <a:r>
              <a:rPr lang="en-IN" sz="1600" b="1" dirty="0"/>
              <a:t>            &lt;</a:t>
            </a:r>
            <a:r>
              <a:rPr lang="en-IN" sz="1600" b="1" dirty="0" err="1"/>
              <a:t>artifactId</a:t>
            </a:r>
            <a:r>
              <a:rPr lang="en-IN" sz="1600" b="1" dirty="0"/>
              <a:t>&gt;spring-boot-starter-security&lt;/</a:t>
            </a:r>
            <a:r>
              <a:rPr lang="en-IN" sz="1600" b="1" dirty="0" err="1"/>
              <a:t>artifactId</a:t>
            </a:r>
            <a:r>
              <a:rPr lang="en-IN" sz="1600" b="1" dirty="0"/>
              <a:t>&gt;</a:t>
            </a:r>
          </a:p>
          <a:p>
            <a:pPr marL="64008" indent="0" fontAlgn="base">
              <a:buNone/>
            </a:pPr>
            <a:r>
              <a:rPr lang="en-IN" sz="1600" b="1" dirty="0" smtClean="0"/>
              <a:t>&lt;/</a:t>
            </a:r>
            <a:r>
              <a:rPr lang="en-IN" sz="1600" b="1" dirty="0"/>
              <a:t>dependency&gt;</a:t>
            </a:r>
          </a:p>
          <a:p>
            <a:pPr marL="64008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2577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507288" cy="1399032"/>
          </a:xfrm>
        </p:spPr>
        <p:txBody>
          <a:bodyPr>
            <a:normAutofit fontScale="90000"/>
          </a:bodyPr>
          <a:lstStyle/>
          <a:p>
            <a:r>
              <a:rPr lang="en-IN" b="1" dirty="0" err="1" smtClean="0">
                <a:effectLst/>
              </a:rPr>
              <a:t>Spring’sDefaultSecurityFilterChain</a:t>
            </a:r>
            <a:r>
              <a:rPr lang="en-IN" b="1" dirty="0">
                <a:effectLst/>
              </a:rPr>
              <a:t/>
            </a:r>
            <a:br>
              <a:rPr lang="en-IN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smtClean="0"/>
              <a:t>Enable spring debug log</a:t>
            </a:r>
          </a:p>
          <a:p>
            <a:r>
              <a:rPr lang="en-IN" sz="1600" dirty="0" err="1" smtClean="0"/>
              <a:t>logging.level.org.springframework.security</a:t>
            </a:r>
            <a:r>
              <a:rPr lang="en-IN" sz="1600" dirty="0" smtClean="0"/>
              <a:t>=DEBUG</a:t>
            </a:r>
          </a:p>
          <a:p>
            <a:r>
              <a:rPr lang="en-IN" sz="1600" b="1" dirty="0"/>
              <a:t>2025-02-03T15:37:14.598+05:30 DEBUG 16060 --- [barbershop] [  </a:t>
            </a:r>
            <a:r>
              <a:rPr lang="en-IN" sz="1600" b="1" dirty="0" err="1"/>
              <a:t>restartedMain</a:t>
            </a:r>
            <a:r>
              <a:rPr lang="en-IN" sz="1600" b="1" dirty="0"/>
              <a:t>] </a:t>
            </a:r>
            <a:r>
              <a:rPr lang="en-IN" sz="1600" b="1" dirty="0" err="1"/>
              <a:t>o.s.s.web.DefaultSecurityFilterChain</a:t>
            </a:r>
            <a:r>
              <a:rPr lang="en-IN" sz="1600" b="1" dirty="0"/>
              <a:t>     : Will secure any request with filters: </a:t>
            </a:r>
            <a:r>
              <a:rPr lang="en-IN" sz="1600" b="1" dirty="0" err="1"/>
              <a:t>DisableEncodeUrlFilter</a:t>
            </a:r>
            <a:r>
              <a:rPr lang="en-IN" sz="1600" b="1" dirty="0"/>
              <a:t>, </a:t>
            </a:r>
            <a:r>
              <a:rPr lang="en-IN" sz="1600" b="1" dirty="0" err="1"/>
              <a:t>WebAsyncManagerIntegrationFilter</a:t>
            </a:r>
            <a:r>
              <a:rPr lang="en-IN" sz="1600" b="1" dirty="0"/>
              <a:t>, </a:t>
            </a:r>
            <a:r>
              <a:rPr lang="en-IN" sz="1600" b="1" dirty="0" err="1"/>
              <a:t>SecurityContextHolderFilter</a:t>
            </a:r>
            <a:r>
              <a:rPr lang="en-IN" sz="1600" b="1" dirty="0"/>
              <a:t>, </a:t>
            </a:r>
            <a:r>
              <a:rPr lang="en-IN" sz="1600" b="1" dirty="0" err="1"/>
              <a:t>HeaderWriterFilter</a:t>
            </a:r>
            <a:r>
              <a:rPr lang="en-IN" sz="1600" b="1" dirty="0"/>
              <a:t>, </a:t>
            </a:r>
            <a:r>
              <a:rPr lang="en-IN" sz="1600" b="1" dirty="0" err="1"/>
              <a:t>CsrfFilter</a:t>
            </a:r>
            <a:r>
              <a:rPr lang="en-IN" sz="1600" b="1" dirty="0"/>
              <a:t>, </a:t>
            </a:r>
            <a:r>
              <a:rPr lang="en-IN" sz="1600" b="1" dirty="0" err="1"/>
              <a:t>LogoutFilter</a:t>
            </a:r>
            <a:r>
              <a:rPr lang="en-IN" sz="1600" b="1" dirty="0"/>
              <a:t>, </a:t>
            </a:r>
            <a:r>
              <a:rPr lang="en-IN" sz="1600" b="1" dirty="0" err="1"/>
              <a:t>UsernamePasswordAuthenticationFilter</a:t>
            </a:r>
            <a:r>
              <a:rPr lang="en-IN" sz="1600" b="1" dirty="0"/>
              <a:t>, </a:t>
            </a:r>
            <a:r>
              <a:rPr lang="en-IN" sz="1600" b="1" dirty="0" err="1"/>
              <a:t>DefaultResourcesFilter</a:t>
            </a:r>
            <a:r>
              <a:rPr lang="en-IN" sz="1600" b="1" dirty="0"/>
              <a:t>, </a:t>
            </a:r>
            <a:r>
              <a:rPr lang="en-IN" sz="1600" b="1" dirty="0" err="1"/>
              <a:t>DefaultLoginPageGeneratingFilter</a:t>
            </a:r>
            <a:r>
              <a:rPr lang="en-IN" sz="1600" b="1" dirty="0"/>
              <a:t>, </a:t>
            </a:r>
            <a:r>
              <a:rPr lang="en-IN" sz="1600" b="1" dirty="0" err="1"/>
              <a:t>DefaultLogoutPageGeneratingFilter</a:t>
            </a:r>
            <a:r>
              <a:rPr lang="en-IN" sz="1600" b="1" dirty="0"/>
              <a:t>, </a:t>
            </a:r>
            <a:r>
              <a:rPr lang="en-IN" sz="1600" b="1" dirty="0" err="1"/>
              <a:t>BasicAuthenticationFilter</a:t>
            </a:r>
            <a:r>
              <a:rPr lang="en-IN" sz="1600" b="1" dirty="0"/>
              <a:t>, </a:t>
            </a:r>
            <a:r>
              <a:rPr lang="en-IN" sz="1600" b="1" dirty="0" err="1"/>
              <a:t>RequestCacheAwareFilter</a:t>
            </a:r>
            <a:r>
              <a:rPr lang="en-IN" sz="1600" b="1" dirty="0"/>
              <a:t>, </a:t>
            </a:r>
            <a:r>
              <a:rPr lang="en-IN" sz="1600" b="1" dirty="0" err="1"/>
              <a:t>SecurityContextHolderAwareRequestFilter</a:t>
            </a:r>
            <a:r>
              <a:rPr lang="en-IN" sz="1600" b="1" dirty="0"/>
              <a:t>, </a:t>
            </a:r>
            <a:r>
              <a:rPr lang="en-IN" sz="1600" b="1" dirty="0" err="1"/>
              <a:t>AnonymousAuthenticationFilter</a:t>
            </a:r>
            <a:r>
              <a:rPr lang="en-IN" sz="1600" b="1" dirty="0"/>
              <a:t>, </a:t>
            </a:r>
            <a:r>
              <a:rPr lang="en-IN" sz="1600" b="1" dirty="0" err="1"/>
              <a:t>ExceptionTranslationFilter</a:t>
            </a:r>
            <a:r>
              <a:rPr lang="en-IN" sz="1600" b="1" dirty="0"/>
              <a:t>, </a:t>
            </a:r>
            <a:r>
              <a:rPr lang="en-IN" sz="1600" b="1" dirty="0" err="1"/>
              <a:t>AuthorizationFilter</a:t>
            </a:r>
            <a:endParaRPr lang="en-IN" sz="1600" b="1" dirty="0"/>
          </a:p>
          <a:p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15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effectLst/>
              </a:rPr>
              <a:t>Analyzing</a:t>
            </a:r>
            <a:r>
              <a:rPr lang="en-IN" b="1" dirty="0">
                <a:effectLst/>
              </a:rPr>
              <a:t> Spring’s </a:t>
            </a:r>
            <a:r>
              <a:rPr lang="en-IN" b="1" dirty="0" err="1">
                <a:effectLst/>
              </a:rPr>
              <a:t>FilterChain</a:t>
            </a:r>
            <a:r>
              <a:rPr lang="en-IN" b="1" dirty="0">
                <a:effectLst/>
              </a:rPr>
              <a:t/>
            </a:r>
            <a:br>
              <a:rPr lang="en-IN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BasicAuthenticationFilter</a:t>
            </a:r>
            <a:r>
              <a:rPr lang="en-US" sz="1600" dirty="0"/>
              <a:t>: Tries to find a Basic </a:t>
            </a:r>
            <a:r>
              <a:rPr lang="en-US" sz="1600" dirty="0" err="1"/>
              <a:t>Auth</a:t>
            </a:r>
            <a:r>
              <a:rPr lang="en-US" sz="1600" dirty="0"/>
              <a:t> HTTP Header on the request and if found, tries to authenticate the user with the header’s username and password.</a:t>
            </a:r>
          </a:p>
          <a:p>
            <a:r>
              <a:rPr lang="en-US" sz="1600" b="1" dirty="0" err="1"/>
              <a:t>UsernamePasswordAuthenticationFilter</a:t>
            </a:r>
            <a:r>
              <a:rPr lang="en-US" sz="1600" dirty="0"/>
              <a:t>: Tries to find a username/password request parameter/POST body and if found, tries to authenticate the user with those values.</a:t>
            </a:r>
          </a:p>
          <a:p>
            <a:r>
              <a:rPr lang="en-US" sz="1600" b="1" dirty="0" err="1"/>
              <a:t>DefaultLoginPageGeneratingFilter</a:t>
            </a:r>
            <a:r>
              <a:rPr lang="en-US" sz="1600" dirty="0"/>
              <a:t>: Generates a login page for you, if you don’t explicitly disable that feature. THIS filter is why you get a default login page when enabling Spring Security.</a:t>
            </a:r>
          </a:p>
          <a:p>
            <a:r>
              <a:rPr lang="en-US" sz="1600" b="1" dirty="0" err="1"/>
              <a:t>DefaultLogoutPageGeneratingFilter</a:t>
            </a:r>
            <a:r>
              <a:rPr lang="en-US" sz="1600" dirty="0"/>
              <a:t>: Generates a logout page for you, if you don’t explicitly disable that feature.</a:t>
            </a:r>
          </a:p>
          <a:p>
            <a:r>
              <a:rPr lang="en-US" sz="1600" b="1" dirty="0" err="1"/>
              <a:t>FilterSecurityInterceptor</a:t>
            </a:r>
            <a:r>
              <a:rPr lang="en-US" sz="1600" dirty="0"/>
              <a:t>: Does your authorization.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43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SecurityFilterChain</a:t>
            </a:r>
            <a:r>
              <a:rPr lang="en-IN" dirty="0"/>
              <a:t> </a:t>
            </a:r>
            <a:r>
              <a:rPr lang="en-IN" b="1" dirty="0">
                <a:effectLst/>
              </a:rPr>
              <a:t/>
            </a:r>
            <a:br>
              <a:rPr lang="en-IN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72000"/>
          </a:xfrm>
        </p:spPr>
        <p:txBody>
          <a:bodyPr>
            <a:normAutofit/>
          </a:bodyPr>
          <a:lstStyle/>
          <a:p>
            <a:r>
              <a:rPr lang="en-US" sz="1600" dirty="0"/>
              <a:t>With the latest Spring Security and/or Spring Boot versions, the way to configure Spring Security is by having a class </a:t>
            </a:r>
            <a:r>
              <a:rPr lang="en-US" sz="1600" dirty="0" smtClean="0"/>
              <a:t>that </a:t>
            </a:r>
            <a:r>
              <a:rPr lang="en-IN" sz="1600" dirty="0"/>
              <a:t>Is annotated with @</a:t>
            </a:r>
            <a:r>
              <a:rPr lang="en-IN" sz="1600" dirty="0" err="1" smtClean="0"/>
              <a:t>EnableWebSecurity</a:t>
            </a:r>
            <a:r>
              <a:rPr lang="en-IN" sz="1600" dirty="0" smtClean="0"/>
              <a:t> and  define </a:t>
            </a:r>
            <a:r>
              <a:rPr lang="en-US" sz="1600" dirty="0"/>
              <a:t>define your own </a:t>
            </a:r>
            <a:r>
              <a:rPr lang="en-US" sz="1600" b="1" dirty="0" err="1"/>
              <a:t>SecurityFilterChain</a:t>
            </a:r>
            <a:r>
              <a:rPr lang="en-US" sz="1600" dirty="0"/>
              <a:t> </a:t>
            </a:r>
            <a:r>
              <a:rPr lang="en-US" sz="1600" dirty="0" smtClean="0"/>
              <a:t>bean which </a:t>
            </a:r>
            <a:r>
              <a:rPr lang="en-US" sz="1600" dirty="0"/>
              <a:t>basically offers you a configuration </a:t>
            </a:r>
            <a:r>
              <a:rPr lang="en-US" sz="1600" dirty="0" smtClean="0"/>
              <a:t>methods</a:t>
            </a:r>
            <a:r>
              <a:rPr lang="en-US" sz="1600" dirty="0"/>
              <a:t>. With those methods, you can specify what URIs in your application to protect or what exploit protections to </a:t>
            </a:r>
            <a:r>
              <a:rPr lang="en-US" sz="1600" dirty="0" smtClean="0"/>
              <a:t>enable/disable</a:t>
            </a:r>
          </a:p>
          <a:p>
            <a:r>
              <a:rPr lang="en-US" sz="1600" dirty="0"/>
              <a:t>By default, if no custom </a:t>
            </a:r>
            <a:r>
              <a:rPr lang="en-US" sz="1600" dirty="0" err="1"/>
              <a:t>SecurityFilterChain</a:t>
            </a:r>
            <a:r>
              <a:rPr lang="en-US" sz="1600" dirty="0"/>
              <a:t> bean is defined, Spring Security applies a default configuration that secures all </a:t>
            </a:r>
            <a:r>
              <a:rPr lang="en-US" sz="1600" dirty="0" smtClean="0"/>
              <a:t>endpoints</a:t>
            </a:r>
          </a:p>
          <a:p>
            <a:pPr marL="64008" indent="0">
              <a:buNone/>
            </a:pPr>
            <a:endParaRPr lang="en-IN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13363"/>
              </p:ext>
            </p:extLst>
          </p:nvPr>
        </p:nvGraphicFramePr>
        <p:xfrm>
          <a:off x="755576" y="3284984"/>
          <a:ext cx="8136904" cy="336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04"/>
              </a:tblGrid>
              <a:tr h="33638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@Configuration</a:t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EnableWebSecurity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class 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WebSecurityConfig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@Bean</a:t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public 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SecurityFilterChain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filterChain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HttpSecurity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http) throws Exception {</a:t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http.authorizeHttpRequests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((authorize) -&gt; {</a:t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authorize.requestMatchers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("/home").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permitAll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authorize.anyRequest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().authenticated();</a:t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}).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httpBasic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AbstractHttpConfigurer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::disable);</a:t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kumimoji="0" lang="en-IN" sz="16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http.build</a:t>
                      </a: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  <a:b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IN" sz="16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17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Spring Boot </a:t>
            </a:r>
            <a:r>
              <a:rPr lang="en-US" sz="2400" dirty="0"/>
              <a:t>A</a:t>
            </a:r>
            <a:r>
              <a:rPr lang="en-US" sz="2400" dirty="0" smtClean="0"/>
              <a:t>nd Hibernate Integration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7544" y="126876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1846993"/>
            <a:ext cx="38843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&gt;spring-boot-starter-data-</a:t>
            </a:r>
            <a:r>
              <a:rPr lang="en-IN" sz="1100" b="1" dirty="0" err="1"/>
              <a:t>jpa</a:t>
            </a:r>
            <a:r>
              <a:rPr lang="en-IN" sz="1100" b="1" dirty="0"/>
              <a:t>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&gt;spring-boot-starter-web&lt;/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/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com.mysql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r>
              <a:rPr lang="en-IN" sz="1100" b="1" dirty="0" err="1"/>
              <a:t>mysql</a:t>
            </a:r>
            <a:r>
              <a:rPr lang="en-IN" sz="1100" b="1" dirty="0"/>
              <a:t>-connector-j&lt;/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&lt;scope&gt;runtime&lt;/scope&gt;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org.hibernate.orm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&gt;hibernate-core&lt;/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&gt;spring-boot-starter-test&lt;/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&lt;scope&gt;test&lt;/scope&gt;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</a:p>
          <a:p>
            <a:endParaRPr lang="en-IN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094" y="13495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POM.XML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16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pplication.properties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N" dirty="0"/>
              <a:t>#</a:t>
            </a:r>
            <a:r>
              <a:rPr lang="en-IN" dirty="0" err="1"/>
              <a:t>DataSource</a:t>
            </a:r>
            <a:r>
              <a:rPr lang="en-IN" dirty="0"/>
              <a:t/>
            </a:r>
            <a:br>
              <a:rPr lang="en-IN" dirty="0"/>
            </a:br>
            <a:r>
              <a:rPr lang="en-IN" sz="1600" dirty="0"/>
              <a:t>spring.datasource.url=</a:t>
            </a:r>
            <a:r>
              <a:rPr lang="en-IN" sz="1600" dirty="0" err="1"/>
              <a:t>jdbc:mysql</a:t>
            </a:r>
            <a:r>
              <a:rPr lang="en-IN" sz="1600" dirty="0"/>
              <a:t>://localhost:3306/</a:t>
            </a:r>
            <a:r>
              <a:rPr lang="en-IN" sz="1600" dirty="0" err="1"/>
              <a:t>rlb?createDatabaseIfNotExist</a:t>
            </a:r>
            <a:r>
              <a:rPr lang="en-IN" sz="1600" dirty="0"/>
              <a:t>=true</a:t>
            </a:r>
            <a:br>
              <a:rPr lang="en-IN" sz="1600" dirty="0"/>
            </a:br>
            <a:r>
              <a:rPr lang="en-IN" sz="1600" dirty="0" err="1"/>
              <a:t>spring.datasource.driverClassName</a:t>
            </a:r>
            <a:r>
              <a:rPr lang="en-IN" sz="1600" dirty="0"/>
              <a:t>=</a:t>
            </a:r>
            <a:r>
              <a:rPr lang="en-IN" sz="1600" dirty="0" err="1"/>
              <a:t>com.mysql.cj.jdbc.Driver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/>
              <a:t>spring.datasource.username</a:t>
            </a:r>
            <a:r>
              <a:rPr lang="en-IN" sz="1600" dirty="0"/>
              <a:t>=root</a:t>
            </a:r>
            <a:br>
              <a:rPr lang="en-IN" sz="1600" dirty="0"/>
            </a:br>
            <a:r>
              <a:rPr lang="en-IN" sz="1600" dirty="0" err="1"/>
              <a:t>spring.datasource.password</a:t>
            </a:r>
            <a:r>
              <a:rPr lang="en-IN" sz="1600" dirty="0"/>
              <a:t>=root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47156"/>
          </a:xfrm>
        </p:spPr>
        <p:txBody>
          <a:bodyPr/>
          <a:lstStyle/>
          <a:p>
            <a:r>
              <a:rPr lang="en-US" dirty="0" smtClean="0"/>
              <a:t>HibernateConfig.java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3" y="1412776"/>
            <a:ext cx="91440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IN" sz="1600" b="1" dirty="0"/>
              <a:t>@Configuration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public class </a:t>
            </a:r>
            <a:r>
              <a:rPr lang="en-IN" sz="1600" b="1" dirty="0" err="1"/>
              <a:t>HibernateConfig</a:t>
            </a:r>
            <a:r>
              <a:rPr lang="en-IN" sz="1600" dirty="0"/>
              <a:t> {</a:t>
            </a:r>
            <a:br>
              <a:rPr lang="en-IN" sz="1600" dirty="0"/>
            </a:br>
            <a:r>
              <a:rPr lang="en-IN" sz="1600" b="1" dirty="0"/>
              <a:t>    @</a:t>
            </a:r>
            <a:r>
              <a:rPr lang="en-IN" sz="1600" b="1" dirty="0" err="1"/>
              <a:t>Autowired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    private </a:t>
            </a:r>
            <a:r>
              <a:rPr lang="en-IN" sz="1600" dirty="0" err="1"/>
              <a:t>DataSource</a:t>
            </a:r>
            <a:r>
              <a:rPr lang="en-IN" sz="1600" dirty="0"/>
              <a:t> </a:t>
            </a:r>
            <a:r>
              <a:rPr lang="en-IN" sz="1600" dirty="0" err="1"/>
              <a:t>dataSource</a:t>
            </a:r>
            <a:r>
              <a:rPr lang="en-IN" sz="1600" dirty="0" smtClean="0"/>
              <a:t>;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b="1" dirty="0"/>
              <a:t>@Bean</a:t>
            </a:r>
            <a:r>
              <a:rPr lang="en-IN" sz="1600" dirty="0"/>
              <a:t>(name = "</a:t>
            </a:r>
            <a:r>
              <a:rPr lang="en-IN" sz="1600" dirty="0" err="1"/>
              <a:t>entityManagerFactory</a:t>
            </a:r>
            <a:r>
              <a:rPr lang="en-IN" sz="1600" dirty="0"/>
              <a:t>")</a:t>
            </a:r>
            <a:br>
              <a:rPr lang="en-IN" sz="1600" dirty="0"/>
            </a:br>
            <a:r>
              <a:rPr lang="en-IN" sz="1600" dirty="0"/>
              <a:t>    public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b="1" dirty="0" err="1"/>
              <a:t>createSessionFactoryFactory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dirty="0" err="1"/>
              <a:t>localSessionFactoryBean</a:t>
            </a:r>
            <a:r>
              <a:rPr lang="en-IN" sz="1600" dirty="0"/>
              <a:t> = new </a:t>
            </a:r>
            <a:r>
              <a:rPr lang="en-IN" sz="1600" dirty="0" err="1"/>
              <a:t>LocalSessionFactoryBean</a:t>
            </a:r>
            <a:r>
              <a:rPr lang="en-IN" sz="1600" dirty="0"/>
              <a:t>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localSessionFactoryBean.setDataSource</a:t>
            </a:r>
            <a:r>
              <a:rPr lang="en-IN" sz="1600" dirty="0"/>
              <a:t>(</a:t>
            </a:r>
            <a:r>
              <a:rPr lang="en-IN" sz="1600" dirty="0" err="1"/>
              <a:t>dataSource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localSessionFactoryBean.setPackagesToScan</a:t>
            </a:r>
            <a:r>
              <a:rPr lang="en-IN" sz="1600" dirty="0"/>
              <a:t>("</a:t>
            </a:r>
            <a:r>
              <a:rPr lang="en-IN" sz="1600" dirty="0" err="1"/>
              <a:t>com.relocation.buddy.entity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localSessionFactoryBean.setHibernateProperties</a:t>
            </a:r>
            <a:r>
              <a:rPr lang="en-IN" sz="1600" dirty="0"/>
              <a:t>(</a:t>
            </a:r>
            <a:r>
              <a:rPr lang="en-IN" sz="1600" dirty="0" err="1"/>
              <a:t>hibernateProperties</a:t>
            </a:r>
            <a:r>
              <a:rPr lang="en-IN" sz="1600" dirty="0"/>
              <a:t>());</a:t>
            </a:r>
            <a:br>
              <a:rPr lang="en-IN" sz="1600" dirty="0"/>
            </a:br>
            <a:r>
              <a:rPr lang="en-IN" sz="1600" dirty="0"/>
              <a:t>        return </a:t>
            </a:r>
            <a:r>
              <a:rPr lang="en-IN" sz="1600" dirty="0" err="1"/>
              <a:t>localSessionFactoryBean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smtClean="0"/>
              <a:t>}</a:t>
            </a:r>
            <a:br>
              <a:rPr lang="en-IN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private Properties </a:t>
            </a:r>
            <a:r>
              <a:rPr lang="en-IN" sz="1600" b="1" dirty="0" err="1"/>
              <a:t>hibernateProperties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Properties </a:t>
            </a:r>
            <a:r>
              <a:rPr lang="en-IN" sz="1600" dirty="0" err="1"/>
              <a:t>properties</a:t>
            </a:r>
            <a:r>
              <a:rPr lang="en-IN" sz="1600" dirty="0"/>
              <a:t> = new Properties();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</a:t>
            </a:r>
            <a:r>
              <a:rPr lang="en-IN" sz="1600" dirty="0" err="1"/>
              <a:t>hibernate.dialect</a:t>
            </a:r>
            <a:r>
              <a:rPr lang="en-IN" sz="1600" dirty="0"/>
              <a:t>", "</a:t>
            </a:r>
            <a:r>
              <a:rPr lang="en-IN" sz="1600" dirty="0" err="1"/>
              <a:t>org.hibernate.dialect.MySQLDialect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("hibernate.hbm2ddl.auto", "create");</a:t>
            </a:r>
            <a:br>
              <a:rPr lang="en-IN" sz="1600" dirty="0"/>
            </a:br>
            <a:r>
              <a:rPr lang="en-IN" sz="1600" dirty="0"/>
              <a:t>        return properties;</a:t>
            </a:r>
            <a:br>
              <a:rPr lang="en-IN" sz="1600" dirty="0"/>
            </a:br>
            <a:r>
              <a:rPr lang="en-IN" sz="1600" dirty="0"/>
              <a:t>    }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}</a:t>
            </a:r>
          </a:p>
          <a:p>
            <a:pPr marL="64008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726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@Configuration/@Bean/@</a:t>
            </a:r>
            <a:r>
              <a:rPr lang="en-US" sz="2400" dirty="0" err="1" smtClean="0"/>
              <a:t>Autowired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@Configuration is a class-level annotation indicating that an object is a source of bean definitions. </a:t>
            </a:r>
            <a:r>
              <a:rPr lang="en-US" sz="1600" dirty="0" smtClean="0"/>
              <a:t>It declare </a:t>
            </a:r>
            <a:r>
              <a:rPr lang="en-US" sz="1600" dirty="0"/>
              <a:t>beans through @Bean -annotated </a:t>
            </a:r>
            <a:r>
              <a:rPr lang="en-US" sz="1600" dirty="0" smtClean="0"/>
              <a:t>methods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/>
              <a:t> @Bean annotation in Spring Boot is a method-level annotation that specifies a method </a:t>
            </a:r>
            <a:r>
              <a:rPr lang="en-US" sz="1600" dirty="0" smtClean="0"/>
              <a:t>that </a:t>
            </a:r>
            <a:r>
              <a:rPr lang="en-US" sz="1600" dirty="0"/>
              <a:t>creates a bean for the Spring </a:t>
            </a:r>
            <a:r>
              <a:rPr lang="en-US" sz="1600" dirty="0" err="1"/>
              <a:t>IoC</a:t>
            </a:r>
            <a:r>
              <a:rPr lang="en-US" sz="1600" dirty="0"/>
              <a:t> container to </a:t>
            </a:r>
            <a:r>
              <a:rPr lang="en-US" sz="1600" dirty="0" smtClean="0"/>
              <a:t>manage.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Autowired</a:t>
            </a:r>
            <a:r>
              <a:rPr lang="en-US" sz="1600" dirty="0"/>
              <a:t> annotation in Spring Boot is a core annotation that automatically injects </a:t>
            </a:r>
            <a:r>
              <a:rPr lang="en-US" sz="1600" dirty="0" smtClean="0"/>
              <a:t>dependencies </a:t>
            </a:r>
            <a:r>
              <a:rPr lang="en-US" sz="1600" dirty="0"/>
              <a:t>into Java classes</a:t>
            </a:r>
            <a:r>
              <a:rPr lang="en-US" sz="1600" dirty="0" smtClean="0"/>
              <a:t>.</a:t>
            </a:r>
          </a:p>
          <a:p>
            <a:pPr marL="64008" indent="0">
              <a:buNone/>
            </a:pPr>
            <a:endParaRPr lang="en-US" sz="1600" dirty="0" smtClean="0"/>
          </a:p>
          <a:p>
            <a:r>
              <a:rPr lang="en-US" sz="1600" b="1" dirty="0" err="1" smtClean="0"/>
              <a:t>DataSource</a:t>
            </a:r>
            <a:r>
              <a:rPr lang="en-US" sz="1600" dirty="0" smtClean="0"/>
              <a:t>: </a:t>
            </a:r>
            <a:r>
              <a:rPr lang="en-US" sz="1600" dirty="0"/>
              <a:t>A </a:t>
            </a:r>
            <a:r>
              <a:rPr lang="en-US" sz="1600" dirty="0" err="1"/>
              <a:t>DataSource</a:t>
            </a:r>
            <a:r>
              <a:rPr lang="en-US" sz="1600" dirty="0"/>
              <a:t> is a factory for connections to a physical </a:t>
            </a:r>
            <a:r>
              <a:rPr lang="en-US" sz="1600" dirty="0" smtClean="0"/>
              <a:t>database. add </a:t>
            </a:r>
            <a:r>
              <a:rPr lang="en-US" sz="1600" dirty="0" err="1" smtClean="0"/>
              <a:t>mvn</a:t>
            </a:r>
            <a:r>
              <a:rPr lang="en-US" sz="1600" dirty="0" smtClean="0"/>
              <a:t> </a:t>
            </a:r>
            <a:r>
              <a:rPr lang="en-US" sz="1600" dirty="0" err="1" smtClean="0"/>
              <a:t>dependancy</a:t>
            </a:r>
            <a:r>
              <a:rPr lang="en-US" sz="1600" dirty="0" smtClean="0"/>
              <a:t> in your project [</a:t>
            </a:r>
            <a:r>
              <a:rPr lang="en-IN" sz="1600" i="1" dirty="0" smtClean="0">
                <a:hlinkClick r:id="rId2"/>
              </a:rPr>
              <a:t>spring-boot-starter-data-</a:t>
            </a:r>
            <a:r>
              <a:rPr lang="en-IN" sz="1600" i="1" dirty="0" err="1" smtClean="0">
                <a:hlinkClick r:id="rId2"/>
              </a:rPr>
              <a:t>jpa</a:t>
            </a:r>
            <a:r>
              <a:rPr lang="en-IN" sz="1600" dirty="0"/>
              <a:t> </a:t>
            </a:r>
            <a:r>
              <a:rPr lang="en-IN" sz="1600" dirty="0" smtClean="0"/>
              <a:t>]</a:t>
            </a:r>
          </a:p>
          <a:p>
            <a:r>
              <a:rPr lang="en-US" sz="1600" b="1" dirty="0" err="1"/>
              <a:t>LocalSessionFactoryBean</a:t>
            </a:r>
            <a:r>
              <a:rPr lang="en-US" sz="1600" dirty="0"/>
              <a:t> </a:t>
            </a:r>
            <a:r>
              <a:rPr lang="en-US" sz="1600" dirty="0" smtClean="0"/>
              <a:t>: Class </a:t>
            </a:r>
            <a:r>
              <a:rPr lang="en-US" sz="1600" dirty="0" err="1"/>
              <a:t>LocalSessionFactoryBean</a:t>
            </a:r>
            <a:r>
              <a:rPr lang="en-US" sz="1600" dirty="0"/>
              <a:t>. </a:t>
            </a:r>
            <a:r>
              <a:rPr lang="en-US" sz="1600" dirty="0" err="1"/>
              <a:t>FactoryBean</a:t>
            </a:r>
            <a:r>
              <a:rPr lang="en-US" sz="1600" dirty="0"/>
              <a:t> that creates a Hibernate </a:t>
            </a:r>
            <a:r>
              <a:rPr lang="en-US" sz="1600" dirty="0" err="1" smtClean="0"/>
              <a:t>SessionFactory</a:t>
            </a:r>
            <a:endParaRPr lang="en-US" sz="1600" dirty="0"/>
          </a:p>
          <a:p>
            <a:r>
              <a:rPr lang="en-IN" sz="1600" b="1" dirty="0" err="1" smtClean="0"/>
              <a:t>setPackagesToScan</a:t>
            </a:r>
            <a:r>
              <a:rPr lang="en-IN" sz="1600" dirty="0" smtClean="0"/>
              <a:t>: </a:t>
            </a:r>
            <a:r>
              <a:rPr lang="en-US" sz="1600" dirty="0"/>
              <a:t>E</a:t>
            </a:r>
            <a:r>
              <a:rPr lang="en-US" sz="1600" dirty="0" smtClean="0"/>
              <a:t>ssentially telling Hibernate where to look for classes that represent database tables within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151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0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9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@Controller/ @service @Repository /@Transactional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@controller</a:t>
            </a:r>
            <a:r>
              <a:rPr lang="en-US" sz="1600" dirty="0"/>
              <a:t>: handles </a:t>
            </a:r>
            <a:r>
              <a:rPr lang="en-US" sz="1600" b="1" dirty="0"/>
              <a:t>HTTP requests</a:t>
            </a:r>
            <a:r>
              <a:rPr lang="en-US" sz="1600" dirty="0"/>
              <a:t> and returns </a:t>
            </a:r>
            <a:r>
              <a:rPr lang="en-US" sz="1600" dirty="0" smtClean="0"/>
              <a:t>views</a:t>
            </a:r>
          </a:p>
          <a:p>
            <a:r>
              <a:rPr lang="en-US" sz="1600" b="1" dirty="0" smtClean="0"/>
              <a:t>@</a:t>
            </a:r>
            <a:r>
              <a:rPr lang="en-US" sz="1600" b="1" dirty="0"/>
              <a:t>Service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service component</a:t>
            </a:r>
            <a:r>
              <a:rPr lang="en-US" sz="1600" dirty="0"/>
              <a:t>. It is a specialization of @Component and is typically used in the </a:t>
            </a:r>
            <a:r>
              <a:rPr lang="en-US" sz="1600" b="1" dirty="0"/>
              <a:t>service layer</a:t>
            </a:r>
            <a:r>
              <a:rPr lang="en-US" sz="1600" dirty="0"/>
              <a:t> to hold business logic</a:t>
            </a:r>
            <a:endParaRPr lang="en-US" sz="1600" dirty="0" smtClean="0"/>
          </a:p>
          <a:p>
            <a:r>
              <a:rPr lang="en-US" sz="1600" b="1" dirty="0" smtClean="0"/>
              <a:t>@Repository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data access layer (DAO) component</a:t>
            </a:r>
            <a:r>
              <a:rPr lang="en-US" sz="1600" dirty="0"/>
              <a:t>. It is a specialization of @Component, specifically for handling database interactions.</a:t>
            </a:r>
            <a:endParaRPr lang="en-US" sz="1600" dirty="0" smtClean="0"/>
          </a:p>
          <a:p>
            <a:r>
              <a:rPr lang="en-US" sz="1600" b="1" dirty="0" smtClean="0"/>
              <a:t>@Transactional </a:t>
            </a:r>
            <a:r>
              <a:rPr lang="en-US" sz="1600" dirty="0" smtClean="0"/>
              <a:t>:It </a:t>
            </a:r>
            <a:r>
              <a:rPr lang="en-US" sz="1600" dirty="0"/>
              <a:t>is used to manage </a:t>
            </a:r>
            <a:r>
              <a:rPr lang="en-US" sz="1600" b="1" dirty="0"/>
              <a:t>database transactions</a:t>
            </a:r>
            <a:r>
              <a:rPr lang="en-US" sz="1600" dirty="0"/>
              <a:t> automatically. It ensures that a method or a class runs within a </a:t>
            </a:r>
            <a:r>
              <a:rPr lang="en-US" sz="1600" b="1" dirty="0"/>
              <a:t>transaction context</a:t>
            </a:r>
            <a:r>
              <a:rPr lang="en-US" sz="1600" dirty="0"/>
              <a:t>, handling </a:t>
            </a:r>
            <a:r>
              <a:rPr lang="en-US" sz="1600" b="1" dirty="0"/>
              <a:t>commit, rollback, and propagation</a:t>
            </a:r>
            <a:r>
              <a:rPr lang="en-US" sz="1600" dirty="0"/>
              <a:t> seamlessly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83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/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What </a:t>
            </a:r>
            <a:r>
              <a:rPr lang="en-US" b="1" dirty="0">
                <a:effectLst/>
              </a:rPr>
              <a:t>is Spring Security and how does it work?</a:t>
            </a:r>
            <a:br>
              <a:rPr lang="en-US" b="1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>
              <a:buNone/>
            </a:pPr>
            <a:r>
              <a:rPr lang="en-US" sz="1600" dirty="0"/>
              <a:t>At its core, Spring Security is really just a bunch of servlet filters that help you add authentication and </a:t>
            </a:r>
            <a:r>
              <a:rPr lang="en-US" sz="1600" dirty="0" smtClean="0"/>
              <a:t>authorization</a:t>
            </a:r>
            <a:r>
              <a:rPr lang="en-US" sz="1600" dirty="0"/>
              <a:t> </a:t>
            </a:r>
            <a:r>
              <a:rPr lang="en-US" sz="1600" dirty="0" smtClean="0"/>
              <a:t>to </a:t>
            </a:r>
            <a:r>
              <a:rPr lang="en-US" sz="1600" dirty="0"/>
              <a:t>your web application.</a:t>
            </a:r>
          </a:p>
          <a:p>
            <a:pPr marL="64008" indent="0">
              <a:buNone/>
            </a:pPr>
            <a:r>
              <a:rPr lang="en-US" sz="1600" dirty="0"/>
              <a:t>It also integrates well with frameworks like Spring Web MVC (or Spring Boot), as well as with standards like OAuth2 or SAML. And it auto-generates login/logout pages </a:t>
            </a:r>
            <a:r>
              <a:rPr lang="en-US" sz="1600" dirty="0" smtClean="0"/>
              <a:t>and </a:t>
            </a:r>
            <a:r>
              <a:rPr lang="en-US" sz="1600" dirty="0"/>
              <a:t>protects against common exploits like </a:t>
            </a:r>
            <a:r>
              <a:rPr lang="en-US" sz="1600" dirty="0" smtClean="0"/>
              <a:t>CSRF</a:t>
            </a:r>
          </a:p>
          <a:p>
            <a:pPr marL="64008" indent="0">
              <a:buNone/>
            </a:pPr>
            <a:endParaRPr lang="en-US" sz="1600" dirty="0"/>
          </a:p>
          <a:p>
            <a:r>
              <a:rPr lang="en-IN" sz="2000" dirty="0"/>
              <a:t>Authentication</a:t>
            </a:r>
          </a:p>
          <a:p>
            <a:r>
              <a:rPr lang="en-IN" sz="2000" dirty="0"/>
              <a:t>Authorization</a:t>
            </a:r>
          </a:p>
          <a:p>
            <a:r>
              <a:rPr lang="en-IN" sz="2000" dirty="0"/>
              <a:t>Servlet Filters</a:t>
            </a:r>
          </a:p>
          <a:p>
            <a:pPr marL="64008" indent="0">
              <a:buNone/>
            </a:pPr>
            <a:r>
              <a:rPr lang="en-IN" sz="1600" b="1" dirty="0"/>
              <a:t>Why use Servlet Filters?</a:t>
            </a:r>
          </a:p>
          <a:p>
            <a:pPr marL="64008" indent="0">
              <a:buNone/>
            </a:pPr>
            <a:r>
              <a:rPr lang="en-US" sz="1600" u="sng" dirty="0" err="1" smtClean="0"/>
              <a:t>DispatcherServlet</a:t>
            </a:r>
            <a:r>
              <a:rPr lang="en-US" sz="1600" u="sng" dirty="0" smtClean="0"/>
              <a:t> is a servlet </a:t>
            </a:r>
            <a:r>
              <a:rPr lang="en-US" sz="1600" dirty="0" smtClean="0"/>
              <a:t>and it redirects </a:t>
            </a:r>
            <a:r>
              <a:rPr lang="en-US" sz="1600" dirty="0"/>
              <a:t>incoming HTTP </a:t>
            </a:r>
            <a:r>
              <a:rPr lang="en-US" sz="1600" dirty="0" smtClean="0"/>
              <a:t>requests to your Controller.</a:t>
            </a:r>
          </a:p>
          <a:p>
            <a:pPr marL="64008" indent="0">
              <a:buNone/>
            </a:pPr>
            <a:r>
              <a:rPr lang="en-US" sz="1600" dirty="0"/>
              <a:t>There is no security hardcoded into that </a:t>
            </a:r>
            <a:r>
              <a:rPr lang="en-US" sz="1600" dirty="0" err="1" smtClean="0"/>
              <a:t>DispatcherServlet</a:t>
            </a:r>
            <a:r>
              <a:rPr lang="en-US" sz="1600" dirty="0" smtClean="0"/>
              <a:t> but there’s </a:t>
            </a:r>
            <a:r>
              <a:rPr lang="en-US" sz="1600" dirty="0"/>
              <a:t>a way to do exactly this in the Java web world: you can put </a:t>
            </a:r>
            <a:r>
              <a:rPr lang="en-US" sz="1600" dirty="0" smtClean="0"/>
              <a:t>filters </a:t>
            </a:r>
            <a:r>
              <a:rPr lang="en-US" sz="1600" dirty="0"/>
              <a:t> </a:t>
            </a:r>
            <a:r>
              <a:rPr lang="en-US" sz="1600" i="1" dirty="0"/>
              <a:t>in front</a:t>
            </a:r>
            <a:r>
              <a:rPr lang="en-US" sz="1600" dirty="0"/>
              <a:t> of servlets</a:t>
            </a:r>
            <a:endParaRPr lang="en-US" sz="1600" dirty="0" smtClean="0"/>
          </a:p>
          <a:p>
            <a:pPr marL="64008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872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469</TotalTime>
  <Words>437</Words>
  <Application>Microsoft Office PowerPoint</Application>
  <PresentationFormat>On-screen Show (4:3)</PresentationFormat>
  <Paragraphs>62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RelocationBuddy</vt:lpstr>
      <vt:lpstr>PowerPoint Presentation</vt:lpstr>
      <vt:lpstr>application.properties</vt:lpstr>
      <vt:lpstr>HibernateConfig.java</vt:lpstr>
      <vt:lpstr>@Configuration/@Bean/@Autowired</vt:lpstr>
      <vt:lpstr>Create Table</vt:lpstr>
      <vt:lpstr>Spring MVC</vt:lpstr>
      <vt:lpstr>@Controller/ @service @Repository /@Transactional</vt:lpstr>
      <vt:lpstr> What is Spring Security and how does it work? </vt:lpstr>
      <vt:lpstr>***********END*********</vt:lpstr>
      <vt:lpstr>PowerPoint Presentation</vt:lpstr>
      <vt:lpstr>FilterChains</vt:lpstr>
      <vt:lpstr>Spring’sDefaultSecurityFilterChain </vt:lpstr>
      <vt:lpstr>Analyzing Spring’s FilterChain </vt:lpstr>
      <vt:lpstr>SecurityFilterChain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58</cp:revision>
  <dcterms:created xsi:type="dcterms:W3CDTF">2025-02-03T00:56:07Z</dcterms:created>
  <dcterms:modified xsi:type="dcterms:W3CDTF">2025-02-03T11:51:33Z</dcterms:modified>
</cp:coreProperties>
</file>