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57" d="100"/>
          <a:sy n="57" d="100"/>
        </p:scale>
        <p:origin x="72" y="13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82288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24494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761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73268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156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3894533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205595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5783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86430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630D-DC1F-48B9-AC56-C182A9725DDD}" type="datetimeFigureOut">
              <a:rPr lang="en-US" smtClean="0"/>
              <a:t>08/16/21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48736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7630D-DC1F-48B9-AC56-C182A9725DDD}" type="datetimeFigureOut">
              <a:rPr lang="en-US" smtClean="0"/>
              <a:t>08/16/21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356134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7630D-DC1F-48B9-AC56-C182A9725DDD}" type="datetimeFigureOut">
              <a:rPr lang="en-US" smtClean="0"/>
              <a:t>08/16/21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38543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7630D-DC1F-48B9-AC56-C182A9725DDD}" type="datetimeFigureOut">
              <a:rPr lang="en-US" smtClean="0"/>
              <a:t>08/16/21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99395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7630D-DC1F-48B9-AC56-C182A9725DDD}" type="datetimeFigureOut">
              <a:rPr lang="en-US" smtClean="0"/>
              <a:t>08/16/21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78392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07630D-DC1F-48B9-AC56-C182A9725DDD}" type="datetimeFigureOut">
              <a:rPr lang="en-US" smtClean="0"/>
              <a:t>08/16/21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64955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7630D-DC1F-48B9-AC56-C182A9725DDD}" type="datetimeFigureOut">
              <a:rPr lang="en-US" smtClean="0"/>
              <a:t>08/16/21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51B78-A228-464C-9F2F-6BBEED815590}" type="slidenum">
              <a:rPr lang="en-US" smtClean="0"/>
              <a:t>‹#›</a:t>
            </a:fld>
            <a:endParaRPr lang="en-US"/>
          </a:p>
        </p:txBody>
      </p:sp>
    </p:spTree>
    <p:extLst>
      <p:ext uri="{BB962C8B-B14F-4D97-AF65-F5344CB8AC3E}">
        <p14:creationId xmlns:p14="http://schemas.microsoft.com/office/powerpoint/2010/main" val="2158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07630D-DC1F-48B9-AC56-C182A9725DDD}" type="datetimeFigureOut">
              <a:rPr lang="en-US" smtClean="0"/>
              <a:t>08/16/21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551B78-A228-464C-9F2F-6BBEED815590}" type="slidenum">
              <a:rPr lang="en-US" smtClean="0"/>
              <a:t>‹#›</a:t>
            </a:fld>
            <a:endParaRPr lang="en-US"/>
          </a:p>
        </p:txBody>
      </p:sp>
    </p:spTree>
    <p:extLst>
      <p:ext uri="{BB962C8B-B14F-4D97-AF65-F5344CB8AC3E}">
        <p14:creationId xmlns:p14="http://schemas.microsoft.com/office/powerpoint/2010/main" val="3301506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98D6-C0C5-4E61-BE89-DEE63ABDA80B}"/>
              </a:ext>
            </a:extLst>
          </p:cNvPr>
          <p:cNvSpPr>
            <a:spLocks noGrp="1"/>
          </p:cNvSpPr>
          <p:nvPr>
            <p:ph type="ctrTitle"/>
          </p:nvPr>
        </p:nvSpPr>
        <p:spPr/>
        <p:txBody>
          <a:bodyPr>
            <a:normAutofit fontScale="90000"/>
          </a:bodyPr>
          <a:lstStyle/>
          <a:p>
            <a:r>
              <a:rPr lang="en-US" dirty="0"/>
              <a:t>Model Building for future temperature increases in Australian Regions</a:t>
            </a:r>
          </a:p>
        </p:txBody>
      </p:sp>
      <p:sp>
        <p:nvSpPr>
          <p:cNvPr id="3" name="Subtitle 2">
            <a:extLst>
              <a:ext uri="{FF2B5EF4-FFF2-40B4-BE49-F238E27FC236}">
                <a16:creationId xmlns:a16="http://schemas.microsoft.com/office/drawing/2014/main" id="{A8981245-3B1B-41CC-AB58-AACDA7D946C7}"/>
              </a:ext>
            </a:extLst>
          </p:cNvPr>
          <p:cNvSpPr>
            <a:spLocks noGrp="1"/>
          </p:cNvSpPr>
          <p:nvPr>
            <p:ph type="subTitle" idx="1"/>
          </p:nvPr>
        </p:nvSpPr>
        <p:spPr/>
        <p:txBody>
          <a:bodyPr/>
          <a:lstStyle/>
          <a:p>
            <a:r>
              <a:rPr lang="en-US" dirty="0"/>
              <a:t>Dillon Dugan</a:t>
            </a:r>
          </a:p>
        </p:txBody>
      </p:sp>
    </p:spTree>
    <p:extLst>
      <p:ext uri="{BB962C8B-B14F-4D97-AF65-F5344CB8AC3E}">
        <p14:creationId xmlns:p14="http://schemas.microsoft.com/office/powerpoint/2010/main" val="333231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8BB4-14BD-4E37-80AE-1C88A5D41E6D}"/>
              </a:ext>
            </a:extLst>
          </p:cNvPr>
          <p:cNvSpPr>
            <a:spLocks noGrp="1"/>
          </p:cNvSpPr>
          <p:nvPr>
            <p:ph type="title"/>
          </p:nvPr>
        </p:nvSpPr>
        <p:spPr/>
        <p:txBody>
          <a:bodyPr/>
          <a:lstStyle/>
          <a:p>
            <a:r>
              <a:rPr lang="en-US" dirty="0"/>
              <a:t>Model Evaluation</a:t>
            </a:r>
          </a:p>
        </p:txBody>
      </p:sp>
      <p:pic>
        <p:nvPicPr>
          <p:cNvPr id="5" name="Content Placeholder 4">
            <a:extLst>
              <a:ext uri="{FF2B5EF4-FFF2-40B4-BE49-F238E27FC236}">
                <a16:creationId xmlns:a16="http://schemas.microsoft.com/office/drawing/2014/main" id="{6EB84B9D-C3EB-4C75-8854-83CF338D3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801" y="3960678"/>
            <a:ext cx="3511466" cy="2630361"/>
          </a:xfrm>
        </p:spPr>
      </p:pic>
      <p:pic>
        <p:nvPicPr>
          <p:cNvPr id="7" name="Picture 6">
            <a:extLst>
              <a:ext uri="{FF2B5EF4-FFF2-40B4-BE49-F238E27FC236}">
                <a16:creationId xmlns:a16="http://schemas.microsoft.com/office/drawing/2014/main" id="{7DE4F8B3-1016-4A03-88EB-374A128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266" y="3960677"/>
            <a:ext cx="3827175" cy="2630361"/>
          </a:xfrm>
          <a:prstGeom prst="rect">
            <a:avLst/>
          </a:prstGeom>
        </p:spPr>
      </p:pic>
      <p:sp>
        <p:nvSpPr>
          <p:cNvPr id="9" name="Content Placeholder 2">
            <a:extLst>
              <a:ext uri="{FF2B5EF4-FFF2-40B4-BE49-F238E27FC236}">
                <a16:creationId xmlns:a16="http://schemas.microsoft.com/office/drawing/2014/main" id="{807C583A-472F-4A72-A40F-65EF9A5E24F5}"/>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Clearly, all the models performed really well with no overfitting as the MSE values are very low and about equal between training and testing sets. </a:t>
            </a:r>
          </a:p>
          <a:p>
            <a:r>
              <a:rPr lang="en-US" dirty="0"/>
              <a:t>However, Random Forest Regressor seems to have the best predictive analysis of average temperature, having the lowest MSE values for training and testing</a:t>
            </a:r>
          </a:p>
        </p:txBody>
      </p:sp>
    </p:spTree>
    <p:extLst>
      <p:ext uri="{BB962C8B-B14F-4D97-AF65-F5344CB8AC3E}">
        <p14:creationId xmlns:p14="http://schemas.microsoft.com/office/powerpoint/2010/main" val="90872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EA7-B7D8-4456-817A-D2EB9B03677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6613A7-1503-49DE-8ACA-70B4A09E3DD9}"/>
              </a:ext>
            </a:extLst>
          </p:cNvPr>
          <p:cNvSpPr>
            <a:spLocks noGrp="1"/>
          </p:cNvSpPr>
          <p:nvPr>
            <p:ph idx="1"/>
          </p:nvPr>
        </p:nvSpPr>
        <p:spPr/>
        <p:txBody>
          <a:bodyPr/>
          <a:lstStyle/>
          <a:p>
            <a:r>
              <a:rPr lang="en-US" dirty="0"/>
              <a:t>The best algorithm for the research task was Random Forest Regressor, with some hyper tuning and increased data pool sizes, this model could yield a higher predictive power. This means that by using Random Forests, future temperatures can be predicted off of trends of rainfall, CO2 concentrations, SOI changes, and count of sunspots</a:t>
            </a:r>
          </a:p>
          <a:p>
            <a:r>
              <a:rPr lang="en-US" dirty="0"/>
              <a:t>Using this algorithm can be switch from average of Australia to averages of regions of Australia to assess the regions at risk of extremely dangerous wildfires such as the 2019-2020 bush fire that claimed so many wildlife. </a:t>
            </a:r>
          </a:p>
        </p:txBody>
      </p:sp>
    </p:spTree>
    <p:extLst>
      <p:ext uri="{BB962C8B-B14F-4D97-AF65-F5344CB8AC3E}">
        <p14:creationId xmlns:p14="http://schemas.microsoft.com/office/powerpoint/2010/main" val="105623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6792-2373-4401-BA2C-14C69FE4055F}"/>
              </a:ext>
            </a:extLst>
          </p:cNvPr>
          <p:cNvSpPr>
            <a:spLocks noGrp="1"/>
          </p:cNvSpPr>
          <p:nvPr>
            <p:ph type="title"/>
          </p:nvPr>
        </p:nvSpPr>
        <p:spPr/>
        <p:txBody>
          <a:bodyPr/>
          <a:lstStyle/>
          <a:p>
            <a:r>
              <a:rPr lang="en-US" dirty="0"/>
              <a:t>Purpose and Research Question</a:t>
            </a:r>
          </a:p>
        </p:txBody>
      </p:sp>
      <p:sp>
        <p:nvSpPr>
          <p:cNvPr id="3" name="Content Placeholder 2">
            <a:extLst>
              <a:ext uri="{FF2B5EF4-FFF2-40B4-BE49-F238E27FC236}">
                <a16:creationId xmlns:a16="http://schemas.microsoft.com/office/drawing/2014/main" id="{5300AF04-9396-4B4F-81A5-308FF5A317DB}"/>
              </a:ext>
            </a:extLst>
          </p:cNvPr>
          <p:cNvSpPr>
            <a:spLocks noGrp="1"/>
          </p:cNvSpPr>
          <p:nvPr>
            <p:ph idx="1"/>
          </p:nvPr>
        </p:nvSpPr>
        <p:spPr>
          <a:xfrm>
            <a:off x="821267" y="1422400"/>
            <a:ext cx="8746068" cy="5181600"/>
          </a:xfrm>
        </p:spPr>
        <p:txBody>
          <a:bodyPr>
            <a:normAutofit fontScale="85000" lnSpcReduction="20000"/>
          </a:bodyPr>
          <a:lstStyle/>
          <a:p>
            <a:r>
              <a:rPr lang="en-US" sz="2600" dirty="0"/>
              <a:t>As with most of the world, climate change has introduced many challenges on the ecosystems of the planet with increased temperature, drought, heatwaves, air pollution, etc. </a:t>
            </a:r>
          </a:p>
          <a:p>
            <a:r>
              <a:rPr lang="en-US" sz="2600" dirty="0"/>
              <a:t>One of the most devasting events of the past year was the severity of the Wild bushfire of 2019-2020 in Australia. Increased drought and temperature, due to climate change, aided in creating one of the worst wildfires in Australia in modern history. </a:t>
            </a:r>
          </a:p>
          <a:p>
            <a:r>
              <a:rPr lang="en-US" sz="2600" dirty="0"/>
              <a:t>The lack of preparation as well as the severity of the fire lead to not only the death of 479 humans, but nearly 2.8 billion wildlife were affected, 3 times the predicted amount that was going to be affected. The fire burned for 46 million acres over June 2019 to May 2020</a:t>
            </a:r>
          </a:p>
          <a:p>
            <a:r>
              <a:rPr lang="en-US" sz="2600" dirty="0"/>
              <a:t>Creating accurate predictors of increased temperature and drought conditions can help emergency services and wildlife protectors be better equip to fight future wildfires</a:t>
            </a:r>
          </a:p>
          <a:p>
            <a:r>
              <a:rPr lang="en-US" sz="2600" dirty="0"/>
              <a:t>What regressor algorithm(s) would have the best predictive power for Australian climate data?</a:t>
            </a:r>
          </a:p>
          <a:p>
            <a:endParaRPr lang="en-US" sz="2200" dirty="0"/>
          </a:p>
        </p:txBody>
      </p:sp>
    </p:spTree>
    <p:extLst>
      <p:ext uri="{BB962C8B-B14F-4D97-AF65-F5344CB8AC3E}">
        <p14:creationId xmlns:p14="http://schemas.microsoft.com/office/powerpoint/2010/main" val="37032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E0C3-8903-4BA0-BE66-A016C42A8B4B}"/>
              </a:ext>
            </a:extLst>
          </p:cNvPr>
          <p:cNvSpPr>
            <a:spLocks noGrp="1"/>
          </p:cNvSpPr>
          <p:nvPr>
            <p:ph type="title"/>
          </p:nvPr>
        </p:nvSpPr>
        <p:spPr/>
        <p:txBody>
          <a:bodyPr/>
          <a:lstStyle/>
          <a:p>
            <a:r>
              <a:rPr lang="en-US" dirty="0"/>
              <a:t>Australian Climate Dataset</a:t>
            </a:r>
          </a:p>
        </p:txBody>
      </p:sp>
      <p:sp>
        <p:nvSpPr>
          <p:cNvPr id="3" name="Content Placeholder 2">
            <a:extLst>
              <a:ext uri="{FF2B5EF4-FFF2-40B4-BE49-F238E27FC236}">
                <a16:creationId xmlns:a16="http://schemas.microsoft.com/office/drawing/2014/main" id="{F82E113C-D271-41DF-ABA5-1DE6EC4D0BCE}"/>
              </a:ext>
            </a:extLst>
          </p:cNvPr>
          <p:cNvSpPr>
            <a:spLocks noGrp="1"/>
          </p:cNvSpPr>
          <p:nvPr>
            <p:ph idx="1"/>
          </p:nvPr>
        </p:nvSpPr>
        <p:spPr>
          <a:xfrm>
            <a:off x="677333" y="1557867"/>
            <a:ext cx="8906933" cy="4483495"/>
          </a:xfrm>
        </p:spPr>
        <p:txBody>
          <a:bodyPr>
            <a:normAutofit/>
          </a:bodyPr>
          <a:lstStyle/>
          <a:p>
            <a:r>
              <a:rPr lang="en-US" sz="2000" dirty="0"/>
              <a:t>This dataset contains 113 rows of the average temperature and rainfall of each region in Australia and an average for all of Australia, Southern Oscillation Index, CO2 concentrations from Mauna Loa, and annual sunspot count over 1900 to 2012. This is a total of 22 columns</a:t>
            </a:r>
          </a:p>
          <a:p>
            <a:pPr lvl="1"/>
            <a:r>
              <a:rPr lang="en-US" sz="2000" dirty="0"/>
              <a:t>The regions are Eastern, Southeastern, South, Southwestern, Western, Northern, Murray-Darling basin. </a:t>
            </a:r>
          </a:p>
          <a:p>
            <a:pPr lvl="1"/>
            <a:r>
              <a:rPr lang="en-US" sz="2000" dirty="0"/>
              <a:t>Southern Oscillation Index is the barometric pressure difference between French Polynesia and Darwin, Northern Territory, Australia</a:t>
            </a:r>
          </a:p>
          <a:p>
            <a:r>
              <a:rPr lang="en-US" sz="2000" dirty="0"/>
              <a:t>The dataset is composed of data from the Australian Bureau of Meteorology to provide temperature, rainfall, and SOI data, CO2 series data from Global Monitoring Laboratory in Mauna Loa, Hawaii, and sunspot data from Solar Influences Data analysis Center</a:t>
            </a:r>
          </a:p>
        </p:txBody>
      </p:sp>
    </p:spTree>
    <p:extLst>
      <p:ext uri="{BB962C8B-B14F-4D97-AF65-F5344CB8AC3E}">
        <p14:creationId xmlns:p14="http://schemas.microsoft.com/office/powerpoint/2010/main" val="146583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9977-CF41-41B2-8933-110412159038}"/>
              </a:ext>
            </a:extLst>
          </p:cNvPr>
          <p:cNvSpPr>
            <a:spLocks noGrp="1"/>
          </p:cNvSpPr>
          <p:nvPr>
            <p:ph type="title"/>
          </p:nvPr>
        </p:nvSpPr>
        <p:spPr/>
        <p:txBody>
          <a:bodyPr/>
          <a:lstStyle/>
          <a:p>
            <a:r>
              <a:rPr lang="en-US" dirty="0"/>
              <a:t>Input and Output variables</a:t>
            </a:r>
          </a:p>
        </p:txBody>
      </p:sp>
      <p:sp>
        <p:nvSpPr>
          <p:cNvPr id="3" name="Content Placeholder 2">
            <a:extLst>
              <a:ext uri="{FF2B5EF4-FFF2-40B4-BE49-F238E27FC236}">
                <a16:creationId xmlns:a16="http://schemas.microsoft.com/office/drawing/2014/main" id="{9EDFD310-E961-459D-B15D-B3C2126FBC46}"/>
              </a:ext>
            </a:extLst>
          </p:cNvPr>
          <p:cNvSpPr>
            <a:spLocks noGrp="1"/>
          </p:cNvSpPr>
          <p:nvPr>
            <p:ph idx="1"/>
          </p:nvPr>
        </p:nvSpPr>
        <p:spPr>
          <a:xfrm>
            <a:off x="677334" y="1930400"/>
            <a:ext cx="8596668" cy="3880773"/>
          </a:xfrm>
        </p:spPr>
        <p:txBody>
          <a:bodyPr/>
          <a:lstStyle/>
          <a:p>
            <a:r>
              <a:rPr lang="en-US" dirty="0"/>
              <a:t>To avoid too many features causing overfitting, the average rainfall for all of Australia, SOI, Year, CO2 concentration, and sunspot count will be used as input variables to predict the average temperature for all of Australia. </a:t>
            </a:r>
          </a:p>
          <a:p>
            <a:r>
              <a:rPr lang="en-US" dirty="0"/>
              <a:t>Therefore the temperatures and rainfall for all the regions will be removed. This could be a potential future project use the algorithm with all the regions and have accurate temperature prediction over multiple areas to assess the most at-risk regions</a:t>
            </a:r>
          </a:p>
          <a:p>
            <a:r>
              <a:rPr lang="en-US" dirty="0"/>
              <a:t>This will put the working dataset as having 6 columns instead of the given 22 from the original data source</a:t>
            </a:r>
          </a:p>
        </p:txBody>
      </p:sp>
      <p:pic>
        <p:nvPicPr>
          <p:cNvPr id="5" name="Picture 4">
            <a:extLst>
              <a:ext uri="{FF2B5EF4-FFF2-40B4-BE49-F238E27FC236}">
                <a16:creationId xmlns:a16="http://schemas.microsoft.com/office/drawing/2014/main" id="{053421C8-9759-40D6-B045-14A639DA8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18" y="5015724"/>
            <a:ext cx="3762900" cy="1590897"/>
          </a:xfrm>
          <a:prstGeom prst="rect">
            <a:avLst/>
          </a:prstGeom>
        </p:spPr>
      </p:pic>
    </p:spTree>
    <p:extLst>
      <p:ext uri="{BB962C8B-B14F-4D97-AF65-F5344CB8AC3E}">
        <p14:creationId xmlns:p14="http://schemas.microsoft.com/office/powerpoint/2010/main" val="347744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4A2B-3C01-41F1-9761-B2A8C7480BDB}"/>
              </a:ext>
            </a:extLst>
          </p:cNvPr>
          <p:cNvSpPr>
            <a:spLocks noGrp="1"/>
          </p:cNvSpPr>
          <p:nvPr>
            <p:ph type="title"/>
          </p:nvPr>
        </p:nvSpPr>
        <p:spPr/>
        <p:txBody>
          <a:bodyPr/>
          <a:lstStyle/>
          <a:p>
            <a:r>
              <a:rPr lang="en-US" dirty="0"/>
              <a:t>Data Preprocessing and Cleaning</a:t>
            </a:r>
          </a:p>
        </p:txBody>
      </p:sp>
      <p:sp>
        <p:nvSpPr>
          <p:cNvPr id="3" name="Content Placeholder 2">
            <a:extLst>
              <a:ext uri="{FF2B5EF4-FFF2-40B4-BE49-F238E27FC236}">
                <a16:creationId xmlns:a16="http://schemas.microsoft.com/office/drawing/2014/main" id="{85D6DD16-6617-4B88-A898-8E548B8774CC}"/>
              </a:ext>
            </a:extLst>
          </p:cNvPr>
          <p:cNvSpPr>
            <a:spLocks noGrp="1"/>
          </p:cNvSpPr>
          <p:nvPr>
            <p:ph idx="1"/>
          </p:nvPr>
        </p:nvSpPr>
        <p:spPr>
          <a:xfrm>
            <a:off x="677334" y="2100446"/>
            <a:ext cx="4487333" cy="4147954"/>
          </a:xfrm>
        </p:spPr>
        <p:txBody>
          <a:bodyPr/>
          <a:lstStyle/>
          <a:p>
            <a:r>
              <a:rPr lang="en-US" dirty="0"/>
              <a:t>Removing the unnecessary columns, the data set becomes 113 rows with 6 columns, 5 features and 1 outcome. However, there is missing values for temperature from 1900-1909 that needs to be removed using </a:t>
            </a:r>
            <a:r>
              <a:rPr lang="en-US" dirty="0" err="1"/>
              <a:t>dropna</a:t>
            </a:r>
            <a:r>
              <a:rPr lang="en-US" dirty="0"/>
              <a:t>(). This puts the working dataset at 103 rows with 6 columns. There was also some cleaning of the column names as </a:t>
            </a:r>
            <a:r>
              <a:rPr lang="en-US" dirty="0" err="1"/>
              <a:t>auRain</a:t>
            </a:r>
            <a:r>
              <a:rPr lang="en-US" dirty="0"/>
              <a:t> and </a:t>
            </a:r>
            <a:r>
              <a:rPr lang="en-US" dirty="0" err="1"/>
              <a:t>auAVt</a:t>
            </a:r>
            <a:r>
              <a:rPr lang="en-US" dirty="0"/>
              <a:t> isn’t as clear as Rain and Temperature</a:t>
            </a:r>
          </a:p>
          <a:p>
            <a:r>
              <a:rPr lang="en-US" dirty="0"/>
              <a:t>Otherwise, the data was pretty clean with not a lot of noise</a:t>
            </a:r>
          </a:p>
        </p:txBody>
      </p:sp>
      <p:pic>
        <p:nvPicPr>
          <p:cNvPr id="5" name="Picture 4">
            <a:extLst>
              <a:ext uri="{FF2B5EF4-FFF2-40B4-BE49-F238E27FC236}">
                <a16:creationId xmlns:a16="http://schemas.microsoft.com/office/drawing/2014/main" id="{4B1B2967-BAA3-4B7A-A86A-9EEB8271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154" y="2100446"/>
            <a:ext cx="3924848" cy="4001058"/>
          </a:xfrm>
          <a:prstGeom prst="rect">
            <a:avLst/>
          </a:prstGeom>
        </p:spPr>
      </p:pic>
    </p:spTree>
    <p:extLst>
      <p:ext uri="{BB962C8B-B14F-4D97-AF65-F5344CB8AC3E}">
        <p14:creationId xmlns:p14="http://schemas.microsoft.com/office/powerpoint/2010/main" val="250926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8434-A978-44F3-8A76-FBEEB4949B0B}"/>
              </a:ext>
            </a:extLst>
          </p:cNvPr>
          <p:cNvSpPr>
            <a:spLocks noGrp="1"/>
          </p:cNvSpPr>
          <p:nvPr>
            <p:ph type="title"/>
          </p:nvPr>
        </p:nvSpPr>
        <p:spPr/>
        <p:txBody>
          <a:bodyPr/>
          <a:lstStyle/>
          <a:p>
            <a:r>
              <a:rPr lang="en-US" dirty="0"/>
              <a:t>Pair plots of Each Feature to Temperature</a:t>
            </a:r>
          </a:p>
        </p:txBody>
      </p:sp>
      <p:sp>
        <p:nvSpPr>
          <p:cNvPr id="3" name="Content Placeholder 2">
            <a:extLst>
              <a:ext uri="{FF2B5EF4-FFF2-40B4-BE49-F238E27FC236}">
                <a16:creationId xmlns:a16="http://schemas.microsoft.com/office/drawing/2014/main" id="{CAAAA8DC-7A5B-4CAF-A30E-38F319867D40}"/>
              </a:ext>
            </a:extLst>
          </p:cNvPr>
          <p:cNvSpPr>
            <a:spLocks noGrp="1"/>
          </p:cNvSpPr>
          <p:nvPr>
            <p:ph idx="1"/>
          </p:nvPr>
        </p:nvSpPr>
        <p:spPr/>
        <p:txBody>
          <a:bodyPr/>
          <a:lstStyle/>
          <a:p>
            <a:r>
              <a:rPr lang="en-US" dirty="0"/>
              <a:t>Seemingly there is some correlation between Year, SOI, and CO2 with Temperature. It makes sense with climate change, that as time and CO2 concentration increase, the temperature increases. The SOI almost seems unintuitive as pressure increases as temperature increases and vice versa. However, it is a difference between French Polynesia and Darwin barometric pressure thus a decreasing SOI implies increasing Darwin barometric pressure or decreasing French Polynesia barometric pressure</a:t>
            </a:r>
          </a:p>
        </p:txBody>
      </p:sp>
      <p:pic>
        <p:nvPicPr>
          <p:cNvPr id="5" name="Picture 4">
            <a:extLst>
              <a:ext uri="{FF2B5EF4-FFF2-40B4-BE49-F238E27FC236}">
                <a16:creationId xmlns:a16="http://schemas.microsoft.com/office/drawing/2014/main" id="{ACFF9D3B-21DA-48FB-97A3-19461917D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46" y="4250412"/>
            <a:ext cx="8554644" cy="1790950"/>
          </a:xfrm>
          <a:prstGeom prst="rect">
            <a:avLst/>
          </a:prstGeom>
        </p:spPr>
      </p:pic>
    </p:spTree>
    <p:extLst>
      <p:ext uri="{BB962C8B-B14F-4D97-AF65-F5344CB8AC3E}">
        <p14:creationId xmlns:p14="http://schemas.microsoft.com/office/powerpoint/2010/main" val="429029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8B3C-A236-41E8-A2FE-5B6628342C84}"/>
              </a:ext>
            </a:extLst>
          </p:cNvPr>
          <p:cNvSpPr>
            <a:spLocks noGrp="1"/>
          </p:cNvSpPr>
          <p:nvPr>
            <p:ph type="title"/>
          </p:nvPr>
        </p:nvSpPr>
        <p:spPr/>
        <p:txBody>
          <a:bodyPr/>
          <a:lstStyle/>
          <a:p>
            <a:r>
              <a:rPr lang="en-US" dirty="0"/>
              <a:t>Pair plot</a:t>
            </a:r>
          </a:p>
        </p:txBody>
      </p:sp>
      <p:sp>
        <p:nvSpPr>
          <p:cNvPr id="3" name="Content Placeholder 2">
            <a:extLst>
              <a:ext uri="{FF2B5EF4-FFF2-40B4-BE49-F238E27FC236}">
                <a16:creationId xmlns:a16="http://schemas.microsoft.com/office/drawing/2014/main" id="{537BC2F8-FDA0-408C-90ED-9517E756B71B}"/>
              </a:ext>
            </a:extLst>
          </p:cNvPr>
          <p:cNvSpPr>
            <a:spLocks noGrp="1"/>
          </p:cNvSpPr>
          <p:nvPr>
            <p:ph idx="1"/>
          </p:nvPr>
        </p:nvSpPr>
        <p:spPr/>
        <p:txBody>
          <a:bodyPr/>
          <a:lstStyle/>
          <a:p>
            <a:r>
              <a:rPr lang="en-US" dirty="0"/>
              <a:t>Here are some pair plots of the features and temperature over the past century</a:t>
            </a:r>
          </a:p>
        </p:txBody>
      </p:sp>
      <p:pic>
        <p:nvPicPr>
          <p:cNvPr id="5" name="Picture 4">
            <a:extLst>
              <a:ext uri="{FF2B5EF4-FFF2-40B4-BE49-F238E27FC236}">
                <a16:creationId xmlns:a16="http://schemas.microsoft.com/office/drawing/2014/main" id="{466E64AD-2028-4CB9-B8E4-740B3E54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21" y="2823963"/>
            <a:ext cx="1960947" cy="1887148"/>
          </a:xfrm>
          <a:prstGeom prst="rect">
            <a:avLst/>
          </a:prstGeom>
        </p:spPr>
      </p:pic>
      <p:pic>
        <p:nvPicPr>
          <p:cNvPr id="7" name="Picture 6">
            <a:extLst>
              <a:ext uri="{FF2B5EF4-FFF2-40B4-BE49-F238E27FC236}">
                <a16:creationId xmlns:a16="http://schemas.microsoft.com/office/drawing/2014/main" id="{A7FEA9B9-33C4-49E2-AA23-9503CA87B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868" y="2823963"/>
            <a:ext cx="1918427" cy="1887148"/>
          </a:xfrm>
          <a:prstGeom prst="rect">
            <a:avLst/>
          </a:prstGeom>
        </p:spPr>
      </p:pic>
      <p:pic>
        <p:nvPicPr>
          <p:cNvPr id="9" name="Picture 8">
            <a:extLst>
              <a:ext uri="{FF2B5EF4-FFF2-40B4-BE49-F238E27FC236}">
                <a16:creationId xmlns:a16="http://schemas.microsoft.com/office/drawing/2014/main" id="{FA64D396-68E0-46A2-8CA7-01E352D7C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295" y="2823964"/>
            <a:ext cx="2103045" cy="1887148"/>
          </a:xfrm>
          <a:prstGeom prst="rect">
            <a:avLst/>
          </a:prstGeom>
        </p:spPr>
      </p:pic>
      <p:pic>
        <p:nvPicPr>
          <p:cNvPr id="11" name="Picture 10">
            <a:extLst>
              <a:ext uri="{FF2B5EF4-FFF2-40B4-BE49-F238E27FC236}">
                <a16:creationId xmlns:a16="http://schemas.microsoft.com/office/drawing/2014/main" id="{32851F00-A0C8-415E-BCBA-5CF8793E7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9500" y="4711110"/>
            <a:ext cx="2010736" cy="1876687"/>
          </a:xfrm>
          <a:prstGeom prst="rect">
            <a:avLst/>
          </a:prstGeom>
        </p:spPr>
      </p:pic>
      <p:pic>
        <p:nvPicPr>
          <p:cNvPr id="13" name="Picture 12">
            <a:extLst>
              <a:ext uri="{FF2B5EF4-FFF2-40B4-BE49-F238E27FC236}">
                <a16:creationId xmlns:a16="http://schemas.microsoft.com/office/drawing/2014/main" id="{5CDECCAC-D8F3-4789-8493-45DDAE1518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236" y="4711109"/>
            <a:ext cx="2010736" cy="1876687"/>
          </a:xfrm>
          <a:prstGeom prst="rect">
            <a:avLst/>
          </a:prstGeom>
        </p:spPr>
      </p:pic>
    </p:spTree>
    <p:extLst>
      <p:ext uri="{BB962C8B-B14F-4D97-AF65-F5344CB8AC3E}">
        <p14:creationId xmlns:p14="http://schemas.microsoft.com/office/powerpoint/2010/main" val="216620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F6A-DC1B-46B1-816E-304E3316A76C}"/>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94510FE6-9526-4D82-A492-A25EBFE383D1}"/>
              </a:ext>
            </a:extLst>
          </p:cNvPr>
          <p:cNvSpPr>
            <a:spLocks noGrp="1"/>
          </p:cNvSpPr>
          <p:nvPr>
            <p:ph idx="1"/>
          </p:nvPr>
        </p:nvSpPr>
        <p:spPr/>
        <p:txBody>
          <a:bodyPr/>
          <a:lstStyle/>
          <a:p>
            <a:r>
              <a:rPr lang="en-US" dirty="0"/>
              <a:t>Data will be split using </a:t>
            </a:r>
            <a:r>
              <a:rPr lang="en-US" dirty="0" err="1"/>
              <a:t>train_test_split</a:t>
            </a:r>
            <a:r>
              <a:rPr lang="en-US" dirty="0"/>
              <a:t> using testing size of 0.3. This gives a training size of 72 rows and test size of 31 rows</a:t>
            </a:r>
          </a:p>
        </p:txBody>
      </p:sp>
      <p:pic>
        <p:nvPicPr>
          <p:cNvPr id="5" name="Picture 4">
            <a:extLst>
              <a:ext uri="{FF2B5EF4-FFF2-40B4-BE49-F238E27FC236}">
                <a16:creationId xmlns:a16="http://schemas.microsoft.com/office/drawing/2014/main" id="{411001DC-8F1B-47F7-883C-D820ECE45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55" y="3249530"/>
            <a:ext cx="8336016" cy="1424070"/>
          </a:xfrm>
          <a:prstGeom prst="rect">
            <a:avLst/>
          </a:prstGeom>
        </p:spPr>
      </p:pic>
    </p:spTree>
    <p:extLst>
      <p:ext uri="{BB962C8B-B14F-4D97-AF65-F5344CB8AC3E}">
        <p14:creationId xmlns:p14="http://schemas.microsoft.com/office/powerpoint/2010/main" val="56473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8D54-25BC-46EE-903A-4273C940332D}"/>
              </a:ext>
            </a:extLst>
          </p:cNvPr>
          <p:cNvSpPr>
            <a:spLocks noGrp="1"/>
          </p:cNvSpPr>
          <p:nvPr>
            <p:ph type="title"/>
          </p:nvPr>
        </p:nvSpPr>
        <p:spPr/>
        <p:txBody>
          <a:bodyPr/>
          <a:lstStyle/>
          <a:p>
            <a:r>
              <a:rPr lang="en-US" dirty="0"/>
              <a:t>Regression Algorithms used</a:t>
            </a:r>
          </a:p>
        </p:txBody>
      </p:sp>
      <p:pic>
        <p:nvPicPr>
          <p:cNvPr id="9" name="Content Placeholder 8">
            <a:extLst>
              <a:ext uri="{FF2B5EF4-FFF2-40B4-BE49-F238E27FC236}">
                <a16:creationId xmlns:a16="http://schemas.microsoft.com/office/drawing/2014/main" id="{B5777795-832E-4FDD-8C37-C4B996737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65" y="3669044"/>
            <a:ext cx="3882897" cy="2372318"/>
          </a:xfrm>
        </p:spPr>
      </p:pic>
      <p:pic>
        <p:nvPicPr>
          <p:cNvPr id="11" name="Picture 10">
            <a:extLst>
              <a:ext uri="{FF2B5EF4-FFF2-40B4-BE49-F238E27FC236}">
                <a16:creationId xmlns:a16="http://schemas.microsoft.com/office/drawing/2014/main" id="{241FC718-92A3-4368-979F-DC16FAA81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62" y="3670322"/>
            <a:ext cx="4524649" cy="2371040"/>
          </a:xfrm>
          <a:prstGeom prst="rect">
            <a:avLst/>
          </a:prstGeom>
        </p:spPr>
      </p:pic>
      <p:sp>
        <p:nvSpPr>
          <p:cNvPr id="12" name="Content Placeholder 2">
            <a:extLst>
              <a:ext uri="{FF2B5EF4-FFF2-40B4-BE49-F238E27FC236}">
                <a16:creationId xmlns:a16="http://schemas.microsoft.com/office/drawing/2014/main" id="{65E3DD3F-647D-4060-BC15-C5D7C5BC9197}"/>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Linear Regression, Lasso Regression, Ridge Regression, Bayes Ridge Regression, Decision Tree Regression, and Random Forest Regression were used for modeling building with the Australia climate data. Creating predictions can create comparison for the models using </a:t>
            </a:r>
            <a:r>
              <a:rPr lang="en-US" dirty="0" err="1"/>
              <a:t>mean_squared_error</a:t>
            </a:r>
            <a:r>
              <a:rPr lang="en-US" dirty="0"/>
              <a:t>()</a:t>
            </a:r>
          </a:p>
        </p:txBody>
      </p:sp>
    </p:spTree>
    <p:extLst>
      <p:ext uri="{BB962C8B-B14F-4D97-AF65-F5344CB8AC3E}">
        <p14:creationId xmlns:p14="http://schemas.microsoft.com/office/powerpoint/2010/main" val="11801636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TotalTime>
  <Words>851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Model Building for future temperature increases in Australian Regions</vt:lpstr>
      <vt:lpstr>Purpose and Research Question</vt:lpstr>
      <vt:lpstr>Australian Climate Dataset</vt:lpstr>
      <vt:lpstr>Input and Output variables</vt:lpstr>
      <vt:lpstr>Data Preprocessing and Cleaning</vt:lpstr>
      <vt:lpstr>Pair plots of Each Feature to Temperature</vt:lpstr>
      <vt:lpstr>Pair plot</vt:lpstr>
      <vt:lpstr>Data splitting</vt:lpstr>
      <vt:lpstr>Regression Algorithms used</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Building for future temperature increases in Australian Territories</dc:title>
  <dc:creator>Dillon Dugan</dc:creator>
  <cp:lastModifiedBy>Dillon Dugan</cp:lastModifiedBy>
  <cp:revision>15</cp:revision>
  <dcterms:created xsi:type="dcterms:W3CDTF">2021-08-16T14:51:07Z</dcterms:created>
  <dcterms:modified xsi:type="dcterms:W3CDTF">2021-08-16T20:27:50Z</dcterms:modified>
</cp:coreProperties>
</file>