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69" r:id="rId4"/>
    <p:sldId id="257" r:id="rId5"/>
    <p:sldId id="260" r:id="rId6"/>
    <p:sldId id="264" r:id="rId7"/>
    <p:sldId id="261" r:id="rId8"/>
    <p:sldId id="265" r:id="rId9"/>
    <p:sldId id="262" r:id="rId10"/>
    <p:sldId id="263" r:id="rId11"/>
    <p:sldId id="266" r:id="rId12"/>
    <p:sldId id="267"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16"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D0E9AD-AF32-455B-BC37-00769F5C13C7}" type="datetimeFigureOut">
              <a:rPr lang="en-US" smtClean="0"/>
              <a:t>03/10/21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362974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D0E9AD-AF32-455B-BC37-00769F5C13C7}" type="datetimeFigureOut">
              <a:rPr lang="en-US" smtClean="0"/>
              <a:t>03/10/21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76642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0E9AD-AF32-455B-BC37-00769F5C13C7}" type="datetimeFigureOut">
              <a:rPr lang="en-US" smtClean="0"/>
              <a:t>03/10/21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41272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0E9AD-AF32-455B-BC37-00769F5C13C7}" type="datetimeFigureOut">
              <a:rPr lang="en-US" smtClean="0"/>
              <a:t>03/10/21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1691967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0E9AD-AF32-455B-BC37-00769F5C13C7}" type="datetimeFigureOut">
              <a:rPr lang="en-US" smtClean="0"/>
              <a:t>03/10/21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1257405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0E9AD-AF32-455B-BC37-00769F5C13C7}" type="datetimeFigureOut">
              <a:rPr lang="en-US" smtClean="0"/>
              <a:t>03/10/21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1576971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0E9AD-AF32-455B-BC37-00769F5C13C7}" type="datetimeFigureOut">
              <a:rPr lang="en-US" smtClean="0"/>
              <a:t>03/10/21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2580688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D0E9AD-AF32-455B-BC37-00769F5C13C7}" type="datetimeFigureOut">
              <a:rPr lang="en-US" smtClean="0"/>
              <a:t>03/10/21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1321449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D0E9AD-AF32-455B-BC37-00769F5C13C7}" type="datetimeFigureOut">
              <a:rPr lang="en-US" smtClean="0"/>
              <a:t>03/10/21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250297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D0E9AD-AF32-455B-BC37-00769F5C13C7}" type="datetimeFigureOut">
              <a:rPr lang="en-US" smtClean="0"/>
              <a:t>03/10/21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336079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0E9AD-AF32-455B-BC37-00769F5C13C7}" type="datetimeFigureOut">
              <a:rPr lang="en-US" smtClean="0"/>
              <a:t>03/10/21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150508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D0E9AD-AF32-455B-BC37-00769F5C13C7}" type="datetimeFigureOut">
              <a:rPr lang="en-US" smtClean="0"/>
              <a:t>03/10/21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409240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D0E9AD-AF32-455B-BC37-00769F5C13C7}" type="datetimeFigureOut">
              <a:rPr lang="en-US" smtClean="0"/>
              <a:t>03/10/21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3031640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D0E9AD-AF32-455B-BC37-00769F5C13C7}" type="datetimeFigureOut">
              <a:rPr lang="en-US" smtClean="0"/>
              <a:t>03/10/21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252855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0E9AD-AF32-455B-BC37-00769F5C13C7}" type="datetimeFigureOut">
              <a:rPr lang="en-US" smtClean="0"/>
              <a:t>03/10/21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90606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D0E9AD-AF32-455B-BC37-00769F5C13C7}" type="datetimeFigureOut">
              <a:rPr lang="en-US" smtClean="0"/>
              <a:t>03/10/21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377119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D0E9AD-AF32-455B-BC37-00769F5C13C7}" type="datetimeFigureOut">
              <a:rPr lang="en-US" smtClean="0"/>
              <a:t>03/10/21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EBCDE-D7EA-4AEF-AD28-6D50D24926CE}" type="slidenum">
              <a:rPr lang="en-US" smtClean="0"/>
              <a:t>‹#›</a:t>
            </a:fld>
            <a:endParaRPr lang="en-US"/>
          </a:p>
        </p:txBody>
      </p:sp>
    </p:spTree>
    <p:extLst>
      <p:ext uri="{BB962C8B-B14F-4D97-AF65-F5344CB8AC3E}">
        <p14:creationId xmlns:p14="http://schemas.microsoft.com/office/powerpoint/2010/main" val="365349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D0E9AD-AF32-455B-BC37-00769F5C13C7}" type="datetimeFigureOut">
              <a:rPr lang="en-US" smtClean="0"/>
              <a:t>03/10/21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1EBCDE-D7EA-4AEF-AD28-6D50D24926CE}" type="slidenum">
              <a:rPr lang="en-US" smtClean="0"/>
              <a:t>‹#›</a:t>
            </a:fld>
            <a:endParaRPr lang="en-US"/>
          </a:p>
        </p:txBody>
      </p:sp>
    </p:spTree>
    <p:extLst>
      <p:ext uri="{BB962C8B-B14F-4D97-AF65-F5344CB8AC3E}">
        <p14:creationId xmlns:p14="http://schemas.microsoft.com/office/powerpoint/2010/main" val="224257925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uc-r.github.io/regression_trees#bag" TargetMode="External"/><Relationship Id="rId3" Type="http://schemas.openxmlformats.org/officeDocument/2006/relationships/hyperlink" Target="https://raw.githubusercontent.com/rfordatascience/tidytuesday/master/data/2019/2019-07-30/video_games.csv" TargetMode="External"/><Relationship Id="rId7" Type="http://schemas.openxmlformats.org/officeDocument/2006/relationships/hyperlink" Target="https://uc-r.github.io/random_forests" TargetMode="External"/><Relationship Id="rId2" Type="http://schemas.openxmlformats.org/officeDocument/2006/relationships/hyperlink" Target="https://towardsdatascience.com/analyzing-video-games-data-in-r-1afad7122aab" TargetMode="External"/><Relationship Id="rId1" Type="http://schemas.openxmlformats.org/officeDocument/2006/relationships/slideLayout" Target="../slideLayouts/slideLayout2.xml"/><Relationship Id="rId6" Type="http://schemas.openxmlformats.org/officeDocument/2006/relationships/hyperlink" Target="https://towardsdatascience.com/random-forest-explained-7eae084f3ebe" TargetMode="External"/><Relationship Id="rId5" Type="http://schemas.openxmlformats.org/officeDocument/2006/relationships/hyperlink" Target="https://www.kaggle.com/skateddu/metacritic-games-stats-20112019" TargetMode="External"/><Relationship Id="rId10" Type="http://schemas.openxmlformats.org/officeDocument/2006/relationships/hyperlink" Target="https://www.stat.berkeley.edu/~breiman/randomforest2001.pdf" TargetMode="External"/><Relationship Id="rId4" Type="http://schemas.openxmlformats.org/officeDocument/2006/relationships/hyperlink" Target="https://www.kaggle.com/trolukovich/steam-games-complete-dataset" TargetMode="External"/><Relationship Id="rId9" Type="http://schemas.openxmlformats.org/officeDocument/2006/relationships/hyperlink" Target="https://miamioh.instructure.com/courses/38953/pages/random-fores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D5CB-E5C6-437C-A8FC-53DDCB6124E4}"/>
              </a:ext>
            </a:extLst>
          </p:cNvPr>
          <p:cNvSpPr>
            <a:spLocks noGrp="1"/>
          </p:cNvSpPr>
          <p:nvPr>
            <p:ph type="ctrTitle"/>
          </p:nvPr>
        </p:nvSpPr>
        <p:spPr/>
        <p:txBody>
          <a:bodyPr>
            <a:normAutofit fontScale="90000"/>
          </a:bodyPr>
          <a:lstStyle/>
          <a:p>
            <a:r>
              <a:rPr lang="en-US" dirty="0"/>
              <a:t>Predicting User Score using Random Forest Methods</a:t>
            </a:r>
          </a:p>
        </p:txBody>
      </p:sp>
      <p:sp>
        <p:nvSpPr>
          <p:cNvPr id="3" name="Subtitle 2">
            <a:extLst>
              <a:ext uri="{FF2B5EF4-FFF2-40B4-BE49-F238E27FC236}">
                <a16:creationId xmlns:a16="http://schemas.microsoft.com/office/drawing/2014/main" id="{67AA3EE3-E177-4B0C-8D30-724159811623}"/>
              </a:ext>
            </a:extLst>
          </p:cNvPr>
          <p:cNvSpPr>
            <a:spLocks noGrp="1"/>
          </p:cNvSpPr>
          <p:nvPr>
            <p:ph type="subTitle" idx="1"/>
          </p:nvPr>
        </p:nvSpPr>
        <p:spPr/>
        <p:txBody>
          <a:bodyPr/>
          <a:lstStyle/>
          <a:p>
            <a:r>
              <a:rPr lang="en-US" dirty="0"/>
              <a:t>Dillon Dugan</a:t>
            </a:r>
          </a:p>
        </p:txBody>
      </p:sp>
    </p:spTree>
    <p:extLst>
      <p:ext uri="{BB962C8B-B14F-4D97-AF65-F5344CB8AC3E}">
        <p14:creationId xmlns:p14="http://schemas.microsoft.com/office/powerpoint/2010/main" val="133134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4B485-8EEB-4305-B4A3-F1865B0796A4}"/>
              </a:ext>
            </a:extLst>
          </p:cNvPr>
          <p:cNvSpPr>
            <a:spLocks noGrp="1"/>
          </p:cNvSpPr>
          <p:nvPr>
            <p:ph idx="1"/>
          </p:nvPr>
        </p:nvSpPr>
        <p:spPr>
          <a:xfrm>
            <a:off x="1619904" y="847900"/>
            <a:ext cx="10018713" cy="5511336"/>
          </a:xfrm>
        </p:spPr>
        <p:txBody>
          <a:bodyPr anchor="t">
            <a:normAutofit/>
          </a:bodyPr>
          <a:lstStyle/>
          <a:p>
            <a:r>
              <a:rPr lang="en-US" dirty="0"/>
              <a:t>Comparing both the </a:t>
            </a:r>
            <a:r>
              <a:rPr lang="en-US" dirty="0" err="1"/>
              <a:t>randomForest</a:t>
            </a:r>
            <a:r>
              <a:rPr lang="en-US" dirty="0"/>
              <a:t> and ranger method, the predicted user score for each game seems close to the actual user score. However, the OOB observations give </a:t>
            </a:r>
            <a:r>
              <a:rPr lang="en-US" dirty="0" err="1"/>
              <a:t>randomForest</a:t>
            </a:r>
            <a:r>
              <a:rPr lang="en-US" dirty="0"/>
              <a:t> a MSE value of 0.817 and ranger a MSE value of 0.829</a:t>
            </a:r>
          </a:p>
          <a:p>
            <a:pPr lvl="1"/>
            <a:r>
              <a:rPr lang="en-US" dirty="0"/>
              <a:t>Considering the data, these values mean that </a:t>
            </a:r>
            <a:r>
              <a:rPr lang="en-US" dirty="0" err="1"/>
              <a:t>randomForest</a:t>
            </a:r>
            <a:r>
              <a:rPr lang="en-US" dirty="0"/>
              <a:t> and ranger both can predict the user score accurately. However, it would be nice to have the values a little lower, possibly with more explanatory variables</a:t>
            </a:r>
          </a:p>
          <a:p>
            <a:r>
              <a:rPr lang="en-US" dirty="0"/>
              <a:t>Taking a look at the importance of both models, it seems Price, Number of Owners, and Average Playtime of the game were the most critical variables for both models</a:t>
            </a:r>
          </a:p>
        </p:txBody>
      </p:sp>
      <p:sp>
        <p:nvSpPr>
          <p:cNvPr id="4" name="Title 1">
            <a:extLst>
              <a:ext uri="{FF2B5EF4-FFF2-40B4-BE49-F238E27FC236}">
                <a16:creationId xmlns:a16="http://schemas.microsoft.com/office/drawing/2014/main" id="{DE499171-2E8A-4044-BE57-EB7EF32D9258}"/>
              </a:ext>
            </a:extLst>
          </p:cNvPr>
          <p:cNvSpPr txBox="1">
            <a:spLocks/>
          </p:cNvSpPr>
          <p:nvPr/>
        </p:nvSpPr>
        <p:spPr>
          <a:xfrm>
            <a:off x="1619904" y="1"/>
            <a:ext cx="5703609" cy="84789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Modeling Analysis</a:t>
            </a:r>
            <a:endParaRPr lang="en-US" sz="2200" dirty="0"/>
          </a:p>
        </p:txBody>
      </p:sp>
      <p:pic>
        <p:nvPicPr>
          <p:cNvPr id="7" name="Picture 6">
            <a:extLst>
              <a:ext uri="{FF2B5EF4-FFF2-40B4-BE49-F238E27FC236}">
                <a16:creationId xmlns:a16="http://schemas.microsoft.com/office/drawing/2014/main" id="{E074F50D-3D36-4C93-9E90-45023C096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538" y="4962420"/>
            <a:ext cx="5670079" cy="1505160"/>
          </a:xfrm>
          <a:prstGeom prst="rect">
            <a:avLst/>
          </a:prstGeom>
        </p:spPr>
      </p:pic>
      <p:pic>
        <p:nvPicPr>
          <p:cNvPr id="9" name="Picture 8">
            <a:extLst>
              <a:ext uri="{FF2B5EF4-FFF2-40B4-BE49-F238E27FC236}">
                <a16:creationId xmlns:a16="http://schemas.microsoft.com/office/drawing/2014/main" id="{3A4F12D1-4B03-4B11-848B-364968800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812" y="4838577"/>
            <a:ext cx="3124636" cy="1752845"/>
          </a:xfrm>
          <a:prstGeom prst="rect">
            <a:avLst/>
          </a:prstGeom>
        </p:spPr>
      </p:pic>
      <p:cxnSp>
        <p:nvCxnSpPr>
          <p:cNvPr id="11" name="Straight Arrow Connector 10">
            <a:extLst>
              <a:ext uri="{FF2B5EF4-FFF2-40B4-BE49-F238E27FC236}">
                <a16:creationId xmlns:a16="http://schemas.microsoft.com/office/drawing/2014/main" id="{17D9848C-31B0-4F6D-8237-3A1A7288F685}"/>
              </a:ext>
            </a:extLst>
          </p:cNvPr>
          <p:cNvCxnSpPr>
            <a:cxnSpLocks/>
          </p:cNvCxnSpPr>
          <p:nvPr/>
        </p:nvCxnSpPr>
        <p:spPr>
          <a:xfrm rot="10800000" flipH="1">
            <a:off x="4638502" y="5926091"/>
            <a:ext cx="19119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a:extLst>
              <a:ext uri="{FF2B5EF4-FFF2-40B4-BE49-F238E27FC236}">
                <a16:creationId xmlns:a16="http://schemas.microsoft.com/office/drawing/2014/main" id="{0BB5EA40-9BFC-412F-B32F-74B534864014}"/>
              </a:ext>
            </a:extLst>
          </p:cNvPr>
          <p:cNvCxnSpPr>
            <a:cxnSpLocks/>
          </p:cNvCxnSpPr>
          <p:nvPr/>
        </p:nvCxnSpPr>
        <p:spPr>
          <a:xfrm rot="10800000" flipH="1">
            <a:off x="4638502" y="5364140"/>
            <a:ext cx="19119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a:extLst>
              <a:ext uri="{FF2B5EF4-FFF2-40B4-BE49-F238E27FC236}">
                <a16:creationId xmlns:a16="http://schemas.microsoft.com/office/drawing/2014/main" id="{D5A89934-CD42-41AF-8EAF-66D8C8C77A0F}"/>
              </a:ext>
            </a:extLst>
          </p:cNvPr>
          <p:cNvCxnSpPr>
            <a:cxnSpLocks/>
          </p:cNvCxnSpPr>
          <p:nvPr/>
        </p:nvCxnSpPr>
        <p:spPr>
          <a:xfrm rot="10800000" flipH="1">
            <a:off x="4638502" y="5480233"/>
            <a:ext cx="19119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a:extLst>
              <a:ext uri="{FF2B5EF4-FFF2-40B4-BE49-F238E27FC236}">
                <a16:creationId xmlns:a16="http://schemas.microsoft.com/office/drawing/2014/main" id="{AA455E85-C4FD-4400-ADD4-9229E648E88A}"/>
              </a:ext>
            </a:extLst>
          </p:cNvPr>
          <p:cNvCxnSpPr>
            <a:cxnSpLocks/>
          </p:cNvCxnSpPr>
          <p:nvPr/>
        </p:nvCxnSpPr>
        <p:spPr>
          <a:xfrm>
            <a:off x="6230078" y="5238626"/>
            <a:ext cx="2" cy="12551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a:extLst>
              <a:ext uri="{FF2B5EF4-FFF2-40B4-BE49-F238E27FC236}">
                <a16:creationId xmlns:a16="http://schemas.microsoft.com/office/drawing/2014/main" id="{D83985CB-B40A-4324-B04A-4C7AABBB0302}"/>
              </a:ext>
            </a:extLst>
          </p:cNvPr>
          <p:cNvCxnSpPr>
            <a:cxnSpLocks/>
          </p:cNvCxnSpPr>
          <p:nvPr/>
        </p:nvCxnSpPr>
        <p:spPr>
          <a:xfrm>
            <a:off x="11339961" y="5113112"/>
            <a:ext cx="2" cy="12551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Straight Arrow Connector 17">
            <a:extLst>
              <a:ext uri="{FF2B5EF4-FFF2-40B4-BE49-F238E27FC236}">
                <a16:creationId xmlns:a16="http://schemas.microsoft.com/office/drawing/2014/main" id="{8A7B2141-1CE9-4B7E-ADD1-703A655EF661}"/>
              </a:ext>
            </a:extLst>
          </p:cNvPr>
          <p:cNvCxnSpPr>
            <a:cxnSpLocks/>
          </p:cNvCxnSpPr>
          <p:nvPr/>
        </p:nvCxnSpPr>
        <p:spPr>
          <a:xfrm>
            <a:off x="9379679" y="5686855"/>
            <a:ext cx="2" cy="12551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9" name="TextBox 18">
            <a:extLst>
              <a:ext uri="{FF2B5EF4-FFF2-40B4-BE49-F238E27FC236}">
                <a16:creationId xmlns:a16="http://schemas.microsoft.com/office/drawing/2014/main" id="{745EB385-53CD-4A06-A6D3-AF9CA6C1F027}"/>
              </a:ext>
            </a:extLst>
          </p:cNvPr>
          <p:cNvSpPr txBox="1"/>
          <p:nvPr/>
        </p:nvSpPr>
        <p:spPr>
          <a:xfrm>
            <a:off x="7972425" y="6406756"/>
            <a:ext cx="2015295" cy="369332"/>
          </a:xfrm>
          <a:prstGeom prst="rect">
            <a:avLst/>
          </a:prstGeom>
          <a:noFill/>
        </p:spPr>
        <p:txBody>
          <a:bodyPr wrap="none" rtlCol="0">
            <a:spAutoFit/>
          </a:bodyPr>
          <a:lstStyle/>
          <a:p>
            <a:r>
              <a:rPr lang="en-US" dirty="0"/>
              <a:t>ranger importance</a:t>
            </a:r>
          </a:p>
        </p:txBody>
      </p:sp>
      <p:sp>
        <p:nvSpPr>
          <p:cNvPr id="20" name="TextBox 19">
            <a:extLst>
              <a:ext uri="{FF2B5EF4-FFF2-40B4-BE49-F238E27FC236}">
                <a16:creationId xmlns:a16="http://schemas.microsoft.com/office/drawing/2014/main" id="{060A4DAF-1320-4914-9936-3A1B43D1094B}"/>
              </a:ext>
            </a:extLst>
          </p:cNvPr>
          <p:cNvSpPr txBox="1"/>
          <p:nvPr/>
        </p:nvSpPr>
        <p:spPr>
          <a:xfrm>
            <a:off x="2683454" y="6528805"/>
            <a:ext cx="2685351" cy="369332"/>
          </a:xfrm>
          <a:prstGeom prst="rect">
            <a:avLst/>
          </a:prstGeom>
          <a:noFill/>
        </p:spPr>
        <p:txBody>
          <a:bodyPr wrap="none" rtlCol="0">
            <a:spAutoFit/>
          </a:bodyPr>
          <a:lstStyle/>
          <a:p>
            <a:r>
              <a:rPr lang="en-US" dirty="0" err="1"/>
              <a:t>randomForest</a:t>
            </a:r>
            <a:r>
              <a:rPr lang="en-US" dirty="0"/>
              <a:t> importance</a:t>
            </a:r>
          </a:p>
        </p:txBody>
      </p:sp>
    </p:spTree>
    <p:extLst>
      <p:ext uri="{BB962C8B-B14F-4D97-AF65-F5344CB8AC3E}">
        <p14:creationId xmlns:p14="http://schemas.microsoft.com/office/powerpoint/2010/main" val="2853918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66F68DC-FB01-47C7-901A-3809159F29E2}"/>
              </a:ext>
            </a:extLst>
          </p:cNvPr>
          <p:cNvSpPr txBox="1">
            <a:spLocks/>
          </p:cNvSpPr>
          <p:nvPr/>
        </p:nvSpPr>
        <p:spPr>
          <a:xfrm>
            <a:off x="1619904" y="1"/>
            <a:ext cx="10402764" cy="84789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Actual vs </a:t>
            </a:r>
            <a:r>
              <a:rPr lang="en-US" dirty="0" err="1"/>
              <a:t>randomForest</a:t>
            </a:r>
            <a:r>
              <a:rPr lang="en-US" dirty="0"/>
              <a:t> predicted </a:t>
            </a:r>
            <a:r>
              <a:rPr lang="en-US" dirty="0" err="1"/>
              <a:t>Userscores</a:t>
            </a:r>
            <a:endParaRPr lang="en-US" sz="2200" dirty="0"/>
          </a:p>
        </p:txBody>
      </p:sp>
      <p:sp>
        <p:nvSpPr>
          <p:cNvPr id="15" name="Content Placeholder 2">
            <a:extLst>
              <a:ext uri="{FF2B5EF4-FFF2-40B4-BE49-F238E27FC236}">
                <a16:creationId xmlns:a16="http://schemas.microsoft.com/office/drawing/2014/main" id="{AEF61B07-04DB-4102-8F71-F302DDFF150A}"/>
              </a:ext>
            </a:extLst>
          </p:cNvPr>
          <p:cNvSpPr txBox="1">
            <a:spLocks/>
          </p:cNvSpPr>
          <p:nvPr/>
        </p:nvSpPr>
        <p:spPr>
          <a:xfrm>
            <a:off x="9325181" y="1097281"/>
            <a:ext cx="2697487" cy="46676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There is a clear positive relation however the data is scattered and points aren’t exactly 1:1</a:t>
            </a:r>
          </a:p>
        </p:txBody>
      </p:sp>
      <p:pic>
        <p:nvPicPr>
          <p:cNvPr id="8" name="Picture 7">
            <a:extLst>
              <a:ext uri="{FF2B5EF4-FFF2-40B4-BE49-F238E27FC236}">
                <a16:creationId xmlns:a16="http://schemas.microsoft.com/office/drawing/2014/main" id="{053AB5C6-C8AC-44AE-B5BB-B936572C9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904" y="1097281"/>
            <a:ext cx="7563281" cy="4667624"/>
          </a:xfrm>
          <a:prstGeom prst="rect">
            <a:avLst/>
          </a:prstGeom>
        </p:spPr>
      </p:pic>
    </p:spTree>
    <p:extLst>
      <p:ext uri="{BB962C8B-B14F-4D97-AF65-F5344CB8AC3E}">
        <p14:creationId xmlns:p14="http://schemas.microsoft.com/office/powerpoint/2010/main" val="2920667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66F68DC-FB01-47C7-901A-3809159F29E2}"/>
              </a:ext>
            </a:extLst>
          </p:cNvPr>
          <p:cNvSpPr txBox="1">
            <a:spLocks/>
          </p:cNvSpPr>
          <p:nvPr/>
        </p:nvSpPr>
        <p:spPr>
          <a:xfrm>
            <a:off x="1619903" y="1"/>
            <a:ext cx="10276821" cy="84789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Actual vs ranger predicted </a:t>
            </a:r>
            <a:r>
              <a:rPr lang="en-US" dirty="0" err="1"/>
              <a:t>Userscores</a:t>
            </a:r>
            <a:endParaRPr lang="en-US" sz="2200" dirty="0"/>
          </a:p>
        </p:txBody>
      </p:sp>
      <p:sp>
        <p:nvSpPr>
          <p:cNvPr id="15" name="Content Placeholder 2">
            <a:extLst>
              <a:ext uri="{FF2B5EF4-FFF2-40B4-BE49-F238E27FC236}">
                <a16:creationId xmlns:a16="http://schemas.microsoft.com/office/drawing/2014/main" id="{AEF61B07-04DB-4102-8F71-F302DDFF150A}"/>
              </a:ext>
            </a:extLst>
          </p:cNvPr>
          <p:cNvSpPr txBox="1">
            <a:spLocks/>
          </p:cNvSpPr>
          <p:nvPr/>
        </p:nvSpPr>
        <p:spPr>
          <a:xfrm>
            <a:off x="9325181" y="1097281"/>
            <a:ext cx="2697487" cy="46676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Same as before, there’s a clear positive relation however the data is scattered and points aren’t exactly 1:1</a:t>
            </a:r>
          </a:p>
        </p:txBody>
      </p:sp>
      <p:pic>
        <p:nvPicPr>
          <p:cNvPr id="6" name="Picture 5">
            <a:extLst>
              <a:ext uri="{FF2B5EF4-FFF2-40B4-BE49-F238E27FC236}">
                <a16:creationId xmlns:a16="http://schemas.microsoft.com/office/drawing/2014/main" id="{B2388440-A78B-47DE-A4CA-4300A2FBC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903" y="1097280"/>
            <a:ext cx="7563282" cy="4667625"/>
          </a:xfrm>
          <a:prstGeom prst="rect">
            <a:avLst/>
          </a:prstGeom>
        </p:spPr>
      </p:pic>
    </p:spTree>
    <p:extLst>
      <p:ext uri="{BB962C8B-B14F-4D97-AF65-F5344CB8AC3E}">
        <p14:creationId xmlns:p14="http://schemas.microsoft.com/office/powerpoint/2010/main" val="2132399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7BD8-E13B-47EF-943A-EDA4CCFAFCCE}"/>
              </a:ext>
            </a:extLst>
          </p:cNvPr>
          <p:cNvSpPr>
            <a:spLocks noGrp="1"/>
          </p:cNvSpPr>
          <p:nvPr>
            <p:ph type="title"/>
          </p:nvPr>
        </p:nvSpPr>
        <p:spPr>
          <a:xfrm>
            <a:off x="1619904" y="1"/>
            <a:ext cx="5703609" cy="847898"/>
          </a:xfrm>
        </p:spPr>
        <p:txBody>
          <a:bodyPr>
            <a:normAutofit/>
          </a:bodyPr>
          <a:lstStyle/>
          <a:p>
            <a:pPr algn="l"/>
            <a:r>
              <a:rPr lang="en-US" dirty="0"/>
              <a:t>Sources</a:t>
            </a:r>
            <a:endParaRPr lang="en-US" sz="2200" dirty="0"/>
          </a:p>
        </p:txBody>
      </p:sp>
      <p:sp>
        <p:nvSpPr>
          <p:cNvPr id="3" name="Content Placeholder 2">
            <a:extLst>
              <a:ext uri="{FF2B5EF4-FFF2-40B4-BE49-F238E27FC236}">
                <a16:creationId xmlns:a16="http://schemas.microsoft.com/office/drawing/2014/main" id="{855DC914-85A2-448C-B35B-93CE6F885FC8}"/>
              </a:ext>
            </a:extLst>
          </p:cNvPr>
          <p:cNvSpPr>
            <a:spLocks noGrp="1"/>
          </p:cNvSpPr>
          <p:nvPr>
            <p:ph idx="1"/>
          </p:nvPr>
        </p:nvSpPr>
        <p:spPr>
          <a:xfrm>
            <a:off x="1619904" y="847899"/>
            <a:ext cx="10018713" cy="5802283"/>
          </a:xfrm>
        </p:spPr>
        <p:txBody>
          <a:bodyPr anchor="t"/>
          <a:lstStyle/>
          <a:p>
            <a:r>
              <a:rPr lang="en-US" dirty="0">
                <a:hlinkClick r:id="rId2">
                  <a:extLst>
                    <a:ext uri="{A12FA001-AC4F-418D-AE19-62706E023703}">
                      <ahyp:hlinkClr xmlns:ahyp="http://schemas.microsoft.com/office/drawing/2018/hyperlinkcolor" val="tx"/>
                    </a:ext>
                  </a:extLst>
                </a:hlinkClick>
              </a:rPr>
              <a:t>https://towardsdatascience.com/analyzing-video-games-data-in-r-1afad7122aab</a:t>
            </a:r>
            <a:endParaRPr lang="en-US" dirty="0"/>
          </a:p>
          <a:p>
            <a:r>
              <a:rPr lang="en-US" dirty="0">
                <a:hlinkClick r:id="rId3">
                  <a:extLst>
                    <a:ext uri="{A12FA001-AC4F-418D-AE19-62706E023703}">
                      <ahyp:hlinkClr xmlns:ahyp="http://schemas.microsoft.com/office/drawing/2018/hyperlinkcolor" val="tx"/>
                    </a:ext>
                  </a:extLst>
                </a:hlinkClick>
              </a:rPr>
              <a:t>https://raw.githubusercontent.com/rfordatascience/tidytuesday/master/data/2019/2019-07-30/video_games.csv</a:t>
            </a:r>
            <a:endParaRPr lang="en-US" dirty="0"/>
          </a:p>
          <a:p>
            <a:r>
              <a:rPr lang="en-US" dirty="0">
                <a:hlinkClick r:id="rId4">
                  <a:extLst>
                    <a:ext uri="{A12FA001-AC4F-418D-AE19-62706E023703}">
                      <ahyp:hlinkClr xmlns:ahyp="http://schemas.microsoft.com/office/drawing/2018/hyperlinkcolor" val="tx"/>
                    </a:ext>
                  </a:extLst>
                </a:hlinkClick>
              </a:rPr>
              <a:t>https://www.kaggle.com/trolukovich/steam-games-complete-dataset</a:t>
            </a:r>
            <a:endParaRPr lang="en-US" dirty="0"/>
          </a:p>
          <a:p>
            <a:r>
              <a:rPr lang="en-US" dirty="0">
                <a:hlinkClick r:id="rId5">
                  <a:extLst>
                    <a:ext uri="{A12FA001-AC4F-418D-AE19-62706E023703}">
                      <ahyp:hlinkClr xmlns:ahyp="http://schemas.microsoft.com/office/drawing/2018/hyperlinkcolor" val="tx"/>
                    </a:ext>
                  </a:extLst>
                </a:hlinkClick>
              </a:rPr>
              <a:t>https://www.kaggle.com/skateddu/metacritic-games-stats-20112019</a:t>
            </a:r>
            <a:endParaRPr lang="en-US" dirty="0"/>
          </a:p>
          <a:p>
            <a:r>
              <a:rPr lang="en-US" dirty="0">
                <a:hlinkClick r:id="rId6">
                  <a:extLst>
                    <a:ext uri="{A12FA001-AC4F-418D-AE19-62706E023703}">
                      <ahyp:hlinkClr xmlns:ahyp="http://schemas.microsoft.com/office/drawing/2018/hyperlinkcolor" val="tx"/>
                    </a:ext>
                  </a:extLst>
                </a:hlinkClick>
              </a:rPr>
              <a:t>https://towardsdatascience.com/random-forest-explained-7eae084f3ebe</a:t>
            </a:r>
            <a:endParaRPr lang="en-US" dirty="0"/>
          </a:p>
          <a:p>
            <a:r>
              <a:rPr lang="en-US" dirty="0">
                <a:hlinkClick r:id="rId7">
                  <a:extLst>
                    <a:ext uri="{A12FA001-AC4F-418D-AE19-62706E023703}">
                      <ahyp:hlinkClr xmlns:ahyp="http://schemas.microsoft.com/office/drawing/2018/hyperlinkcolor" val="tx"/>
                    </a:ext>
                  </a:extLst>
                </a:hlinkClick>
              </a:rPr>
              <a:t>https://uc-r.github.io/random_forests</a:t>
            </a:r>
            <a:endParaRPr lang="en-US" dirty="0"/>
          </a:p>
          <a:p>
            <a:r>
              <a:rPr lang="en-US" dirty="0">
                <a:hlinkClick r:id="rId8">
                  <a:extLst>
                    <a:ext uri="{A12FA001-AC4F-418D-AE19-62706E023703}">
                      <ahyp:hlinkClr xmlns:ahyp="http://schemas.microsoft.com/office/drawing/2018/hyperlinkcolor" val="tx"/>
                    </a:ext>
                  </a:extLst>
                </a:hlinkClick>
              </a:rPr>
              <a:t>http://uc-r.github.io/regression_trees#bag</a:t>
            </a:r>
            <a:endParaRPr lang="en-US" dirty="0"/>
          </a:p>
          <a:p>
            <a:r>
              <a:rPr lang="en-US" dirty="0">
                <a:hlinkClick r:id="rId9">
                  <a:extLst>
                    <a:ext uri="{A12FA001-AC4F-418D-AE19-62706E023703}">
                      <ahyp:hlinkClr xmlns:ahyp="http://schemas.microsoft.com/office/drawing/2018/hyperlinkcolor" val="tx"/>
                    </a:ext>
                  </a:extLst>
                </a:hlinkClick>
              </a:rPr>
              <a:t>https://miamioh.instructure.com/courses/38953/pages/random-forest</a:t>
            </a:r>
            <a:endParaRPr lang="en-US" dirty="0"/>
          </a:p>
          <a:p>
            <a:r>
              <a:rPr lang="en-US" dirty="0">
                <a:hlinkClick r:id="rId10">
                  <a:extLst>
                    <a:ext uri="{A12FA001-AC4F-418D-AE19-62706E023703}">
                      <ahyp:hlinkClr xmlns:ahyp="http://schemas.microsoft.com/office/drawing/2018/hyperlinkcolor" val="tx"/>
                    </a:ext>
                  </a:extLst>
                </a:hlinkClick>
              </a:rPr>
              <a:t>https://www.stat.berkeley.edu/~breiman/randomforest2001.pdf</a:t>
            </a:r>
            <a:endParaRPr lang="en-US" dirty="0"/>
          </a:p>
          <a:p>
            <a:endParaRPr lang="en-US" dirty="0"/>
          </a:p>
          <a:p>
            <a:endParaRPr lang="en-US" dirty="0"/>
          </a:p>
        </p:txBody>
      </p:sp>
    </p:spTree>
    <p:extLst>
      <p:ext uri="{BB962C8B-B14F-4D97-AF65-F5344CB8AC3E}">
        <p14:creationId xmlns:p14="http://schemas.microsoft.com/office/powerpoint/2010/main" val="215680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93F7-6A79-49D4-8151-DD0520435219}"/>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56949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D5A80-A4D3-4B3C-9288-4FBD826D0861}"/>
              </a:ext>
            </a:extLst>
          </p:cNvPr>
          <p:cNvSpPr>
            <a:spLocks noGrp="1"/>
          </p:cNvSpPr>
          <p:nvPr>
            <p:ph idx="1"/>
          </p:nvPr>
        </p:nvSpPr>
        <p:spPr>
          <a:xfrm>
            <a:off x="1619904" y="847899"/>
            <a:ext cx="10217420" cy="5511337"/>
          </a:xfrm>
        </p:spPr>
        <p:txBody>
          <a:bodyPr anchor="t">
            <a:normAutofit/>
          </a:bodyPr>
          <a:lstStyle/>
          <a:p>
            <a:r>
              <a:rPr lang="en-US" dirty="0"/>
              <a:t>For this project, 3 main datasets were merged together in order to be used with the random forest methods.</a:t>
            </a:r>
          </a:p>
          <a:p>
            <a:r>
              <a:rPr lang="en-US" dirty="0"/>
              <a:t>The first dataset is a complete set of game information directly from Steam databases uploaded to GitHub</a:t>
            </a:r>
          </a:p>
          <a:p>
            <a:pPr lvl="1"/>
            <a:r>
              <a:rPr lang="en-US" dirty="0"/>
              <a:t>Steam is a video game distribution service, offering tens of thousands of games digitally</a:t>
            </a:r>
          </a:p>
          <a:p>
            <a:pPr lvl="1"/>
            <a:r>
              <a:rPr lang="en-US" dirty="0"/>
              <a:t>This includes the name, price, release date, number of owners, developer and publisher, </a:t>
            </a:r>
            <a:r>
              <a:rPr lang="en-US"/>
              <a:t>average playtime</a:t>
            </a:r>
            <a:r>
              <a:rPr lang="en-US" dirty="0"/>
              <a:t>, and </a:t>
            </a:r>
            <a:r>
              <a:rPr lang="en-US" dirty="0" err="1"/>
              <a:t>metascore</a:t>
            </a:r>
            <a:r>
              <a:rPr lang="en-US" dirty="0"/>
              <a:t> of the game</a:t>
            </a:r>
          </a:p>
          <a:p>
            <a:r>
              <a:rPr lang="en-US" dirty="0"/>
              <a:t>The next database includes the percentage of positive reviews for each game in the Steam database uploaded to Kaggle</a:t>
            </a:r>
          </a:p>
          <a:p>
            <a:r>
              <a:rPr lang="en-US" dirty="0"/>
              <a:t>The last one contains public user scores of games (from a different source than Steam) compared to </a:t>
            </a:r>
            <a:r>
              <a:rPr lang="en-US" dirty="0" err="1"/>
              <a:t>metascores</a:t>
            </a:r>
            <a:r>
              <a:rPr lang="en-US" dirty="0"/>
              <a:t> for games released from 2000 to late-2018 uploaded to Kaggle</a:t>
            </a:r>
          </a:p>
        </p:txBody>
      </p:sp>
      <p:sp>
        <p:nvSpPr>
          <p:cNvPr id="4" name="Title 1">
            <a:extLst>
              <a:ext uri="{FF2B5EF4-FFF2-40B4-BE49-F238E27FC236}">
                <a16:creationId xmlns:a16="http://schemas.microsoft.com/office/drawing/2014/main" id="{2530F015-E279-4E27-A34A-FB5BCABF8A07}"/>
              </a:ext>
            </a:extLst>
          </p:cNvPr>
          <p:cNvSpPr txBox="1">
            <a:spLocks/>
          </p:cNvSpPr>
          <p:nvPr/>
        </p:nvSpPr>
        <p:spPr>
          <a:xfrm>
            <a:off x="1619904" y="1"/>
            <a:ext cx="7733646" cy="84789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The Data Sources</a:t>
            </a:r>
            <a:endParaRPr lang="en-US" sz="2200" dirty="0"/>
          </a:p>
        </p:txBody>
      </p:sp>
    </p:spTree>
    <p:extLst>
      <p:ext uri="{BB962C8B-B14F-4D97-AF65-F5344CB8AC3E}">
        <p14:creationId xmlns:p14="http://schemas.microsoft.com/office/powerpoint/2010/main" val="43195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D5A80-A4D3-4B3C-9288-4FBD826D0861}"/>
              </a:ext>
            </a:extLst>
          </p:cNvPr>
          <p:cNvSpPr>
            <a:spLocks noGrp="1"/>
          </p:cNvSpPr>
          <p:nvPr>
            <p:ph idx="1"/>
          </p:nvPr>
        </p:nvSpPr>
        <p:spPr>
          <a:xfrm>
            <a:off x="1619904" y="847899"/>
            <a:ext cx="10217420" cy="5511337"/>
          </a:xfrm>
        </p:spPr>
        <p:txBody>
          <a:bodyPr anchor="t">
            <a:normAutofit/>
          </a:bodyPr>
          <a:lstStyle/>
          <a:p>
            <a:r>
              <a:rPr lang="en-US" dirty="0"/>
              <a:t>The final dataset will have all the variables included in the 3 collected datasets, minus any duplicate variables or rows with NA values. This ended up being 1150 rows with 11 variables</a:t>
            </a:r>
          </a:p>
          <a:p>
            <a:r>
              <a:rPr lang="en-US" dirty="0"/>
              <a:t>The most important being the user score associated with each game obtained from the third Metacritic dataset. This will be used as the outcome variable for the regression model and to test the accuracy of the random forest predictions</a:t>
            </a:r>
          </a:p>
        </p:txBody>
      </p:sp>
      <p:sp>
        <p:nvSpPr>
          <p:cNvPr id="4" name="Title 1">
            <a:extLst>
              <a:ext uri="{FF2B5EF4-FFF2-40B4-BE49-F238E27FC236}">
                <a16:creationId xmlns:a16="http://schemas.microsoft.com/office/drawing/2014/main" id="{2530F015-E279-4E27-A34A-FB5BCABF8A07}"/>
              </a:ext>
            </a:extLst>
          </p:cNvPr>
          <p:cNvSpPr txBox="1">
            <a:spLocks/>
          </p:cNvSpPr>
          <p:nvPr/>
        </p:nvSpPr>
        <p:spPr>
          <a:xfrm>
            <a:off x="1619904" y="1"/>
            <a:ext cx="7733646" cy="84789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The Final Dataset</a:t>
            </a:r>
            <a:endParaRPr lang="en-US" sz="2200" dirty="0"/>
          </a:p>
        </p:txBody>
      </p:sp>
      <p:pic>
        <p:nvPicPr>
          <p:cNvPr id="5" name="Picture 4">
            <a:extLst>
              <a:ext uri="{FF2B5EF4-FFF2-40B4-BE49-F238E27FC236}">
                <a16:creationId xmlns:a16="http://schemas.microsoft.com/office/drawing/2014/main" id="{1000A846-642A-478D-B996-92B913651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153" y="3753753"/>
            <a:ext cx="8791248" cy="2605483"/>
          </a:xfrm>
          <a:prstGeom prst="rect">
            <a:avLst/>
          </a:prstGeom>
        </p:spPr>
      </p:pic>
    </p:spTree>
    <p:extLst>
      <p:ext uri="{BB962C8B-B14F-4D97-AF65-F5344CB8AC3E}">
        <p14:creationId xmlns:p14="http://schemas.microsoft.com/office/powerpoint/2010/main" val="2247359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7BD8-E13B-47EF-943A-EDA4CCFAFCCE}"/>
              </a:ext>
            </a:extLst>
          </p:cNvPr>
          <p:cNvSpPr>
            <a:spLocks noGrp="1"/>
          </p:cNvSpPr>
          <p:nvPr>
            <p:ph type="title"/>
          </p:nvPr>
        </p:nvSpPr>
        <p:spPr>
          <a:xfrm>
            <a:off x="1619904" y="1"/>
            <a:ext cx="5703609" cy="847898"/>
          </a:xfrm>
        </p:spPr>
        <p:txBody>
          <a:bodyPr>
            <a:normAutofit/>
          </a:bodyPr>
          <a:lstStyle/>
          <a:p>
            <a:pPr algn="l"/>
            <a:r>
              <a:rPr lang="en-US" dirty="0"/>
              <a:t>Research Question</a:t>
            </a:r>
            <a:endParaRPr lang="en-US" sz="2200" dirty="0"/>
          </a:p>
        </p:txBody>
      </p:sp>
      <p:sp>
        <p:nvSpPr>
          <p:cNvPr id="3" name="Content Placeholder 2">
            <a:extLst>
              <a:ext uri="{FF2B5EF4-FFF2-40B4-BE49-F238E27FC236}">
                <a16:creationId xmlns:a16="http://schemas.microsoft.com/office/drawing/2014/main" id="{855DC914-85A2-448C-B35B-93CE6F885FC8}"/>
              </a:ext>
            </a:extLst>
          </p:cNvPr>
          <p:cNvSpPr>
            <a:spLocks noGrp="1"/>
          </p:cNvSpPr>
          <p:nvPr>
            <p:ph idx="1"/>
          </p:nvPr>
        </p:nvSpPr>
        <p:spPr>
          <a:xfrm>
            <a:off x="1619904" y="1032565"/>
            <a:ext cx="10018713" cy="5617617"/>
          </a:xfrm>
        </p:spPr>
        <p:txBody>
          <a:bodyPr anchor="t"/>
          <a:lstStyle/>
          <a:p>
            <a:r>
              <a:rPr lang="en-US" dirty="0"/>
              <a:t>Given a dataset with X amount of variables that contribute to a games perception, we are testing Random Forest using those variables to accurately predict the user score for certain video games</a:t>
            </a:r>
          </a:p>
          <a:p>
            <a:r>
              <a:rPr lang="en-US" dirty="0"/>
              <a:t>Random forest methods will take a certain number of given trees and make decisions based on a smaller subset of variables at each branch to make predictive values</a:t>
            </a:r>
          </a:p>
          <a:p>
            <a:r>
              <a:rPr lang="en-US" dirty="0"/>
              <a:t>Additionally, which variables were the most important for decision trees in the Random Forest Model</a:t>
            </a:r>
          </a:p>
        </p:txBody>
      </p:sp>
      <p:sp>
        <p:nvSpPr>
          <p:cNvPr id="4" name="TextBox 3">
            <a:extLst>
              <a:ext uri="{FF2B5EF4-FFF2-40B4-BE49-F238E27FC236}">
                <a16:creationId xmlns:a16="http://schemas.microsoft.com/office/drawing/2014/main" id="{94C8AEFB-497B-4786-904E-E5758D2339F8}"/>
              </a:ext>
            </a:extLst>
          </p:cNvPr>
          <p:cNvSpPr txBox="1"/>
          <p:nvPr/>
        </p:nvSpPr>
        <p:spPr>
          <a:xfrm>
            <a:off x="1619904" y="663233"/>
            <a:ext cx="9996904" cy="369332"/>
          </a:xfrm>
          <a:prstGeom prst="rect">
            <a:avLst/>
          </a:prstGeom>
          <a:noFill/>
        </p:spPr>
        <p:txBody>
          <a:bodyPr wrap="none" rtlCol="0">
            <a:spAutoFit/>
          </a:bodyPr>
          <a:lstStyle/>
          <a:p>
            <a:r>
              <a:rPr lang="en-US" dirty="0"/>
              <a:t>Can User Scores be accurately predicted based of a number of variables using Random Forest Methods?</a:t>
            </a:r>
          </a:p>
        </p:txBody>
      </p:sp>
      <p:pic>
        <p:nvPicPr>
          <p:cNvPr id="2050" name="Picture 2" descr="The Research Question - HNRS 1500: Introduction to Research: An  Interdisciplinary Perspective - Guides at University of North Texas">
            <a:extLst>
              <a:ext uri="{FF2B5EF4-FFF2-40B4-BE49-F238E27FC236}">
                <a16:creationId xmlns:a16="http://schemas.microsoft.com/office/drawing/2014/main" id="{AA7EED91-D6D6-4B19-92D7-8355CE6A62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315"/>
          <a:stretch/>
        </p:blipFill>
        <p:spPr bwMode="auto">
          <a:xfrm>
            <a:off x="6290609" y="4177394"/>
            <a:ext cx="4721255" cy="247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60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085E9B-BCF8-42F7-877A-2C36C3ACEFE7}"/>
              </a:ext>
            </a:extLst>
          </p:cNvPr>
          <p:cNvSpPr>
            <a:spLocks noGrp="1"/>
          </p:cNvSpPr>
          <p:nvPr>
            <p:ph idx="1"/>
          </p:nvPr>
        </p:nvSpPr>
        <p:spPr>
          <a:xfrm>
            <a:off x="1619904" y="847899"/>
            <a:ext cx="10250671" cy="5943599"/>
          </a:xfrm>
        </p:spPr>
        <p:txBody>
          <a:bodyPr anchor="t">
            <a:normAutofit/>
          </a:bodyPr>
          <a:lstStyle/>
          <a:p>
            <a:r>
              <a:rPr lang="en-US" dirty="0"/>
              <a:t>Random forest modeling uses many decision trees and bootstrap aggregating (bagging) to create multiple combinations of the model over multiple trees to reduce variability and overfitting, thus increasing the predictive power of the final model</a:t>
            </a:r>
          </a:p>
        </p:txBody>
      </p:sp>
      <p:sp>
        <p:nvSpPr>
          <p:cNvPr id="4" name="Title 1">
            <a:extLst>
              <a:ext uri="{FF2B5EF4-FFF2-40B4-BE49-F238E27FC236}">
                <a16:creationId xmlns:a16="http://schemas.microsoft.com/office/drawing/2014/main" id="{14D89797-E0FB-4F5C-9557-BD7E403C4944}"/>
              </a:ext>
            </a:extLst>
          </p:cNvPr>
          <p:cNvSpPr txBox="1">
            <a:spLocks/>
          </p:cNvSpPr>
          <p:nvPr/>
        </p:nvSpPr>
        <p:spPr>
          <a:xfrm>
            <a:off x="1619904" y="1"/>
            <a:ext cx="5703609" cy="84789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Random Forest Modeling</a:t>
            </a:r>
            <a:endParaRPr lang="en-US" sz="2200" dirty="0"/>
          </a:p>
        </p:txBody>
      </p:sp>
      <p:pic>
        <p:nvPicPr>
          <p:cNvPr id="1026" name="Picture 2" descr="Machine Learning Random Forest Algorithm - Javatpoint">
            <a:extLst>
              <a:ext uri="{FF2B5EF4-FFF2-40B4-BE49-F238E27FC236}">
                <a16:creationId xmlns:a16="http://schemas.microsoft.com/office/drawing/2014/main" id="{FD1FB029-9887-4F4C-9D28-92F62D100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6725" y="2419524"/>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BA2BCC5D-2EA7-4B60-8860-FC65D0378C5E}"/>
              </a:ext>
            </a:extLst>
          </p:cNvPr>
          <p:cNvSpPr txBox="1">
            <a:spLocks/>
          </p:cNvSpPr>
          <p:nvPr/>
        </p:nvSpPr>
        <p:spPr>
          <a:xfrm>
            <a:off x="1619904" y="2419524"/>
            <a:ext cx="4237972" cy="594359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The bagging function of random forest methods creates a natural cross-validation process by containing roughly 2/3 of the input data. The remaining 1/3 is left out and is known as out-of-bag (OOB) sample.</a:t>
            </a:r>
          </a:p>
          <a:p>
            <a:pPr lvl="1"/>
            <a:r>
              <a:rPr lang="en-US" dirty="0"/>
              <a:t>The OOB observations can be used to estimate the model’s accuracy</a:t>
            </a:r>
          </a:p>
        </p:txBody>
      </p:sp>
    </p:spTree>
    <p:extLst>
      <p:ext uri="{BB962C8B-B14F-4D97-AF65-F5344CB8AC3E}">
        <p14:creationId xmlns:p14="http://schemas.microsoft.com/office/powerpoint/2010/main" val="70305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731CF-B6FF-4F5E-A84F-78AE26EDE931}"/>
              </a:ext>
            </a:extLst>
          </p:cNvPr>
          <p:cNvSpPr>
            <a:spLocks noGrp="1"/>
          </p:cNvSpPr>
          <p:nvPr>
            <p:ph idx="1"/>
          </p:nvPr>
        </p:nvSpPr>
        <p:spPr>
          <a:xfrm>
            <a:off x="1619904" y="847899"/>
            <a:ext cx="10018713" cy="5818908"/>
          </a:xfrm>
        </p:spPr>
        <p:txBody>
          <a:bodyPr anchor="t">
            <a:normAutofit/>
          </a:bodyPr>
          <a:lstStyle/>
          <a:p>
            <a:r>
              <a:rPr lang="en-US" dirty="0" err="1"/>
              <a:t>randomForest</a:t>
            </a:r>
            <a:r>
              <a:rPr lang="en-US" dirty="0"/>
              <a:t> from the </a:t>
            </a:r>
            <a:r>
              <a:rPr lang="en-US" dirty="0" err="1"/>
              <a:t>randomForest</a:t>
            </a:r>
            <a:r>
              <a:rPr lang="en-US" dirty="0"/>
              <a:t> package performs a very basic implementation of random forest modeling by taking formula for modeling and a dataset to predict values for the outcome variable of the formula</a:t>
            </a:r>
          </a:p>
          <a:p>
            <a:r>
              <a:rPr lang="en-US" dirty="0"/>
              <a:t>Due to the performance of the function, it requires very little tuning and doesn’t require any processing before being applied</a:t>
            </a:r>
          </a:p>
          <a:p>
            <a:r>
              <a:rPr lang="en-US" dirty="0"/>
              <a:t>Though the function has many options, only two require possible tuning. The function performs with defaulted </a:t>
            </a:r>
            <a:r>
              <a:rPr lang="en-US" dirty="0" err="1"/>
              <a:t>ntree</a:t>
            </a:r>
            <a:r>
              <a:rPr lang="en-US" dirty="0"/>
              <a:t>=500 and </a:t>
            </a:r>
            <a:r>
              <a:rPr lang="en-US" dirty="0" err="1"/>
              <a:t>mtry</a:t>
            </a:r>
            <a:r>
              <a:rPr lang="en-US" dirty="0"/>
              <a:t>=floor(# of explanatory variables)/3 for regression and sqrt(# of explanatory variables) for classification</a:t>
            </a:r>
          </a:p>
        </p:txBody>
      </p:sp>
      <p:sp>
        <p:nvSpPr>
          <p:cNvPr id="7" name="Title 1">
            <a:extLst>
              <a:ext uri="{FF2B5EF4-FFF2-40B4-BE49-F238E27FC236}">
                <a16:creationId xmlns:a16="http://schemas.microsoft.com/office/drawing/2014/main" id="{866F68DC-FB01-47C7-901A-3809159F29E2}"/>
              </a:ext>
            </a:extLst>
          </p:cNvPr>
          <p:cNvSpPr txBox="1">
            <a:spLocks/>
          </p:cNvSpPr>
          <p:nvPr/>
        </p:nvSpPr>
        <p:spPr>
          <a:xfrm>
            <a:off x="1619904" y="1"/>
            <a:ext cx="5703609" cy="84789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err="1"/>
              <a:t>randomForest</a:t>
            </a:r>
            <a:r>
              <a:rPr lang="en-US" dirty="0"/>
              <a:t> Method</a:t>
            </a:r>
            <a:endParaRPr lang="en-US" sz="2200" dirty="0"/>
          </a:p>
        </p:txBody>
      </p:sp>
      <p:pic>
        <p:nvPicPr>
          <p:cNvPr id="9" name="Picture 8">
            <a:extLst>
              <a:ext uri="{FF2B5EF4-FFF2-40B4-BE49-F238E27FC236}">
                <a16:creationId xmlns:a16="http://schemas.microsoft.com/office/drawing/2014/main" id="{304B52F2-AA27-4085-AA2A-AAA2864E7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037" y="4697444"/>
            <a:ext cx="4608838" cy="1619476"/>
          </a:xfrm>
          <a:prstGeom prst="rect">
            <a:avLst/>
          </a:prstGeom>
        </p:spPr>
      </p:pic>
      <p:sp>
        <p:nvSpPr>
          <p:cNvPr id="8" name="Content Placeholder 2">
            <a:extLst>
              <a:ext uri="{FF2B5EF4-FFF2-40B4-BE49-F238E27FC236}">
                <a16:creationId xmlns:a16="http://schemas.microsoft.com/office/drawing/2014/main" id="{D7427150-3AB3-4B89-8B61-DA808A3A3B92}"/>
              </a:ext>
            </a:extLst>
          </p:cNvPr>
          <p:cNvSpPr txBox="1">
            <a:spLocks/>
          </p:cNvSpPr>
          <p:nvPr/>
        </p:nvSpPr>
        <p:spPr>
          <a:xfrm>
            <a:off x="6860492" y="4697444"/>
            <a:ext cx="4778125" cy="1865281"/>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Split the games data into 70% training/30% testing</a:t>
            </a:r>
          </a:p>
          <a:p>
            <a:pPr lvl="1"/>
            <a:r>
              <a:rPr lang="en-US" dirty="0"/>
              <a:t>No need for a validation set as </a:t>
            </a:r>
            <a:r>
              <a:rPr lang="en-US" dirty="0" err="1"/>
              <a:t>randomForest</a:t>
            </a:r>
            <a:r>
              <a:rPr lang="en-US" dirty="0"/>
              <a:t> uses OOB as a natural cross-validation</a:t>
            </a:r>
          </a:p>
          <a:p>
            <a:endParaRPr lang="en-US" dirty="0"/>
          </a:p>
        </p:txBody>
      </p:sp>
    </p:spTree>
    <p:extLst>
      <p:ext uri="{BB962C8B-B14F-4D97-AF65-F5344CB8AC3E}">
        <p14:creationId xmlns:p14="http://schemas.microsoft.com/office/powerpoint/2010/main" val="68039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8922BB61-1B7D-4A09-A807-C0E0AF01D1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904" y="1076469"/>
            <a:ext cx="7563282" cy="4667625"/>
          </a:xfrm>
        </p:spPr>
      </p:pic>
      <p:sp>
        <p:nvSpPr>
          <p:cNvPr id="7" name="Title 1">
            <a:extLst>
              <a:ext uri="{FF2B5EF4-FFF2-40B4-BE49-F238E27FC236}">
                <a16:creationId xmlns:a16="http://schemas.microsoft.com/office/drawing/2014/main" id="{866F68DC-FB01-47C7-901A-3809159F29E2}"/>
              </a:ext>
            </a:extLst>
          </p:cNvPr>
          <p:cNvSpPr txBox="1">
            <a:spLocks/>
          </p:cNvSpPr>
          <p:nvPr/>
        </p:nvSpPr>
        <p:spPr>
          <a:xfrm>
            <a:off x="1619904" y="1"/>
            <a:ext cx="6800889" cy="84789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err="1"/>
              <a:t>randomForest</a:t>
            </a:r>
            <a:r>
              <a:rPr lang="en-US" dirty="0"/>
              <a:t> Method plot</a:t>
            </a:r>
            <a:endParaRPr lang="en-US" sz="2200" dirty="0"/>
          </a:p>
        </p:txBody>
      </p:sp>
      <p:pic>
        <p:nvPicPr>
          <p:cNvPr id="11" name="Picture 10">
            <a:extLst>
              <a:ext uri="{FF2B5EF4-FFF2-40B4-BE49-F238E27FC236}">
                <a16:creationId xmlns:a16="http://schemas.microsoft.com/office/drawing/2014/main" id="{F9E41F52-7B71-4DD0-BB47-B84A36FC3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636" y="5204520"/>
            <a:ext cx="1162212" cy="428685"/>
          </a:xfrm>
          <a:prstGeom prst="rect">
            <a:avLst/>
          </a:prstGeom>
        </p:spPr>
      </p:pic>
      <p:sp>
        <p:nvSpPr>
          <p:cNvPr id="14" name="TextBox 13">
            <a:extLst>
              <a:ext uri="{FF2B5EF4-FFF2-40B4-BE49-F238E27FC236}">
                <a16:creationId xmlns:a16="http://schemas.microsoft.com/office/drawing/2014/main" id="{A55F7E8E-A90B-481D-B6EB-32385D34B9EE}"/>
              </a:ext>
            </a:extLst>
          </p:cNvPr>
          <p:cNvSpPr txBox="1"/>
          <p:nvPr/>
        </p:nvSpPr>
        <p:spPr>
          <a:xfrm>
            <a:off x="1678973" y="5199159"/>
            <a:ext cx="1250663" cy="415498"/>
          </a:xfrm>
          <a:prstGeom prst="rect">
            <a:avLst/>
          </a:prstGeom>
          <a:noFill/>
        </p:spPr>
        <p:txBody>
          <a:bodyPr wrap="none" rtlCol="0">
            <a:spAutoFit/>
          </a:bodyPr>
          <a:lstStyle/>
          <a:p>
            <a:r>
              <a:rPr lang="en-US" sz="1050" dirty="0"/>
              <a:t>Best MSE tree num</a:t>
            </a:r>
          </a:p>
          <a:p>
            <a:r>
              <a:rPr lang="en-US" sz="1050" dirty="0"/>
              <a:t>RMSE value</a:t>
            </a:r>
          </a:p>
        </p:txBody>
      </p:sp>
      <p:sp>
        <p:nvSpPr>
          <p:cNvPr id="15" name="Content Placeholder 2">
            <a:extLst>
              <a:ext uri="{FF2B5EF4-FFF2-40B4-BE49-F238E27FC236}">
                <a16:creationId xmlns:a16="http://schemas.microsoft.com/office/drawing/2014/main" id="{AEF61B07-04DB-4102-8F71-F302DDFF150A}"/>
              </a:ext>
            </a:extLst>
          </p:cNvPr>
          <p:cNvSpPr txBox="1">
            <a:spLocks/>
          </p:cNvSpPr>
          <p:nvPr/>
        </p:nvSpPr>
        <p:spPr>
          <a:xfrm>
            <a:off x="9242256" y="1093095"/>
            <a:ext cx="2780412" cy="543153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This plot demonstrates the error rate as the number of trees are increased</a:t>
            </a:r>
          </a:p>
          <a:p>
            <a:r>
              <a:rPr lang="en-US" dirty="0"/>
              <a:t>Error rate stabilizes at about 50 but continues to decrease</a:t>
            </a:r>
          </a:p>
          <a:p>
            <a:pPr lvl="1"/>
            <a:r>
              <a:rPr lang="en-US" dirty="0"/>
              <a:t>Anything above 100 trees was redundant in this case</a:t>
            </a:r>
          </a:p>
        </p:txBody>
      </p:sp>
    </p:spTree>
    <p:extLst>
      <p:ext uri="{BB962C8B-B14F-4D97-AF65-F5344CB8AC3E}">
        <p14:creationId xmlns:p14="http://schemas.microsoft.com/office/powerpoint/2010/main" val="67247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66F68DC-FB01-47C7-901A-3809159F29E2}"/>
              </a:ext>
            </a:extLst>
          </p:cNvPr>
          <p:cNvSpPr txBox="1">
            <a:spLocks/>
          </p:cNvSpPr>
          <p:nvPr/>
        </p:nvSpPr>
        <p:spPr>
          <a:xfrm>
            <a:off x="1619904" y="1"/>
            <a:ext cx="6800889" cy="84789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err="1"/>
              <a:t>randomForest</a:t>
            </a:r>
            <a:r>
              <a:rPr lang="en-US" dirty="0"/>
              <a:t> Tuning</a:t>
            </a:r>
            <a:endParaRPr lang="en-US" sz="2200" dirty="0"/>
          </a:p>
        </p:txBody>
      </p:sp>
      <p:sp>
        <p:nvSpPr>
          <p:cNvPr id="15" name="Content Placeholder 2">
            <a:extLst>
              <a:ext uri="{FF2B5EF4-FFF2-40B4-BE49-F238E27FC236}">
                <a16:creationId xmlns:a16="http://schemas.microsoft.com/office/drawing/2014/main" id="{AEF61B07-04DB-4102-8F71-F302DDFF150A}"/>
              </a:ext>
            </a:extLst>
          </p:cNvPr>
          <p:cNvSpPr txBox="1">
            <a:spLocks/>
          </p:cNvSpPr>
          <p:nvPr/>
        </p:nvSpPr>
        <p:spPr>
          <a:xfrm>
            <a:off x="8420793" y="1093095"/>
            <a:ext cx="3601875" cy="3939879"/>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This plot demonstrates the OOB error rate as the </a:t>
            </a:r>
            <a:r>
              <a:rPr lang="en-US" dirty="0" err="1"/>
              <a:t>mtry</a:t>
            </a:r>
            <a:r>
              <a:rPr lang="en-US" dirty="0"/>
              <a:t> increases </a:t>
            </a:r>
          </a:p>
          <a:p>
            <a:r>
              <a:rPr lang="en-US" dirty="0"/>
              <a:t>This graph tries different </a:t>
            </a:r>
            <a:r>
              <a:rPr lang="en-US" dirty="0" err="1"/>
              <a:t>mtry</a:t>
            </a:r>
            <a:r>
              <a:rPr lang="en-US" dirty="0"/>
              <a:t> until the OBB error stops improving by 1% for tuning of the </a:t>
            </a:r>
            <a:r>
              <a:rPr lang="en-US" dirty="0" err="1"/>
              <a:t>mtry</a:t>
            </a:r>
            <a:r>
              <a:rPr lang="en-US" dirty="0"/>
              <a:t> parameter</a:t>
            </a:r>
          </a:p>
          <a:p>
            <a:r>
              <a:rPr lang="en-US" dirty="0"/>
              <a:t>Even though the best </a:t>
            </a:r>
            <a:r>
              <a:rPr lang="en-US" dirty="0" err="1"/>
              <a:t>mtry</a:t>
            </a:r>
            <a:r>
              <a:rPr lang="en-US" dirty="0"/>
              <a:t> should be features/3 = 3, the model seemed to have less OOB error as </a:t>
            </a:r>
            <a:r>
              <a:rPr lang="en-US" dirty="0" err="1"/>
              <a:t>mtry</a:t>
            </a:r>
            <a:r>
              <a:rPr lang="en-US" dirty="0"/>
              <a:t> increased</a:t>
            </a:r>
          </a:p>
        </p:txBody>
      </p:sp>
      <p:pic>
        <p:nvPicPr>
          <p:cNvPr id="5" name="Picture 4">
            <a:extLst>
              <a:ext uri="{FF2B5EF4-FFF2-40B4-BE49-F238E27FC236}">
                <a16:creationId xmlns:a16="http://schemas.microsoft.com/office/drawing/2014/main" id="{5A46549E-5F48-4AA2-92D0-34E143163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904" y="1122190"/>
            <a:ext cx="6668431" cy="4115374"/>
          </a:xfrm>
          <a:prstGeom prst="rect">
            <a:avLst/>
          </a:prstGeom>
        </p:spPr>
      </p:pic>
      <p:pic>
        <p:nvPicPr>
          <p:cNvPr id="8" name="Picture 7">
            <a:extLst>
              <a:ext uri="{FF2B5EF4-FFF2-40B4-BE49-F238E27FC236}">
                <a16:creationId xmlns:a16="http://schemas.microsoft.com/office/drawing/2014/main" id="{E6E9FDED-7A22-4B66-967F-39AC58633E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1638" y="5032975"/>
            <a:ext cx="2807868" cy="1463858"/>
          </a:xfrm>
          <a:prstGeom prst="rect">
            <a:avLst/>
          </a:prstGeom>
        </p:spPr>
      </p:pic>
      <p:pic>
        <p:nvPicPr>
          <p:cNvPr id="10" name="Picture 9">
            <a:extLst>
              <a:ext uri="{FF2B5EF4-FFF2-40B4-BE49-F238E27FC236}">
                <a16:creationId xmlns:a16="http://schemas.microsoft.com/office/drawing/2014/main" id="{F040EB86-4CE1-49A4-8CD3-111F552FC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904" y="5328047"/>
            <a:ext cx="6668431" cy="685896"/>
          </a:xfrm>
          <a:prstGeom prst="rect">
            <a:avLst/>
          </a:prstGeom>
        </p:spPr>
      </p:pic>
    </p:spTree>
    <p:extLst>
      <p:ext uri="{BB962C8B-B14F-4D97-AF65-F5344CB8AC3E}">
        <p14:creationId xmlns:p14="http://schemas.microsoft.com/office/powerpoint/2010/main" val="289578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4B485-8EEB-4305-B4A3-F1865B0796A4}"/>
              </a:ext>
            </a:extLst>
          </p:cNvPr>
          <p:cNvSpPr>
            <a:spLocks noGrp="1"/>
          </p:cNvSpPr>
          <p:nvPr>
            <p:ph idx="1"/>
          </p:nvPr>
        </p:nvSpPr>
        <p:spPr>
          <a:xfrm>
            <a:off x="1619904" y="847900"/>
            <a:ext cx="10217420" cy="5694216"/>
          </a:xfrm>
        </p:spPr>
        <p:txBody>
          <a:bodyPr anchor="t"/>
          <a:lstStyle/>
          <a:p>
            <a:r>
              <a:rPr lang="en-US" dirty="0"/>
              <a:t>ranger is a function included in the </a:t>
            </a:r>
            <a:r>
              <a:rPr lang="en-US" dirty="0" err="1"/>
              <a:t>randomForest</a:t>
            </a:r>
            <a:r>
              <a:rPr lang="en-US" dirty="0"/>
              <a:t> package that performs acceptably faster than the basic </a:t>
            </a:r>
            <a:r>
              <a:rPr lang="en-US" dirty="0" err="1"/>
              <a:t>randomForest</a:t>
            </a:r>
            <a:r>
              <a:rPr lang="en-US" dirty="0"/>
              <a:t> function. </a:t>
            </a:r>
          </a:p>
          <a:p>
            <a:pPr lvl="1"/>
            <a:r>
              <a:rPr lang="en-US" dirty="0"/>
              <a:t>This is very helpful with very large datasets </a:t>
            </a:r>
          </a:p>
          <a:p>
            <a:r>
              <a:rPr lang="en-US" dirty="0"/>
              <a:t>The ranger function is a faster implementation because it implements </a:t>
            </a:r>
            <a:r>
              <a:rPr lang="en-US" dirty="0" err="1"/>
              <a:t>Breiman’s</a:t>
            </a:r>
            <a:r>
              <a:rPr lang="en-US" dirty="0"/>
              <a:t> random forest method from C++, which processes bagging at a quicker pace</a:t>
            </a:r>
          </a:p>
        </p:txBody>
      </p:sp>
      <p:sp>
        <p:nvSpPr>
          <p:cNvPr id="4" name="Title 1">
            <a:extLst>
              <a:ext uri="{FF2B5EF4-FFF2-40B4-BE49-F238E27FC236}">
                <a16:creationId xmlns:a16="http://schemas.microsoft.com/office/drawing/2014/main" id="{DE499171-2E8A-4044-BE57-EB7EF32D9258}"/>
              </a:ext>
            </a:extLst>
          </p:cNvPr>
          <p:cNvSpPr txBox="1">
            <a:spLocks/>
          </p:cNvSpPr>
          <p:nvPr/>
        </p:nvSpPr>
        <p:spPr>
          <a:xfrm>
            <a:off x="1619904" y="1"/>
            <a:ext cx="5703609" cy="84789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ranger Method</a:t>
            </a:r>
            <a:endParaRPr lang="en-US" sz="2200" dirty="0"/>
          </a:p>
        </p:txBody>
      </p:sp>
      <p:sp>
        <p:nvSpPr>
          <p:cNvPr id="10" name="Content Placeholder 2">
            <a:extLst>
              <a:ext uri="{FF2B5EF4-FFF2-40B4-BE49-F238E27FC236}">
                <a16:creationId xmlns:a16="http://schemas.microsoft.com/office/drawing/2014/main" id="{1EC4EB2A-6EDC-413A-AC94-FFD89225AB29}"/>
              </a:ext>
            </a:extLst>
          </p:cNvPr>
          <p:cNvSpPr txBox="1">
            <a:spLocks/>
          </p:cNvSpPr>
          <p:nvPr/>
        </p:nvSpPr>
        <p:spPr>
          <a:xfrm>
            <a:off x="7001529" y="3558217"/>
            <a:ext cx="4835795" cy="298389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err="1"/>
              <a:t>Breiman’s</a:t>
            </a:r>
            <a:r>
              <a:rPr lang="en-US" dirty="0"/>
              <a:t> implementation generates new training sets based on the output of the original training set rather than selecting new training sets based on a random set of weights</a:t>
            </a:r>
          </a:p>
        </p:txBody>
      </p:sp>
      <p:pic>
        <p:nvPicPr>
          <p:cNvPr id="14" name="Picture 13">
            <a:extLst>
              <a:ext uri="{FF2B5EF4-FFF2-40B4-BE49-F238E27FC236}">
                <a16:creationId xmlns:a16="http://schemas.microsoft.com/office/drawing/2014/main" id="{14732C6C-A454-49E2-B095-2D9098051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761" y="3558217"/>
            <a:ext cx="4835795" cy="2648796"/>
          </a:xfrm>
          <a:prstGeom prst="rect">
            <a:avLst/>
          </a:prstGeom>
        </p:spPr>
      </p:pic>
    </p:spTree>
    <p:extLst>
      <p:ext uri="{BB962C8B-B14F-4D97-AF65-F5344CB8AC3E}">
        <p14:creationId xmlns:p14="http://schemas.microsoft.com/office/powerpoint/2010/main" val="2396453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1758</TotalTime>
  <Words>983</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Parallax</vt:lpstr>
      <vt:lpstr>Predicting User Score using Random Forest Methods</vt:lpstr>
      <vt:lpstr>PowerPoint Presentation</vt:lpstr>
      <vt:lpstr>PowerPoint Presentation</vt:lpstr>
      <vt:lpstr>Research 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User Score using Random Forest Methods</dc:title>
  <dc:creator>Dillon Dugan</dc:creator>
  <cp:lastModifiedBy>Dillon Dugan</cp:lastModifiedBy>
  <cp:revision>27</cp:revision>
  <dcterms:created xsi:type="dcterms:W3CDTF">2021-03-10T19:07:45Z</dcterms:created>
  <dcterms:modified xsi:type="dcterms:W3CDTF">2021-03-12T00:26:03Z</dcterms:modified>
</cp:coreProperties>
</file>