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04-Aug-Mon</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theayush17/Agent_Phen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Ayush Kumar Singh</a:t>
            </a:r>
          </a:p>
          <a:p>
            <a:r>
              <a:rPr lang="en-US" sz="2000" b="1" dirty="0">
                <a:solidFill>
                  <a:schemeClr val="accent1">
                    <a:lumMod val="75000"/>
                  </a:schemeClr>
                </a:solidFill>
                <a:latin typeface="Arial"/>
                <a:cs typeface="Arial"/>
              </a:rPr>
              <a:t>College Name &amp; Department : </a:t>
            </a:r>
            <a:r>
              <a:rPr lang="en-US" sz="2000" b="1" dirty="0" err="1">
                <a:solidFill>
                  <a:schemeClr val="accent1">
                    <a:lumMod val="75000"/>
                  </a:schemeClr>
                </a:solidFill>
                <a:latin typeface="Arial"/>
                <a:cs typeface="Arial"/>
              </a:rPr>
              <a:t>Siksha</a:t>
            </a:r>
            <a:r>
              <a:rPr lang="en-US" sz="2000" b="1" dirty="0">
                <a:solidFill>
                  <a:schemeClr val="accent1">
                    <a:lumMod val="75000"/>
                  </a:schemeClr>
                </a:solidFill>
                <a:latin typeface="Arial"/>
                <a:cs typeface="Arial"/>
              </a:rPr>
              <a:t> ‘O’ </a:t>
            </a:r>
            <a:r>
              <a:rPr lang="en-US" sz="2000" b="1" dirty="0" err="1">
                <a:solidFill>
                  <a:schemeClr val="accent1">
                    <a:lumMod val="75000"/>
                  </a:schemeClr>
                </a:solidFill>
                <a:latin typeface="Arial"/>
                <a:cs typeface="Arial"/>
              </a:rPr>
              <a:t>Anusandhan</a:t>
            </a:r>
            <a:r>
              <a:rPr lang="en-US" sz="2000" b="1" dirty="0">
                <a:solidFill>
                  <a:schemeClr val="accent1">
                    <a:lumMod val="75000"/>
                  </a:schemeClr>
                </a:solidFill>
                <a:latin typeface="Arial"/>
                <a:cs typeface="Arial"/>
              </a:rPr>
              <a:t> University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8160D06-7AB9-E123-40C6-37292A37FD84}"/>
              </a:ext>
            </a:extLst>
          </p:cNvPr>
          <p:cNvPicPr>
            <a:picLocks noChangeAspect="1"/>
          </p:cNvPicPr>
          <p:nvPr/>
        </p:nvPicPr>
        <p:blipFill>
          <a:blip r:embed="rId2"/>
          <a:stretch>
            <a:fillRect/>
          </a:stretch>
        </p:blipFill>
        <p:spPr>
          <a:xfrm>
            <a:off x="5216513" y="618067"/>
            <a:ext cx="5861944" cy="559815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2714625" y="2531076"/>
            <a:ext cx="6762750"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10000"/>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Additional Capabilities and Benefits of the AI Research Agent:</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Automated Report Generation:</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Produces structured research reports, summaries, and insights tailored to specific queries or domains.</a:t>
            </a:r>
          </a:p>
          <a:p>
            <a:r>
              <a:rPr lang="en-US" sz="1600" b="1" dirty="0">
                <a:latin typeface="Calibri" panose="020F0502020204030204" pitchFamily="34" charset="0"/>
                <a:ea typeface="Calibri" panose="020F0502020204030204" pitchFamily="34" charset="0"/>
                <a:cs typeface="Calibri" panose="020F0502020204030204" pitchFamily="34" charset="0"/>
              </a:rPr>
              <a:t>Hypothesis Suggestion:</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Assists in formulating potential research hypotheses based on existing literature and data trends.</a:t>
            </a:r>
          </a:p>
          <a:p>
            <a:r>
              <a:rPr lang="en-US" sz="1600" b="1" dirty="0">
                <a:latin typeface="Calibri" panose="020F0502020204030204" pitchFamily="34" charset="0"/>
                <a:ea typeface="Calibri" panose="020F0502020204030204" pitchFamily="34" charset="0"/>
                <a:cs typeface="Calibri" panose="020F0502020204030204" pitchFamily="34" charset="0"/>
              </a:rPr>
              <a:t>Draft Writing Support:</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Can help compose preliminary sections of research papers, including literature reviews and methodology drafts.</a:t>
            </a:r>
          </a:p>
          <a:p>
            <a:r>
              <a:rPr lang="en-US" sz="1600" b="1" dirty="0">
                <a:latin typeface="Calibri" panose="020F0502020204030204" pitchFamily="34" charset="0"/>
                <a:ea typeface="Calibri" panose="020F0502020204030204" pitchFamily="34" charset="0"/>
                <a:cs typeface="Calibri" panose="020F0502020204030204" pitchFamily="34" charset="0"/>
              </a:rPr>
              <a:t>Repetitive Task Automation:</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Saves valuable time by handling tasks such as citation formatting, bibliography generation, and data extraction from sources.</a:t>
            </a:r>
          </a:p>
          <a:p>
            <a:r>
              <a:rPr lang="en-US" sz="1600" b="1" dirty="0">
                <a:latin typeface="Calibri" panose="020F0502020204030204" pitchFamily="34" charset="0"/>
                <a:ea typeface="Calibri" panose="020F0502020204030204" pitchFamily="34" charset="0"/>
                <a:cs typeface="Calibri" panose="020F0502020204030204" pitchFamily="34" charset="0"/>
              </a:rPr>
              <a:t>Improved Research Efficiency:</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Streamlines the research workflow, reducing time spent on manual, low-value tasks.</a:t>
            </a:r>
          </a:p>
          <a:p>
            <a:r>
              <a:rPr lang="en-US" sz="1600" b="1" dirty="0">
                <a:latin typeface="Calibri" panose="020F0502020204030204" pitchFamily="34" charset="0"/>
                <a:ea typeface="Calibri" panose="020F0502020204030204" pitchFamily="34" charset="0"/>
                <a:cs typeface="Calibri" panose="020F0502020204030204" pitchFamily="34" charset="0"/>
              </a:rPr>
              <a:t>Enhanced Accuracy:</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Reduces human error in tasks like citation tracking, keyword tagging, and literature organization.</a:t>
            </a:r>
          </a:p>
          <a:p>
            <a:r>
              <a:rPr lang="en-US" sz="1600" b="1" dirty="0">
                <a:latin typeface="Calibri" panose="020F0502020204030204" pitchFamily="34" charset="0"/>
                <a:ea typeface="Calibri" panose="020F0502020204030204" pitchFamily="34" charset="0"/>
                <a:cs typeface="Calibri" panose="020F0502020204030204" pitchFamily="34" charset="0"/>
              </a:rPr>
              <a:t>Supports Innovation:</a:t>
            </a:r>
            <a:br>
              <a:rPr lang="en-US" sz="1600" dirty="0">
                <a:latin typeface="Calibri" panose="020F0502020204030204" pitchFamily="34" charset="0"/>
                <a:ea typeface="Calibri" panose="020F0502020204030204" pitchFamily="34" charset="0"/>
                <a:cs typeface="Calibri" panose="020F0502020204030204" pitchFamily="34" charset="0"/>
              </a:rPr>
            </a:br>
            <a:r>
              <a:rPr lang="en-US" sz="1600" dirty="0">
                <a:latin typeface="Calibri" panose="020F0502020204030204" pitchFamily="34" charset="0"/>
                <a:ea typeface="Calibri" panose="020F0502020204030204" pitchFamily="34" charset="0"/>
                <a:cs typeface="Calibri" panose="020F0502020204030204" pitchFamily="34" charset="0"/>
              </a:rPr>
              <a:t>Facilitates deeper insights and novel ideas, making it a valuable tool for both academic researchers and industrial R&amp;D teams.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pPr marL="0" indent="0">
              <a:buNone/>
            </a:pPr>
            <a:r>
              <a:rPr lang="en-IN" dirty="0"/>
              <a:t>Certificate</a:t>
            </a:r>
          </a:p>
        </p:txBody>
      </p:sp>
      <p:pic>
        <p:nvPicPr>
          <p:cNvPr id="5" name="Picture 4">
            <a:extLst>
              <a:ext uri="{FF2B5EF4-FFF2-40B4-BE49-F238E27FC236}">
                <a16:creationId xmlns:a16="http://schemas.microsoft.com/office/drawing/2014/main" id="{FD807947-6ADC-480F-A8B2-6B1F570E23E7}"/>
              </a:ext>
            </a:extLst>
          </p:cNvPr>
          <p:cNvPicPr>
            <a:picLocks noChangeAspect="1"/>
          </p:cNvPicPr>
          <p:nvPr/>
        </p:nvPicPr>
        <p:blipFill>
          <a:blip r:embed="rId2"/>
          <a:stretch>
            <a:fillRect/>
          </a:stretch>
        </p:blipFill>
        <p:spPr>
          <a:xfrm>
            <a:off x="647180" y="1302026"/>
            <a:ext cx="7025390" cy="542871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810E758D-F18E-4E5B-A546-B2AFCED0D912}"/>
              </a:ext>
            </a:extLst>
          </p:cNvPr>
          <p:cNvPicPr>
            <a:picLocks noChangeAspect="1"/>
          </p:cNvPicPr>
          <p:nvPr/>
        </p:nvPicPr>
        <p:blipFill rotWithShape="1">
          <a:blip r:embed="rId2"/>
          <a:srcRect b="13196"/>
          <a:stretch/>
        </p:blipFill>
        <p:spPr>
          <a:xfrm>
            <a:off x="416967" y="736174"/>
            <a:ext cx="9979826" cy="612182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a:t>
            </a:r>
            <a:r>
              <a:rPr lang="en-US" dirty="0">
                <a:hlinkClick r:id="rId2"/>
              </a:rPr>
              <a:t>github.com/theayush17/</a:t>
            </a:r>
            <a:r>
              <a:rPr lang="en-US" dirty="0" err="1">
                <a:hlinkClick r:id="rId2"/>
              </a:rPr>
              <a:t>Agent_Phenom</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With the exponential growth of academic publications, technical papers, datasets, and emerging research trends, it has become increasingly challenging for researchers, students, and professionals to keep pace. The traditional approach of manually scanning, evaluating, and synthesizing information across diverse domains is both time-intensive and inefficient.</a:t>
            </a:r>
          </a:p>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Proposed Solution:</a:t>
            </a:r>
            <a:br>
              <a:rPr lang="en-US" sz="2000" dirty="0">
                <a:latin typeface="Calibri" panose="020F0502020204030204" pitchFamily="34" charset="0"/>
                <a:ea typeface="Calibri" panose="020F0502020204030204" pitchFamily="34" charset="0"/>
                <a:cs typeface="Calibri" panose="020F0502020204030204" pitchFamily="34" charset="0"/>
              </a:rPr>
            </a:br>
            <a:r>
              <a:rPr lang="en-US" sz="2000" dirty="0">
                <a:latin typeface="Calibri" panose="020F0502020204030204" pitchFamily="34" charset="0"/>
                <a:ea typeface="Calibri" panose="020F0502020204030204" pitchFamily="34" charset="0"/>
                <a:cs typeface="Calibri" panose="020F0502020204030204" pitchFamily="34" charset="0"/>
              </a:rPr>
              <a:t> Introducing an AI-powered Research Assistant that leverages Natural Language Processing (NLP) and Retrieval-Augmented Generation (RAG) to streamline the research workflow. This intelligent system will help users efficiently perform literature reviews, generate concise summaries, uncover research gaps, and provide recommendations for relevant papers, datasets, and potential collaborators.</a:t>
            </a:r>
            <a:br>
              <a:rPr lang="en-US" sz="2400" dirty="0">
                <a:latin typeface="Calibri"/>
                <a:ea typeface="Calibri"/>
                <a:cs typeface="Calibri"/>
              </a:rPr>
            </a:br>
            <a:endParaRPr lang="en-US" sz="9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000" dirty="0"/>
              <a:t>IBM Cloud Watsonx AI Studio</a:t>
            </a:r>
          </a:p>
          <a:p>
            <a:pPr marL="305435" indent="-305435"/>
            <a:r>
              <a:rPr lang="en-IN" sz="2000" dirty="0"/>
              <a:t>IBM Cloud </a:t>
            </a:r>
            <a:r>
              <a:rPr lang="en-IN" sz="2000" dirty="0" err="1"/>
              <a:t>Watsonx</a:t>
            </a:r>
            <a:r>
              <a:rPr lang="en-IN" sz="2000" dirty="0"/>
              <a:t> AI runtime</a:t>
            </a:r>
          </a:p>
          <a:p>
            <a:pPr marL="305435" indent="-305435"/>
            <a:r>
              <a:rPr lang="en-IN" sz="2000" dirty="0"/>
              <a:t>IBM Cloud Agent Lab</a:t>
            </a:r>
          </a:p>
          <a:p>
            <a:pPr marL="305435" indent="-305435"/>
            <a:r>
              <a:rPr lang="en-IN" sz="20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62500" lnSpcReduction="20000"/>
          </a:bodyPr>
          <a:lstStyle/>
          <a:p>
            <a:pPr marL="0" indent="0">
              <a:buNone/>
            </a:pPr>
            <a:r>
              <a:rPr lang="en-US" sz="2800" b="1" dirty="0"/>
              <a:t>Impact and Key Features:</a:t>
            </a:r>
            <a:br>
              <a:rPr lang="en-US" sz="2800" dirty="0"/>
            </a:br>
            <a:r>
              <a:rPr lang="en-US" sz="2800" dirty="0"/>
              <a:t>The AI Research Agent is designed to greatly enhance research productivity by minimizing the time spent on manual exploration and maximizing the quality of insights drawn from existing literature. It will especially benefit early-career researchers by offering guidance and structure, while also encouraging interdisciplinary work through easier access to relevant knowledge.</a:t>
            </a:r>
          </a:p>
          <a:p>
            <a:pPr marL="0" indent="0">
              <a:buNone/>
            </a:pPr>
            <a:r>
              <a:rPr lang="en-US" sz="2800" b="1" dirty="0"/>
              <a:t>Distinct Capabilities Include:</a:t>
            </a:r>
            <a:endParaRPr lang="en-US" sz="2800" dirty="0"/>
          </a:p>
          <a:p>
            <a:r>
              <a:rPr lang="en-US" sz="2800" b="1" dirty="0"/>
              <a:t>Semantic search</a:t>
            </a:r>
            <a:r>
              <a:rPr lang="en-US" sz="2800" dirty="0"/>
              <a:t> across a wide range of scholarly content including papers, journals, and datasets.</a:t>
            </a:r>
          </a:p>
          <a:p>
            <a:r>
              <a:rPr lang="en-US" sz="2800" b="1" dirty="0"/>
              <a:t>Automated summarization</a:t>
            </a:r>
            <a:r>
              <a:rPr lang="en-US" sz="2800" dirty="0"/>
              <a:t> of selected academic papers for quick understanding.</a:t>
            </a:r>
          </a:p>
          <a:p>
            <a:r>
              <a:rPr lang="en-US" sz="2800" b="1" dirty="0"/>
              <a:t>Citation and reference tracking</a:t>
            </a:r>
            <a:r>
              <a:rPr lang="en-US" sz="2800" dirty="0"/>
              <a:t> to explore the evolution and impact of ideas.</a:t>
            </a:r>
          </a:p>
          <a:p>
            <a:r>
              <a:rPr lang="en-US" sz="2800" b="1" dirty="0"/>
              <a:t>Personalized paper recommendations</a:t>
            </a:r>
            <a:r>
              <a:rPr lang="en-US" sz="2800" dirty="0"/>
              <a:t> based on the user’s ongoing research focus.</a:t>
            </a:r>
          </a:p>
          <a:p>
            <a:r>
              <a:rPr lang="en-US" sz="2800" b="1" dirty="0"/>
              <a:t>Keyword and domain-based trend analysis</a:t>
            </a:r>
            <a:r>
              <a:rPr lang="en-US" sz="2800" dirty="0"/>
              <a:t> to identify shifts and developments over time.</a:t>
            </a:r>
          </a:p>
          <a:p>
            <a:r>
              <a:rPr lang="en-US" sz="2800" b="1" dirty="0"/>
              <a:t>Collaboration insights</a:t>
            </a:r>
            <a:r>
              <a:rPr lang="en-US" sz="2800" dirty="0"/>
              <a:t>, suggesting potential co-researchers or institutions with aligned interests for joint projects.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descr="A screenshot of a computer&#10;&#10;AI-generated content may be incorrect.">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tretch>
            <a:fillRect/>
          </a:stretch>
        </p:blipFill>
        <p:spPr>
          <a:xfrm>
            <a:off x="5201086" y="618067"/>
            <a:ext cx="5892797" cy="5598157"/>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1663</TotalTime>
  <Words>588</Words>
  <Application>Microsoft Office PowerPoint</Application>
  <PresentationFormat>Widescreen</PresentationFormat>
  <Paragraphs>70</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Ayush Singh</cp:lastModifiedBy>
  <cp:revision>149</cp:revision>
  <dcterms:created xsi:type="dcterms:W3CDTF">2021-05-26T16:50:10Z</dcterms:created>
  <dcterms:modified xsi:type="dcterms:W3CDTF">2025-08-04T11:24:58Z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