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7559675" cy="10691800"/>
  <p:embeddedFontLst>
    <p:embeddedFont>
      <p:font typeface="Bebas Neue"/>
      <p:regular r:id="rId28"/>
    </p:embeddedFont>
    <p:embeddedFont>
      <p:font typeface="Quicksand"/>
      <p:regular r:id="rId29"/>
      <p:bold r:id="rId30"/>
    </p:embeddedFon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8B3217-F085-4595-8661-21078FE0F485}">
  <a:tblStyle styleId="{548B3217-F085-4595-8661-21078FE0F4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BebasNeue-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icksan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regular.fntdata"/><Relationship Id="rId30" Type="http://schemas.openxmlformats.org/officeDocument/2006/relationships/font" Target="fonts/Quicksand-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19421267d_0_10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719421267d_0_10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19421267d_0_6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719421267d_0_6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de37b1be8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dde37b1be8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19421267d_0_1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719421267d_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19421267d_0_3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719421267d_0_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19421267d_0_7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719421267d_0_7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19421267d_0_8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719421267d_0_8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715100" y="535000"/>
            <a:ext cx="7708800" cy="5727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Clr>
                <a:schemeClr val="dk2"/>
              </a:buClr>
              <a:buSzPts val="2500"/>
              <a:buFont typeface="Arial"/>
              <a:buNone/>
              <a:defRPr sz="2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5" name="Google Shape;15;p2"/>
          <p:cNvSpPr txBox="1"/>
          <p:nvPr>
            <p:ph idx="1" type="body"/>
          </p:nvPr>
        </p:nvSpPr>
        <p:spPr>
          <a:xfrm>
            <a:off x="720000" y="1430950"/>
            <a:ext cx="7704000" cy="3177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1pPr>
            <a:lvl2pPr indent="-304800" lvl="1" marL="914400" algn="l">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2pPr>
            <a:lvl3pPr indent="-304800" lvl="2" marL="13716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3pPr>
            <a:lvl4pPr indent="-304800" lvl="3" marL="1828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4pPr>
            <a:lvl5pPr indent="-304800" lvl="4" marL="22860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5pPr>
            <a:lvl6pPr indent="-304800" lvl="5" marL="27432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6pPr>
            <a:lvl7pPr indent="-304800" lvl="6" marL="32004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7pPr>
            <a:lvl8pPr indent="-304800" lvl="7" marL="36576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8pPr>
            <a:lvl9pPr indent="-304800" lvl="8" marL="4114800" algn="l">
              <a:lnSpc>
                <a:spcPct val="115000"/>
              </a:lnSpc>
              <a:spcBef>
                <a:spcPts val="0"/>
              </a:spcBef>
              <a:spcAft>
                <a:spcPts val="0"/>
              </a:spcAft>
              <a:buClr>
                <a:schemeClr val="dk1"/>
              </a:buClr>
              <a:buSzPts val="1200"/>
              <a:buFont typeface="Quicksand"/>
              <a:buChar char="■"/>
              <a:defRPr>
                <a:solidFill>
                  <a:schemeClr val="dk1"/>
                </a:solidFill>
                <a:latin typeface="Quicksand"/>
                <a:ea typeface="Quicksand"/>
                <a:cs typeface="Quicksand"/>
                <a:sym typeface="Quicksan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594360"/>
            <a:ext cx="2142680" cy="9486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2858610" y="628651"/>
            <a:ext cx="5904390" cy="4125342"/>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73" name="Google Shape;73;p11"/>
          <p:cNvSpPr txBox="1"/>
          <p:nvPr>
            <p:ph idx="1" type="body"/>
          </p:nvPr>
        </p:nvSpPr>
        <p:spPr>
          <a:xfrm>
            <a:off x="457200" y="1600200"/>
            <a:ext cx="2139696" cy="318211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4" name="Google Shape;74;p11"/>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2743200" y="-1085850"/>
            <a:ext cx="36576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2"/>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5457825" y="1628775"/>
            <a:ext cx="440055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1266825" y="-352425"/>
            <a:ext cx="440055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13"/>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58140" lvl="1" marL="914400" algn="l">
              <a:spcBef>
                <a:spcPts val="480"/>
              </a:spcBef>
              <a:spcAft>
                <a:spcPts val="0"/>
              </a:spcAft>
              <a:buClr>
                <a:schemeClr val="accent1"/>
              </a:buClr>
              <a:buSzPts val="204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Clr>
                <a:schemeClr val="accent1"/>
              </a:buClr>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4"/>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
          <p:cNvSpPr txBox="1"/>
          <p:nvPr>
            <p:ph type="ctrTitle"/>
          </p:nvPr>
        </p:nvSpPr>
        <p:spPr>
          <a:xfrm>
            <a:off x="685800" y="1028700"/>
            <a:ext cx="7848600" cy="144541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subTitle"/>
          </p:nvPr>
        </p:nvSpPr>
        <p:spPr>
          <a:xfrm>
            <a:off x="685800" y="2628900"/>
            <a:ext cx="6400800" cy="1314450"/>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SzPts val="2380"/>
              <a:buNone/>
              <a:defRPr>
                <a:solidFill>
                  <a:srgbClr val="3F3F3F"/>
                </a:solidFill>
              </a:defRPr>
            </a:lvl1pPr>
            <a:lvl2pPr lvl="1" algn="ctr">
              <a:spcBef>
                <a:spcPts val="480"/>
              </a:spcBef>
              <a:spcAft>
                <a:spcPts val="0"/>
              </a:spcAft>
              <a:buSzPts val="2040"/>
              <a:buNone/>
              <a:defRPr>
                <a:solidFill>
                  <a:srgbClr val="888888"/>
                </a:solidFill>
              </a:defRPr>
            </a:lvl2pPr>
            <a:lvl3pPr lvl="2" algn="ctr">
              <a:spcBef>
                <a:spcPts val="400"/>
              </a:spcBef>
              <a:spcAft>
                <a:spcPts val="0"/>
              </a:spcAft>
              <a:buSzPts val="18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p:txBody>
      </p:sp>
      <p:sp>
        <p:nvSpPr>
          <p:cNvPr id="29" name="Google Shape;29;p5"/>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5"/>
          <p:cNvCxnSpPr/>
          <p:nvPr/>
        </p:nvCxnSpPr>
        <p:spPr>
          <a:xfrm>
            <a:off x="685800" y="2548890"/>
            <a:ext cx="7848600" cy="1191"/>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33" name="Shape 33"/>
        <p:cNvGrpSpPr/>
        <p:nvPr/>
      </p:nvGrpSpPr>
      <p:grpSpPr>
        <a:xfrm>
          <a:off x="0" y="0"/>
          <a:ext cx="0" cy="0"/>
          <a:chOff x="0" y="0"/>
          <a:chExt cx="0" cy="0"/>
        </a:xfrm>
      </p:grpSpPr>
      <p:sp>
        <p:nvSpPr>
          <p:cNvPr id="34" name="Google Shape;34;p6"/>
          <p:cNvSpPr txBox="1"/>
          <p:nvPr>
            <p:ph type="title"/>
          </p:nvPr>
        </p:nvSpPr>
        <p:spPr>
          <a:xfrm>
            <a:off x="722313" y="1771650"/>
            <a:ext cx="7772400" cy="165020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722313" y="3470149"/>
            <a:ext cx="7772400" cy="112514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6" name="Google Shape;36;p6"/>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solidFill>
                <a:srgbClr val="88A44E"/>
              </a:solidFill>
            </a:endParaRPr>
          </a:p>
        </p:txBody>
      </p:sp>
      <p:cxnSp>
        <p:nvCxnSpPr>
          <p:cNvPr id="39" name="Google Shape;39;p6"/>
          <p:cNvCxnSpPr/>
          <p:nvPr/>
        </p:nvCxnSpPr>
        <p:spPr>
          <a:xfrm>
            <a:off x="731520" y="3449574"/>
            <a:ext cx="7848600" cy="1191"/>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255014"/>
            <a:ext cx="4038600" cy="3538728"/>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7"/>
          <p:cNvSpPr txBox="1"/>
          <p:nvPr>
            <p:ph idx="2" type="body"/>
          </p:nvPr>
        </p:nvSpPr>
        <p:spPr>
          <a:xfrm>
            <a:off x="4648200" y="1255014"/>
            <a:ext cx="4038600" cy="3538728"/>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4" name="Google Shape;44;p7"/>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457200" y="1257300"/>
            <a:ext cx="3931920" cy="47982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0" name="Google Shape;50;p8"/>
          <p:cNvSpPr txBox="1"/>
          <p:nvPr>
            <p:ph idx="2" type="body"/>
          </p:nvPr>
        </p:nvSpPr>
        <p:spPr>
          <a:xfrm>
            <a:off x="457200" y="1828800"/>
            <a:ext cx="3931920" cy="2963466"/>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1" name="Google Shape;51;p8"/>
          <p:cNvSpPr txBox="1"/>
          <p:nvPr>
            <p:ph idx="3" type="body"/>
          </p:nvPr>
        </p:nvSpPr>
        <p:spPr>
          <a:xfrm>
            <a:off x="4754880" y="1257300"/>
            <a:ext cx="3931920" cy="47982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2" name="Google Shape;52;p8"/>
          <p:cNvSpPr txBox="1"/>
          <p:nvPr>
            <p:ph idx="4" type="body"/>
          </p:nvPr>
        </p:nvSpPr>
        <p:spPr>
          <a:xfrm>
            <a:off x="4754880" y="1828800"/>
            <a:ext cx="3931920" cy="2963466"/>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3" name="Google Shape;53;p8"/>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56" name="Google Shape;56;p8"/>
          <p:cNvCxnSpPr/>
          <p:nvPr/>
        </p:nvCxnSpPr>
        <p:spPr>
          <a:xfrm rot="5400000">
            <a:off x="2806462" y="3034268"/>
            <a:ext cx="353187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594060"/>
            <a:ext cx="2139696" cy="94640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2971800" y="594060"/>
            <a:ext cx="5715000" cy="418338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5" name="Google Shape;65;p10"/>
          <p:cNvSpPr txBox="1"/>
          <p:nvPr>
            <p:ph idx="2" type="body"/>
          </p:nvPr>
        </p:nvSpPr>
        <p:spPr>
          <a:xfrm>
            <a:off x="457201" y="1597915"/>
            <a:ext cx="2139696" cy="318271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6" name="Google Shape;66;p10"/>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solidFill>
                <a:srgbClr val="88A44E"/>
              </a:solidFill>
            </a:endParaRPr>
          </a:p>
        </p:txBody>
      </p:sp>
      <p:cxnSp>
        <p:nvCxnSpPr>
          <p:cNvPr id="69" name="Google Shape;69;p10"/>
          <p:cNvCxnSpPr/>
          <p:nvPr/>
        </p:nvCxnSpPr>
        <p:spPr>
          <a:xfrm rot="5400000">
            <a:off x="684114" y="2684956"/>
            <a:ext cx="418338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165590"/>
            <a:ext cx="9144000" cy="1714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lvl1pPr indent="-379730" lvl="0" marL="457200" marR="0" rtl="0" algn="l">
              <a:spcBef>
                <a:spcPts val="560"/>
              </a:spcBef>
              <a:spcAft>
                <a:spcPts val="0"/>
              </a:spcAft>
              <a:buClr>
                <a:schemeClr val="accent6"/>
              </a:buClr>
              <a:buSzPts val="2380"/>
              <a:buFont typeface="Arial"/>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6"/>
              </a:buClr>
              <a:buSzPts val="204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400"/>
              </a:spcBef>
              <a:spcAft>
                <a:spcPts val="0"/>
              </a:spcAft>
              <a:buClr>
                <a:schemeClr val="accent6"/>
              </a:buClr>
              <a:buSzPts val="18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6"/>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accent6"/>
              </a:buClr>
              <a:buSzPts val="1600"/>
              <a:buFont typeface="Arial"/>
              <a:buChar char="•"/>
              <a:defRPr b="0" i="0" sz="16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1"/>
          <p:cNvSpPr/>
          <p:nvPr/>
        </p:nvSpPr>
        <p:spPr>
          <a:xfrm>
            <a:off x="0" y="0"/>
            <a:ext cx="9144000" cy="2743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1"/>
          <p:cNvSpPr txBox="1"/>
          <p:nvPr>
            <p:ph idx="10" type="dt"/>
          </p:nvPr>
        </p:nvSpPr>
        <p:spPr>
          <a:xfrm>
            <a:off x="457200" y="13716"/>
            <a:ext cx="2895600" cy="24688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3429000" y="13716"/>
            <a:ext cx="4114800" cy="24688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7620000" y="13716"/>
            <a:ext cx="1066800" cy="246888"/>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ieeexplore.ieee.org/stamp/stamp.jsp?arnumber=8740989" TargetMode="External"/><Relationship Id="rId4" Type="http://schemas.openxmlformats.org/officeDocument/2006/relationships/hyperlink" Target="https://sci-hub.se/uptodate/S0010482521004662.pdf" TargetMode="External"/><Relationship Id="rId5" Type="http://schemas.openxmlformats.org/officeDocument/2006/relationships/hyperlink" Target="https://www.researchgate.net/publication/369216682_Heart_disease_risk_prediction_using_deep_learning_techniques_with_feature_augmentation" TargetMode="External"/><Relationship Id="rId6" Type="http://schemas.openxmlformats.org/officeDocument/2006/relationships/hyperlink" Target="https://www.researchgate.net/publication/368353839_Effective_Heart_Disease_Prediction_Using_Machine_Learning_Techniques" TargetMode="External"/><Relationship Id="rId7" Type="http://schemas.openxmlformats.org/officeDocument/2006/relationships/hyperlink" Target="https://www.techscience.com/cmc/v71n1/45417" TargetMode="External"/><Relationship Id="rId8" Type="http://schemas.openxmlformats.org/officeDocument/2006/relationships/hyperlink" Target="https://www.hindawi.com/journals/cin/2021/838768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197144" y="193905"/>
            <a:ext cx="8749800" cy="15120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1" i="0" lang="en-US" sz="3600" u="none" cap="none" strike="noStrike">
                <a:solidFill>
                  <a:schemeClr val="dk2"/>
                </a:solidFill>
                <a:latin typeface="Bebas Neue"/>
                <a:ea typeface="Bebas Neue"/>
                <a:cs typeface="Bebas Neue"/>
                <a:sym typeface="Bebas Neue"/>
              </a:rPr>
              <a:t>SDP MID-TERM EVALUATION </a:t>
            </a:r>
            <a:endParaRPr/>
          </a:p>
          <a:p>
            <a:pPr indent="0" lvl="0" marL="0" marR="0" rtl="0" algn="l">
              <a:lnSpc>
                <a:spcPct val="100000"/>
              </a:lnSpc>
              <a:spcBef>
                <a:spcPts val="0"/>
              </a:spcBef>
              <a:spcAft>
                <a:spcPts val="0"/>
              </a:spcAft>
              <a:buNone/>
            </a:pPr>
            <a:r>
              <a:rPr b="1" lang="en-US">
                <a:solidFill>
                  <a:srgbClr val="572314"/>
                </a:solidFill>
              </a:rPr>
              <a:t>Early Prediction of Cardiovascular Diseases using Electronic Health Record (EHR) using </a:t>
            </a:r>
            <a:endParaRPr b="1">
              <a:solidFill>
                <a:srgbClr val="572314"/>
              </a:solidFill>
            </a:endParaRPr>
          </a:p>
          <a:p>
            <a:pPr indent="0" lvl="0" marL="0" marR="0" rtl="0" algn="l">
              <a:lnSpc>
                <a:spcPct val="100000"/>
              </a:lnSpc>
              <a:spcBef>
                <a:spcPts val="0"/>
              </a:spcBef>
              <a:spcAft>
                <a:spcPts val="0"/>
              </a:spcAft>
              <a:buNone/>
            </a:pPr>
            <a:r>
              <a:rPr b="1" lang="en-US">
                <a:solidFill>
                  <a:srgbClr val="572314"/>
                </a:solidFill>
              </a:rPr>
              <a:t>Deep Learning and Machine Learning Techniques.</a:t>
            </a:r>
            <a:endParaRPr b="1">
              <a:solidFill>
                <a:srgbClr val="572314"/>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200">
              <a:solidFill>
                <a:schemeClr val="dk1"/>
              </a:solidFill>
              <a:latin typeface="Bebas Neue"/>
              <a:ea typeface="Bebas Neue"/>
              <a:cs typeface="Bebas Neue"/>
              <a:sym typeface="Bebas Neue"/>
            </a:endParaRPr>
          </a:p>
        </p:txBody>
      </p:sp>
      <p:sp>
        <p:nvSpPr>
          <p:cNvPr id="94" name="Google Shape;94;p14"/>
          <p:cNvSpPr txBox="1"/>
          <p:nvPr/>
        </p:nvSpPr>
        <p:spPr>
          <a:xfrm>
            <a:off x="1259632" y="1779662"/>
            <a:ext cx="6400440" cy="647730"/>
          </a:xfrm>
          <a:prstGeom prst="rect">
            <a:avLst/>
          </a:prstGeom>
          <a:noFill/>
          <a:ln>
            <a:noFill/>
          </a:ln>
        </p:spPr>
        <p:txBody>
          <a:bodyPr anchorCtr="0" anchor="t" bIns="45000" lIns="90000" spcFirstLastPara="1" rIns="90000" wrap="square" tIns="0">
            <a:normAutofit fontScale="85000" lnSpcReduction="20000"/>
          </a:bodyPr>
          <a:lstStyle/>
          <a:p>
            <a:pPr indent="0" lvl="0" marL="27360" marR="0" rtl="0" algn="l">
              <a:lnSpc>
                <a:spcPct val="100000"/>
              </a:lnSpc>
              <a:spcBef>
                <a:spcPts val="0"/>
              </a:spcBef>
              <a:spcAft>
                <a:spcPts val="0"/>
              </a:spcAft>
              <a:buNone/>
            </a:pPr>
            <a:r>
              <a:rPr b="1" i="0" lang="en-US" sz="2100" u="none" cap="none" strike="noStrike">
                <a:solidFill>
                  <a:srgbClr val="0070C0"/>
                </a:solidFill>
                <a:latin typeface="Gill Sans"/>
                <a:ea typeface="Gill Sans"/>
                <a:cs typeface="Gill Sans"/>
                <a:sym typeface="Gill Sans"/>
              </a:rPr>
              <a:t>Supervised By</a:t>
            </a:r>
            <a:r>
              <a:rPr b="1" i="0" lang="en-US" sz="2100" u="none" cap="none" strike="noStrike">
                <a:solidFill>
                  <a:srgbClr val="361309"/>
                </a:solidFill>
                <a:latin typeface="Gill Sans"/>
                <a:ea typeface="Gill Sans"/>
                <a:cs typeface="Gill Sans"/>
                <a:sym typeface="Gill Sans"/>
              </a:rPr>
              <a:t>:</a:t>
            </a:r>
            <a:r>
              <a:rPr b="0" i="0" lang="en-US" sz="2100" u="none" cap="none" strike="noStrike">
                <a:solidFill>
                  <a:schemeClr val="dk1"/>
                </a:solidFill>
                <a:latin typeface="Arial"/>
                <a:ea typeface="Arial"/>
                <a:cs typeface="Arial"/>
                <a:sym typeface="Arial"/>
              </a:rPr>
              <a:t> </a:t>
            </a:r>
            <a:r>
              <a:rPr b="1" i="0" lang="en-US" sz="2100" u="none" cap="none" strike="noStrike">
                <a:solidFill>
                  <a:srgbClr val="361309"/>
                </a:solidFill>
                <a:latin typeface="Gill Sans"/>
                <a:ea typeface="Gill Sans"/>
                <a:cs typeface="Gill Sans"/>
                <a:sym typeface="Gill Sans"/>
              </a:rPr>
              <a:t>Dr. Dibya Ranjan Das Adhikary</a:t>
            </a:r>
            <a:endParaRPr b="0" i="0" sz="2100" u="none" cap="none" strike="noStrike">
              <a:solidFill>
                <a:schemeClr val="dk1"/>
              </a:solidFill>
              <a:latin typeface="Arial"/>
              <a:ea typeface="Arial"/>
              <a:cs typeface="Arial"/>
              <a:sym typeface="Arial"/>
            </a:endParaRPr>
          </a:p>
          <a:p>
            <a:pPr indent="0" lvl="0" marL="27360" marR="0" rtl="0" algn="l">
              <a:lnSpc>
                <a:spcPct val="100000"/>
              </a:lnSpc>
              <a:spcBef>
                <a:spcPts val="601"/>
              </a:spcBef>
              <a:spcAft>
                <a:spcPts val="0"/>
              </a:spcAft>
              <a:buNone/>
            </a:pPr>
            <a:r>
              <a:t/>
            </a:r>
            <a:endParaRPr b="0" i="0" sz="2600" u="none" cap="none" strike="noStrike">
              <a:solidFill>
                <a:schemeClr val="dk1"/>
              </a:solidFill>
              <a:latin typeface="Arial"/>
              <a:ea typeface="Arial"/>
              <a:cs typeface="Arial"/>
              <a:sym typeface="Arial"/>
            </a:endParaRPr>
          </a:p>
        </p:txBody>
      </p:sp>
      <p:sp>
        <p:nvSpPr>
          <p:cNvPr id="95" name="Google Shape;95;p14"/>
          <p:cNvSpPr/>
          <p:nvPr/>
        </p:nvSpPr>
        <p:spPr>
          <a:xfrm>
            <a:off x="306050" y="2499750"/>
            <a:ext cx="3583500" cy="157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70C0"/>
                </a:solidFill>
                <a:latin typeface="Gill Sans"/>
                <a:ea typeface="Gill Sans"/>
                <a:cs typeface="Gill Sans"/>
                <a:sym typeface="Gill Sans"/>
              </a:rPr>
              <a:t>Group No: </a:t>
            </a:r>
            <a:r>
              <a:rPr b="1" i="0" lang="en-US" sz="1400" u="none" cap="none" strike="noStrike">
                <a:solidFill>
                  <a:schemeClr val="dk1"/>
                </a:solidFill>
                <a:latin typeface="Gill Sans"/>
                <a:ea typeface="Gill Sans"/>
                <a:cs typeface="Gill Sans"/>
                <a:sym typeface="Gill Sans"/>
              </a:rPr>
              <a:t>16</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Gill Sans"/>
                <a:ea typeface="Gill Sans"/>
                <a:cs typeface="Gill Sans"/>
                <a:sym typeface="Gill Sans"/>
              </a:rPr>
              <a:t>Name of the Student(s) with Regd. No.: </a:t>
            </a:r>
            <a:endParaRPr b="1" i="0" sz="14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None/>
            </a:pPr>
            <a:r>
              <a:rPr b="1" i="0" lang="en-US" sz="1400" u="none" cap="none" strike="noStrike">
                <a:solidFill>
                  <a:srgbClr val="000000"/>
                </a:solidFill>
                <a:latin typeface="Gill Sans"/>
                <a:ea typeface="Gill Sans"/>
                <a:cs typeface="Gill Sans"/>
                <a:sym typeface="Gill Sans"/>
              </a:rPr>
              <a:t>Sai Swarupa </a:t>
            </a:r>
            <a:r>
              <a:rPr b="1" lang="en-US">
                <a:latin typeface="Gill Sans"/>
                <a:ea typeface="Gill Sans"/>
                <a:cs typeface="Gill Sans"/>
                <a:sym typeface="Gill Sans"/>
              </a:rPr>
              <a:t>Das	2041004023</a:t>
            </a:r>
            <a:endParaRPr b="1">
              <a:latin typeface="Gill Sans"/>
              <a:ea typeface="Gill Sans"/>
              <a:cs typeface="Gill Sans"/>
              <a:sym typeface="Gill Sans"/>
            </a:endParaRPr>
          </a:p>
          <a:p>
            <a:pPr indent="0" lvl="0" marL="0" marR="0" rtl="0" algn="l">
              <a:lnSpc>
                <a:spcPct val="100000"/>
              </a:lnSpc>
              <a:spcBef>
                <a:spcPts val="0"/>
              </a:spcBef>
              <a:spcAft>
                <a:spcPts val="0"/>
              </a:spcAft>
              <a:buNone/>
            </a:pPr>
            <a:r>
              <a:rPr b="1" lang="en-US">
                <a:solidFill>
                  <a:srgbClr val="202124"/>
                </a:solidFill>
                <a:highlight>
                  <a:srgbClr val="FFFFFF"/>
                </a:highlight>
                <a:latin typeface="Gill Sans"/>
                <a:ea typeface="Gill Sans"/>
                <a:cs typeface="Gill Sans"/>
                <a:sym typeface="Gill Sans"/>
              </a:rPr>
              <a:t>Ayushman Rath	 	2041018071</a:t>
            </a:r>
            <a:endParaRPr b="1">
              <a:solidFill>
                <a:srgbClr val="202124"/>
              </a:solidFill>
              <a:highlight>
                <a:srgbClr val="FFFFFF"/>
              </a:highlight>
              <a:latin typeface="Gill Sans"/>
              <a:ea typeface="Gill Sans"/>
              <a:cs typeface="Gill Sans"/>
              <a:sym typeface="Gill Sans"/>
            </a:endParaRPr>
          </a:p>
          <a:p>
            <a:pPr indent="0" lvl="0" marL="0" marR="0" rtl="0" algn="l">
              <a:lnSpc>
                <a:spcPct val="100000"/>
              </a:lnSpc>
              <a:spcBef>
                <a:spcPts val="0"/>
              </a:spcBef>
              <a:spcAft>
                <a:spcPts val="0"/>
              </a:spcAft>
              <a:buNone/>
            </a:pPr>
            <a:r>
              <a:rPr b="1" lang="en-US">
                <a:solidFill>
                  <a:srgbClr val="202124"/>
                </a:solidFill>
                <a:highlight>
                  <a:srgbClr val="FFFFFF"/>
                </a:highlight>
                <a:latin typeface="Gill Sans"/>
                <a:ea typeface="Gill Sans"/>
                <a:cs typeface="Gill Sans"/>
                <a:sym typeface="Gill Sans"/>
              </a:rPr>
              <a:t>Ashutosh Ranjan	2041018054</a:t>
            </a:r>
            <a:endParaRPr b="1">
              <a:solidFill>
                <a:srgbClr val="202124"/>
              </a:solidFill>
              <a:highlight>
                <a:srgbClr val="FFFFFF"/>
              </a:highlight>
              <a:latin typeface="Gill Sans"/>
              <a:ea typeface="Gill Sans"/>
              <a:cs typeface="Gill Sans"/>
              <a:sym typeface="Gill Sans"/>
            </a:endParaRPr>
          </a:p>
          <a:p>
            <a:pPr indent="0" lvl="0" marL="0" marR="0" rtl="0" algn="l">
              <a:lnSpc>
                <a:spcPct val="100000"/>
              </a:lnSpc>
              <a:spcBef>
                <a:spcPts val="0"/>
              </a:spcBef>
              <a:spcAft>
                <a:spcPts val="0"/>
              </a:spcAft>
              <a:buNone/>
            </a:pPr>
            <a:r>
              <a:rPr b="1" lang="en-US">
                <a:solidFill>
                  <a:srgbClr val="202124"/>
                </a:solidFill>
                <a:highlight>
                  <a:srgbClr val="FFFFFF"/>
                </a:highlight>
                <a:latin typeface="Gill Sans"/>
                <a:ea typeface="Gill Sans"/>
                <a:cs typeface="Gill Sans"/>
                <a:sym typeface="Gill Sans"/>
              </a:rPr>
              <a:t>Nishikant 			2041014087</a:t>
            </a:r>
            <a:endParaRPr b="1">
              <a:solidFill>
                <a:srgbClr val="202124"/>
              </a:solidFill>
              <a:highlight>
                <a:srgbClr val="FFFFFF"/>
              </a:highlight>
              <a:latin typeface="Gill Sans"/>
              <a:ea typeface="Gill Sans"/>
              <a:cs typeface="Gill Sans"/>
              <a:sym typeface="Gill Sans"/>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6" name="Google Shape;96;p14"/>
          <p:cNvSpPr/>
          <p:nvPr/>
        </p:nvSpPr>
        <p:spPr>
          <a:xfrm>
            <a:off x="4139952" y="3075806"/>
            <a:ext cx="4859328" cy="9218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600" u="none" cap="none" strike="noStrike">
                <a:solidFill>
                  <a:srgbClr val="0070C0"/>
                </a:solidFill>
                <a:latin typeface="Gill Sans"/>
                <a:ea typeface="Gill Sans"/>
                <a:cs typeface="Gill Sans"/>
                <a:sym typeface="Gill Sans"/>
              </a:rPr>
              <a:t>Department of Computer Sc. and Engineering</a:t>
            </a:r>
            <a:endParaRPr b="1" i="0" sz="16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Gill Sans"/>
                <a:ea typeface="Gill Sans"/>
                <a:cs typeface="Gill Sans"/>
                <a:sym typeface="Gill Sans"/>
              </a:rPr>
              <a:t>Faculty of Engineering &amp; Technology (ITER)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100" u="none" cap="none" strike="noStrike">
                <a:solidFill>
                  <a:srgbClr val="000000"/>
                </a:solidFill>
                <a:latin typeface="Gill Sans"/>
                <a:ea typeface="Gill Sans"/>
                <a:cs typeface="Gill Sans"/>
                <a:sym typeface="Gill Sans"/>
              </a:rPr>
              <a:t>Siksha ‘O’ Anusandhan (Deemed to be) University</a:t>
            </a:r>
            <a:r>
              <a:rPr b="0" i="0" lang="en-US" sz="1100" u="none" cap="none" strike="noStrike">
                <a:solidFill>
                  <a:srgbClr val="000000"/>
                </a:solidFill>
                <a:latin typeface="Gill Sans"/>
                <a:ea typeface="Gill Sans"/>
                <a:cs typeface="Gill Sans"/>
                <a:sym typeface="Gill Sans"/>
              </a:rPr>
              <a:t> </a:t>
            </a:r>
            <a:endParaRPr/>
          </a:p>
          <a:p>
            <a:pPr indent="0" lvl="0" marL="0" marR="0" rtl="0" algn="l">
              <a:lnSpc>
                <a:spcPct val="100000"/>
              </a:lnSpc>
              <a:spcBef>
                <a:spcPts val="0"/>
              </a:spcBef>
              <a:spcAft>
                <a:spcPts val="0"/>
              </a:spcAft>
              <a:buNone/>
            </a:pPr>
            <a:r>
              <a:rPr b="1" i="0" lang="en-US" sz="1100" u="none" cap="none" strike="noStrike">
                <a:solidFill>
                  <a:srgbClr val="000000"/>
                </a:solidFill>
                <a:latin typeface="Gill Sans"/>
                <a:ea typeface="Gill Sans"/>
                <a:cs typeface="Gill Sans"/>
                <a:sym typeface="Gill Sans"/>
              </a:rPr>
              <a:t>Bhubaneswar, Odisha</a:t>
            </a:r>
            <a:endParaRPr b="0" i="0" sz="1100" u="none" cap="none" strike="noStrike">
              <a:solidFill>
                <a:schemeClr val="dk1"/>
              </a:solidFill>
              <a:latin typeface="Arial"/>
              <a:ea typeface="Arial"/>
              <a:cs typeface="Arial"/>
              <a:sym typeface="Arial"/>
            </a:endParaRPr>
          </a:p>
        </p:txBody>
      </p:sp>
      <p:sp>
        <p:nvSpPr>
          <p:cNvPr id="97" name="Google Shape;97;p14"/>
          <p:cNvSpPr txBox="1"/>
          <p:nvPr/>
        </p:nvSpPr>
        <p:spPr>
          <a:xfrm>
            <a:off x="8613720" y="4729050"/>
            <a:ext cx="456840" cy="3569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i="0" lang="en-US" sz="1200" u="none" cap="none" strike="noStrike">
                <a:solidFill>
                  <a:srgbClr val="B5A989"/>
                </a:solidFill>
                <a:latin typeface="Gill Sans"/>
                <a:ea typeface="Gill Sans"/>
                <a:cs typeface="Gill Sans"/>
                <a:sym typeface="Gill Sans"/>
              </a:rPr>
              <a:t>‹#›</a:t>
            </a:fld>
            <a:endParaRPr b="0" i="0" sz="1200" u="none" cap="none" strike="noStrike">
              <a:solidFill>
                <a:schemeClr val="dk1"/>
              </a:solidFill>
              <a:latin typeface="Times New Roman"/>
              <a:ea typeface="Times New Roman"/>
              <a:cs typeface="Times New Roman"/>
              <a:sym typeface="Times New Roman"/>
            </a:endParaRPr>
          </a:p>
        </p:txBody>
      </p:sp>
      <p:sp>
        <p:nvSpPr>
          <p:cNvPr id="98" name="Google Shape;98;p14"/>
          <p:cNvSpPr/>
          <p:nvPr/>
        </p:nvSpPr>
        <p:spPr>
          <a:xfrm>
            <a:off x="155520" y="-108270"/>
            <a:ext cx="304560" cy="2284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4"/>
          <p:cNvPicPr preferRelativeResize="0"/>
          <p:nvPr/>
        </p:nvPicPr>
        <p:blipFill rotWithShape="1">
          <a:blip r:embed="rId3">
            <a:alphaModFix/>
          </a:blip>
          <a:srcRect b="0" l="0" r="0" t="0"/>
          <a:stretch/>
        </p:blipFill>
        <p:spPr>
          <a:xfrm>
            <a:off x="7956376" y="357480"/>
            <a:ext cx="1042904" cy="990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nvSpPr>
        <p:spPr>
          <a:xfrm>
            <a:off x="625438" y="242460"/>
            <a:ext cx="8290500" cy="857100"/>
          </a:xfrm>
          <a:prstGeom prst="rect">
            <a:avLst/>
          </a:prstGeom>
          <a:noFill/>
          <a:ln>
            <a:noFill/>
          </a:ln>
        </p:spPr>
        <p:txBody>
          <a:bodyPr anchorCtr="0" anchor="ctr" bIns="45000" lIns="90000" spcFirstLastPara="1" rIns="90000" wrap="square" tIns="45000">
            <a:normAutofit fontScale="40000" lnSpcReduction="1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6700">
                <a:solidFill>
                  <a:srgbClr val="572314"/>
                </a:solidFill>
                <a:latin typeface="Times New Roman"/>
                <a:ea typeface="Times New Roman"/>
                <a:cs typeface="Times New Roman"/>
                <a:sym typeface="Times New Roman"/>
              </a:rPr>
              <a:t>Literature Survey</a:t>
            </a:r>
            <a:br>
              <a:rPr b="1" lang="en-US" sz="5300">
                <a:solidFill>
                  <a:srgbClr val="572314"/>
                </a:solidFill>
                <a:latin typeface="Times New Roman"/>
                <a:ea typeface="Times New Roman"/>
                <a:cs typeface="Times New Roman"/>
                <a:sym typeface="Times New Roman"/>
              </a:rPr>
            </a:br>
            <a:endParaRPr b="1" sz="5300">
              <a:solidFill>
                <a:srgbClr val="572314"/>
              </a:solidFill>
              <a:latin typeface="Times New Roman"/>
              <a:ea typeface="Times New Roman"/>
              <a:cs typeface="Times New Roman"/>
              <a:sym typeface="Times New Roman"/>
            </a:endParaRPr>
          </a:p>
        </p:txBody>
      </p:sp>
      <p:sp>
        <p:nvSpPr>
          <p:cNvPr id="176" name="Google Shape;176;p23"/>
          <p:cNvSpPr txBox="1"/>
          <p:nvPr/>
        </p:nvSpPr>
        <p:spPr>
          <a:xfrm>
            <a:off x="642900" y="720675"/>
            <a:ext cx="8290500" cy="4365300"/>
          </a:xfrm>
          <a:prstGeom prst="rect">
            <a:avLst/>
          </a:prstGeom>
          <a:noFill/>
          <a:ln>
            <a:noFill/>
          </a:ln>
        </p:spPr>
        <p:txBody>
          <a:bodyPr anchorCtr="0" anchor="t" bIns="45000" lIns="90000" spcFirstLastPara="1" rIns="90000" wrap="square" tIns="45000">
            <a:noAutofit/>
          </a:bodyPr>
          <a:lstStyle/>
          <a:p>
            <a:pPr indent="-342900" lvl="1" marL="745740" marR="0" rtl="0" algn="l">
              <a:lnSpc>
                <a:spcPct val="100000"/>
              </a:lnSpc>
              <a:spcBef>
                <a:spcPts val="0"/>
              </a:spcBef>
              <a:spcAft>
                <a:spcPts val="0"/>
              </a:spcAft>
              <a:buClr>
                <a:srgbClr val="3891A7"/>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Existing System</a:t>
            </a:r>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402479" marR="0" rtl="0" algn="l">
              <a:lnSpc>
                <a:spcPct val="100000"/>
              </a:lnSpc>
              <a:spcBef>
                <a:spcPts val="550"/>
              </a:spcBef>
              <a:spcAft>
                <a:spcPts val="0"/>
              </a:spcAft>
              <a:buNone/>
            </a:pPr>
            <a:r>
              <a:t/>
            </a:r>
            <a:endParaRPr b="0" strike="noStrike">
              <a:solidFill>
                <a:srgbClr val="000000"/>
              </a:solidFill>
              <a:latin typeface="Gill Sans"/>
              <a:ea typeface="Gill Sans"/>
              <a:cs typeface="Gill Sans"/>
              <a:sym typeface="Gill Sans"/>
            </a:endParaRPr>
          </a:p>
          <a:p>
            <a:pPr indent="0" lvl="0" marL="82439" marR="0" rtl="0" algn="l">
              <a:lnSpc>
                <a:spcPct val="100000"/>
              </a:lnSpc>
              <a:spcBef>
                <a:spcPts val="601"/>
              </a:spcBef>
              <a:spcAft>
                <a:spcPts val="0"/>
              </a:spcAft>
              <a:buNone/>
            </a:pPr>
            <a:r>
              <a:t/>
            </a:r>
            <a:endParaRPr b="0" sz="2400" strike="noStrike">
              <a:solidFill>
                <a:srgbClr val="000000"/>
              </a:solidFill>
              <a:latin typeface="Gill Sans"/>
              <a:ea typeface="Gill Sans"/>
              <a:cs typeface="Gill Sans"/>
              <a:sym typeface="Gill Sans"/>
            </a:endParaRPr>
          </a:p>
        </p:txBody>
      </p:sp>
      <p:sp>
        <p:nvSpPr>
          <p:cNvPr id="177" name="Google Shape;177;p23"/>
          <p:cNvSpPr txBox="1"/>
          <p:nvPr/>
        </p:nvSpPr>
        <p:spPr>
          <a:xfrm>
            <a:off x="8613720" y="4729050"/>
            <a:ext cx="456900" cy="3570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graphicFrame>
        <p:nvGraphicFramePr>
          <p:cNvPr id="178" name="Google Shape;178;p23"/>
          <p:cNvGraphicFramePr/>
          <p:nvPr/>
        </p:nvGraphicFramePr>
        <p:xfrm>
          <a:off x="972375" y="1240975"/>
          <a:ext cx="3000000" cy="3000000"/>
        </p:xfrm>
        <a:graphic>
          <a:graphicData uri="http://schemas.openxmlformats.org/drawingml/2006/table">
            <a:tbl>
              <a:tblPr>
                <a:noFill/>
                <a:tableStyleId>{548B3217-F085-4595-8661-21078FE0F485}</a:tableStyleId>
              </a:tblPr>
              <a:tblGrid>
                <a:gridCol w="706350"/>
                <a:gridCol w="2236575"/>
                <a:gridCol w="1545525"/>
                <a:gridCol w="1496150"/>
                <a:gridCol w="1496150"/>
              </a:tblGrid>
              <a:tr h="3239025">
                <a:tc>
                  <a:txBody>
                    <a:bodyPr/>
                    <a:lstStyle/>
                    <a:p>
                      <a:pPr indent="0" lvl="0" marL="0" rtl="0" algn="l">
                        <a:spcBef>
                          <a:spcPts val="0"/>
                        </a:spcBef>
                        <a:spcAft>
                          <a:spcPts val="0"/>
                        </a:spcAft>
                        <a:buNone/>
                      </a:pPr>
                      <a:r>
                        <a:rPr b="1" lang="en-US"/>
                        <a:t>Sr. No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6.</a:t>
                      </a:r>
                      <a:endParaRPr/>
                    </a:p>
                  </a:txBody>
                  <a:tcPr marT="91425" marB="91425" marR="91425" marL="91425"/>
                </a:tc>
                <a:tc>
                  <a:txBody>
                    <a:bodyPr/>
                    <a:lstStyle/>
                    <a:p>
                      <a:pPr indent="0" lvl="0" marL="0" rtl="0" algn="l">
                        <a:spcBef>
                          <a:spcPts val="0"/>
                        </a:spcBef>
                        <a:spcAft>
                          <a:spcPts val="0"/>
                        </a:spcAft>
                        <a:buNone/>
                      </a:pPr>
                      <a:r>
                        <a:rPr b="1" lang="en-US"/>
                        <a:t>Paper Title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None/>
                      </a:pPr>
                      <a:r>
                        <a:rPr lang="en-US" sz="1200"/>
                        <a:t>Effective Heart Disease Prediction Using</a:t>
                      </a:r>
                      <a:endParaRPr sz="1200"/>
                    </a:p>
                    <a:p>
                      <a:pPr indent="0" lvl="0" marL="0" rtl="0" algn="l">
                        <a:spcBef>
                          <a:spcPts val="0"/>
                        </a:spcBef>
                        <a:spcAft>
                          <a:spcPts val="0"/>
                        </a:spcAft>
                        <a:buNone/>
                      </a:pPr>
                      <a:r>
                        <a:rPr lang="en-US" sz="1200"/>
                        <a:t>Hybrid Machine Learning Techniques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txBody>
                  <a:tcPr marT="91425" marB="91425" marR="91425" marL="91425"/>
                </a:tc>
                <a:tc>
                  <a:txBody>
                    <a:bodyPr/>
                    <a:lstStyle/>
                    <a:p>
                      <a:pPr indent="0" lvl="0" marL="0" rtl="0" algn="l">
                        <a:spcBef>
                          <a:spcPts val="0"/>
                        </a:spcBef>
                        <a:spcAft>
                          <a:spcPts val="0"/>
                        </a:spcAft>
                        <a:buNone/>
                      </a:pPr>
                      <a:r>
                        <a:rPr b="1" lang="en-US"/>
                        <a:t>Authors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SENTHILKUMAR MOHAN, CHANDRASEGAR THIRUMALAI,</a:t>
                      </a:r>
                      <a:endParaRPr sz="1200"/>
                    </a:p>
                    <a:p>
                      <a:pPr indent="0" lvl="0" marL="0" rtl="0" algn="l">
                        <a:spcBef>
                          <a:spcPts val="0"/>
                        </a:spcBef>
                        <a:spcAft>
                          <a:spcPts val="0"/>
                        </a:spcAft>
                        <a:buNone/>
                      </a:pPr>
                      <a:r>
                        <a:rPr lang="en-US" sz="1200"/>
                        <a:t>AND GAUTAM SRIVASTAVA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Research Findings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None/>
                      </a:pPr>
                      <a:r>
                        <a:rPr lang="en-US" sz="1200"/>
                        <a:t>The performance of the classifier is optimized by choosing the Decision Tree cluster with a high rate of error and extracting its corresponding classifier features. The performance is evaluated for error optimization on this dataset.</a:t>
                      </a:r>
                      <a:endParaRPr sz="1200"/>
                    </a:p>
                  </a:txBody>
                  <a:tcPr marT="91425" marB="91425" marR="91425" marL="91425"/>
                </a:tc>
                <a:tc>
                  <a:txBody>
                    <a:bodyPr/>
                    <a:lstStyle/>
                    <a:p>
                      <a:pPr indent="0" lvl="0" marL="0" rtl="0" algn="l">
                        <a:spcBef>
                          <a:spcPts val="0"/>
                        </a:spcBef>
                        <a:spcAft>
                          <a:spcPts val="0"/>
                        </a:spcAft>
                        <a:buNone/>
                      </a:pPr>
                      <a:r>
                        <a:rPr b="1" lang="en-US"/>
                        <a:t>Problems in Algorithm</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One problem in the Decision Trees algorithm is that tree pruning is necessary to remove irrelevant samples, which can be a challenging task.</a:t>
                      </a:r>
                      <a:endParaRPr sz="1200"/>
                    </a:p>
                  </a:txBody>
                  <a:tcPr marT="91425" marB="91425" marR="91425" marL="91425"/>
                </a:tc>
              </a:tr>
            </a:tbl>
          </a:graphicData>
        </a:graphic>
      </p:graphicFrame>
      <p:cxnSp>
        <p:nvCxnSpPr>
          <p:cNvPr id="179" name="Google Shape;179;p23"/>
          <p:cNvCxnSpPr/>
          <p:nvPr/>
        </p:nvCxnSpPr>
        <p:spPr>
          <a:xfrm>
            <a:off x="976100" y="1806650"/>
            <a:ext cx="7473300" cy="1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nvSpPr>
        <p:spPr>
          <a:xfrm>
            <a:off x="625438" y="242460"/>
            <a:ext cx="8290500" cy="857100"/>
          </a:xfrm>
          <a:prstGeom prst="rect">
            <a:avLst/>
          </a:prstGeom>
          <a:noFill/>
          <a:ln>
            <a:noFill/>
          </a:ln>
        </p:spPr>
        <p:txBody>
          <a:bodyPr anchorCtr="0" anchor="ctr" bIns="45000" lIns="90000" spcFirstLastPara="1" rIns="90000" wrap="square" tIns="45000">
            <a:normAutofit fontScale="40000" lnSpcReduction="1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6700">
                <a:solidFill>
                  <a:srgbClr val="572314"/>
                </a:solidFill>
                <a:latin typeface="Times New Roman"/>
                <a:ea typeface="Times New Roman"/>
                <a:cs typeface="Times New Roman"/>
                <a:sym typeface="Times New Roman"/>
              </a:rPr>
              <a:t>Literature Survey</a:t>
            </a:r>
            <a:br>
              <a:rPr b="1" lang="en-US" sz="5300">
                <a:solidFill>
                  <a:srgbClr val="572314"/>
                </a:solidFill>
                <a:latin typeface="Times New Roman"/>
                <a:ea typeface="Times New Roman"/>
                <a:cs typeface="Times New Roman"/>
                <a:sym typeface="Times New Roman"/>
              </a:rPr>
            </a:br>
            <a:endParaRPr b="1" sz="5300">
              <a:solidFill>
                <a:srgbClr val="572314"/>
              </a:solidFill>
              <a:latin typeface="Times New Roman"/>
              <a:ea typeface="Times New Roman"/>
              <a:cs typeface="Times New Roman"/>
              <a:sym typeface="Times New Roman"/>
            </a:endParaRPr>
          </a:p>
        </p:txBody>
      </p:sp>
      <p:sp>
        <p:nvSpPr>
          <p:cNvPr id="185" name="Google Shape;185;p24"/>
          <p:cNvSpPr txBox="1"/>
          <p:nvPr/>
        </p:nvSpPr>
        <p:spPr>
          <a:xfrm>
            <a:off x="642900" y="720675"/>
            <a:ext cx="8290500" cy="4365300"/>
          </a:xfrm>
          <a:prstGeom prst="rect">
            <a:avLst/>
          </a:prstGeom>
          <a:noFill/>
          <a:ln>
            <a:noFill/>
          </a:ln>
        </p:spPr>
        <p:txBody>
          <a:bodyPr anchorCtr="0" anchor="t" bIns="45000" lIns="90000" spcFirstLastPara="1" rIns="90000" wrap="square" tIns="45000">
            <a:noAutofit/>
          </a:bodyPr>
          <a:lstStyle/>
          <a:p>
            <a:pPr indent="-342900" lvl="1" marL="745740" marR="0" rtl="0" algn="l">
              <a:lnSpc>
                <a:spcPct val="100000"/>
              </a:lnSpc>
              <a:spcBef>
                <a:spcPts val="0"/>
              </a:spcBef>
              <a:spcAft>
                <a:spcPts val="0"/>
              </a:spcAft>
              <a:buClr>
                <a:srgbClr val="3891A7"/>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Existing System</a:t>
            </a:r>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457200" lvl="0" marL="0" marR="0" rtl="0" algn="l">
              <a:spcBef>
                <a:spcPts val="0"/>
              </a:spcBef>
              <a:spcAft>
                <a:spcPts val="0"/>
              </a:spcAft>
              <a:buNone/>
            </a:pPr>
            <a:r>
              <a:rPr b="1" lang="en-US">
                <a:latin typeface="Gill Sans"/>
                <a:ea typeface="Gill Sans"/>
                <a:cs typeface="Gill Sans"/>
                <a:sym typeface="Gill Sans"/>
              </a:rPr>
              <a:t>These are some of the following problems in existing system:</a:t>
            </a:r>
            <a:endParaRPr b="1" strike="noStrike">
              <a:solidFill>
                <a:srgbClr val="000000"/>
              </a:solidFill>
              <a:latin typeface="Gill Sans"/>
              <a:ea typeface="Gill Sans"/>
              <a:cs typeface="Gill Sans"/>
              <a:sym typeface="Gill Sans"/>
            </a:endParaRPr>
          </a:p>
          <a:p>
            <a:pPr indent="0" lvl="0" marL="859679" rtl="0" algn="l">
              <a:spcBef>
                <a:spcPts val="550"/>
              </a:spcBef>
              <a:spcAft>
                <a:spcPts val="0"/>
              </a:spcAft>
              <a:buSzPts val="1100"/>
              <a:buNone/>
            </a:pPr>
            <a:r>
              <a:rPr b="1" lang="en-US">
                <a:latin typeface="Gill Sans"/>
                <a:ea typeface="Gill Sans"/>
                <a:cs typeface="Gill Sans"/>
                <a:sym typeface="Gill Sans"/>
              </a:rPr>
              <a:t>Late Diagnosis:</a:t>
            </a:r>
            <a:r>
              <a:rPr lang="en-US">
                <a:latin typeface="Gill Sans"/>
                <a:ea typeface="Gill Sans"/>
                <a:cs typeface="Gill Sans"/>
                <a:sym typeface="Gill Sans"/>
              </a:rPr>
              <a:t> Traditional methods often identify CVD at advanced stages, limiting treatment effectiveness.</a:t>
            </a:r>
            <a:endParaRPr>
              <a:latin typeface="Gill Sans"/>
              <a:ea typeface="Gill Sans"/>
              <a:cs typeface="Gill Sans"/>
              <a:sym typeface="Gill Sans"/>
            </a:endParaRPr>
          </a:p>
          <a:p>
            <a:pPr indent="0" lvl="0" marL="859679" rtl="0" algn="l">
              <a:spcBef>
                <a:spcPts val="550"/>
              </a:spcBef>
              <a:spcAft>
                <a:spcPts val="0"/>
              </a:spcAft>
              <a:buSzPts val="1100"/>
              <a:buNone/>
            </a:pPr>
            <a:r>
              <a:rPr b="1" lang="en-US">
                <a:latin typeface="Gill Sans"/>
                <a:ea typeface="Gill Sans"/>
                <a:cs typeface="Gill Sans"/>
                <a:sym typeface="Gill Sans"/>
              </a:rPr>
              <a:t>High False Positives/Negatives: </a:t>
            </a:r>
            <a:r>
              <a:rPr lang="en-US">
                <a:latin typeface="Gill Sans"/>
                <a:ea typeface="Gill Sans"/>
                <a:cs typeface="Gill Sans"/>
                <a:sym typeface="Gill Sans"/>
              </a:rPr>
              <a:t>Conventional tools can be inaccurate, causing unnecessary treatments or missed diagnoses.</a:t>
            </a:r>
            <a:endParaRPr>
              <a:latin typeface="Gill Sans"/>
              <a:ea typeface="Gill Sans"/>
              <a:cs typeface="Gill Sans"/>
              <a:sym typeface="Gill Sans"/>
            </a:endParaRPr>
          </a:p>
          <a:p>
            <a:pPr indent="0" lvl="0" marL="859679" rtl="0" algn="l">
              <a:spcBef>
                <a:spcPts val="550"/>
              </a:spcBef>
              <a:spcAft>
                <a:spcPts val="0"/>
              </a:spcAft>
              <a:buSzPts val="1100"/>
              <a:buNone/>
            </a:pPr>
            <a:r>
              <a:rPr b="1" lang="en-US">
                <a:latin typeface="Gill Sans"/>
                <a:ea typeface="Gill Sans"/>
                <a:cs typeface="Gill Sans"/>
                <a:sym typeface="Gill Sans"/>
              </a:rPr>
              <a:t>Limited Data Utilization:</a:t>
            </a:r>
            <a:r>
              <a:rPr lang="en-US">
                <a:latin typeface="Gill Sans"/>
                <a:ea typeface="Gill Sans"/>
                <a:cs typeface="Gill Sans"/>
                <a:sym typeface="Gill Sans"/>
              </a:rPr>
              <a:t> Many methods fail to fully exploit available medical data, missing important patterns for early detection.</a:t>
            </a:r>
            <a:endParaRPr>
              <a:latin typeface="Gill Sans"/>
              <a:ea typeface="Gill Sans"/>
              <a:cs typeface="Gill Sans"/>
              <a:sym typeface="Gill Sans"/>
            </a:endParaRPr>
          </a:p>
          <a:p>
            <a:pPr indent="0" lvl="0" marL="859679" rtl="0" algn="l">
              <a:spcBef>
                <a:spcPts val="550"/>
              </a:spcBef>
              <a:spcAft>
                <a:spcPts val="0"/>
              </a:spcAft>
              <a:buSzPts val="1100"/>
              <a:buNone/>
            </a:pPr>
            <a:r>
              <a:rPr b="1" lang="en-US">
                <a:latin typeface="Gill Sans"/>
                <a:ea typeface="Gill Sans"/>
                <a:cs typeface="Gill Sans"/>
                <a:sym typeface="Gill Sans"/>
              </a:rPr>
              <a:t>Complexity of CVD: </a:t>
            </a:r>
            <a:r>
              <a:rPr lang="en-US">
                <a:latin typeface="Gill Sans"/>
                <a:ea typeface="Gill Sans"/>
                <a:cs typeface="Gill Sans"/>
                <a:sym typeface="Gill Sans"/>
              </a:rPr>
              <a:t>The multifactorial nature of CVD makes accurate prediction challenging with traditional techniques.</a:t>
            </a:r>
            <a:endParaRPr>
              <a:latin typeface="Gill Sans"/>
              <a:ea typeface="Gill Sans"/>
              <a:cs typeface="Gill Sans"/>
              <a:sym typeface="Gill Sans"/>
            </a:endParaRPr>
          </a:p>
          <a:p>
            <a:pPr indent="0" lvl="0" marL="859679" rtl="0" algn="l">
              <a:spcBef>
                <a:spcPts val="550"/>
              </a:spcBef>
              <a:spcAft>
                <a:spcPts val="0"/>
              </a:spcAft>
              <a:buSzPts val="1100"/>
              <a:buNone/>
            </a:pPr>
            <a:r>
              <a:rPr b="1" lang="en-US">
                <a:latin typeface="Gill Sans"/>
                <a:ea typeface="Gill Sans"/>
                <a:cs typeface="Gill Sans"/>
                <a:sym typeface="Gill Sans"/>
              </a:rPr>
              <a:t>Resource Intensive:</a:t>
            </a:r>
            <a:r>
              <a:rPr lang="en-US">
                <a:latin typeface="Gill Sans"/>
                <a:ea typeface="Gill Sans"/>
                <a:cs typeface="Gill Sans"/>
                <a:sym typeface="Gill Sans"/>
              </a:rPr>
              <a:t> Current methods are time-consuming and require significant expertise, which may not be available everywhere.</a:t>
            </a:r>
            <a:endParaRPr>
              <a:latin typeface="Gill Sans"/>
              <a:ea typeface="Gill Sans"/>
              <a:cs typeface="Gill Sans"/>
              <a:sym typeface="Gill Sans"/>
            </a:endParaRPr>
          </a:p>
          <a:p>
            <a:pPr indent="0" lvl="0" marL="859679" rtl="0" algn="l">
              <a:spcBef>
                <a:spcPts val="550"/>
              </a:spcBef>
              <a:spcAft>
                <a:spcPts val="0"/>
              </a:spcAft>
              <a:buSzPts val="1100"/>
              <a:buNone/>
            </a:pPr>
            <a:r>
              <a:rPr b="1" lang="en-US">
                <a:latin typeface="Gill Sans"/>
                <a:ea typeface="Gill Sans"/>
                <a:cs typeface="Gill Sans"/>
                <a:sym typeface="Gill Sans"/>
              </a:rPr>
              <a:t>Scalability Issues: </a:t>
            </a:r>
            <a:r>
              <a:rPr lang="en-US">
                <a:latin typeface="Gill Sans"/>
                <a:ea typeface="Gill Sans"/>
                <a:cs typeface="Gill Sans"/>
                <a:sym typeface="Gill Sans"/>
              </a:rPr>
              <a:t>Traditional diagnostic approaches struggle to scale for large populations, hindering widespread screening efforts.</a:t>
            </a:r>
            <a:endParaRPr>
              <a:latin typeface="Gill Sans"/>
              <a:ea typeface="Gill Sans"/>
              <a:cs typeface="Gill Sans"/>
              <a:sym typeface="Gill Sans"/>
            </a:endParaRPr>
          </a:p>
          <a:p>
            <a:pPr indent="0" lvl="0" marL="402479" rtl="0" algn="l">
              <a:spcBef>
                <a:spcPts val="550"/>
              </a:spcBef>
              <a:spcAft>
                <a:spcPts val="0"/>
              </a:spcAft>
              <a:buClr>
                <a:schemeClr val="dk1"/>
              </a:buClr>
              <a:buSzPts val="1100"/>
              <a:buFont typeface="Arial"/>
              <a:buNone/>
            </a:pPr>
            <a:r>
              <a:t/>
            </a:r>
            <a:endParaRPr>
              <a:latin typeface="Gill Sans"/>
              <a:ea typeface="Gill Sans"/>
              <a:cs typeface="Gill Sans"/>
              <a:sym typeface="Gill Sans"/>
            </a:endParaRPr>
          </a:p>
          <a:p>
            <a:pPr indent="0" lvl="0" marL="402479" marR="0" rtl="0" algn="l">
              <a:lnSpc>
                <a:spcPct val="100000"/>
              </a:lnSpc>
              <a:spcBef>
                <a:spcPts val="550"/>
              </a:spcBef>
              <a:spcAft>
                <a:spcPts val="0"/>
              </a:spcAft>
              <a:buNone/>
            </a:pPr>
            <a:r>
              <a:t/>
            </a:r>
            <a:endParaRPr>
              <a:latin typeface="Gill Sans"/>
              <a:ea typeface="Gill Sans"/>
              <a:cs typeface="Gill Sans"/>
              <a:sym typeface="Gill Sans"/>
            </a:endParaRPr>
          </a:p>
          <a:p>
            <a:pPr indent="0" lvl="0" marL="82439" marR="0" rtl="0" algn="l">
              <a:lnSpc>
                <a:spcPct val="100000"/>
              </a:lnSpc>
              <a:spcBef>
                <a:spcPts val="601"/>
              </a:spcBef>
              <a:spcAft>
                <a:spcPts val="0"/>
              </a:spcAft>
              <a:buNone/>
            </a:pPr>
            <a:r>
              <a:t/>
            </a:r>
            <a:endParaRPr b="0" sz="2400" strike="noStrike">
              <a:solidFill>
                <a:srgbClr val="000000"/>
              </a:solidFill>
              <a:latin typeface="Gill Sans"/>
              <a:ea typeface="Gill Sans"/>
              <a:cs typeface="Gill Sans"/>
              <a:sym typeface="Gill Sans"/>
            </a:endParaRPr>
          </a:p>
        </p:txBody>
      </p:sp>
      <p:sp>
        <p:nvSpPr>
          <p:cNvPr id="186" name="Google Shape;186;p24"/>
          <p:cNvSpPr txBox="1"/>
          <p:nvPr/>
        </p:nvSpPr>
        <p:spPr>
          <a:xfrm>
            <a:off x="8613720" y="4729050"/>
            <a:ext cx="456900" cy="3570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72314"/>
              </a:buClr>
              <a:buSzPts val="4000"/>
              <a:buFont typeface="Times New Roman"/>
              <a:buNone/>
            </a:pPr>
            <a:r>
              <a:rPr b="1" lang="en-US">
                <a:solidFill>
                  <a:srgbClr val="572314"/>
                </a:solidFill>
                <a:latin typeface="Times New Roman"/>
                <a:ea typeface="Times New Roman"/>
                <a:cs typeface="Times New Roman"/>
                <a:sym typeface="Times New Roman"/>
              </a:rPr>
              <a:t>Literature Survey Contd..</a:t>
            </a:r>
            <a:endParaRPr/>
          </a:p>
        </p:txBody>
      </p:sp>
      <p:sp>
        <p:nvSpPr>
          <p:cNvPr id="192" name="Google Shape;192;p25"/>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Clr>
                <a:schemeClr val="accent1"/>
              </a:buClr>
              <a:buSzPts val="2040"/>
              <a:buFont typeface="Noto Sans Symbols"/>
              <a:buChar char="❑"/>
            </a:pPr>
            <a:r>
              <a:rPr b="1" lang="en-US" sz="2400">
                <a:latin typeface="Times New Roman"/>
                <a:ea typeface="Times New Roman"/>
                <a:cs typeface="Times New Roman"/>
                <a:sym typeface="Times New Roman"/>
              </a:rPr>
              <a:t>Problem Identification</a:t>
            </a:r>
            <a:endParaRPr b="1" sz="2400">
              <a:latin typeface="Times New Roman"/>
              <a:ea typeface="Times New Roman"/>
              <a:cs typeface="Times New Roman"/>
              <a:sym typeface="Times New Roman"/>
            </a:endParaRPr>
          </a:p>
          <a:p>
            <a:pPr indent="0" lvl="0" marL="182880" rtl="0" algn="l">
              <a:spcBef>
                <a:spcPts val="0"/>
              </a:spcBef>
              <a:spcAft>
                <a:spcPts val="0"/>
              </a:spcAft>
              <a:buNone/>
            </a:pPr>
            <a:r>
              <a:t/>
            </a:r>
            <a:endParaRPr sz="2400">
              <a:latin typeface="Times New Roman"/>
              <a:ea typeface="Times New Roman"/>
              <a:cs typeface="Times New Roman"/>
              <a:sym typeface="Times New Roman"/>
            </a:endParaRPr>
          </a:p>
          <a:p>
            <a:pPr indent="0" lvl="0" marL="182880" rtl="0" algn="l">
              <a:spcBef>
                <a:spcPts val="0"/>
              </a:spcBef>
              <a:spcAft>
                <a:spcPts val="0"/>
              </a:spcAft>
              <a:buNone/>
            </a:pPr>
            <a:r>
              <a:rPr lang="en-US" sz="2400">
                <a:latin typeface="Times New Roman"/>
                <a:ea typeface="Times New Roman"/>
                <a:cs typeface="Times New Roman"/>
                <a:sym typeface="Times New Roman"/>
              </a:rPr>
              <a:t>		</a:t>
            </a:r>
            <a:r>
              <a:rPr lang="en-US" sz="1400">
                <a:latin typeface="Times New Roman"/>
                <a:ea typeface="Times New Roman"/>
                <a:cs typeface="Times New Roman"/>
                <a:sym typeface="Times New Roman"/>
              </a:rPr>
              <a:t>Small Dataset Size</a:t>
            </a:r>
            <a:endParaRPr sz="1400">
              <a:latin typeface="Times New Roman"/>
              <a:ea typeface="Times New Roman"/>
              <a:cs typeface="Times New Roman"/>
              <a:sym typeface="Times New Roman"/>
            </a:endParaRPr>
          </a:p>
          <a:p>
            <a:pPr indent="0" lvl="0" marL="182880" rtl="0" algn="l">
              <a:spcBef>
                <a:spcPts val="0"/>
              </a:spcBef>
              <a:spcAft>
                <a:spcPts val="0"/>
              </a:spcAft>
              <a:buNone/>
            </a:pPr>
            <a:r>
              <a:t/>
            </a:r>
            <a:endParaRPr sz="1400">
              <a:latin typeface="Times New Roman"/>
              <a:ea typeface="Times New Roman"/>
              <a:cs typeface="Times New Roman"/>
              <a:sym typeface="Times New Roman"/>
            </a:endParaRPr>
          </a:p>
          <a:p>
            <a:pPr indent="274319" lvl="0" marL="640080" rtl="0" algn="l">
              <a:spcBef>
                <a:spcPts val="0"/>
              </a:spcBef>
              <a:spcAft>
                <a:spcPts val="0"/>
              </a:spcAft>
              <a:buNone/>
            </a:pPr>
            <a:r>
              <a:rPr lang="en-US" sz="1400">
                <a:latin typeface="Times New Roman"/>
                <a:ea typeface="Times New Roman"/>
                <a:cs typeface="Times New Roman"/>
                <a:sym typeface="Times New Roman"/>
              </a:rPr>
              <a:t>High False Positive/Negative Rates</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Sensitivity t</a:t>
            </a:r>
            <a:r>
              <a:rPr lang="en-US" sz="1400">
                <a:latin typeface="Times New Roman"/>
                <a:ea typeface="Times New Roman"/>
                <a:cs typeface="Times New Roman"/>
                <a:sym typeface="Times New Roman"/>
              </a:rPr>
              <a:t>o Data Quality</a:t>
            </a:r>
            <a:endParaRPr sz="1400">
              <a:latin typeface="Times New Roman"/>
              <a:ea typeface="Times New Roman"/>
              <a:cs typeface="Times New Roman"/>
              <a:sym typeface="Times New Roman"/>
            </a:endParaRPr>
          </a:p>
          <a:p>
            <a:pPr indent="0" lvl="0" marL="182880" rtl="0" algn="l">
              <a:spcBef>
                <a:spcPts val="0"/>
              </a:spcBef>
              <a:spcAft>
                <a:spcPts val="0"/>
              </a:spcAft>
              <a:buNone/>
            </a:pPr>
            <a:r>
              <a:t/>
            </a:r>
            <a:endParaRPr sz="2400">
              <a:latin typeface="Times New Roman"/>
              <a:ea typeface="Times New Roman"/>
              <a:cs typeface="Times New Roman"/>
              <a:sym typeface="Times New Roman"/>
            </a:endParaRPr>
          </a:p>
          <a:p>
            <a:pPr indent="0" lvl="0" marL="182880" rtl="0" algn="l">
              <a:spcBef>
                <a:spcPts val="0"/>
              </a:spcBef>
              <a:spcAft>
                <a:spcPts val="0"/>
              </a:spcAft>
              <a:buNone/>
            </a:pPr>
            <a:r>
              <a:t/>
            </a:r>
            <a:endParaRPr sz="2400">
              <a:latin typeface="Times New Roman"/>
              <a:ea typeface="Times New Roman"/>
              <a:cs typeface="Times New Roman"/>
              <a:sym typeface="Times New Roman"/>
            </a:endParaRPr>
          </a:p>
        </p:txBody>
      </p:sp>
      <p:sp>
        <p:nvSpPr>
          <p:cNvPr id="193" name="Google Shape;193;p25"/>
          <p:cNvSpPr/>
          <p:nvPr/>
        </p:nvSpPr>
        <p:spPr>
          <a:xfrm>
            <a:off x="1135325" y="2142350"/>
            <a:ext cx="266700" cy="10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5"/>
          <p:cNvSpPr/>
          <p:nvPr/>
        </p:nvSpPr>
        <p:spPr>
          <a:xfrm>
            <a:off x="1135325" y="2642838"/>
            <a:ext cx="266700" cy="10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5"/>
          <p:cNvSpPr/>
          <p:nvPr/>
        </p:nvSpPr>
        <p:spPr>
          <a:xfrm>
            <a:off x="1135325" y="3067538"/>
            <a:ext cx="266700" cy="10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nvSpPr>
        <p:spPr>
          <a:xfrm>
            <a:off x="571472" y="206010"/>
            <a:ext cx="8361928" cy="856980"/>
          </a:xfrm>
          <a:prstGeom prst="rect">
            <a:avLst/>
          </a:prstGeom>
          <a:noFill/>
          <a:ln>
            <a:noFill/>
          </a:ln>
        </p:spPr>
        <p:txBody>
          <a:bodyPr anchorCtr="0" anchor="ctr" bIns="45000" lIns="90000" spcFirstLastPara="1" rIns="90000" wrap="square" tIns="45000">
            <a:normAutofit fontScale="55000" lnSpcReduction="2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4600" strike="noStrike">
                <a:solidFill>
                  <a:srgbClr val="572314"/>
                </a:solidFill>
                <a:latin typeface="Times New Roman"/>
                <a:ea typeface="Times New Roman"/>
                <a:cs typeface="Times New Roman"/>
                <a:sym typeface="Times New Roman"/>
              </a:rPr>
              <a:t>Algorithms used</a:t>
            </a:r>
            <a:br>
              <a:rPr b="1" lang="en-US" sz="4600">
                <a:solidFill>
                  <a:schemeClr val="dk1"/>
                </a:solidFill>
                <a:latin typeface="Times New Roman"/>
                <a:ea typeface="Times New Roman"/>
                <a:cs typeface="Times New Roman"/>
                <a:sym typeface="Times New Roman"/>
              </a:rPr>
            </a:br>
            <a:endParaRPr b="1" sz="4600" strike="noStrike">
              <a:solidFill>
                <a:srgbClr val="000000"/>
              </a:solidFill>
              <a:latin typeface="Times New Roman"/>
              <a:ea typeface="Times New Roman"/>
              <a:cs typeface="Times New Roman"/>
              <a:sym typeface="Times New Roman"/>
            </a:endParaRPr>
          </a:p>
        </p:txBody>
      </p:sp>
      <p:sp>
        <p:nvSpPr>
          <p:cNvPr id="201" name="Google Shape;201;p26"/>
          <p:cNvSpPr txBox="1"/>
          <p:nvPr/>
        </p:nvSpPr>
        <p:spPr>
          <a:xfrm>
            <a:off x="684918" y="1003765"/>
            <a:ext cx="7497600" cy="3600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a:latin typeface="Gill Sans"/>
                <a:ea typeface="Gill Sans"/>
                <a:cs typeface="Gill Sans"/>
                <a:sym typeface="Gill Sans"/>
              </a:rPr>
              <a:t>	</a:t>
            </a:r>
            <a:endParaRPr>
              <a:latin typeface="Gill Sans"/>
              <a:ea typeface="Gill Sans"/>
              <a:cs typeface="Gill Sans"/>
              <a:sym typeface="Gill Sans"/>
            </a:endParaRPr>
          </a:p>
          <a:p>
            <a:pPr indent="0" lvl="0" marL="0" marR="0" rtl="0" algn="l">
              <a:spcBef>
                <a:spcPts val="0"/>
              </a:spcBef>
              <a:spcAft>
                <a:spcPts val="0"/>
              </a:spcAft>
              <a:buNone/>
            </a:pPr>
            <a:r>
              <a:t/>
            </a:r>
            <a:endParaRPr>
              <a:latin typeface="Gill Sans"/>
              <a:ea typeface="Gill Sans"/>
              <a:cs typeface="Gill Sans"/>
              <a:sym typeface="Gill Sans"/>
            </a:endParaRPr>
          </a:p>
          <a:p>
            <a:pPr indent="0" lvl="0" marL="0" marR="0" rtl="0" algn="l">
              <a:spcBef>
                <a:spcPts val="0"/>
              </a:spcBef>
              <a:spcAft>
                <a:spcPts val="0"/>
              </a:spcAft>
              <a:buNone/>
            </a:pPr>
            <a:r>
              <a:t/>
            </a:r>
            <a:endParaRPr>
              <a:latin typeface="Gill Sans"/>
              <a:ea typeface="Gill Sans"/>
              <a:cs typeface="Gill Sans"/>
              <a:sym typeface="Gill Sans"/>
            </a:endParaRPr>
          </a:p>
          <a:p>
            <a:pPr indent="0" lvl="0" marL="0" marR="0" rtl="0" algn="l">
              <a:spcBef>
                <a:spcPts val="0"/>
              </a:spcBef>
              <a:spcAft>
                <a:spcPts val="0"/>
              </a:spcAft>
              <a:buNone/>
            </a:pPr>
            <a:r>
              <a:t/>
            </a:r>
            <a:endParaRPr>
              <a:latin typeface="Gill Sans"/>
              <a:ea typeface="Gill Sans"/>
              <a:cs typeface="Gill Sans"/>
              <a:sym typeface="Gill Sans"/>
            </a:endParaRPr>
          </a:p>
          <a:p>
            <a:pPr indent="0" lvl="0" marL="0" marR="0" rtl="0" algn="l">
              <a:spcBef>
                <a:spcPts val="0"/>
              </a:spcBef>
              <a:spcAft>
                <a:spcPts val="0"/>
              </a:spcAft>
              <a:buNone/>
            </a:pPr>
            <a:r>
              <a:rPr lang="en-US" sz="1800">
                <a:latin typeface="Gill Sans"/>
                <a:ea typeface="Gill Sans"/>
                <a:cs typeface="Gill Sans"/>
                <a:sym typeface="Gill Sans"/>
              </a:rPr>
              <a:t>The Algorithms used in the process are:</a:t>
            </a:r>
            <a:endParaRPr sz="1800">
              <a:latin typeface="Gill Sans"/>
              <a:ea typeface="Gill Sans"/>
              <a:cs typeface="Gill Sans"/>
              <a:sym typeface="Gill Sans"/>
            </a:endParaRPr>
          </a:p>
          <a:p>
            <a:pPr indent="-342900" lvl="0" marL="457200" marR="0" rtl="0" algn="l">
              <a:spcBef>
                <a:spcPts val="0"/>
              </a:spcBef>
              <a:spcAft>
                <a:spcPts val="0"/>
              </a:spcAft>
              <a:buSzPts val="1800"/>
              <a:buFont typeface="Gill Sans"/>
              <a:buAutoNum type="arabicPeriod"/>
            </a:pPr>
            <a:r>
              <a:rPr lang="en-US" sz="1800">
                <a:latin typeface="Gill Sans"/>
                <a:ea typeface="Gill Sans"/>
                <a:cs typeface="Gill Sans"/>
                <a:sym typeface="Gill Sans"/>
              </a:rPr>
              <a:t>Logistic Regression</a:t>
            </a:r>
            <a:endParaRPr sz="1800">
              <a:latin typeface="Gill Sans"/>
              <a:ea typeface="Gill Sans"/>
              <a:cs typeface="Gill Sans"/>
              <a:sym typeface="Gill Sans"/>
            </a:endParaRPr>
          </a:p>
          <a:p>
            <a:pPr indent="-342900" lvl="0" marL="457200" marR="0" rtl="0" algn="l">
              <a:spcBef>
                <a:spcPts val="0"/>
              </a:spcBef>
              <a:spcAft>
                <a:spcPts val="0"/>
              </a:spcAft>
              <a:buSzPts val="1800"/>
              <a:buFont typeface="Gill Sans"/>
              <a:buAutoNum type="arabicPeriod"/>
            </a:pPr>
            <a:r>
              <a:rPr lang="en-US" sz="1800">
                <a:latin typeface="Gill Sans"/>
                <a:ea typeface="Gill Sans"/>
                <a:cs typeface="Gill Sans"/>
                <a:sym typeface="Gill Sans"/>
              </a:rPr>
              <a:t>Support Vector Machine</a:t>
            </a:r>
            <a:endParaRPr sz="1800">
              <a:latin typeface="Gill Sans"/>
              <a:ea typeface="Gill Sans"/>
              <a:cs typeface="Gill Sans"/>
              <a:sym typeface="Gill Sans"/>
            </a:endParaRPr>
          </a:p>
          <a:p>
            <a:pPr indent="-342900" lvl="0" marL="457200" marR="0" rtl="0" algn="l">
              <a:spcBef>
                <a:spcPts val="0"/>
              </a:spcBef>
              <a:spcAft>
                <a:spcPts val="0"/>
              </a:spcAft>
              <a:buSzPts val="1800"/>
              <a:buFont typeface="Gill Sans"/>
              <a:buAutoNum type="arabicPeriod"/>
            </a:pPr>
            <a:r>
              <a:rPr lang="en-US" sz="1800">
                <a:latin typeface="Gill Sans"/>
                <a:ea typeface="Gill Sans"/>
                <a:cs typeface="Gill Sans"/>
                <a:sym typeface="Gill Sans"/>
              </a:rPr>
              <a:t>Random Forest</a:t>
            </a:r>
            <a:endParaRPr sz="1800">
              <a:latin typeface="Gill Sans"/>
              <a:ea typeface="Gill Sans"/>
              <a:cs typeface="Gill Sans"/>
              <a:sym typeface="Gill Sans"/>
            </a:endParaRPr>
          </a:p>
          <a:p>
            <a:pPr indent="-342900" lvl="0" marL="457200" marR="0" rtl="0" algn="l">
              <a:spcBef>
                <a:spcPts val="0"/>
              </a:spcBef>
              <a:spcAft>
                <a:spcPts val="0"/>
              </a:spcAft>
              <a:buSzPts val="1800"/>
              <a:buFont typeface="Gill Sans"/>
              <a:buAutoNum type="arabicPeriod"/>
            </a:pPr>
            <a:r>
              <a:rPr lang="en-US" sz="1800">
                <a:latin typeface="Gill Sans"/>
                <a:ea typeface="Gill Sans"/>
                <a:cs typeface="Gill Sans"/>
                <a:sym typeface="Gill Sans"/>
              </a:rPr>
              <a:t>K-Nearest Neighbours</a:t>
            </a:r>
            <a:endParaRPr sz="1800">
              <a:latin typeface="Gill Sans"/>
              <a:ea typeface="Gill Sans"/>
              <a:cs typeface="Gill Sans"/>
              <a:sym typeface="Gill Sans"/>
            </a:endParaRPr>
          </a:p>
          <a:p>
            <a:pPr indent="-342900" lvl="0" marL="457200" marR="0" rtl="0" algn="l">
              <a:spcBef>
                <a:spcPts val="0"/>
              </a:spcBef>
              <a:spcAft>
                <a:spcPts val="0"/>
              </a:spcAft>
              <a:buSzPts val="1800"/>
              <a:buFont typeface="Gill Sans"/>
              <a:buAutoNum type="arabicPeriod"/>
            </a:pPr>
            <a:r>
              <a:rPr lang="en-US" sz="1800">
                <a:latin typeface="Gill Sans"/>
                <a:ea typeface="Gill Sans"/>
                <a:cs typeface="Gill Sans"/>
                <a:sym typeface="Gill Sans"/>
              </a:rPr>
              <a:t>Decision Tree</a:t>
            </a:r>
            <a:endParaRPr sz="1800">
              <a:latin typeface="Gill Sans"/>
              <a:ea typeface="Gill Sans"/>
              <a:cs typeface="Gill Sans"/>
              <a:sym typeface="Gill Sans"/>
            </a:endParaRPr>
          </a:p>
          <a:p>
            <a:pPr indent="-342900" lvl="0" marL="457200" marR="0" rtl="0" algn="l">
              <a:spcBef>
                <a:spcPts val="0"/>
              </a:spcBef>
              <a:spcAft>
                <a:spcPts val="0"/>
              </a:spcAft>
              <a:buSzPts val="1800"/>
              <a:buFont typeface="Gill Sans"/>
              <a:buAutoNum type="arabicPeriod"/>
            </a:pPr>
            <a:r>
              <a:rPr lang="en-US" sz="1800">
                <a:latin typeface="Gill Sans"/>
                <a:ea typeface="Gill Sans"/>
                <a:cs typeface="Gill Sans"/>
                <a:sym typeface="Gill Sans"/>
              </a:rPr>
              <a:t>Gradient Boosting Classifier</a:t>
            </a:r>
            <a:endParaRPr sz="1800">
              <a:latin typeface="Gill Sans"/>
              <a:ea typeface="Gill Sans"/>
              <a:cs typeface="Gill Sans"/>
              <a:sym typeface="Gill Sans"/>
            </a:endParaRPr>
          </a:p>
        </p:txBody>
      </p:sp>
      <p:sp>
        <p:nvSpPr>
          <p:cNvPr id="202" name="Google Shape;202;p26"/>
          <p:cNvSpPr txBox="1"/>
          <p:nvPr/>
        </p:nvSpPr>
        <p:spPr>
          <a:xfrm>
            <a:off x="8613720" y="4729050"/>
            <a:ext cx="456840" cy="3569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pic>
        <p:nvPicPr>
          <p:cNvPr id="203" name="Google Shape;203;p26"/>
          <p:cNvPicPr preferRelativeResize="0"/>
          <p:nvPr/>
        </p:nvPicPr>
        <p:blipFill rotWithShape="1">
          <a:blip r:embed="rId3">
            <a:alphaModFix/>
          </a:blip>
          <a:srcRect b="0" l="0" r="0" t="0"/>
          <a:stretch/>
        </p:blipFill>
        <p:spPr>
          <a:xfrm>
            <a:off x="8100392" y="39690"/>
            <a:ext cx="970168" cy="8499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nvSpPr>
        <p:spPr>
          <a:xfrm>
            <a:off x="285720" y="357172"/>
            <a:ext cx="8647800" cy="9288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2500">
                <a:solidFill>
                  <a:srgbClr val="572314"/>
                </a:solidFill>
                <a:latin typeface="Times New Roman"/>
                <a:ea typeface="Times New Roman"/>
                <a:cs typeface="Times New Roman"/>
                <a:sym typeface="Times New Roman"/>
              </a:rPr>
              <a:t>Model Diagram</a:t>
            </a:r>
            <a:br>
              <a:rPr b="1" lang="en-US" sz="3600">
                <a:solidFill>
                  <a:schemeClr val="dk1"/>
                </a:solidFill>
                <a:latin typeface="Arial"/>
                <a:ea typeface="Arial"/>
                <a:cs typeface="Arial"/>
                <a:sym typeface="Arial"/>
              </a:rPr>
            </a:br>
            <a:endParaRPr b="1" sz="3600" strike="noStrike">
              <a:solidFill>
                <a:srgbClr val="000000"/>
              </a:solidFill>
              <a:latin typeface="Gill Sans"/>
              <a:ea typeface="Gill Sans"/>
              <a:cs typeface="Gill Sans"/>
              <a:sym typeface="Gill Sans"/>
            </a:endParaRPr>
          </a:p>
        </p:txBody>
      </p:sp>
      <p:sp>
        <p:nvSpPr>
          <p:cNvPr id="209" name="Google Shape;209;p27"/>
          <p:cNvSpPr txBox="1"/>
          <p:nvPr/>
        </p:nvSpPr>
        <p:spPr>
          <a:xfrm>
            <a:off x="8613720" y="4729050"/>
            <a:ext cx="456840" cy="3569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pic>
        <p:nvPicPr>
          <p:cNvPr id="210" name="Google Shape;210;p27"/>
          <p:cNvPicPr preferRelativeResize="0"/>
          <p:nvPr/>
        </p:nvPicPr>
        <p:blipFill rotWithShape="1">
          <a:blip r:embed="rId3">
            <a:alphaModFix/>
          </a:blip>
          <a:srcRect b="0" l="0" r="0" t="0"/>
          <a:stretch/>
        </p:blipFill>
        <p:spPr>
          <a:xfrm>
            <a:off x="8172400" y="27000"/>
            <a:ext cx="864096" cy="762210"/>
          </a:xfrm>
          <a:prstGeom prst="rect">
            <a:avLst/>
          </a:prstGeom>
          <a:noFill/>
          <a:ln>
            <a:noFill/>
          </a:ln>
        </p:spPr>
      </p:pic>
      <p:sp>
        <p:nvSpPr>
          <p:cNvPr id="211" name="Google Shape;211;p27"/>
          <p:cNvSpPr txBox="1"/>
          <p:nvPr/>
        </p:nvSpPr>
        <p:spPr>
          <a:xfrm>
            <a:off x="345525" y="819400"/>
            <a:ext cx="8529600" cy="3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212" name="Google Shape;212;p27"/>
          <p:cNvPicPr preferRelativeResize="0"/>
          <p:nvPr/>
        </p:nvPicPr>
        <p:blipFill>
          <a:blip r:embed="rId4">
            <a:alphaModFix/>
          </a:blip>
          <a:stretch>
            <a:fillRect/>
          </a:stretch>
        </p:blipFill>
        <p:spPr>
          <a:xfrm>
            <a:off x="345525" y="997100"/>
            <a:ext cx="8529598" cy="380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Gill Sans"/>
              <a:buNone/>
            </a:pPr>
            <a:r>
              <a:rPr lang="en-US">
                <a:solidFill>
                  <a:srgbClr val="000000"/>
                </a:solidFill>
                <a:latin typeface="Gill Sans"/>
                <a:ea typeface="Gill Sans"/>
                <a:cs typeface="Gill Sans"/>
                <a:sym typeface="Gill Sans"/>
              </a:rPr>
              <a:t>Experimentation and Results</a:t>
            </a:r>
            <a:br>
              <a:rPr lang="en-US">
                <a:solidFill>
                  <a:srgbClr val="000000"/>
                </a:solidFill>
                <a:latin typeface="Gill Sans"/>
                <a:ea typeface="Gill Sans"/>
                <a:cs typeface="Gill Sans"/>
                <a:sym typeface="Gill Sans"/>
              </a:rPr>
            </a:br>
            <a:endParaRPr/>
          </a:p>
        </p:txBody>
      </p:sp>
      <p:sp>
        <p:nvSpPr>
          <p:cNvPr id="218" name="Google Shape;218;p28"/>
          <p:cNvSpPr txBox="1"/>
          <p:nvPr>
            <p:ph idx="1" type="body"/>
          </p:nvPr>
        </p:nvSpPr>
        <p:spPr>
          <a:xfrm>
            <a:off x="368350" y="1093625"/>
            <a:ext cx="8229600" cy="3657600"/>
          </a:xfrm>
          <a:prstGeom prst="rect">
            <a:avLst/>
          </a:prstGeom>
          <a:noFill/>
          <a:ln>
            <a:noFill/>
          </a:ln>
        </p:spPr>
        <p:txBody>
          <a:bodyPr anchorCtr="0" anchor="t" bIns="45700" lIns="91425" spcFirstLastPara="1" rIns="91425" wrap="square" tIns="45700">
            <a:normAutofit fontScale="55000" lnSpcReduction="20000"/>
          </a:bodyPr>
          <a:lstStyle/>
          <a:p>
            <a:pPr indent="-249935" lvl="1" marL="688590" rtl="0" algn="l">
              <a:spcBef>
                <a:spcPts val="0"/>
              </a:spcBef>
              <a:spcAft>
                <a:spcPts val="0"/>
              </a:spcAft>
              <a:buClr>
                <a:srgbClr val="3891A7"/>
              </a:buClr>
              <a:buSzPct val="83703"/>
              <a:buFont typeface="Noto Sans Symbols"/>
              <a:buChar char="❑"/>
            </a:pPr>
            <a:r>
              <a:rPr b="1" lang="en-US" sz="2945">
                <a:latin typeface="Times New Roman"/>
                <a:ea typeface="Times New Roman"/>
                <a:cs typeface="Times New Roman"/>
                <a:sym typeface="Times New Roman"/>
              </a:rPr>
              <a:t>System Specifications</a:t>
            </a:r>
            <a:endParaRPr b="1" sz="2945">
              <a:latin typeface="Times New Roman"/>
              <a:ea typeface="Times New Roman"/>
              <a:cs typeface="Times New Roman"/>
              <a:sym typeface="Times New Roman"/>
            </a:endParaRPr>
          </a:p>
          <a:p>
            <a:pPr indent="0" lvl="0" marL="0" rtl="0" algn="l">
              <a:spcBef>
                <a:spcPts val="560"/>
              </a:spcBef>
              <a:spcAft>
                <a:spcPts val="0"/>
              </a:spcAft>
              <a:buNone/>
            </a:pPr>
            <a:r>
              <a:t/>
            </a:r>
            <a:endParaRPr b="1" sz="1400"/>
          </a:p>
          <a:p>
            <a:pPr indent="0" lvl="0" marL="457200" rtl="0" algn="l">
              <a:spcBef>
                <a:spcPts val="560"/>
              </a:spcBef>
              <a:spcAft>
                <a:spcPts val="0"/>
              </a:spcAft>
              <a:buNone/>
            </a:pPr>
            <a:r>
              <a:rPr b="1" lang="en-US" sz="2200"/>
              <a:t>Hardware Requirements:</a:t>
            </a:r>
            <a:endParaRPr b="1" sz="2200"/>
          </a:p>
          <a:p>
            <a:pPr indent="0" lvl="0" marL="914400" rtl="0" algn="l">
              <a:spcBef>
                <a:spcPts val="560"/>
              </a:spcBef>
              <a:spcAft>
                <a:spcPts val="0"/>
              </a:spcAft>
              <a:buNone/>
            </a:pPr>
            <a:r>
              <a:rPr lang="en-US" sz="2200"/>
              <a:t>Processor: Intel Core i3 or equivalent</a:t>
            </a:r>
            <a:endParaRPr sz="2200"/>
          </a:p>
          <a:p>
            <a:pPr indent="0" lvl="0" marL="914400" rtl="0" algn="l">
              <a:spcBef>
                <a:spcPts val="560"/>
              </a:spcBef>
              <a:spcAft>
                <a:spcPts val="0"/>
              </a:spcAft>
              <a:buNone/>
            </a:pPr>
            <a:r>
              <a:rPr lang="en-US" sz="2200"/>
              <a:t>RAM: 4 GB or higher</a:t>
            </a:r>
            <a:endParaRPr sz="2200"/>
          </a:p>
          <a:p>
            <a:pPr indent="0" lvl="0" marL="914400" rtl="0" algn="l">
              <a:spcBef>
                <a:spcPts val="560"/>
              </a:spcBef>
              <a:spcAft>
                <a:spcPts val="0"/>
              </a:spcAft>
              <a:buNone/>
            </a:pPr>
            <a:r>
              <a:rPr lang="en-US" sz="2200"/>
              <a:t>Storage: 128GB SSD</a:t>
            </a:r>
            <a:endParaRPr sz="2200"/>
          </a:p>
          <a:p>
            <a:pPr indent="0" lvl="0" marL="457200" rtl="0" algn="l">
              <a:spcBef>
                <a:spcPts val="560"/>
              </a:spcBef>
              <a:spcAft>
                <a:spcPts val="0"/>
              </a:spcAft>
              <a:buClr>
                <a:schemeClr val="dk1"/>
              </a:buClr>
              <a:buSzPct val="50000"/>
              <a:buFont typeface="Arial"/>
              <a:buNone/>
            </a:pPr>
            <a:r>
              <a:rPr b="1" lang="en-US" sz="2200"/>
              <a:t>Software Requirements:</a:t>
            </a:r>
            <a:endParaRPr b="1" sz="2200"/>
          </a:p>
          <a:p>
            <a:pPr indent="0" lvl="0" marL="914400" rtl="0" algn="l">
              <a:spcBef>
                <a:spcPts val="560"/>
              </a:spcBef>
              <a:spcAft>
                <a:spcPts val="0"/>
              </a:spcAft>
              <a:buClr>
                <a:schemeClr val="dk1"/>
              </a:buClr>
              <a:buSzPct val="50000"/>
              <a:buFont typeface="Arial"/>
              <a:buNone/>
            </a:pPr>
            <a:r>
              <a:rPr lang="en-US" sz="2200"/>
              <a:t>Operating System: Windows 10 or Ubuntu 18.04</a:t>
            </a:r>
            <a:endParaRPr sz="2200"/>
          </a:p>
          <a:p>
            <a:pPr indent="0" lvl="0" marL="914400" rtl="0" algn="l">
              <a:spcBef>
                <a:spcPts val="560"/>
              </a:spcBef>
              <a:spcAft>
                <a:spcPts val="0"/>
              </a:spcAft>
              <a:buClr>
                <a:schemeClr val="dk1"/>
              </a:buClr>
              <a:buSzPct val="50000"/>
              <a:buFont typeface="Arial"/>
              <a:buNone/>
            </a:pPr>
            <a:r>
              <a:rPr lang="en-US" sz="2200"/>
              <a:t>Programming Language: Python 3.7</a:t>
            </a:r>
            <a:endParaRPr sz="2200"/>
          </a:p>
          <a:p>
            <a:pPr indent="0" lvl="0" marL="914400" rtl="0" algn="l">
              <a:spcBef>
                <a:spcPts val="560"/>
              </a:spcBef>
              <a:spcAft>
                <a:spcPts val="0"/>
              </a:spcAft>
              <a:buClr>
                <a:schemeClr val="dk1"/>
              </a:buClr>
              <a:buSzPct val="50000"/>
              <a:buFont typeface="Arial"/>
              <a:buNone/>
            </a:pPr>
            <a:r>
              <a:rPr lang="en-US" sz="2200"/>
              <a:t>Libraries and Frameworks:</a:t>
            </a:r>
            <a:endParaRPr sz="2200"/>
          </a:p>
          <a:p>
            <a:pPr indent="0" lvl="0" marL="914400" rtl="0" algn="l">
              <a:spcBef>
                <a:spcPts val="560"/>
              </a:spcBef>
              <a:spcAft>
                <a:spcPts val="0"/>
              </a:spcAft>
              <a:buClr>
                <a:schemeClr val="dk1"/>
              </a:buClr>
              <a:buSzPct val="50000"/>
              <a:buFont typeface="Arial"/>
              <a:buNone/>
            </a:pPr>
            <a:r>
              <a:rPr lang="en-US" sz="2200"/>
              <a:t>Scikit-learn: For machine learning algorithms (including SVM)</a:t>
            </a:r>
            <a:endParaRPr sz="2200"/>
          </a:p>
          <a:p>
            <a:pPr indent="0" lvl="0" marL="914400" rtl="0" algn="l">
              <a:spcBef>
                <a:spcPts val="560"/>
              </a:spcBef>
              <a:spcAft>
                <a:spcPts val="0"/>
              </a:spcAft>
              <a:buClr>
                <a:schemeClr val="dk1"/>
              </a:buClr>
              <a:buSzPct val="50000"/>
              <a:buFont typeface="Arial"/>
              <a:buNone/>
            </a:pPr>
            <a:r>
              <a:rPr lang="en-US" sz="2200"/>
              <a:t>NumPy: For numerical operations</a:t>
            </a:r>
            <a:endParaRPr sz="2200"/>
          </a:p>
          <a:p>
            <a:pPr indent="0" lvl="0" marL="914400" rtl="0" algn="l">
              <a:spcBef>
                <a:spcPts val="560"/>
              </a:spcBef>
              <a:spcAft>
                <a:spcPts val="0"/>
              </a:spcAft>
              <a:buClr>
                <a:schemeClr val="dk1"/>
              </a:buClr>
              <a:buSzPct val="50000"/>
              <a:buFont typeface="Arial"/>
              <a:buNone/>
            </a:pPr>
            <a:r>
              <a:rPr lang="en-US" sz="2200"/>
              <a:t>Pandas: For data manipulation and analysis</a:t>
            </a:r>
            <a:endParaRPr sz="2200"/>
          </a:p>
          <a:p>
            <a:pPr indent="0" lvl="0" marL="914400" rtl="0" algn="l">
              <a:spcBef>
                <a:spcPts val="560"/>
              </a:spcBef>
              <a:spcAft>
                <a:spcPts val="0"/>
              </a:spcAft>
              <a:buClr>
                <a:schemeClr val="dk1"/>
              </a:buClr>
              <a:buSzPct val="50000"/>
              <a:buFont typeface="Arial"/>
              <a:buNone/>
            </a:pPr>
            <a:r>
              <a:rPr lang="en-US" sz="2200"/>
              <a:t>Matplotlib/Seaborn: For data visualization</a:t>
            </a:r>
            <a:endParaRPr sz="2200"/>
          </a:p>
          <a:p>
            <a:pPr indent="0" lvl="0" marL="914400" rtl="0" algn="l">
              <a:spcBef>
                <a:spcPts val="560"/>
              </a:spcBef>
              <a:spcAft>
                <a:spcPts val="0"/>
              </a:spcAft>
              <a:buClr>
                <a:schemeClr val="dk1"/>
              </a:buClr>
              <a:buSzPct val="50000"/>
              <a:buFont typeface="Arial"/>
              <a:buNone/>
            </a:pPr>
            <a:r>
              <a:rPr lang="en-US" sz="2200"/>
              <a:t>Jupyter Notebook: For developing and testing the model</a:t>
            </a:r>
            <a:endParaRPr sz="2200"/>
          </a:p>
          <a:p>
            <a:pPr indent="0" lvl="0" marL="0" rtl="0" algn="l">
              <a:spcBef>
                <a:spcPts val="560"/>
              </a:spcBef>
              <a:spcAft>
                <a:spcPts val="0"/>
              </a:spcAft>
              <a:buClr>
                <a:schemeClr val="dk1"/>
              </a:buClr>
              <a:buSzPct val="78571"/>
              <a:buFont typeface="Arial"/>
              <a:buNone/>
            </a:pPr>
            <a:r>
              <a:t/>
            </a:r>
            <a:endParaRPr sz="1400"/>
          </a:p>
          <a:p>
            <a:pPr indent="0" lvl="0" marL="0" rtl="0" algn="l">
              <a:spcBef>
                <a:spcPts val="560"/>
              </a:spcBef>
              <a:spcAft>
                <a:spcPts val="0"/>
              </a:spcAft>
              <a:buSzPct val="170000"/>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Gill Sans"/>
              <a:buNone/>
            </a:pPr>
            <a:br>
              <a:rPr lang="en-US">
                <a:solidFill>
                  <a:srgbClr val="000000"/>
                </a:solidFill>
                <a:latin typeface="Gill Sans"/>
                <a:ea typeface="Gill Sans"/>
                <a:cs typeface="Gill Sans"/>
                <a:sym typeface="Gill Sans"/>
              </a:rPr>
            </a:br>
            <a:r>
              <a:rPr lang="en-US">
                <a:solidFill>
                  <a:srgbClr val="000000"/>
                </a:solidFill>
                <a:latin typeface="Gill Sans"/>
                <a:ea typeface="Gill Sans"/>
                <a:cs typeface="Gill Sans"/>
                <a:sym typeface="Gill Sans"/>
              </a:rPr>
              <a:t>Experimentation and Results Contd..</a:t>
            </a:r>
            <a:br>
              <a:rPr lang="en-US">
                <a:solidFill>
                  <a:srgbClr val="000000"/>
                </a:solidFill>
                <a:latin typeface="Gill Sans"/>
                <a:ea typeface="Gill Sans"/>
                <a:cs typeface="Gill Sans"/>
                <a:sym typeface="Gill Sans"/>
              </a:rPr>
            </a:br>
            <a:endParaRPr/>
          </a:p>
        </p:txBody>
      </p:sp>
      <p:sp>
        <p:nvSpPr>
          <p:cNvPr id="224" name="Google Shape;224;p29"/>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fontScale="92500" lnSpcReduction="20000"/>
          </a:bodyPr>
          <a:lstStyle/>
          <a:p>
            <a:pPr indent="-333184" lvl="1" marL="342900" rtl="0" algn="l">
              <a:spcBef>
                <a:spcPts val="0"/>
              </a:spcBef>
              <a:spcAft>
                <a:spcPts val="0"/>
              </a:spcAft>
              <a:buSzPct val="85000"/>
              <a:buFont typeface="Noto Sans Symbols"/>
              <a:buChar char="❑"/>
            </a:pPr>
            <a:r>
              <a:rPr lang="en-US">
                <a:latin typeface="Times New Roman"/>
                <a:ea typeface="Times New Roman"/>
                <a:cs typeface="Times New Roman"/>
                <a:sym typeface="Times New Roman"/>
              </a:rPr>
              <a:t>Datasets Description</a:t>
            </a:r>
            <a:endParaRPr/>
          </a:p>
          <a:p>
            <a:pPr indent="-31750" lvl="0" marL="182880" rtl="0" algn="l">
              <a:spcBef>
                <a:spcPts val="560"/>
              </a:spcBef>
              <a:spcAft>
                <a:spcPts val="0"/>
              </a:spcAft>
              <a:buSzPct val="170000"/>
              <a:buNone/>
            </a:pPr>
            <a:r>
              <a:rPr lang="en-US" sz="1400"/>
              <a:t>Heart Disease Dataset dates from 1988. It contains 76 attributes, including the predicted attribute, but all published experiments refer to using a subset of 14 of them. The "target" field refers to the presence of heart disease in the patient. It is integer valued 0 = no disease and 1 = disease. The dataset consists of 500 rows and 14 columns, and the data types for all features are int64/float64.</a:t>
            </a:r>
            <a:endParaRPr sz="1400"/>
          </a:p>
          <a:p>
            <a:pPr indent="-31750" lvl="0" marL="182880" rtl="0" algn="l">
              <a:spcBef>
                <a:spcPts val="560"/>
              </a:spcBef>
              <a:spcAft>
                <a:spcPts val="0"/>
              </a:spcAft>
              <a:buSzPct val="170000"/>
              <a:buNone/>
            </a:pPr>
            <a:r>
              <a:t/>
            </a:r>
            <a:endParaRPr sz="1400"/>
          </a:p>
          <a:p>
            <a:pPr indent="-31750" lvl="0" marL="182880" rtl="0" algn="l">
              <a:spcBef>
                <a:spcPts val="560"/>
              </a:spcBef>
              <a:spcAft>
                <a:spcPts val="0"/>
              </a:spcAft>
              <a:buSzPct val="170000"/>
              <a:buNone/>
            </a:pPr>
            <a:r>
              <a:rPr lang="en-US" sz="1400"/>
              <a:t>The names of the features in the data set are abbreviated and the meaning of these features is difficult to understand. The full medical/technical names are hard to understand for most of us let alone their abbreviated form. To better understand the meaning of the features, we have the responsibility to explain some of the attributes of dataset as follows: • age: age in years • sex: sex (1 = male; 0 = female) • cp: chest pain type ( 0 = typical angina; 1 = atypical angina; 2 = non-anginal pain; 3 = asymptomatic) • trestbps; resting blood pressure (in mm Hg on admission to the hospital) • chol: serum cholestoral in mg/dl • fbs: (fasting blood sugar &gt; 120 mg/dl) (1 = true; 0 = false) • restecg: resting electrocardiographic results (0 = normal; 1 = having ST-T wave abnormality (T wave inversions and/or ST elevation or depression of &gt; 0.05 mV); 2 = showing probable or definite left ventricular hypertrophy by Estes' criteria) • thalach: maximum heart rate achieved • exang; exercise induced angina (1 = yes; 0 = no) • oldpeak: ST depression induced by exercise relative to rest • slope: the slope of the peak exercise ST segment (0 = upsloping; 1 = flat; 2 = downsloping) • ca: number of major vessels (0-3) colored by flourosopy • thal: (0 = error (in the original dataset 0 maps to NaN's); 1 = fixed defect; 2 = normal; 3 = reversable defect) • target (the lable): (0 = no disease; 1 = disease)</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0" y="304275"/>
            <a:ext cx="8229600" cy="516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Gill Sans"/>
              <a:buNone/>
            </a:pPr>
            <a:br>
              <a:rPr lang="en-US">
                <a:solidFill>
                  <a:srgbClr val="000000"/>
                </a:solidFill>
                <a:latin typeface="Gill Sans"/>
                <a:ea typeface="Gill Sans"/>
                <a:cs typeface="Gill Sans"/>
                <a:sym typeface="Gill Sans"/>
              </a:rPr>
            </a:br>
            <a:r>
              <a:rPr lang="en-US" sz="2333">
                <a:solidFill>
                  <a:srgbClr val="000000"/>
                </a:solidFill>
                <a:latin typeface="Gill Sans"/>
                <a:ea typeface="Gill Sans"/>
                <a:cs typeface="Gill Sans"/>
                <a:sym typeface="Gill Sans"/>
              </a:rPr>
              <a:t>Experimentation and Results Contd..</a:t>
            </a:r>
            <a:br>
              <a:rPr lang="en-US">
                <a:solidFill>
                  <a:srgbClr val="000000"/>
                </a:solidFill>
                <a:latin typeface="Gill Sans"/>
                <a:ea typeface="Gill Sans"/>
                <a:cs typeface="Gill Sans"/>
                <a:sym typeface="Gill Sans"/>
              </a:rPr>
            </a:br>
            <a:endParaRPr/>
          </a:p>
        </p:txBody>
      </p:sp>
      <p:sp>
        <p:nvSpPr>
          <p:cNvPr id="230" name="Google Shape;230;p30"/>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31750" lvl="0" marL="182880" rtl="0" algn="l">
              <a:spcBef>
                <a:spcPts val="560"/>
              </a:spcBef>
              <a:spcAft>
                <a:spcPts val="0"/>
              </a:spcAft>
              <a:buSzPts val="2380"/>
              <a:buNone/>
            </a:pPr>
            <a:r>
              <a:t/>
            </a:r>
            <a:endParaRPr/>
          </a:p>
        </p:txBody>
      </p:sp>
      <p:pic>
        <p:nvPicPr>
          <p:cNvPr id="231" name="Google Shape;231;p30"/>
          <p:cNvPicPr preferRelativeResize="0"/>
          <p:nvPr/>
        </p:nvPicPr>
        <p:blipFill rotWithShape="1">
          <a:blip r:embed="rId3">
            <a:alphaModFix/>
          </a:blip>
          <a:srcRect b="0" l="6260" r="-6260" t="0"/>
          <a:stretch/>
        </p:blipFill>
        <p:spPr>
          <a:xfrm>
            <a:off x="4938300" y="1108050"/>
            <a:ext cx="2818975" cy="2558050"/>
          </a:xfrm>
          <a:prstGeom prst="rect">
            <a:avLst/>
          </a:prstGeom>
          <a:noFill/>
          <a:ln>
            <a:noFill/>
          </a:ln>
        </p:spPr>
      </p:pic>
      <p:pic>
        <p:nvPicPr>
          <p:cNvPr id="232" name="Google Shape;232;p30"/>
          <p:cNvPicPr preferRelativeResize="0"/>
          <p:nvPr/>
        </p:nvPicPr>
        <p:blipFill>
          <a:blip r:embed="rId4">
            <a:alphaModFix/>
          </a:blip>
          <a:stretch>
            <a:fillRect/>
          </a:stretch>
        </p:blipFill>
        <p:spPr>
          <a:xfrm>
            <a:off x="631475" y="1187448"/>
            <a:ext cx="3000725" cy="262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Gill Sans"/>
              <a:buNone/>
            </a:pPr>
            <a:br>
              <a:rPr lang="en-US">
                <a:solidFill>
                  <a:srgbClr val="000000"/>
                </a:solidFill>
                <a:latin typeface="Gill Sans"/>
                <a:ea typeface="Gill Sans"/>
                <a:cs typeface="Gill Sans"/>
                <a:sym typeface="Gill Sans"/>
              </a:rPr>
            </a:br>
            <a:r>
              <a:rPr lang="en-US">
                <a:solidFill>
                  <a:srgbClr val="000000"/>
                </a:solidFill>
                <a:latin typeface="Gill Sans"/>
                <a:ea typeface="Gill Sans"/>
                <a:cs typeface="Gill Sans"/>
                <a:sym typeface="Gill Sans"/>
              </a:rPr>
              <a:t>Experimentation and Results Contd..</a:t>
            </a:r>
            <a:br>
              <a:rPr lang="en-US">
                <a:solidFill>
                  <a:srgbClr val="000000"/>
                </a:solidFill>
                <a:latin typeface="Gill Sans"/>
                <a:ea typeface="Gill Sans"/>
                <a:cs typeface="Gill Sans"/>
                <a:sym typeface="Gill Sans"/>
              </a:rPr>
            </a:br>
            <a:endParaRPr/>
          </a:p>
        </p:txBody>
      </p:sp>
      <p:sp>
        <p:nvSpPr>
          <p:cNvPr id="238" name="Google Shape;238;p31"/>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31750" lvl="0" marL="182880" rtl="0" algn="l">
              <a:spcBef>
                <a:spcPts val="560"/>
              </a:spcBef>
              <a:spcAft>
                <a:spcPts val="0"/>
              </a:spcAft>
              <a:buSzPts val="2380"/>
              <a:buNone/>
            </a:pPr>
            <a:r>
              <a:t/>
            </a:r>
            <a:endParaRPr/>
          </a:p>
        </p:txBody>
      </p:sp>
      <p:pic>
        <p:nvPicPr>
          <p:cNvPr id="239" name="Google Shape;239;p31"/>
          <p:cNvPicPr preferRelativeResize="0"/>
          <p:nvPr/>
        </p:nvPicPr>
        <p:blipFill>
          <a:blip r:embed="rId3">
            <a:alphaModFix/>
          </a:blip>
          <a:stretch>
            <a:fillRect/>
          </a:stretch>
        </p:blipFill>
        <p:spPr>
          <a:xfrm>
            <a:off x="4853700" y="1433913"/>
            <a:ext cx="3048000" cy="2686050"/>
          </a:xfrm>
          <a:prstGeom prst="rect">
            <a:avLst/>
          </a:prstGeom>
          <a:noFill/>
          <a:ln>
            <a:noFill/>
          </a:ln>
        </p:spPr>
      </p:pic>
      <p:pic>
        <p:nvPicPr>
          <p:cNvPr id="240" name="Google Shape;240;p31"/>
          <p:cNvPicPr preferRelativeResize="0"/>
          <p:nvPr/>
        </p:nvPicPr>
        <p:blipFill>
          <a:blip r:embed="rId4">
            <a:alphaModFix/>
          </a:blip>
          <a:stretch>
            <a:fillRect/>
          </a:stretch>
        </p:blipFill>
        <p:spPr>
          <a:xfrm>
            <a:off x="596925" y="1448188"/>
            <a:ext cx="3162300" cy="265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nvSpPr>
        <p:spPr>
          <a:xfrm>
            <a:off x="214282" y="206010"/>
            <a:ext cx="8719118" cy="856980"/>
          </a:xfrm>
          <a:prstGeom prst="rect">
            <a:avLst/>
          </a:prstGeom>
          <a:noFill/>
          <a:ln>
            <a:noFill/>
          </a:ln>
        </p:spPr>
        <p:txBody>
          <a:bodyPr anchorCtr="0" anchor="ctr" bIns="45000" lIns="90000" spcFirstLastPara="1" rIns="90000" wrap="square" tIns="45000">
            <a:normAutofit fontScale="55000" lnSpcReduction="2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4500">
                <a:solidFill>
                  <a:srgbClr val="572314"/>
                </a:solidFill>
                <a:latin typeface="Times New Roman"/>
                <a:ea typeface="Times New Roman"/>
                <a:cs typeface="Times New Roman"/>
                <a:sym typeface="Times New Roman"/>
              </a:rPr>
              <a:t>Summary(Key Findings)</a:t>
            </a:r>
            <a:br>
              <a:rPr b="1" lang="en-US" sz="4500">
                <a:solidFill>
                  <a:srgbClr val="572314"/>
                </a:solidFill>
                <a:latin typeface="Times New Roman"/>
                <a:ea typeface="Times New Roman"/>
                <a:cs typeface="Times New Roman"/>
                <a:sym typeface="Times New Roman"/>
              </a:rPr>
            </a:br>
            <a:endParaRPr b="1" sz="4500">
              <a:solidFill>
                <a:srgbClr val="572314"/>
              </a:solidFill>
              <a:latin typeface="Times New Roman"/>
              <a:ea typeface="Times New Roman"/>
              <a:cs typeface="Times New Roman"/>
              <a:sym typeface="Times New Roman"/>
            </a:endParaRPr>
          </a:p>
        </p:txBody>
      </p:sp>
      <p:sp>
        <p:nvSpPr>
          <p:cNvPr id="246" name="Google Shape;246;p32"/>
          <p:cNvSpPr txBox="1"/>
          <p:nvPr/>
        </p:nvSpPr>
        <p:spPr>
          <a:xfrm>
            <a:off x="357158" y="1085940"/>
            <a:ext cx="8576242" cy="3600180"/>
          </a:xfrm>
          <a:prstGeom prst="rect">
            <a:avLst/>
          </a:prstGeom>
          <a:noFill/>
          <a:ln>
            <a:noFill/>
          </a:ln>
        </p:spPr>
        <p:txBody>
          <a:bodyPr anchorCtr="0" anchor="t" bIns="45000" lIns="90000" spcFirstLastPara="1" rIns="90000" wrap="square" tIns="45000">
            <a:noAutofit/>
          </a:bodyPr>
          <a:lstStyle/>
          <a:p>
            <a:pPr indent="0" lvl="0" marL="457200" rtl="0" algn="l">
              <a:spcBef>
                <a:spcPts val="0"/>
              </a:spcBef>
              <a:spcAft>
                <a:spcPts val="0"/>
              </a:spcAft>
              <a:buSzPts val="1100"/>
              <a:buNone/>
            </a:pPr>
            <a:r>
              <a:t/>
            </a:r>
            <a:endParaRPr>
              <a:latin typeface="Gill Sans"/>
              <a:ea typeface="Gill Sans"/>
              <a:cs typeface="Gill Sans"/>
              <a:sym typeface="Gill Sans"/>
            </a:endParaRPr>
          </a:p>
          <a:p>
            <a:pPr indent="457200" lvl="0" marL="0" rtl="0" algn="l">
              <a:spcBef>
                <a:spcPts val="0"/>
              </a:spcBef>
              <a:spcAft>
                <a:spcPts val="0"/>
              </a:spcAft>
              <a:buSzPts val="1100"/>
              <a:buNone/>
            </a:pPr>
            <a:r>
              <a:rPr lang="en-US">
                <a:latin typeface="Gill Sans"/>
                <a:ea typeface="Gill Sans"/>
                <a:cs typeface="Gill Sans"/>
                <a:sym typeface="Gill Sans"/>
              </a:rPr>
              <a:t>Hybrid Method Development and Evaluation</a:t>
            </a:r>
            <a:endParaRPr>
              <a:latin typeface="Gill Sans"/>
              <a:ea typeface="Gill Sans"/>
              <a:cs typeface="Gill Sans"/>
              <a:sym typeface="Gill Sans"/>
            </a:endParaRPr>
          </a:p>
          <a:p>
            <a:pPr indent="457200" lvl="0" marL="0" rtl="0" algn="l">
              <a:spcBef>
                <a:spcPts val="0"/>
              </a:spcBef>
              <a:spcAft>
                <a:spcPts val="0"/>
              </a:spcAft>
              <a:buSzPts val="1100"/>
              <a:buNone/>
            </a:pPr>
            <a:r>
              <a:t/>
            </a:r>
            <a:endParaRPr>
              <a:latin typeface="Gill Sans"/>
              <a:ea typeface="Gill Sans"/>
              <a:cs typeface="Gill Sans"/>
              <a:sym typeface="Gill Sans"/>
            </a:endParaRPr>
          </a:p>
          <a:p>
            <a:pPr indent="0" lvl="0" marL="457200" rtl="0" algn="l">
              <a:spcBef>
                <a:spcPts val="0"/>
              </a:spcBef>
              <a:spcAft>
                <a:spcPts val="0"/>
              </a:spcAft>
              <a:buSzPts val="1100"/>
              <a:buNone/>
            </a:pPr>
            <a:r>
              <a:rPr lang="en-US">
                <a:latin typeface="Gill Sans"/>
                <a:ea typeface="Gill Sans"/>
                <a:cs typeface="Gill Sans"/>
                <a:sym typeface="Gill Sans"/>
              </a:rPr>
              <a:t>High Accuracy with SVM</a:t>
            </a:r>
            <a:endParaRPr>
              <a:latin typeface="Gill Sans"/>
              <a:ea typeface="Gill Sans"/>
              <a:cs typeface="Gill Sans"/>
              <a:sym typeface="Gill Sans"/>
            </a:endParaRPr>
          </a:p>
          <a:p>
            <a:pPr indent="0" lvl="0" marL="457200" rtl="0" algn="l">
              <a:spcBef>
                <a:spcPts val="0"/>
              </a:spcBef>
              <a:spcAft>
                <a:spcPts val="0"/>
              </a:spcAft>
              <a:buSzPts val="1100"/>
              <a:buNone/>
            </a:pPr>
            <a:r>
              <a:t/>
            </a:r>
            <a:endParaRPr>
              <a:latin typeface="Gill Sans"/>
              <a:ea typeface="Gill Sans"/>
              <a:cs typeface="Gill Sans"/>
              <a:sym typeface="Gill Sans"/>
            </a:endParaRPr>
          </a:p>
          <a:p>
            <a:pPr indent="0" lvl="0" marL="457200" rtl="0" algn="l">
              <a:spcBef>
                <a:spcPts val="0"/>
              </a:spcBef>
              <a:spcAft>
                <a:spcPts val="0"/>
              </a:spcAft>
              <a:buSzPts val="1100"/>
              <a:buNone/>
            </a:pPr>
            <a:r>
              <a:rPr lang="en-US">
                <a:latin typeface="Gill Sans"/>
                <a:ea typeface="Gill Sans"/>
                <a:cs typeface="Gill Sans"/>
                <a:sym typeface="Gill Sans"/>
              </a:rPr>
              <a:t>Combining Machine Learning and Deep Learning Techniques</a:t>
            </a:r>
            <a:endParaRPr>
              <a:latin typeface="Gill Sans"/>
              <a:ea typeface="Gill Sans"/>
              <a:cs typeface="Gill Sans"/>
              <a:sym typeface="Gill Sans"/>
            </a:endParaRPr>
          </a:p>
          <a:p>
            <a:pPr indent="0" lvl="0" marL="457200" rtl="0" algn="l">
              <a:spcBef>
                <a:spcPts val="0"/>
              </a:spcBef>
              <a:spcAft>
                <a:spcPts val="0"/>
              </a:spcAft>
              <a:buSzPts val="1100"/>
              <a:buNone/>
            </a:pPr>
            <a:r>
              <a:t/>
            </a:r>
            <a:endParaRPr>
              <a:latin typeface="Gill Sans"/>
              <a:ea typeface="Gill Sans"/>
              <a:cs typeface="Gill Sans"/>
              <a:sym typeface="Gill Sans"/>
            </a:endParaRPr>
          </a:p>
          <a:p>
            <a:pPr indent="0" lvl="0" marL="457200" rtl="0" algn="l">
              <a:spcBef>
                <a:spcPts val="0"/>
              </a:spcBef>
              <a:spcAft>
                <a:spcPts val="0"/>
              </a:spcAft>
              <a:buSzPts val="1100"/>
              <a:buNone/>
            </a:pPr>
            <a:r>
              <a:rPr lang="en-US">
                <a:latin typeface="Gill Sans"/>
                <a:ea typeface="Gill Sans"/>
                <a:cs typeface="Gill Sans"/>
                <a:sym typeface="Gill Sans"/>
              </a:rPr>
              <a:t>Deep Learning with Feature Augmentation</a:t>
            </a:r>
            <a:endParaRPr>
              <a:latin typeface="Gill Sans"/>
              <a:ea typeface="Gill Sans"/>
              <a:cs typeface="Gill Sans"/>
              <a:sym typeface="Gill Sans"/>
            </a:endParaRPr>
          </a:p>
          <a:p>
            <a:pPr indent="0" lvl="0" marL="457200" rtl="0" algn="l">
              <a:spcBef>
                <a:spcPts val="0"/>
              </a:spcBef>
              <a:spcAft>
                <a:spcPts val="0"/>
              </a:spcAft>
              <a:buSzPts val="1100"/>
              <a:buNone/>
            </a:pPr>
            <a:r>
              <a:t/>
            </a:r>
            <a:endParaRPr>
              <a:latin typeface="Gill Sans"/>
              <a:ea typeface="Gill Sans"/>
              <a:cs typeface="Gill Sans"/>
              <a:sym typeface="Gill Sans"/>
            </a:endParaRPr>
          </a:p>
          <a:p>
            <a:pPr indent="0" lvl="0" marL="457200" rtl="0" algn="l">
              <a:spcBef>
                <a:spcPts val="0"/>
              </a:spcBef>
              <a:spcAft>
                <a:spcPts val="0"/>
              </a:spcAft>
              <a:buClr>
                <a:schemeClr val="dk1"/>
              </a:buClr>
              <a:buSzPts val="1100"/>
              <a:buFont typeface="Arial"/>
              <a:buNone/>
            </a:pPr>
            <a:r>
              <a:rPr lang="en-US">
                <a:latin typeface="Gill Sans"/>
                <a:ea typeface="Gill Sans"/>
                <a:cs typeface="Gill Sans"/>
                <a:sym typeface="Gill Sans"/>
              </a:rPr>
              <a:t>Challenges in Existing Models</a:t>
            </a:r>
            <a:endParaRPr>
              <a:latin typeface="Gill Sans"/>
              <a:ea typeface="Gill Sans"/>
              <a:cs typeface="Gill Sans"/>
              <a:sym typeface="Gill Sans"/>
            </a:endParaRPr>
          </a:p>
          <a:p>
            <a:pPr indent="0" lvl="0" marL="0" marR="0" rtl="0" algn="l">
              <a:lnSpc>
                <a:spcPct val="100000"/>
              </a:lnSpc>
              <a:spcBef>
                <a:spcPts val="0"/>
              </a:spcBef>
              <a:spcAft>
                <a:spcPts val="0"/>
              </a:spcAft>
              <a:buNone/>
            </a:pPr>
            <a:r>
              <a:t/>
            </a:r>
            <a:endParaRPr sz="800">
              <a:latin typeface="Gill Sans"/>
              <a:ea typeface="Gill Sans"/>
              <a:cs typeface="Gill Sans"/>
              <a:sym typeface="Gill Sans"/>
            </a:endParaRPr>
          </a:p>
        </p:txBody>
      </p:sp>
      <p:sp>
        <p:nvSpPr>
          <p:cNvPr id="247" name="Google Shape;247;p32"/>
          <p:cNvSpPr txBox="1"/>
          <p:nvPr/>
        </p:nvSpPr>
        <p:spPr>
          <a:xfrm>
            <a:off x="8613720" y="4729050"/>
            <a:ext cx="456840" cy="3569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571472" y="206010"/>
            <a:ext cx="8361928" cy="856980"/>
          </a:xfrm>
          <a:prstGeom prst="rect">
            <a:avLst/>
          </a:prstGeom>
          <a:noFill/>
          <a:ln>
            <a:noFill/>
          </a:ln>
        </p:spPr>
        <p:txBody>
          <a:bodyPr anchorCtr="0" anchor="ctr" bIns="45000" lIns="90000" spcFirstLastPara="1" rIns="90000" wrap="square" tIns="45000">
            <a:normAutofit fontScale="66500" lnSpcReduction="20000"/>
          </a:bodyPr>
          <a:lstStyle/>
          <a:p>
            <a:pPr indent="0" lvl="0" marL="0" marR="0" rtl="0" algn="l">
              <a:lnSpc>
                <a:spcPct val="100000"/>
              </a:lnSpc>
              <a:spcBef>
                <a:spcPts val="0"/>
              </a:spcBef>
              <a:spcAft>
                <a:spcPts val="0"/>
              </a:spcAft>
              <a:buNone/>
            </a:pPr>
            <a:r>
              <a:rPr b="1" i="0" lang="en-US" sz="4300" u="none" cap="none" strike="noStrike">
                <a:solidFill>
                  <a:srgbClr val="572314"/>
                </a:solidFill>
                <a:latin typeface="Times New Roman"/>
                <a:ea typeface="Times New Roman"/>
                <a:cs typeface="Times New Roman"/>
                <a:sym typeface="Times New Roman"/>
              </a:rPr>
              <a:t>Presentation Outline</a:t>
            </a:r>
            <a:br>
              <a:rPr b="0" i="0" lang="en-US" sz="1800" u="none" cap="none" strike="noStrike">
                <a:solidFill>
                  <a:schemeClr val="dk1"/>
                </a:solidFill>
                <a:latin typeface="Times New Roman"/>
                <a:ea typeface="Times New Roman"/>
                <a:cs typeface="Times New Roman"/>
                <a:sym typeface="Times New Roman"/>
              </a:rPr>
            </a:br>
            <a:endParaRPr b="0" i="0" sz="4300" u="none" cap="none" strike="noStrike">
              <a:solidFill>
                <a:srgbClr val="000000"/>
              </a:solidFill>
              <a:latin typeface="Times New Roman"/>
              <a:ea typeface="Times New Roman"/>
              <a:cs typeface="Times New Roman"/>
              <a:sym typeface="Times New Roman"/>
            </a:endParaRPr>
          </a:p>
        </p:txBody>
      </p:sp>
      <p:sp>
        <p:nvSpPr>
          <p:cNvPr id="105" name="Google Shape;105;p15"/>
          <p:cNvSpPr txBox="1"/>
          <p:nvPr/>
        </p:nvSpPr>
        <p:spPr>
          <a:xfrm>
            <a:off x="428596" y="642924"/>
            <a:ext cx="8504804" cy="4043196"/>
          </a:xfrm>
          <a:prstGeom prst="rect">
            <a:avLst/>
          </a:prstGeom>
          <a:noFill/>
          <a:ln>
            <a:noFill/>
          </a:ln>
        </p:spPr>
        <p:txBody>
          <a:bodyPr anchorCtr="0" anchor="t" bIns="45000" lIns="90000" spcFirstLastPara="1" rIns="90000" wrap="square" tIns="45000">
            <a:noAutofit/>
          </a:bodyPr>
          <a:lstStyle/>
          <a:p>
            <a:pPr indent="-282959" lvl="0" marL="365760" marR="0" rtl="0" algn="l">
              <a:lnSpc>
                <a:spcPct val="100000"/>
              </a:lnSpc>
              <a:spcBef>
                <a:spcPts val="0"/>
              </a:spcBef>
              <a:spcAft>
                <a:spcPts val="0"/>
              </a:spcAft>
              <a:buClr>
                <a:srgbClr val="3891A7"/>
              </a:buClr>
              <a:buSzPts val="1280"/>
              <a:buFont typeface="Noto Sans Symbols"/>
              <a:buChar char="▪"/>
            </a:pPr>
            <a:r>
              <a:rPr b="0" i="0" lang="en-US" sz="1600" u="none" cap="none" strike="noStrike">
                <a:solidFill>
                  <a:srgbClr val="000000"/>
                </a:solidFill>
                <a:latin typeface="Gill Sans"/>
                <a:ea typeface="Gill Sans"/>
                <a:cs typeface="Gill Sans"/>
                <a:sym typeface="Gill Sans"/>
              </a:rPr>
              <a:t>Introduction</a:t>
            </a:r>
            <a:endParaRPr/>
          </a:p>
          <a:p>
            <a:pPr indent="-237240" lvl="1" marL="640080" marR="0" rtl="0" algn="l">
              <a:lnSpc>
                <a:spcPct val="100000"/>
              </a:lnSpc>
              <a:spcBef>
                <a:spcPts val="0"/>
              </a:spcBef>
              <a:spcAft>
                <a:spcPts val="0"/>
              </a:spcAft>
              <a:buClr>
                <a:srgbClr val="3891A7"/>
              </a:buClr>
              <a:buSzPts val="1400"/>
              <a:buFont typeface="Noto Sans Symbols"/>
              <a:buChar char="▪"/>
            </a:pPr>
            <a:r>
              <a:rPr b="0" i="0" lang="en-US" sz="1400" u="none" cap="none" strike="noStrike">
                <a:solidFill>
                  <a:srgbClr val="0070C0"/>
                </a:solidFill>
                <a:latin typeface="Gill Sans"/>
                <a:ea typeface="Gill Sans"/>
                <a:cs typeface="Gill Sans"/>
                <a:sym typeface="Gill Sans"/>
              </a:rPr>
              <a:t>Motivations</a:t>
            </a:r>
            <a:endParaRPr/>
          </a:p>
          <a:p>
            <a:pPr indent="-237240" lvl="1" marL="640080" marR="0" rtl="0" algn="l">
              <a:lnSpc>
                <a:spcPct val="100000"/>
              </a:lnSpc>
              <a:spcBef>
                <a:spcPts val="0"/>
              </a:spcBef>
              <a:spcAft>
                <a:spcPts val="0"/>
              </a:spcAft>
              <a:buClr>
                <a:srgbClr val="3891A7"/>
              </a:buClr>
              <a:buSzPts val="1400"/>
              <a:buFont typeface="Noto Sans Symbols"/>
              <a:buChar char="▪"/>
            </a:pPr>
            <a:r>
              <a:rPr b="0" i="0" lang="en-US" sz="1400" u="none" cap="none" strike="noStrike">
                <a:solidFill>
                  <a:srgbClr val="0070C0"/>
                </a:solidFill>
                <a:latin typeface="Gill Sans"/>
                <a:ea typeface="Gill Sans"/>
                <a:cs typeface="Gill Sans"/>
                <a:sym typeface="Gill Sans"/>
              </a:rPr>
              <a:t>Uniqueness of the work</a:t>
            </a:r>
            <a:endParaRPr b="0" i="0" sz="1400" u="none" cap="none" strike="noStrike">
              <a:solidFill>
                <a:srgbClr val="0070C0"/>
              </a:solidFill>
              <a:latin typeface="Gill Sans"/>
              <a:ea typeface="Gill Sans"/>
              <a:cs typeface="Gill Sans"/>
              <a:sym typeface="Gill Sans"/>
            </a:endParaRPr>
          </a:p>
          <a:p>
            <a:pPr indent="-282959" lvl="0" marL="365760" marR="0" rtl="0" algn="l">
              <a:lnSpc>
                <a:spcPct val="100000"/>
              </a:lnSpc>
              <a:spcBef>
                <a:spcPts val="601"/>
              </a:spcBef>
              <a:spcAft>
                <a:spcPts val="0"/>
              </a:spcAft>
              <a:buClr>
                <a:srgbClr val="3891A7"/>
              </a:buClr>
              <a:buSzPts val="1280"/>
              <a:buFont typeface="Noto Sans Symbols"/>
              <a:buChar char="▪"/>
            </a:pPr>
            <a:r>
              <a:rPr b="0" i="0" lang="en-US" sz="1600" u="none" cap="none" strike="noStrike">
                <a:solidFill>
                  <a:srgbClr val="000000"/>
                </a:solidFill>
                <a:latin typeface="Gill Sans"/>
                <a:ea typeface="Gill Sans"/>
                <a:cs typeface="Gill Sans"/>
                <a:sym typeface="Gill Sans"/>
              </a:rPr>
              <a:t>Literature Survey</a:t>
            </a:r>
            <a:endParaRPr b="0" i="0" sz="1600" u="none" cap="none" strike="noStrike">
              <a:solidFill>
                <a:srgbClr val="000000"/>
              </a:solidFill>
              <a:latin typeface="Gill Sans"/>
              <a:ea typeface="Gill Sans"/>
              <a:cs typeface="Gill Sans"/>
              <a:sym typeface="Gill Sans"/>
            </a:endParaRPr>
          </a:p>
          <a:p>
            <a:pPr indent="-237240" lvl="1" marL="640080" marR="0" rtl="0" algn="l">
              <a:lnSpc>
                <a:spcPct val="100000"/>
              </a:lnSpc>
              <a:spcBef>
                <a:spcPts val="550"/>
              </a:spcBef>
              <a:spcAft>
                <a:spcPts val="0"/>
              </a:spcAft>
              <a:buClr>
                <a:srgbClr val="3891A7"/>
              </a:buClr>
              <a:buSzPts val="1400"/>
              <a:buFont typeface="Noto Sans Symbols"/>
              <a:buChar char="▪"/>
            </a:pPr>
            <a:r>
              <a:rPr b="0" i="0" lang="en-US" sz="1400" u="none" cap="none" strike="noStrike">
                <a:solidFill>
                  <a:srgbClr val="0070C0"/>
                </a:solidFill>
                <a:latin typeface="Gill Sans"/>
                <a:ea typeface="Gill Sans"/>
                <a:cs typeface="Gill Sans"/>
                <a:sym typeface="Gill Sans"/>
              </a:rPr>
              <a:t>Existing System</a:t>
            </a:r>
            <a:endParaRPr/>
          </a:p>
          <a:p>
            <a:pPr indent="-237240" lvl="1" marL="640080" marR="0" rtl="0" algn="l">
              <a:lnSpc>
                <a:spcPct val="100000"/>
              </a:lnSpc>
              <a:spcBef>
                <a:spcPts val="550"/>
              </a:spcBef>
              <a:spcAft>
                <a:spcPts val="0"/>
              </a:spcAft>
              <a:buClr>
                <a:srgbClr val="3891A7"/>
              </a:buClr>
              <a:buSzPts val="1400"/>
              <a:buFont typeface="Noto Sans Symbols"/>
              <a:buChar char="▪"/>
            </a:pPr>
            <a:r>
              <a:rPr b="0" i="0" lang="en-US" sz="1400" u="none" cap="none" strike="noStrike">
                <a:solidFill>
                  <a:srgbClr val="0070C0"/>
                </a:solidFill>
                <a:latin typeface="Gill Sans"/>
                <a:ea typeface="Gill Sans"/>
                <a:cs typeface="Gill Sans"/>
                <a:sym typeface="Gill Sans"/>
              </a:rPr>
              <a:t>Problem Identification</a:t>
            </a:r>
            <a:endParaRPr/>
          </a:p>
          <a:p>
            <a:pPr indent="-282959" lvl="0" marL="365760" marR="0" rtl="0" algn="l">
              <a:lnSpc>
                <a:spcPct val="100000"/>
              </a:lnSpc>
              <a:spcBef>
                <a:spcPts val="601"/>
              </a:spcBef>
              <a:spcAft>
                <a:spcPts val="0"/>
              </a:spcAft>
              <a:buClr>
                <a:srgbClr val="3891A7"/>
              </a:buClr>
              <a:buSzPts val="1280"/>
              <a:buFont typeface="Noto Sans Symbols"/>
              <a:buChar char="▪"/>
            </a:pPr>
            <a:r>
              <a:rPr b="0" i="0" lang="en-US" sz="1600" u="none" cap="none" strike="noStrike">
                <a:solidFill>
                  <a:srgbClr val="000000"/>
                </a:solidFill>
                <a:latin typeface="Gill Sans"/>
                <a:ea typeface="Gill Sans"/>
                <a:cs typeface="Gill Sans"/>
                <a:sym typeface="Gill Sans"/>
              </a:rPr>
              <a:t>Schematic Layout OR Model Diagram</a:t>
            </a:r>
            <a:endParaRPr b="0" i="0" sz="1600" u="none" cap="none" strike="noStrike">
              <a:solidFill>
                <a:srgbClr val="000000"/>
              </a:solidFill>
              <a:latin typeface="Gill Sans"/>
              <a:ea typeface="Gill Sans"/>
              <a:cs typeface="Gill Sans"/>
              <a:sym typeface="Gill Sans"/>
            </a:endParaRPr>
          </a:p>
          <a:p>
            <a:pPr indent="-282959" lvl="0" marL="365760" marR="0" rtl="0" algn="l">
              <a:lnSpc>
                <a:spcPct val="100000"/>
              </a:lnSpc>
              <a:spcBef>
                <a:spcPts val="601"/>
              </a:spcBef>
              <a:spcAft>
                <a:spcPts val="0"/>
              </a:spcAft>
              <a:buClr>
                <a:srgbClr val="3891A7"/>
              </a:buClr>
              <a:buSzPts val="1280"/>
              <a:buFont typeface="Noto Sans Symbols"/>
              <a:buChar char="▪"/>
            </a:pPr>
            <a:r>
              <a:rPr b="0" i="0" lang="en-US" sz="1600" u="none" cap="none" strike="noStrike">
                <a:solidFill>
                  <a:srgbClr val="000000"/>
                </a:solidFill>
                <a:latin typeface="Gill Sans"/>
                <a:ea typeface="Gill Sans"/>
                <a:cs typeface="Gill Sans"/>
                <a:sym typeface="Gill Sans"/>
              </a:rPr>
              <a:t>Methods OR Tools OR Algorithms used</a:t>
            </a:r>
            <a:endParaRPr/>
          </a:p>
          <a:p>
            <a:pPr indent="-282959" lvl="0" marL="365760" marR="0" rtl="0" algn="l">
              <a:lnSpc>
                <a:spcPct val="100000"/>
              </a:lnSpc>
              <a:spcBef>
                <a:spcPts val="601"/>
              </a:spcBef>
              <a:spcAft>
                <a:spcPts val="0"/>
              </a:spcAft>
              <a:buClr>
                <a:srgbClr val="3891A7"/>
              </a:buClr>
              <a:buSzPts val="1280"/>
              <a:buFont typeface="Noto Sans Symbols"/>
              <a:buChar char="▪"/>
            </a:pPr>
            <a:r>
              <a:rPr b="0" i="0" lang="en-US" sz="1600" u="none" cap="none" strike="noStrike">
                <a:solidFill>
                  <a:srgbClr val="000000"/>
                </a:solidFill>
                <a:latin typeface="Gill Sans"/>
                <a:ea typeface="Gill Sans"/>
                <a:cs typeface="Gill Sans"/>
                <a:sym typeface="Gill Sans"/>
              </a:rPr>
              <a:t>Experimentation and Results</a:t>
            </a:r>
            <a:endParaRPr/>
          </a:p>
          <a:p>
            <a:pPr indent="-237240" lvl="1" marL="640080" marR="0" rtl="0" algn="l">
              <a:spcBef>
                <a:spcPts val="0"/>
              </a:spcBef>
              <a:spcAft>
                <a:spcPts val="0"/>
              </a:spcAft>
              <a:buClr>
                <a:srgbClr val="3891A7"/>
              </a:buClr>
              <a:buSzPts val="1120"/>
              <a:buFont typeface="Noto Sans Symbols"/>
              <a:buChar char="▪"/>
            </a:pPr>
            <a:r>
              <a:rPr b="0" i="0" lang="en-US" sz="1400" u="none" cap="none" strike="noStrike">
                <a:solidFill>
                  <a:srgbClr val="0070C0"/>
                </a:solidFill>
                <a:latin typeface="Gill Sans"/>
                <a:ea typeface="Gill Sans"/>
                <a:cs typeface="Gill Sans"/>
                <a:sym typeface="Gill Sans"/>
              </a:rPr>
              <a:t>System Specifications</a:t>
            </a:r>
            <a:endParaRPr b="0" i="0" sz="1400" u="none" cap="none" strike="noStrike">
              <a:solidFill>
                <a:srgbClr val="0070C0"/>
              </a:solidFill>
              <a:latin typeface="Gill Sans"/>
              <a:ea typeface="Gill Sans"/>
              <a:cs typeface="Gill Sans"/>
              <a:sym typeface="Gill Sans"/>
            </a:endParaRPr>
          </a:p>
          <a:p>
            <a:pPr indent="-237240" lvl="1" marL="640080" marR="0" rtl="0" algn="l">
              <a:spcBef>
                <a:spcPts val="0"/>
              </a:spcBef>
              <a:spcAft>
                <a:spcPts val="0"/>
              </a:spcAft>
              <a:buClr>
                <a:srgbClr val="3891A7"/>
              </a:buClr>
              <a:buSzPts val="1120"/>
              <a:buFont typeface="Noto Sans Symbols"/>
              <a:buChar char="▪"/>
            </a:pPr>
            <a:r>
              <a:rPr b="0" i="0" lang="en-US" sz="1400" u="none" cap="none" strike="noStrike">
                <a:solidFill>
                  <a:srgbClr val="0070C0"/>
                </a:solidFill>
                <a:latin typeface="Gill Sans"/>
                <a:ea typeface="Gill Sans"/>
                <a:cs typeface="Gill Sans"/>
                <a:sym typeface="Gill Sans"/>
              </a:rPr>
              <a:t>Datasets Description</a:t>
            </a:r>
            <a:endParaRPr/>
          </a:p>
          <a:p>
            <a:pPr indent="-237240" lvl="1" marL="640080" marR="0" rtl="0" algn="l">
              <a:spcBef>
                <a:spcPts val="0"/>
              </a:spcBef>
              <a:spcAft>
                <a:spcPts val="0"/>
              </a:spcAft>
              <a:buClr>
                <a:srgbClr val="3891A7"/>
              </a:buClr>
              <a:buSzPts val="1120"/>
              <a:buFont typeface="Noto Sans Symbols"/>
              <a:buChar char="▪"/>
            </a:pPr>
            <a:r>
              <a:rPr b="0" i="0" lang="en-US" sz="1400" u="none" cap="none" strike="noStrike">
                <a:solidFill>
                  <a:srgbClr val="0070C0"/>
                </a:solidFill>
                <a:latin typeface="Gill Sans"/>
                <a:ea typeface="Gill Sans"/>
                <a:cs typeface="Gill Sans"/>
                <a:sym typeface="Gill Sans"/>
              </a:rPr>
              <a:t>Parameters used (if any</a:t>
            </a:r>
            <a:r>
              <a:rPr b="0" i="0" lang="en-US" sz="1600" u="none" cap="none" strike="noStrike">
                <a:solidFill>
                  <a:srgbClr val="0070C0"/>
                </a:solidFill>
                <a:latin typeface="Gill Sans"/>
                <a:ea typeface="Gill Sans"/>
                <a:cs typeface="Gill Sans"/>
                <a:sym typeface="Gill Sans"/>
              </a:rPr>
              <a:t>)</a:t>
            </a:r>
            <a:endParaRPr/>
          </a:p>
          <a:p>
            <a:pPr indent="-237240" lvl="1" marL="640080" marR="0" rtl="0" algn="l">
              <a:spcBef>
                <a:spcPts val="0"/>
              </a:spcBef>
              <a:spcAft>
                <a:spcPts val="0"/>
              </a:spcAft>
              <a:buClr>
                <a:srgbClr val="3891A7"/>
              </a:buClr>
              <a:buSzPts val="1120"/>
              <a:buFont typeface="Noto Sans Symbols"/>
              <a:buChar char="▪"/>
            </a:pPr>
            <a:r>
              <a:rPr b="0" i="0" lang="en-US" sz="1400" u="none" cap="none" strike="noStrike">
                <a:solidFill>
                  <a:srgbClr val="0070C0"/>
                </a:solidFill>
                <a:latin typeface="Gill Sans"/>
                <a:ea typeface="Gill Sans"/>
                <a:cs typeface="Gill Sans"/>
                <a:sym typeface="Gill Sans"/>
              </a:rPr>
              <a:t>Experimental outcomes (Tables and Figures)</a:t>
            </a:r>
            <a:endParaRPr/>
          </a:p>
          <a:p>
            <a:pPr indent="-282959" lvl="0" marL="365760" marR="0" rtl="0" algn="l">
              <a:lnSpc>
                <a:spcPct val="100000"/>
              </a:lnSpc>
              <a:spcBef>
                <a:spcPts val="601"/>
              </a:spcBef>
              <a:spcAft>
                <a:spcPts val="0"/>
              </a:spcAft>
              <a:buClr>
                <a:srgbClr val="3891A7"/>
              </a:buClr>
              <a:buSzPts val="1280"/>
              <a:buFont typeface="Noto Sans Symbols"/>
              <a:buChar char="▪"/>
            </a:pPr>
            <a:r>
              <a:rPr b="0" i="0" lang="en-US" sz="1600" u="none" cap="none" strike="noStrike">
                <a:solidFill>
                  <a:srgbClr val="000000"/>
                </a:solidFill>
                <a:latin typeface="Gill Sans"/>
                <a:ea typeface="Gill Sans"/>
                <a:cs typeface="Gill Sans"/>
                <a:sym typeface="Gill Sans"/>
              </a:rPr>
              <a:t>Summary (Key findings)</a:t>
            </a:r>
            <a:endParaRPr b="0" i="0" sz="1600" u="none" cap="none" strike="noStrike">
              <a:solidFill>
                <a:srgbClr val="000000"/>
              </a:solidFill>
              <a:latin typeface="Gill Sans"/>
              <a:ea typeface="Gill Sans"/>
              <a:cs typeface="Gill Sans"/>
              <a:sym typeface="Gill Sans"/>
            </a:endParaRPr>
          </a:p>
          <a:p>
            <a:pPr indent="-282959" lvl="1" marL="365760" marR="0" rtl="0" algn="l">
              <a:spcBef>
                <a:spcPts val="601"/>
              </a:spcBef>
              <a:spcAft>
                <a:spcPts val="0"/>
              </a:spcAft>
              <a:buClr>
                <a:srgbClr val="3891A7"/>
              </a:buClr>
              <a:buSzPts val="1280"/>
              <a:buFont typeface="Noto Sans Symbols"/>
              <a:buChar char="▪"/>
            </a:pPr>
            <a:r>
              <a:rPr b="0" i="0" lang="en-US" sz="1600" u="none" cap="none" strike="noStrike">
                <a:solidFill>
                  <a:srgbClr val="000000"/>
                </a:solidFill>
                <a:latin typeface="Gill Sans"/>
                <a:ea typeface="Gill Sans"/>
                <a:cs typeface="Gill Sans"/>
                <a:sym typeface="Gill Sans"/>
              </a:rPr>
              <a:t>Bibliography</a:t>
            </a:r>
            <a:endParaRPr b="0" i="0" sz="1600" u="none" cap="none" strike="noStrike">
              <a:solidFill>
                <a:srgbClr val="000000"/>
              </a:solidFill>
              <a:latin typeface="Gill Sans"/>
              <a:ea typeface="Gill Sans"/>
              <a:cs typeface="Gill Sans"/>
              <a:sym typeface="Gill Sans"/>
            </a:endParaRPr>
          </a:p>
        </p:txBody>
      </p:sp>
      <p:sp>
        <p:nvSpPr>
          <p:cNvPr id="106" name="Google Shape;106;p15"/>
          <p:cNvSpPr txBox="1"/>
          <p:nvPr/>
        </p:nvSpPr>
        <p:spPr>
          <a:xfrm>
            <a:off x="8613720" y="4729050"/>
            <a:ext cx="456840" cy="3569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i="0" lang="en-US" sz="1200" u="none" cap="none" strike="noStrike">
                <a:solidFill>
                  <a:srgbClr val="B5A989"/>
                </a:solidFill>
                <a:latin typeface="Gill Sans"/>
                <a:ea typeface="Gill Sans"/>
                <a:cs typeface="Gill Sans"/>
                <a:sym typeface="Gill Sans"/>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500034" y="426751"/>
            <a:ext cx="8433366" cy="553998"/>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572314"/>
              </a:buClr>
              <a:buSzPts val="2500"/>
              <a:buFont typeface="Times New Roman"/>
              <a:buNone/>
            </a:pPr>
            <a:r>
              <a:rPr b="1" lang="en-US">
                <a:solidFill>
                  <a:srgbClr val="572314"/>
                </a:solidFill>
                <a:latin typeface="Times New Roman"/>
                <a:ea typeface="Times New Roman"/>
                <a:cs typeface="Times New Roman"/>
                <a:sym typeface="Times New Roman"/>
              </a:rPr>
              <a:t>Bibliography</a:t>
            </a:r>
            <a:endParaRPr b="1">
              <a:solidFill>
                <a:srgbClr val="572314"/>
              </a:solidFill>
              <a:latin typeface="Times New Roman"/>
              <a:ea typeface="Times New Roman"/>
              <a:cs typeface="Times New Roman"/>
              <a:sym typeface="Times New Roman"/>
            </a:endParaRPr>
          </a:p>
        </p:txBody>
      </p:sp>
      <p:sp>
        <p:nvSpPr>
          <p:cNvPr id="253" name="Google Shape;253;p33"/>
          <p:cNvSpPr txBox="1"/>
          <p:nvPr>
            <p:ph idx="1" type="body"/>
          </p:nvPr>
        </p:nvSpPr>
        <p:spPr>
          <a:xfrm>
            <a:off x="720000" y="1046475"/>
            <a:ext cx="7704000" cy="356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US" sz="1400" u="sng">
                <a:solidFill>
                  <a:schemeClr val="hlink"/>
                </a:solidFill>
                <a:hlinkClick r:id="rId3"/>
              </a:rPr>
              <a:t>Effective Heart Disease Prediction Using Hybrid Machine Learning Techniques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u="sng">
                <a:solidFill>
                  <a:schemeClr val="hlink"/>
                </a:solidFill>
                <a:hlinkClick r:id="rId4"/>
              </a:rPr>
              <a:t>Heart disease prediction using supervised machine learning algorithms: Performance analysis and comparison</a:t>
            </a:r>
            <a:endParaRPr sz="1400"/>
          </a:p>
          <a:p>
            <a:pPr indent="-228600" lvl="0" marL="457200" rtl="0" algn="l">
              <a:lnSpc>
                <a:spcPct val="100000"/>
              </a:lnSpc>
              <a:spcBef>
                <a:spcPts val="0"/>
              </a:spcBef>
              <a:spcAft>
                <a:spcPts val="0"/>
              </a:spcAft>
              <a:buClr>
                <a:schemeClr val="dk1"/>
              </a:buClr>
              <a:buSzPts val="1200"/>
              <a:buFont typeface="Quicksand"/>
              <a:buNone/>
            </a:pPr>
            <a:r>
              <a:t/>
            </a:r>
            <a:endParaRPr sz="1400"/>
          </a:p>
          <a:p>
            <a:pPr indent="-317500" lvl="0" marL="457200" rtl="0" algn="l">
              <a:spcBef>
                <a:spcPts val="0"/>
              </a:spcBef>
              <a:spcAft>
                <a:spcPts val="0"/>
              </a:spcAft>
              <a:buSzPts val="1400"/>
              <a:buAutoNum type="arabicPeriod"/>
            </a:pPr>
            <a:r>
              <a:rPr lang="en-US" sz="1400" u="sng">
                <a:solidFill>
                  <a:schemeClr val="hlink"/>
                </a:solidFill>
                <a:hlinkClick r:id="rId5"/>
              </a:rPr>
              <a:t>Heart disease risk prediction using deep learning techniques with feature augmentation</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u="sng">
                <a:solidFill>
                  <a:schemeClr val="hlink"/>
                </a:solidFill>
                <a:hlinkClick r:id="rId6"/>
              </a:rPr>
              <a:t>Effective Heart Disease Prediction Using Machine Learning Techniques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u="sng">
                <a:solidFill>
                  <a:schemeClr val="hlink"/>
                </a:solidFill>
                <a:hlinkClick r:id="rId7"/>
              </a:rPr>
              <a:t>Prediction of Cardiovascular Disease Using Machine Learning Technique—A Modern Approach</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u="sng">
                <a:solidFill>
                  <a:schemeClr val="hlink"/>
                </a:solidFill>
                <a:hlinkClick r:id="rId8"/>
              </a:rPr>
              <a:t>Prediction of Heart Disease Using a Combination of Machine Learning and Deep Learning</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nvSpPr>
        <p:spPr>
          <a:xfrm>
            <a:off x="1435680" y="206010"/>
            <a:ext cx="7497720" cy="856980"/>
          </a:xfrm>
          <a:prstGeom prst="rect">
            <a:avLst/>
          </a:prstGeom>
          <a:noFill/>
          <a:ln>
            <a:noFill/>
          </a:ln>
        </p:spPr>
        <p:txBody>
          <a:bodyPr anchorCtr="0"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Gill Sans"/>
              <a:ea typeface="Gill Sans"/>
              <a:cs typeface="Gill Sans"/>
              <a:sym typeface="Gill Sans"/>
            </a:endParaRPr>
          </a:p>
        </p:txBody>
      </p:sp>
      <p:sp>
        <p:nvSpPr>
          <p:cNvPr id="259" name="Google Shape;259;p34"/>
          <p:cNvSpPr txBox="1"/>
          <p:nvPr/>
        </p:nvSpPr>
        <p:spPr>
          <a:xfrm>
            <a:off x="8613720" y="4729050"/>
            <a:ext cx="456840" cy="3569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pic>
        <p:nvPicPr>
          <p:cNvPr id="260" name="Google Shape;260;p34"/>
          <p:cNvPicPr preferRelativeResize="0"/>
          <p:nvPr/>
        </p:nvPicPr>
        <p:blipFill rotWithShape="1">
          <a:blip r:embed="rId3">
            <a:alphaModFix/>
          </a:blip>
          <a:srcRect b="0" l="0" r="0" t="0"/>
          <a:stretch/>
        </p:blipFill>
        <p:spPr>
          <a:xfrm>
            <a:off x="1763640" y="1778220"/>
            <a:ext cx="6049800" cy="22156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nvSpPr>
        <p:spPr>
          <a:xfrm>
            <a:off x="428710" y="196135"/>
            <a:ext cx="8361900" cy="8571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2900" u="none" cap="none" strike="noStrike">
                <a:solidFill>
                  <a:srgbClr val="572314"/>
                </a:solidFill>
                <a:latin typeface="Times New Roman"/>
                <a:ea typeface="Times New Roman"/>
                <a:cs typeface="Times New Roman"/>
                <a:sym typeface="Times New Roman"/>
              </a:rPr>
              <a:t>Introduction</a:t>
            </a:r>
            <a:endParaRPr/>
          </a:p>
        </p:txBody>
      </p:sp>
      <p:sp>
        <p:nvSpPr>
          <p:cNvPr id="112" name="Google Shape;112;p16"/>
          <p:cNvSpPr txBox="1"/>
          <p:nvPr/>
        </p:nvSpPr>
        <p:spPr>
          <a:xfrm>
            <a:off x="428700" y="799650"/>
            <a:ext cx="8504700" cy="4344000"/>
          </a:xfrm>
          <a:prstGeom prst="rect">
            <a:avLst/>
          </a:prstGeom>
          <a:noFill/>
          <a:ln>
            <a:noFill/>
          </a:ln>
        </p:spPr>
        <p:txBody>
          <a:bodyPr anchorCtr="0" anchor="t" bIns="45000" lIns="90000" spcFirstLastPara="1" rIns="90000" wrap="square" tIns="45000">
            <a:noAutofit/>
          </a:bodyPr>
          <a:lstStyle/>
          <a:p>
            <a:pPr indent="-457200" lvl="1" marL="457200" rtl="0" algn="l">
              <a:spcBef>
                <a:spcPts val="0"/>
              </a:spcBef>
              <a:spcAft>
                <a:spcPts val="0"/>
              </a:spcAft>
              <a:buClr>
                <a:schemeClr val="accent1"/>
              </a:buClr>
              <a:buSzPts val="2380"/>
              <a:buFont typeface="Noto Sans Symbols"/>
              <a:buChar char="❑"/>
            </a:pPr>
            <a:r>
              <a:rPr lang="en-US" sz="2800">
                <a:solidFill>
                  <a:schemeClr val="dk1"/>
                </a:solidFill>
                <a:latin typeface="Gill Sans"/>
                <a:ea typeface="Gill Sans"/>
                <a:cs typeface="Gill Sans"/>
                <a:sym typeface="Gill Sans"/>
              </a:rPr>
              <a:t>Overview</a:t>
            </a:r>
            <a:endParaRPr>
              <a:latin typeface="Gill Sans"/>
              <a:ea typeface="Gill Sans"/>
              <a:cs typeface="Gill Sans"/>
              <a:sym typeface="Gill Sans"/>
            </a:endParaRPr>
          </a:p>
          <a:p>
            <a:pPr indent="0" lvl="0" marL="45720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457200" rtl="0" algn="l">
              <a:spcBef>
                <a:spcPts val="0"/>
              </a:spcBef>
              <a:spcAft>
                <a:spcPts val="0"/>
              </a:spcAft>
              <a:buClr>
                <a:schemeClr val="dk1"/>
              </a:buClr>
              <a:buSzPts val="1100"/>
              <a:buFont typeface="Arial"/>
              <a:buNone/>
            </a:pPr>
            <a:r>
              <a:rPr lang="en-US">
                <a:latin typeface="Gill Sans"/>
                <a:ea typeface="Gill Sans"/>
                <a:cs typeface="Gill Sans"/>
                <a:sym typeface="Gill Sans"/>
              </a:rPr>
              <a:t>Cardiovascular Disease (CVD) is a major cause of death worldwide, killing about 17.9 million people each year, according to the World Health Organization. This makes up nearly 31% of all deaths globally. Factors like lack of exercise, poor diets, obesity, diabetes, high blood pressure, smoking, and heavy drinking contribute to heart disease, even affecting younger people.</a:t>
            </a:r>
            <a:endParaRPr>
              <a:latin typeface="Gill Sans"/>
              <a:ea typeface="Gill Sans"/>
              <a:cs typeface="Gill Sans"/>
              <a:sym typeface="Gill Sans"/>
            </a:endParaRPr>
          </a:p>
          <a:p>
            <a:pPr indent="0" lvl="0" marL="457200" rtl="0" algn="l">
              <a:spcBef>
                <a:spcPts val="0"/>
              </a:spcBef>
              <a:spcAft>
                <a:spcPts val="0"/>
              </a:spcAft>
              <a:buClr>
                <a:schemeClr val="dk1"/>
              </a:buClr>
              <a:buSzPts val="1100"/>
              <a:buFont typeface="Arial"/>
              <a:buNone/>
            </a:pPr>
            <a:r>
              <a:t/>
            </a:r>
            <a:endParaRPr>
              <a:latin typeface="Gill Sans"/>
              <a:ea typeface="Gill Sans"/>
              <a:cs typeface="Gill Sans"/>
              <a:sym typeface="Gill Sans"/>
            </a:endParaRPr>
          </a:p>
          <a:p>
            <a:pPr indent="0" lvl="0" marL="457200" rtl="0" algn="l">
              <a:spcBef>
                <a:spcPts val="0"/>
              </a:spcBef>
              <a:spcAft>
                <a:spcPts val="0"/>
              </a:spcAft>
              <a:buNone/>
            </a:pPr>
            <a:r>
              <a:t/>
            </a:r>
            <a:endParaRPr>
              <a:latin typeface="Gill Sans"/>
              <a:ea typeface="Gill Sans"/>
              <a:cs typeface="Gill Sans"/>
              <a:sym typeface="Gill Sans"/>
            </a:endParaRPr>
          </a:p>
          <a:p>
            <a:pPr indent="0" lvl="0" marL="457200" rtl="0" algn="l">
              <a:spcBef>
                <a:spcPts val="0"/>
              </a:spcBef>
              <a:spcAft>
                <a:spcPts val="0"/>
              </a:spcAft>
              <a:buClr>
                <a:schemeClr val="dk1"/>
              </a:buClr>
              <a:buSzPts val="1100"/>
              <a:buFont typeface="Arial"/>
              <a:buNone/>
            </a:pPr>
            <a:r>
              <a:rPr lang="en-US">
                <a:latin typeface="Gill Sans"/>
                <a:ea typeface="Gill Sans"/>
                <a:cs typeface="Gill Sans"/>
                <a:sym typeface="Gill Sans"/>
              </a:rPr>
              <a:t>The research paper "Early Prediction of Cardiovascular Diseases using Electronic Health Record (EHR) using Deep Learning and Machine Learning Techniques" looks at how machine learning can help predict heart disease early. The study uses different method Logistic Regression, Decision Tree Classifier, Random Forest Classifier, K Neighbours Classifier, Gradient Boosting Classifier to sort patients based on their symptoms and medical data, which helps doctors treat them sooner and more effectively.</a:t>
            </a:r>
            <a:endParaRPr>
              <a:latin typeface="Gill Sans"/>
              <a:ea typeface="Gill Sans"/>
              <a:cs typeface="Gill Sans"/>
              <a:sym typeface="Gill Sans"/>
            </a:endParaRPr>
          </a:p>
          <a:p>
            <a:pPr indent="0" lvl="0" marL="457200" marR="0" rtl="0" algn="l">
              <a:lnSpc>
                <a:spcPct val="100000"/>
              </a:lnSpc>
              <a:spcBef>
                <a:spcPts val="601"/>
              </a:spcBef>
              <a:spcAft>
                <a:spcPts val="0"/>
              </a:spcAft>
              <a:buNone/>
            </a:pPr>
            <a:r>
              <a:t/>
            </a:r>
            <a:endParaRPr b="0" sz="2800" strike="noStrike">
              <a:solidFill>
                <a:srgbClr val="000000"/>
              </a:solidFill>
              <a:latin typeface="Gill Sans"/>
              <a:ea typeface="Gill Sans"/>
              <a:cs typeface="Gill Sans"/>
              <a:sym typeface="Gill Sans"/>
            </a:endParaRPr>
          </a:p>
        </p:txBody>
      </p:sp>
      <p:sp>
        <p:nvSpPr>
          <p:cNvPr id="113" name="Google Shape;113;p16"/>
          <p:cNvSpPr txBox="1"/>
          <p:nvPr/>
        </p:nvSpPr>
        <p:spPr>
          <a:xfrm>
            <a:off x="8613720" y="4729050"/>
            <a:ext cx="456840" cy="3569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400050"/>
            <a:ext cx="8229600" cy="7429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72314"/>
              </a:buClr>
              <a:buSzPct val="100000"/>
              <a:buFont typeface="Times New Roman"/>
              <a:buNone/>
            </a:pPr>
            <a:r>
              <a:rPr b="1" lang="en-US">
                <a:solidFill>
                  <a:srgbClr val="572314"/>
                </a:solidFill>
                <a:latin typeface="Times New Roman"/>
                <a:ea typeface="Times New Roman"/>
                <a:cs typeface="Times New Roman"/>
                <a:sym typeface="Times New Roman"/>
              </a:rPr>
              <a:t>Introduction contd..</a:t>
            </a:r>
            <a:br>
              <a:rPr b="1" lang="en-US">
                <a:solidFill>
                  <a:srgbClr val="572314"/>
                </a:solidFill>
                <a:latin typeface="Times New Roman"/>
                <a:ea typeface="Times New Roman"/>
                <a:cs typeface="Times New Roman"/>
                <a:sym typeface="Times New Roman"/>
              </a:rPr>
            </a:br>
            <a:endParaRPr/>
          </a:p>
        </p:txBody>
      </p:sp>
      <p:sp>
        <p:nvSpPr>
          <p:cNvPr id="119" name="Google Shape;119;p17"/>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rmAutofit/>
          </a:bodyPr>
          <a:lstStyle/>
          <a:p>
            <a:pPr indent="-457200" lvl="1" marL="457200" rtl="0" algn="l">
              <a:spcBef>
                <a:spcPts val="0"/>
              </a:spcBef>
              <a:spcAft>
                <a:spcPts val="0"/>
              </a:spcAft>
              <a:buSzPts val="2380"/>
              <a:buFont typeface="Noto Sans Symbols"/>
              <a:buChar char="❑"/>
            </a:pPr>
            <a:r>
              <a:rPr lang="en-US" sz="2800">
                <a:solidFill>
                  <a:srgbClr val="000000"/>
                </a:solidFill>
                <a:latin typeface="Gill Sans"/>
                <a:ea typeface="Gill Sans"/>
                <a:cs typeface="Gill Sans"/>
                <a:sym typeface="Gill Sans"/>
              </a:rPr>
              <a:t>Motivations</a:t>
            </a:r>
            <a:endParaRPr sz="2800">
              <a:solidFill>
                <a:srgbClr val="000000"/>
              </a:solidFill>
              <a:latin typeface="Gill Sans"/>
              <a:ea typeface="Gill Sans"/>
              <a:cs typeface="Gill Sans"/>
              <a:sym typeface="Gill Sans"/>
            </a:endParaRPr>
          </a:p>
          <a:p>
            <a:pPr indent="0" lvl="0" marL="0" rtl="0" algn="l">
              <a:spcBef>
                <a:spcPts val="0"/>
              </a:spcBef>
              <a:spcAft>
                <a:spcPts val="0"/>
              </a:spcAft>
              <a:buNone/>
            </a:pPr>
            <a:r>
              <a:t/>
            </a:r>
            <a:endParaRPr sz="2800">
              <a:solidFill>
                <a:srgbClr val="000000"/>
              </a:solidFill>
              <a:latin typeface="Gill Sans"/>
              <a:ea typeface="Gill Sans"/>
              <a:cs typeface="Gill Sans"/>
              <a:sym typeface="Gill Sans"/>
            </a:endParaRPr>
          </a:p>
          <a:p>
            <a:pPr indent="-31750" lvl="0" marL="1097280" rtl="0" algn="l">
              <a:spcBef>
                <a:spcPts val="560"/>
              </a:spcBef>
              <a:spcAft>
                <a:spcPts val="0"/>
              </a:spcAft>
              <a:buNone/>
            </a:pPr>
            <a:r>
              <a:t/>
            </a:r>
            <a:endParaRPr sz="1400"/>
          </a:p>
          <a:p>
            <a:pPr indent="-31750" lvl="0" marL="1097280" rtl="0" algn="l">
              <a:spcBef>
                <a:spcPts val="560"/>
              </a:spcBef>
              <a:spcAft>
                <a:spcPts val="0"/>
              </a:spcAft>
              <a:buClr>
                <a:schemeClr val="dk1"/>
              </a:buClr>
              <a:buSzPts val="1100"/>
              <a:buFont typeface="Arial"/>
              <a:buNone/>
            </a:pPr>
            <a:r>
              <a:rPr lang="en-US" sz="1400"/>
              <a:t>Global Health Impact</a:t>
            </a:r>
            <a:endParaRPr sz="1400"/>
          </a:p>
          <a:p>
            <a:pPr indent="-31750" lvl="0" marL="1097280" rtl="0" algn="l">
              <a:spcBef>
                <a:spcPts val="560"/>
              </a:spcBef>
              <a:spcAft>
                <a:spcPts val="0"/>
              </a:spcAft>
              <a:buNone/>
            </a:pPr>
            <a:r>
              <a:rPr lang="en-US" sz="1400"/>
              <a:t>Potential of Machine Learning</a:t>
            </a:r>
            <a:endParaRPr sz="1400"/>
          </a:p>
          <a:p>
            <a:pPr indent="-31750" lvl="0" marL="1097280" rtl="0" algn="l">
              <a:spcBef>
                <a:spcPts val="560"/>
              </a:spcBef>
              <a:spcAft>
                <a:spcPts val="0"/>
              </a:spcAft>
              <a:buNone/>
            </a:pPr>
            <a:r>
              <a:rPr lang="en-US" sz="1400"/>
              <a:t>Early Detection</a:t>
            </a:r>
            <a:endParaRPr sz="1400"/>
          </a:p>
          <a:p>
            <a:pPr indent="-31750" lvl="0" marL="1097280" rtl="0" algn="l">
              <a:spcBef>
                <a:spcPts val="560"/>
              </a:spcBef>
              <a:spcAft>
                <a:spcPts val="0"/>
              </a:spcAft>
              <a:buNone/>
            </a:pPr>
            <a:r>
              <a:rPr lang="en-US" sz="1400"/>
              <a:t>Healthcare Improvement</a:t>
            </a:r>
            <a:endParaRPr sz="1400"/>
          </a:p>
          <a:p>
            <a:pPr indent="-31750" lvl="0" marL="640080" rtl="0" algn="l">
              <a:spcBef>
                <a:spcPts val="560"/>
              </a:spcBef>
              <a:spcAft>
                <a:spcPts val="0"/>
              </a:spcAft>
              <a:buSzPts val="2380"/>
              <a:buNone/>
            </a:pPr>
            <a:r>
              <a:t/>
            </a:r>
            <a:endParaRPr/>
          </a:p>
        </p:txBody>
      </p:sp>
      <p:sp>
        <p:nvSpPr>
          <p:cNvPr id="120" name="Google Shape;120;p17"/>
          <p:cNvSpPr/>
          <p:nvPr/>
        </p:nvSpPr>
        <p:spPr>
          <a:xfrm>
            <a:off x="1234025" y="2482900"/>
            <a:ext cx="246900" cy="177600"/>
          </a:xfrm>
          <a:prstGeom prst="rightArrow">
            <a:avLst>
              <a:gd fmla="val 33305"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7"/>
          <p:cNvSpPr/>
          <p:nvPr/>
        </p:nvSpPr>
        <p:spPr>
          <a:xfrm>
            <a:off x="1234025" y="2766900"/>
            <a:ext cx="246900" cy="177600"/>
          </a:xfrm>
          <a:prstGeom prst="rightArrow">
            <a:avLst>
              <a:gd fmla="val 33305"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7"/>
          <p:cNvSpPr/>
          <p:nvPr/>
        </p:nvSpPr>
        <p:spPr>
          <a:xfrm>
            <a:off x="1234025" y="3050900"/>
            <a:ext cx="246900" cy="177600"/>
          </a:xfrm>
          <a:prstGeom prst="rightArrow">
            <a:avLst>
              <a:gd fmla="val 33305"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7"/>
          <p:cNvSpPr/>
          <p:nvPr/>
        </p:nvSpPr>
        <p:spPr>
          <a:xfrm>
            <a:off x="1234025" y="3328900"/>
            <a:ext cx="246900" cy="177600"/>
          </a:xfrm>
          <a:prstGeom prst="rightArrow">
            <a:avLst>
              <a:gd fmla="val 33305"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625438" y="242460"/>
            <a:ext cx="8290490" cy="856980"/>
          </a:xfrm>
          <a:prstGeom prst="rect">
            <a:avLst/>
          </a:prstGeom>
          <a:noFill/>
          <a:ln>
            <a:noFill/>
          </a:ln>
        </p:spPr>
        <p:txBody>
          <a:bodyPr anchorCtr="0" anchor="ctr" bIns="45000" lIns="90000" spcFirstLastPara="1" rIns="90000" wrap="square" tIns="45000">
            <a:normAutofit fontScale="40000" lnSpcReduction="2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6700">
                <a:solidFill>
                  <a:srgbClr val="572314"/>
                </a:solidFill>
                <a:latin typeface="Times New Roman"/>
                <a:ea typeface="Times New Roman"/>
                <a:cs typeface="Times New Roman"/>
                <a:sym typeface="Times New Roman"/>
              </a:rPr>
              <a:t>Literature Survey</a:t>
            </a:r>
            <a:br>
              <a:rPr b="1" lang="en-US" sz="5300">
                <a:solidFill>
                  <a:srgbClr val="572314"/>
                </a:solidFill>
                <a:latin typeface="Times New Roman"/>
                <a:ea typeface="Times New Roman"/>
                <a:cs typeface="Times New Roman"/>
                <a:sym typeface="Times New Roman"/>
              </a:rPr>
            </a:br>
            <a:endParaRPr b="1" sz="5300">
              <a:solidFill>
                <a:srgbClr val="572314"/>
              </a:solidFill>
              <a:latin typeface="Times New Roman"/>
              <a:ea typeface="Times New Roman"/>
              <a:cs typeface="Times New Roman"/>
              <a:sym typeface="Times New Roman"/>
            </a:endParaRPr>
          </a:p>
        </p:txBody>
      </p:sp>
      <p:sp>
        <p:nvSpPr>
          <p:cNvPr id="129" name="Google Shape;129;p18"/>
          <p:cNvSpPr txBox="1"/>
          <p:nvPr/>
        </p:nvSpPr>
        <p:spPr>
          <a:xfrm>
            <a:off x="642900" y="720675"/>
            <a:ext cx="8290500" cy="4365300"/>
          </a:xfrm>
          <a:prstGeom prst="rect">
            <a:avLst/>
          </a:prstGeom>
          <a:noFill/>
          <a:ln>
            <a:noFill/>
          </a:ln>
        </p:spPr>
        <p:txBody>
          <a:bodyPr anchorCtr="0" anchor="t" bIns="45000" lIns="90000" spcFirstLastPara="1" rIns="90000" wrap="square" tIns="45000">
            <a:noAutofit/>
          </a:bodyPr>
          <a:lstStyle/>
          <a:p>
            <a:pPr indent="-342900" lvl="1" marL="745740" marR="0" rtl="0" algn="l">
              <a:lnSpc>
                <a:spcPct val="100000"/>
              </a:lnSpc>
              <a:spcBef>
                <a:spcPts val="0"/>
              </a:spcBef>
              <a:spcAft>
                <a:spcPts val="0"/>
              </a:spcAft>
              <a:buClr>
                <a:srgbClr val="3891A7"/>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Existing System</a:t>
            </a:r>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402480" marR="0" rtl="0" algn="l">
              <a:lnSpc>
                <a:spcPct val="100000"/>
              </a:lnSpc>
              <a:spcBef>
                <a:spcPts val="550"/>
              </a:spcBef>
              <a:spcAft>
                <a:spcPts val="0"/>
              </a:spcAft>
              <a:buNone/>
            </a:pPr>
            <a:r>
              <a:t/>
            </a:r>
            <a:endParaRPr b="0" strike="noStrike">
              <a:solidFill>
                <a:srgbClr val="000000"/>
              </a:solidFill>
              <a:latin typeface="Gill Sans"/>
              <a:ea typeface="Gill Sans"/>
              <a:cs typeface="Gill Sans"/>
              <a:sym typeface="Gill Sans"/>
            </a:endParaRPr>
          </a:p>
          <a:p>
            <a:pPr indent="0" lvl="0" marL="82440" marR="0" rtl="0" algn="l">
              <a:lnSpc>
                <a:spcPct val="100000"/>
              </a:lnSpc>
              <a:spcBef>
                <a:spcPts val="601"/>
              </a:spcBef>
              <a:spcAft>
                <a:spcPts val="0"/>
              </a:spcAft>
              <a:buNone/>
            </a:pPr>
            <a:r>
              <a:t/>
            </a:r>
            <a:endParaRPr b="0" sz="2400" strike="noStrike">
              <a:solidFill>
                <a:srgbClr val="000000"/>
              </a:solidFill>
              <a:latin typeface="Gill Sans"/>
              <a:ea typeface="Gill Sans"/>
              <a:cs typeface="Gill Sans"/>
              <a:sym typeface="Gill Sans"/>
            </a:endParaRPr>
          </a:p>
        </p:txBody>
      </p:sp>
      <p:sp>
        <p:nvSpPr>
          <p:cNvPr id="130" name="Google Shape;130;p18"/>
          <p:cNvSpPr txBox="1"/>
          <p:nvPr/>
        </p:nvSpPr>
        <p:spPr>
          <a:xfrm>
            <a:off x="8613720" y="4729050"/>
            <a:ext cx="456840" cy="3569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graphicFrame>
        <p:nvGraphicFramePr>
          <p:cNvPr id="131" name="Google Shape;131;p18"/>
          <p:cNvGraphicFramePr/>
          <p:nvPr/>
        </p:nvGraphicFramePr>
        <p:xfrm>
          <a:off x="972375" y="1240975"/>
          <a:ext cx="3000000" cy="3000000"/>
        </p:xfrm>
        <a:graphic>
          <a:graphicData uri="http://schemas.openxmlformats.org/drawingml/2006/table">
            <a:tbl>
              <a:tblPr>
                <a:noFill/>
                <a:tableStyleId>{548B3217-F085-4595-8661-21078FE0F485}</a:tableStyleId>
              </a:tblPr>
              <a:tblGrid>
                <a:gridCol w="706350"/>
                <a:gridCol w="2236575"/>
                <a:gridCol w="1545525"/>
                <a:gridCol w="1496150"/>
                <a:gridCol w="1496150"/>
              </a:tblGrid>
              <a:tr h="3239025">
                <a:tc>
                  <a:txBody>
                    <a:bodyPr/>
                    <a:lstStyle/>
                    <a:p>
                      <a:pPr indent="0" lvl="0" marL="0" rtl="0" algn="l">
                        <a:spcBef>
                          <a:spcPts val="0"/>
                        </a:spcBef>
                        <a:spcAft>
                          <a:spcPts val="0"/>
                        </a:spcAft>
                        <a:buNone/>
                      </a:pPr>
                      <a:r>
                        <a:rPr b="1" lang="en-US"/>
                        <a:t>Sr. No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1.</a:t>
                      </a:r>
                      <a:endParaRPr/>
                    </a:p>
                  </a:txBody>
                  <a:tcPr marT="91425" marB="91425" marR="91425" marL="91425"/>
                </a:tc>
                <a:tc>
                  <a:txBody>
                    <a:bodyPr/>
                    <a:lstStyle/>
                    <a:p>
                      <a:pPr indent="0" lvl="0" marL="0" rtl="0" algn="l">
                        <a:spcBef>
                          <a:spcPts val="0"/>
                        </a:spcBef>
                        <a:spcAft>
                          <a:spcPts val="0"/>
                        </a:spcAft>
                        <a:buNone/>
                      </a:pPr>
                      <a:r>
                        <a:rPr b="1" lang="en-US"/>
                        <a:t>Paper Title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rPr lang="en-US" sz="1200"/>
                        <a:t>Prediction of Cardiovascular Disease Using Machine Learning Technique — A Modern Approach</a:t>
                      </a:r>
                      <a:endParaRPr sz="1200"/>
                    </a:p>
                  </a:txBody>
                  <a:tcPr marT="91425" marB="91425" marR="91425" marL="91425"/>
                </a:tc>
                <a:tc>
                  <a:txBody>
                    <a:bodyPr/>
                    <a:lstStyle/>
                    <a:p>
                      <a:pPr indent="0" lvl="0" marL="0" rtl="0" algn="l">
                        <a:spcBef>
                          <a:spcPts val="0"/>
                        </a:spcBef>
                        <a:spcAft>
                          <a:spcPts val="0"/>
                        </a:spcAft>
                        <a:buNone/>
                      </a:pPr>
                      <a:r>
                        <a:rPr b="1" lang="en-US"/>
                        <a:t>Authors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lang="en-US" sz="1100"/>
                        <a:t>Visvasam Devadoss Ambeth Kumar, </a:t>
                      </a:r>
                      <a:endParaRPr sz="1100"/>
                    </a:p>
                    <a:p>
                      <a:pPr indent="0" lvl="0" marL="0" rtl="0" algn="l">
                        <a:spcBef>
                          <a:spcPts val="0"/>
                        </a:spcBef>
                        <a:spcAft>
                          <a:spcPts val="0"/>
                        </a:spcAft>
                        <a:buClr>
                          <a:schemeClr val="dk1"/>
                        </a:buClr>
                        <a:buSzPts val="1100"/>
                        <a:buFont typeface="Arial"/>
                        <a:buNone/>
                      </a:pPr>
                      <a:r>
                        <a:rPr lang="en-US" sz="1100"/>
                        <a:t>Chetan Swarup,</a:t>
                      </a:r>
                      <a:endParaRPr sz="1100"/>
                    </a:p>
                    <a:p>
                      <a:pPr indent="0" lvl="0" marL="0" rtl="0" algn="l">
                        <a:spcBef>
                          <a:spcPts val="0"/>
                        </a:spcBef>
                        <a:spcAft>
                          <a:spcPts val="0"/>
                        </a:spcAft>
                        <a:buClr>
                          <a:schemeClr val="dk1"/>
                        </a:buClr>
                        <a:buSzPts val="1100"/>
                        <a:buFont typeface="Arial"/>
                        <a:buNone/>
                      </a:pPr>
                      <a:r>
                        <a:rPr lang="en-US" sz="1100"/>
                        <a:t>Indhumathi Murugan,</a:t>
                      </a:r>
                      <a:endParaRPr sz="1100"/>
                    </a:p>
                    <a:p>
                      <a:pPr indent="0" lvl="0" marL="0" rtl="0" algn="l">
                        <a:spcBef>
                          <a:spcPts val="0"/>
                        </a:spcBef>
                        <a:spcAft>
                          <a:spcPts val="0"/>
                        </a:spcAft>
                        <a:buClr>
                          <a:schemeClr val="dk1"/>
                        </a:buClr>
                        <a:buSzPts val="1100"/>
                        <a:buFont typeface="Arial"/>
                        <a:buNone/>
                      </a:pPr>
                      <a:r>
                        <a:rPr lang="en-US" sz="1100"/>
                        <a:t>Abhishek Kumar,</a:t>
                      </a:r>
                      <a:endParaRPr sz="1100"/>
                    </a:p>
                    <a:p>
                      <a:pPr indent="0" lvl="0" marL="0" rtl="0" algn="l">
                        <a:spcBef>
                          <a:spcPts val="0"/>
                        </a:spcBef>
                        <a:spcAft>
                          <a:spcPts val="0"/>
                        </a:spcAft>
                        <a:buClr>
                          <a:schemeClr val="dk1"/>
                        </a:buClr>
                        <a:buSzPts val="1100"/>
                        <a:buFont typeface="Arial"/>
                        <a:buNone/>
                      </a:pPr>
                      <a:r>
                        <a:rPr lang="en-US" sz="1100"/>
                        <a:t>Kamred Udham Singh, Teekam Singh</a:t>
                      </a:r>
                      <a:endParaRPr sz="1100"/>
                    </a:p>
                    <a:p>
                      <a:pPr indent="0" lvl="0" marL="0" rtl="0" algn="l">
                        <a:spcBef>
                          <a:spcPts val="0"/>
                        </a:spcBef>
                        <a:spcAft>
                          <a:spcPts val="0"/>
                        </a:spcAft>
                        <a:buClr>
                          <a:schemeClr val="dk1"/>
                        </a:buClr>
                        <a:buSzPts val="1100"/>
                        <a:buFont typeface="Arial"/>
                        <a:buNone/>
                      </a:pPr>
                      <a:r>
                        <a:rPr lang="en-US" sz="1100"/>
                        <a:t>Ramu Dubey</a:t>
                      </a:r>
                      <a:endParaRPr sz="1100"/>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Research Findings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Developed a model using Support Vector Machine (SVM) with high accuracy (85%) in early-stage CVD prediction.</a:t>
                      </a:r>
                      <a:endParaRPr sz="1200"/>
                    </a:p>
                  </a:txBody>
                  <a:tcPr marT="91425" marB="91425" marR="91425" marL="91425"/>
                </a:tc>
                <a:tc>
                  <a:txBody>
                    <a:bodyPr/>
                    <a:lstStyle/>
                    <a:p>
                      <a:pPr indent="0" lvl="0" marL="0" rtl="0" algn="l">
                        <a:spcBef>
                          <a:spcPts val="0"/>
                        </a:spcBef>
                        <a:spcAft>
                          <a:spcPts val="0"/>
                        </a:spcAft>
                        <a:buNone/>
                      </a:pPr>
                      <a:r>
                        <a:rPr b="1" lang="en-US"/>
                        <a:t>Problems in Algorithm</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Small dataset size, risk of overfitting, and limited generalizability to larger populations.</a:t>
                      </a:r>
                      <a:endParaRPr sz="1200"/>
                    </a:p>
                  </a:txBody>
                  <a:tcPr marT="91425" marB="91425" marR="91425" marL="91425"/>
                </a:tc>
              </a:tr>
            </a:tbl>
          </a:graphicData>
        </a:graphic>
      </p:graphicFrame>
      <p:cxnSp>
        <p:nvCxnSpPr>
          <p:cNvPr id="132" name="Google Shape;132;p18"/>
          <p:cNvCxnSpPr/>
          <p:nvPr/>
        </p:nvCxnSpPr>
        <p:spPr>
          <a:xfrm>
            <a:off x="976100" y="1806650"/>
            <a:ext cx="7473300" cy="1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625438" y="242460"/>
            <a:ext cx="8290500" cy="857100"/>
          </a:xfrm>
          <a:prstGeom prst="rect">
            <a:avLst/>
          </a:prstGeom>
          <a:noFill/>
          <a:ln>
            <a:noFill/>
          </a:ln>
        </p:spPr>
        <p:txBody>
          <a:bodyPr anchorCtr="0" anchor="ctr" bIns="45000" lIns="90000" spcFirstLastPara="1" rIns="90000" wrap="square" tIns="45000">
            <a:normAutofit fontScale="40000" lnSpcReduction="1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6700">
                <a:solidFill>
                  <a:srgbClr val="572314"/>
                </a:solidFill>
                <a:latin typeface="Times New Roman"/>
                <a:ea typeface="Times New Roman"/>
                <a:cs typeface="Times New Roman"/>
                <a:sym typeface="Times New Roman"/>
              </a:rPr>
              <a:t>Literature Survey</a:t>
            </a:r>
            <a:br>
              <a:rPr b="1" lang="en-US" sz="5300">
                <a:solidFill>
                  <a:srgbClr val="572314"/>
                </a:solidFill>
                <a:latin typeface="Times New Roman"/>
                <a:ea typeface="Times New Roman"/>
                <a:cs typeface="Times New Roman"/>
                <a:sym typeface="Times New Roman"/>
              </a:rPr>
            </a:br>
            <a:endParaRPr b="1" sz="5300">
              <a:solidFill>
                <a:srgbClr val="572314"/>
              </a:solidFill>
              <a:latin typeface="Times New Roman"/>
              <a:ea typeface="Times New Roman"/>
              <a:cs typeface="Times New Roman"/>
              <a:sym typeface="Times New Roman"/>
            </a:endParaRPr>
          </a:p>
        </p:txBody>
      </p:sp>
      <p:sp>
        <p:nvSpPr>
          <p:cNvPr id="138" name="Google Shape;138;p19"/>
          <p:cNvSpPr txBox="1"/>
          <p:nvPr/>
        </p:nvSpPr>
        <p:spPr>
          <a:xfrm>
            <a:off x="642900" y="720675"/>
            <a:ext cx="8290500" cy="4365300"/>
          </a:xfrm>
          <a:prstGeom prst="rect">
            <a:avLst/>
          </a:prstGeom>
          <a:noFill/>
          <a:ln>
            <a:noFill/>
          </a:ln>
        </p:spPr>
        <p:txBody>
          <a:bodyPr anchorCtr="0" anchor="t" bIns="45000" lIns="90000" spcFirstLastPara="1" rIns="90000" wrap="square" tIns="45000">
            <a:noAutofit/>
          </a:bodyPr>
          <a:lstStyle/>
          <a:p>
            <a:pPr indent="-342900" lvl="1" marL="745740" marR="0" rtl="0" algn="l">
              <a:lnSpc>
                <a:spcPct val="100000"/>
              </a:lnSpc>
              <a:spcBef>
                <a:spcPts val="0"/>
              </a:spcBef>
              <a:spcAft>
                <a:spcPts val="0"/>
              </a:spcAft>
              <a:buClr>
                <a:srgbClr val="3891A7"/>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Existing System</a:t>
            </a:r>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402479" marR="0" rtl="0" algn="l">
              <a:lnSpc>
                <a:spcPct val="100000"/>
              </a:lnSpc>
              <a:spcBef>
                <a:spcPts val="550"/>
              </a:spcBef>
              <a:spcAft>
                <a:spcPts val="0"/>
              </a:spcAft>
              <a:buNone/>
            </a:pPr>
            <a:r>
              <a:t/>
            </a:r>
            <a:endParaRPr b="0" strike="noStrike">
              <a:solidFill>
                <a:srgbClr val="000000"/>
              </a:solidFill>
              <a:latin typeface="Gill Sans"/>
              <a:ea typeface="Gill Sans"/>
              <a:cs typeface="Gill Sans"/>
              <a:sym typeface="Gill Sans"/>
            </a:endParaRPr>
          </a:p>
          <a:p>
            <a:pPr indent="0" lvl="0" marL="82439" marR="0" rtl="0" algn="l">
              <a:lnSpc>
                <a:spcPct val="100000"/>
              </a:lnSpc>
              <a:spcBef>
                <a:spcPts val="601"/>
              </a:spcBef>
              <a:spcAft>
                <a:spcPts val="0"/>
              </a:spcAft>
              <a:buNone/>
            </a:pPr>
            <a:r>
              <a:t/>
            </a:r>
            <a:endParaRPr b="0" sz="2400" strike="noStrike">
              <a:solidFill>
                <a:srgbClr val="000000"/>
              </a:solidFill>
              <a:latin typeface="Gill Sans"/>
              <a:ea typeface="Gill Sans"/>
              <a:cs typeface="Gill Sans"/>
              <a:sym typeface="Gill Sans"/>
            </a:endParaRPr>
          </a:p>
        </p:txBody>
      </p:sp>
      <p:sp>
        <p:nvSpPr>
          <p:cNvPr id="139" name="Google Shape;139;p19"/>
          <p:cNvSpPr txBox="1"/>
          <p:nvPr/>
        </p:nvSpPr>
        <p:spPr>
          <a:xfrm>
            <a:off x="8613720" y="4729050"/>
            <a:ext cx="456900" cy="3570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graphicFrame>
        <p:nvGraphicFramePr>
          <p:cNvPr id="140" name="Google Shape;140;p19"/>
          <p:cNvGraphicFramePr/>
          <p:nvPr/>
        </p:nvGraphicFramePr>
        <p:xfrm>
          <a:off x="972375" y="1240975"/>
          <a:ext cx="3000000" cy="3000000"/>
        </p:xfrm>
        <a:graphic>
          <a:graphicData uri="http://schemas.openxmlformats.org/drawingml/2006/table">
            <a:tbl>
              <a:tblPr>
                <a:noFill/>
                <a:tableStyleId>{548B3217-F085-4595-8661-21078FE0F485}</a:tableStyleId>
              </a:tblPr>
              <a:tblGrid>
                <a:gridCol w="706350"/>
                <a:gridCol w="2236575"/>
                <a:gridCol w="1545525"/>
                <a:gridCol w="1496150"/>
                <a:gridCol w="1496150"/>
              </a:tblGrid>
              <a:tr h="3239025">
                <a:tc>
                  <a:txBody>
                    <a:bodyPr/>
                    <a:lstStyle/>
                    <a:p>
                      <a:pPr indent="0" lvl="0" marL="0" rtl="0" algn="l">
                        <a:spcBef>
                          <a:spcPts val="0"/>
                        </a:spcBef>
                        <a:spcAft>
                          <a:spcPts val="0"/>
                        </a:spcAft>
                        <a:buNone/>
                      </a:pPr>
                      <a:r>
                        <a:rPr b="1" lang="en-US"/>
                        <a:t>Sr. No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2.</a:t>
                      </a:r>
                      <a:endParaRPr/>
                    </a:p>
                  </a:txBody>
                  <a:tcPr marT="91425" marB="91425" marR="91425" marL="91425"/>
                </a:tc>
                <a:tc>
                  <a:txBody>
                    <a:bodyPr/>
                    <a:lstStyle/>
                    <a:p>
                      <a:pPr indent="0" lvl="0" marL="0" rtl="0" algn="l">
                        <a:spcBef>
                          <a:spcPts val="0"/>
                        </a:spcBef>
                        <a:spcAft>
                          <a:spcPts val="0"/>
                        </a:spcAft>
                        <a:buNone/>
                      </a:pPr>
                      <a:r>
                        <a:rPr b="1" lang="en-US"/>
                        <a:t>Paper Title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200"/>
                    </a:p>
                    <a:p>
                      <a:pPr indent="0" lvl="0" marL="0" rtl="0" algn="l">
                        <a:spcBef>
                          <a:spcPts val="0"/>
                        </a:spcBef>
                        <a:spcAft>
                          <a:spcPts val="0"/>
                        </a:spcAft>
                        <a:buNone/>
                      </a:pPr>
                      <a:r>
                        <a:rPr lang="en-US" sz="1200"/>
                        <a:t>Heart disease prediction using supervised machine learning algorithms: Performance analysis and comparison</a:t>
                      </a:r>
                      <a:endParaRPr sz="1200"/>
                    </a:p>
                  </a:txBody>
                  <a:tcPr marT="91425" marB="91425" marR="91425" marL="91425"/>
                </a:tc>
                <a:tc>
                  <a:txBody>
                    <a:bodyPr/>
                    <a:lstStyle/>
                    <a:p>
                      <a:pPr indent="0" lvl="0" marL="0" rtl="0" algn="l">
                        <a:spcBef>
                          <a:spcPts val="0"/>
                        </a:spcBef>
                        <a:spcAft>
                          <a:spcPts val="0"/>
                        </a:spcAft>
                        <a:buNone/>
                      </a:pPr>
                      <a:r>
                        <a:rPr b="1" lang="en-US"/>
                        <a:t>Authors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100"/>
                        <a:t>Md Mamun Ali, Bikash Kumar Paul, Kawsar Ahmed, Francis M. Bui</a:t>
                      </a:r>
                      <a:endParaRPr sz="1100"/>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Research Findings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None/>
                      </a:pPr>
                      <a:r>
                        <a:rPr lang="en-US" sz="1200"/>
                        <a:t>Proposed a prediction model based on prescription data mining method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Introduced a heart disease prediction model using hybrid machine learning techniques</a:t>
                      </a:r>
                      <a:endParaRPr sz="1200"/>
                    </a:p>
                  </a:txBody>
                  <a:tcPr marT="91425" marB="91425" marR="91425" marL="91425"/>
                </a:tc>
                <a:tc>
                  <a:txBody>
                    <a:bodyPr/>
                    <a:lstStyle/>
                    <a:p>
                      <a:pPr indent="0" lvl="0" marL="0" rtl="0" algn="l">
                        <a:spcBef>
                          <a:spcPts val="0"/>
                        </a:spcBef>
                        <a:spcAft>
                          <a:spcPts val="0"/>
                        </a:spcAft>
                        <a:buNone/>
                      </a:pPr>
                      <a:r>
                        <a:rPr b="1" lang="en-US"/>
                        <a:t>Problems in Algorithm</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Comparative low performance (73.17% accuracy) compared to other classification algorithms and methods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Identified the need for better accuracy compared to other classification algorithms</a:t>
                      </a:r>
                      <a:endParaRPr sz="1200"/>
                    </a:p>
                  </a:txBody>
                  <a:tcPr marT="91425" marB="91425" marR="91425" marL="91425"/>
                </a:tc>
              </a:tr>
            </a:tbl>
          </a:graphicData>
        </a:graphic>
      </p:graphicFrame>
      <p:cxnSp>
        <p:nvCxnSpPr>
          <p:cNvPr id="141" name="Google Shape;141;p19"/>
          <p:cNvCxnSpPr/>
          <p:nvPr/>
        </p:nvCxnSpPr>
        <p:spPr>
          <a:xfrm>
            <a:off x="976100" y="1806650"/>
            <a:ext cx="7473300" cy="19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9"/>
          <p:cNvCxnSpPr/>
          <p:nvPr/>
        </p:nvCxnSpPr>
        <p:spPr>
          <a:xfrm>
            <a:off x="5469300" y="3534300"/>
            <a:ext cx="29814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625438" y="242460"/>
            <a:ext cx="8290500" cy="857100"/>
          </a:xfrm>
          <a:prstGeom prst="rect">
            <a:avLst/>
          </a:prstGeom>
          <a:noFill/>
          <a:ln>
            <a:noFill/>
          </a:ln>
        </p:spPr>
        <p:txBody>
          <a:bodyPr anchorCtr="0" anchor="ctr" bIns="45000" lIns="90000" spcFirstLastPara="1" rIns="90000" wrap="square" tIns="45000">
            <a:normAutofit fontScale="40000" lnSpcReduction="1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6700">
                <a:solidFill>
                  <a:srgbClr val="572314"/>
                </a:solidFill>
                <a:latin typeface="Times New Roman"/>
                <a:ea typeface="Times New Roman"/>
                <a:cs typeface="Times New Roman"/>
                <a:sym typeface="Times New Roman"/>
              </a:rPr>
              <a:t>Literature Survey</a:t>
            </a:r>
            <a:br>
              <a:rPr b="1" lang="en-US" sz="5300">
                <a:solidFill>
                  <a:srgbClr val="572314"/>
                </a:solidFill>
                <a:latin typeface="Times New Roman"/>
                <a:ea typeface="Times New Roman"/>
                <a:cs typeface="Times New Roman"/>
                <a:sym typeface="Times New Roman"/>
              </a:rPr>
            </a:br>
            <a:endParaRPr b="1" sz="5300">
              <a:solidFill>
                <a:srgbClr val="572314"/>
              </a:solidFill>
              <a:latin typeface="Times New Roman"/>
              <a:ea typeface="Times New Roman"/>
              <a:cs typeface="Times New Roman"/>
              <a:sym typeface="Times New Roman"/>
            </a:endParaRPr>
          </a:p>
        </p:txBody>
      </p:sp>
      <p:sp>
        <p:nvSpPr>
          <p:cNvPr id="148" name="Google Shape;148;p20"/>
          <p:cNvSpPr txBox="1"/>
          <p:nvPr/>
        </p:nvSpPr>
        <p:spPr>
          <a:xfrm>
            <a:off x="642900" y="720675"/>
            <a:ext cx="8290500" cy="4365300"/>
          </a:xfrm>
          <a:prstGeom prst="rect">
            <a:avLst/>
          </a:prstGeom>
          <a:noFill/>
          <a:ln>
            <a:noFill/>
          </a:ln>
        </p:spPr>
        <p:txBody>
          <a:bodyPr anchorCtr="0" anchor="t" bIns="45000" lIns="90000" spcFirstLastPara="1" rIns="90000" wrap="square" tIns="45000">
            <a:noAutofit/>
          </a:bodyPr>
          <a:lstStyle/>
          <a:p>
            <a:pPr indent="-342900" lvl="1" marL="745740" marR="0" rtl="0" algn="l">
              <a:lnSpc>
                <a:spcPct val="100000"/>
              </a:lnSpc>
              <a:spcBef>
                <a:spcPts val="0"/>
              </a:spcBef>
              <a:spcAft>
                <a:spcPts val="0"/>
              </a:spcAft>
              <a:buClr>
                <a:srgbClr val="3891A7"/>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Existing System</a:t>
            </a:r>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402479" marR="0" rtl="0" algn="l">
              <a:lnSpc>
                <a:spcPct val="100000"/>
              </a:lnSpc>
              <a:spcBef>
                <a:spcPts val="550"/>
              </a:spcBef>
              <a:spcAft>
                <a:spcPts val="0"/>
              </a:spcAft>
              <a:buNone/>
            </a:pPr>
            <a:r>
              <a:t/>
            </a:r>
            <a:endParaRPr b="0" strike="noStrike">
              <a:solidFill>
                <a:srgbClr val="000000"/>
              </a:solidFill>
              <a:latin typeface="Gill Sans"/>
              <a:ea typeface="Gill Sans"/>
              <a:cs typeface="Gill Sans"/>
              <a:sym typeface="Gill Sans"/>
            </a:endParaRPr>
          </a:p>
          <a:p>
            <a:pPr indent="0" lvl="0" marL="82439" marR="0" rtl="0" algn="l">
              <a:lnSpc>
                <a:spcPct val="100000"/>
              </a:lnSpc>
              <a:spcBef>
                <a:spcPts val="601"/>
              </a:spcBef>
              <a:spcAft>
                <a:spcPts val="0"/>
              </a:spcAft>
              <a:buNone/>
            </a:pPr>
            <a:r>
              <a:t/>
            </a:r>
            <a:endParaRPr b="0" sz="2400" strike="noStrike">
              <a:solidFill>
                <a:srgbClr val="000000"/>
              </a:solidFill>
              <a:latin typeface="Gill Sans"/>
              <a:ea typeface="Gill Sans"/>
              <a:cs typeface="Gill Sans"/>
              <a:sym typeface="Gill Sans"/>
            </a:endParaRPr>
          </a:p>
        </p:txBody>
      </p:sp>
      <p:sp>
        <p:nvSpPr>
          <p:cNvPr id="149" name="Google Shape;149;p20"/>
          <p:cNvSpPr txBox="1"/>
          <p:nvPr/>
        </p:nvSpPr>
        <p:spPr>
          <a:xfrm>
            <a:off x="8613720" y="4729050"/>
            <a:ext cx="456900" cy="3570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graphicFrame>
        <p:nvGraphicFramePr>
          <p:cNvPr id="150" name="Google Shape;150;p20"/>
          <p:cNvGraphicFramePr/>
          <p:nvPr/>
        </p:nvGraphicFramePr>
        <p:xfrm>
          <a:off x="972375" y="1240975"/>
          <a:ext cx="3000000" cy="3000000"/>
        </p:xfrm>
        <a:graphic>
          <a:graphicData uri="http://schemas.openxmlformats.org/drawingml/2006/table">
            <a:tbl>
              <a:tblPr>
                <a:noFill/>
                <a:tableStyleId>{548B3217-F085-4595-8661-21078FE0F485}</a:tableStyleId>
              </a:tblPr>
              <a:tblGrid>
                <a:gridCol w="706350"/>
                <a:gridCol w="2236575"/>
                <a:gridCol w="1545525"/>
                <a:gridCol w="1496150"/>
                <a:gridCol w="1496150"/>
              </a:tblGrid>
              <a:tr h="3239025">
                <a:tc>
                  <a:txBody>
                    <a:bodyPr/>
                    <a:lstStyle/>
                    <a:p>
                      <a:pPr indent="0" lvl="0" marL="0" rtl="0" algn="l">
                        <a:spcBef>
                          <a:spcPts val="0"/>
                        </a:spcBef>
                        <a:spcAft>
                          <a:spcPts val="0"/>
                        </a:spcAft>
                        <a:buNone/>
                      </a:pPr>
                      <a:r>
                        <a:rPr b="1" lang="en-US"/>
                        <a:t>Sr. No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3.</a:t>
                      </a:r>
                      <a:endParaRPr/>
                    </a:p>
                  </a:txBody>
                  <a:tcPr marT="91425" marB="91425" marR="91425" marL="91425"/>
                </a:tc>
                <a:tc>
                  <a:txBody>
                    <a:bodyPr/>
                    <a:lstStyle/>
                    <a:p>
                      <a:pPr indent="0" lvl="0" marL="0" rtl="0" algn="l">
                        <a:spcBef>
                          <a:spcPts val="0"/>
                        </a:spcBef>
                        <a:spcAft>
                          <a:spcPts val="0"/>
                        </a:spcAft>
                        <a:buNone/>
                      </a:pPr>
                      <a:r>
                        <a:rPr b="1" lang="en-US"/>
                        <a:t>Paper Title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US" sz="1200"/>
                        <a:t>Heart disease risk prediction using deep learning</a:t>
                      </a:r>
                      <a:endParaRPr sz="1200"/>
                    </a:p>
                    <a:p>
                      <a:pPr indent="0" lvl="0" marL="0" rtl="0" algn="l">
                        <a:spcBef>
                          <a:spcPts val="0"/>
                        </a:spcBef>
                        <a:spcAft>
                          <a:spcPts val="0"/>
                        </a:spcAft>
                        <a:buClr>
                          <a:schemeClr val="dk1"/>
                        </a:buClr>
                        <a:buSzPts val="1100"/>
                        <a:buFont typeface="Arial"/>
                        <a:buNone/>
                      </a:pPr>
                      <a:r>
                        <a:rPr lang="en-US" sz="1200"/>
                        <a:t>techniques with feature augmentation.</a:t>
                      </a:r>
                      <a:endParaRPr sz="1200"/>
                    </a:p>
                    <a:p>
                      <a:pPr indent="0" lvl="0" marL="0" rtl="0" algn="l">
                        <a:spcBef>
                          <a:spcPts val="0"/>
                        </a:spcBef>
                        <a:spcAft>
                          <a:spcPts val="0"/>
                        </a:spcAft>
                        <a:buNone/>
                      </a:pPr>
                      <a:r>
                        <a:t/>
                      </a:r>
                      <a:endParaRPr b="1" sz="1200"/>
                    </a:p>
                  </a:txBody>
                  <a:tcPr marT="91425" marB="91425" marR="91425" marL="91425"/>
                </a:tc>
                <a:tc>
                  <a:txBody>
                    <a:bodyPr/>
                    <a:lstStyle/>
                    <a:p>
                      <a:pPr indent="0" lvl="0" marL="0" rtl="0" algn="l">
                        <a:spcBef>
                          <a:spcPts val="0"/>
                        </a:spcBef>
                        <a:spcAft>
                          <a:spcPts val="0"/>
                        </a:spcAft>
                        <a:buNone/>
                      </a:pPr>
                      <a:r>
                        <a:rPr b="1" lang="en-US"/>
                        <a:t>Authors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Maria Teresa Garcia-Ordas, Martin Bayon-Gutierrez, Carmen Benavides, Jose Aveleira-Mata, Jose Alberto Benitez-Andrades</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Research Findings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None/>
                      </a:pPr>
                      <a:r>
                        <a:rPr lang="en-US" sz="1200"/>
                        <a:t>Deep learning methods combined with feature augmentation significantly improve the prediction of cardiovascular disease risk, achieving a precision of 90%.</a:t>
                      </a:r>
                      <a:endParaRPr sz="1200"/>
                    </a:p>
                  </a:txBody>
                  <a:tcPr marT="91425" marB="91425" marR="91425" marL="91425"/>
                </a:tc>
                <a:tc>
                  <a:txBody>
                    <a:bodyPr/>
                    <a:lstStyle/>
                    <a:p>
                      <a:pPr indent="0" lvl="0" marL="0" rtl="0" algn="l">
                        <a:spcBef>
                          <a:spcPts val="0"/>
                        </a:spcBef>
                        <a:spcAft>
                          <a:spcPts val="0"/>
                        </a:spcAft>
                        <a:buNone/>
                      </a:pPr>
                      <a:r>
                        <a:rPr b="1" lang="en-US"/>
                        <a:t>Problems in Algorithm</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The algorithm may face challenges in handling large datasets efficiently and may require substantial computational resources.</a:t>
                      </a:r>
                      <a:endParaRPr sz="1200"/>
                    </a:p>
                  </a:txBody>
                  <a:tcPr marT="91425" marB="91425" marR="91425" marL="91425"/>
                </a:tc>
              </a:tr>
            </a:tbl>
          </a:graphicData>
        </a:graphic>
      </p:graphicFrame>
      <p:cxnSp>
        <p:nvCxnSpPr>
          <p:cNvPr id="151" name="Google Shape;151;p20"/>
          <p:cNvCxnSpPr/>
          <p:nvPr/>
        </p:nvCxnSpPr>
        <p:spPr>
          <a:xfrm>
            <a:off x="976100" y="1806650"/>
            <a:ext cx="7473300" cy="1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nvSpPr>
        <p:spPr>
          <a:xfrm>
            <a:off x="625438" y="242460"/>
            <a:ext cx="8290500" cy="857100"/>
          </a:xfrm>
          <a:prstGeom prst="rect">
            <a:avLst/>
          </a:prstGeom>
          <a:noFill/>
          <a:ln>
            <a:noFill/>
          </a:ln>
        </p:spPr>
        <p:txBody>
          <a:bodyPr anchorCtr="0" anchor="ctr" bIns="45000" lIns="90000" spcFirstLastPara="1" rIns="90000" wrap="square" tIns="45000">
            <a:normAutofit fontScale="40000" lnSpcReduction="1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6700">
                <a:solidFill>
                  <a:srgbClr val="572314"/>
                </a:solidFill>
                <a:latin typeface="Times New Roman"/>
                <a:ea typeface="Times New Roman"/>
                <a:cs typeface="Times New Roman"/>
                <a:sym typeface="Times New Roman"/>
              </a:rPr>
              <a:t>Literature Survey</a:t>
            </a:r>
            <a:br>
              <a:rPr b="1" lang="en-US" sz="5300">
                <a:solidFill>
                  <a:srgbClr val="572314"/>
                </a:solidFill>
                <a:latin typeface="Times New Roman"/>
                <a:ea typeface="Times New Roman"/>
                <a:cs typeface="Times New Roman"/>
                <a:sym typeface="Times New Roman"/>
              </a:rPr>
            </a:br>
            <a:endParaRPr b="1" sz="5300">
              <a:solidFill>
                <a:srgbClr val="572314"/>
              </a:solidFill>
              <a:latin typeface="Times New Roman"/>
              <a:ea typeface="Times New Roman"/>
              <a:cs typeface="Times New Roman"/>
              <a:sym typeface="Times New Roman"/>
            </a:endParaRPr>
          </a:p>
        </p:txBody>
      </p:sp>
      <p:sp>
        <p:nvSpPr>
          <p:cNvPr id="157" name="Google Shape;157;p21"/>
          <p:cNvSpPr txBox="1"/>
          <p:nvPr/>
        </p:nvSpPr>
        <p:spPr>
          <a:xfrm>
            <a:off x="642900" y="720675"/>
            <a:ext cx="8290500" cy="4365300"/>
          </a:xfrm>
          <a:prstGeom prst="rect">
            <a:avLst/>
          </a:prstGeom>
          <a:noFill/>
          <a:ln>
            <a:noFill/>
          </a:ln>
        </p:spPr>
        <p:txBody>
          <a:bodyPr anchorCtr="0" anchor="t" bIns="45000" lIns="90000" spcFirstLastPara="1" rIns="90000" wrap="square" tIns="45000">
            <a:noAutofit/>
          </a:bodyPr>
          <a:lstStyle/>
          <a:p>
            <a:pPr indent="-342900" lvl="1" marL="745740" marR="0" rtl="0" algn="l">
              <a:lnSpc>
                <a:spcPct val="100000"/>
              </a:lnSpc>
              <a:spcBef>
                <a:spcPts val="0"/>
              </a:spcBef>
              <a:spcAft>
                <a:spcPts val="0"/>
              </a:spcAft>
              <a:buClr>
                <a:srgbClr val="3891A7"/>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Existing System</a:t>
            </a:r>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402479" marR="0" rtl="0" algn="l">
              <a:lnSpc>
                <a:spcPct val="100000"/>
              </a:lnSpc>
              <a:spcBef>
                <a:spcPts val="550"/>
              </a:spcBef>
              <a:spcAft>
                <a:spcPts val="0"/>
              </a:spcAft>
              <a:buNone/>
            </a:pPr>
            <a:r>
              <a:t/>
            </a:r>
            <a:endParaRPr b="0" strike="noStrike">
              <a:solidFill>
                <a:srgbClr val="000000"/>
              </a:solidFill>
              <a:latin typeface="Gill Sans"/>
              <a:ea typeface="Gill Sans"/>
              <a:cs typeface="Gill Sans"/>
              <a:sym typeface="Gill Sans"/>
            </a:endParaRPr>
          </a:p>
          <a:p>
            <a:pPr indent="0" lvl="0" marL="82439" marR="0" rtl="0" algn="l">
              <a:lnSpc>
                <a:spcPct val="100000"/>
              </a:lnSpc>
              <a:spcBef>
                <a:spcPts val="601"/>
              </a:spcBef>
              <a:spcAft>
                <a:spcPts val="0"/>
              </a:spcAft>
              <a:buNone/>
            </a:pPr>
            <a:r>
              <a:t/>
            </a:r>
            <a:endParaRPr b="0" sz="2400" strike="noStrike">
              <a:solidFill>
                <a:srgbClr val="000000"/>
              </a:solidFill>
              <a:latin typeface="Gill Sans"/>
              <a:ea typeface="Gill Sans"/>
              <a:cs typeface="Gill Sans"/>
              <a:sym typeface="Gill Sans"/>
            </a:endParaRPr>
          </a:p>
        </p:txBody>
      </p:sp>
      <p:sp>
        <p:nvSpPr>
          <p:cNvPr id="158" name="Google Shape;158;p21"/>
          <p:cNvSpPr txBox="1"/>
          <p:nvPr/>
        </p:nvSpPr>
        <p:spPr>
          <a:xfrm>
            <a:off x="8613720" y="4729050"/>
            <a:ext cx="456900" cy="3570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graphicFrame>
        <p:nvGraphicFramePr>
          <p:cNvPr id="159" name="Google Shape;159;p21"/>
          <p:cNvGraphicFramePr/>
          <p:nvPr/>
        </p:nvGraphicFramePr>
        <p:xfrm>
          <a:off x="972375" y="1240975"/>
          <a:ext cx="3000000" cy="3000000"/>
        </p:xfrm>
        <a:graphic>
          <a:graphicData uri="http://schemas.openxmlformats.org/drawingml/2006/table">
            <a:tbl>
              <a:tblPr>
                <a:noFill/>
                <a:tableStyleId>{548B3217-F085-4595-8661-21078FE0F485}</a:tableStyleId>
              </a:tblPr>
              <a:tblGrid>
                <a:gridCol w="706350"/>
                <a:gridCol w="2236575"/>
                <a:gridCol w="1545525"/>
                <a:gridCol w="1496150"/>
                <a:gridCol w="1496150"/>
              </a:tblGrid>
              <a:tr h="3239025">
                <a:tc>
                  <a:txBody>
                    <a:bodyPr/>
                    <a:lstStyle/>
                    <a:p>
                      <a:pPr indent="0" lvl="0" marL="0" rtl="0" algn="l">
                        <a:spcBef>
                          <a:spcPts val="0"/>
                        </a:spcBef>
                        <a:spcAft>
                          <a:spcPts val="0"/>
                        </a:spcAft>
                        <a:buNone/>
                      </a:pPr>
                      <a:r>
                        <a:rPr b="1" lang="en-US"/>
                        <a:t>Sr. No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4.</a:t>
                      </a:r>
                      <a:endParaRPr/>
                    </a:p>
                  </a:txBody>
                  <a:tcPr marT="91425" marB="91425" marR="91425" marL="91425"/>
                </a:tc>
                <a:tc>
                  <a:txBody>
                    <a:bodyPr/>
                    <a:lstStyle/>
                    <a:p>
                      <a:pPr indent="0" lvl="0" marL="0" rtl="0" algn="l">
                        <a:spcBef>
                          <a:spcPts val="0"/>
                        </a:spcBef>
                        <a:spcAft>
                          <a:spcPts val="0"/>
                        </a:spcAft>
                        <a:buNone/>
                      </a:pPr>
                      <a:r>
                        <a:rPr b="1" lang="en-US"/>
                        <a:t>Paper Title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None/>
                      </a:pPr>
                      <a:r>
                        <a:rPr lang="en-US" sz="1200"/>
                        <a:t>Prediction of Heart Disease Using a Combination of Machine Learning and Deep Learning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txBody>
                  <a:tcPr marT="91425" marB="91425" marR="91425" marL="91425"/>
                </a:tc>
                <a:tc>
                  <a:txBody>
                    <a:bodyPr/>
                    <a:lstStyle/>
                    <a:p>
                      <a:pPr indent="0" lvl="0" marL="0" rtl="0" algn="l">
                        <a:spcBef>
                          <a:spcPts val="0"/>
                        </a:spcBef>
                        <a:spcAft>
                          <a:spcPts val="0"/>
                        </a:spcAft>
                        <a:buNone/>
                      </a:pPr>
                      <a:r>
                        <a:rPr b="1" lang="en-US"/>
                        <a:t>Authors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Aditya Khamparia, Gaurav Dhiman, Mohammad Shabaz, Parneet Singh, Rohit Bharti, Sagar Pande</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Research Findings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None/>
                      </a:pPr>
                      <a:r>
                        <a:rPr lang="en-US" sz="1200"/>
                        <a:t>Combination of AdaBoost classifier with PCA led to increased prediction accuracy.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Machine learning algorithms performed better in the analysis of heart disease prediction.</a:t>
                      </a:r>
                      <a:endParaRPr sz="1200"/>
                    </a:p>
                  </a:txBody>
                  <a:tcPr marT="91425" marB="91425" marR="91425" marL="91425"/>
                </a:tc>
                <a:tc>
                  <a:txBody>
                    <a:bodyPr/>
                    <a:lstStyle/>
                    <a:p>
                      <a:pPr indent="0" lvl="0" marL="0" rtl="0" algn="l">
                        <a:spcBef>
                          <a:spcPts val="0"/>
                        </a:spcBef>
                        <a:spcAft>
                          <a:spcPts val="0"/>
                        </a:spcAft>
                        <a:buNone/>
                      </a:pPr>
                      <a:r>
                        <a:rPr b="1" lang="en-US"/>
                        <a:t>Problems in Algorithm</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Difficulty in interpreting the results of complex ensemble models like Random Forest.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Overfitting of the models due to high dimensionality of the dataset.</a:t>
                      </a:r>
                      <a:endParaRPr sz="1200"/>
                    </a:p>
                  </a:txBody>
                  <a:tcPr marT="91425" marB="91425" marR="91425" marL="91425"/>
                </a:tc>
              </a:tr>
            </a:tbl>
          </a:graphicData>
        </a:graphic>
      </p:graphicFrame>
      <p:cxnSp>
        <p:nvCxnSpPr>
          <p:cNvPr id="160" name="Google Shape;160;p21"/>
          <p:cNvCxnSpPr/>
          <p:nvPr/>
        </p:nvCxnSpPr>
        <p:spPr>
          <a:xfrm>
            <a:off x="976100" y="1806650"/>
            <a:ext cx="7473300" cy="198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1"/>
          <p:cNvCxnSpPr/>
          <p:nvPr/>
        </p:nvCxnSpPr>
        <p:spPr>
          <a:xfrm>
            <a:off x="5469300" y="3366475"/>
            <a:ext cx="29913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625438" y="242460"/>
            <a:ext cx="8290500" cy="857100"/>
          </a:xfrm>
          <a:prstGeom prst="rect">
            <a:avLst/>
          </a:prstGeom>
          <a:noFill/>
          <a:ln>
            <a:noFill/>
          </a:ln>
        </p:spPr>
        <p:txBody>
          <a:bodyPr anchorCtr="0" anchor="ctr" bIns="45000" lIns="90000" spcFirstLastPara="1" rIns="90000" wrap="square" tIns="45000">
            <a:normAutofit fontScale="40000" lnSpcReduction="10000"/>
          </a:bodyPr>
          <a:lstStyle/>
          <a:p>
            <a:pPr indent="0" lvl="0" marL="0" marR="0" rtl="0" algn="l">
              <a:lnSpc>
                <a:spcPct val="100000"/>
              </a:lnSpc>
              <a:spcBef>
                <a:spcPts val="0"/>
              </a:spcBef>
              <a:spcAft>
                <a:spcPts val="0"/>
              </a:spcAft>
              <a:buNone/>
            </a:pPr>
            <a:br>
              <a:rPr lang="en-US" sz="1800">
                <a:solidFill>
                  <a:schemeClr val="dk1"/>
                </a:solidFill>
                <a:latin typeface="Arial"/>
                <a:ea typeface="Arial"/>
                <a:cs typeface="Arial"/>
                <a:sym typeface="Arial"/>
              </a:rPr>
            </a:br>
            <a:r>
              <a:rPr b="1" lang="en-US" sz="6700">
                <a:solidFill>
                  <a:srgbClr val="572314"/>
                </a:solidFill>
                <a:latin typeface="Times New Roman"/>
                <a:ea typeface="Times New Roman"/>
                <a:cs typeface="Times New Roman"/>
                <a:sym typeface="Times New Roman"/>
              </a:rPr>
              <a:t>Literature Survey</a:t>
            </a:r>
            <a:br>
              <a:rPr b="1" lang="en-US" sz="5300">
                <a:solidFill>
                  <a:srgbClr val="572314"/>
                </a:solidFill>
                <a:latin typeface="Times New Roman"/>
                <a:ea typeface="Times New Roman"/>
                <a:cs typeface="Times New Roman"/>
                <a:sym typeface="Times New Roman"/>
              </a:rPr>
            </a:br>
            <a:endParaRPr b="1" sz="5300">
              <a:solidFill>
                <a:srgbClr val="572314"/>
              </a:solidFill>
              <a:latin typeface="Times New Roman"/>
              <a:ea typeface="Times New Roman"/>
              <a:cs typeface="Times New Roman"/>
              <a:sym typeface="Times New Roman"/>
            </a:endParaRPr>
          </a:p>
        </p:txBody>
      </p:sp>
      <p:sp>
        <p:nvSpPr>
          <p:cNvPr id="167" name="Google Shape;167;p22"/>
          <p:cNvSpPr txBox="1"/>
          <p:nvPr/>
        </p:nvSpPr>
        <p:spPr>
          <a:xfrm>
            <a:off x="642900" y="720675"/>
            <a:ext cx="8290500" cy="4365300"/>
          </a:xfrm>
          <a:prstGeom prst="rect">
            <a:avLst/>
          </a:prstGeom>
          <a:noFill/>
          <a:ln>
            <a:noFill/>
          </a:ln>
        </p:spPr>
        <p:txBody>
          <a:bodyPr anchorCtr="0" anchor="t" bIns="45000" lIns="90000" spcFirstLastPara="1" rIns="90000" wrap="square" tIns="45000">
            <a:noAutofit/>
          </a:bodyPr>
          <a:lstStyle/>
          <a:p>
            <a:pPr indent="-342900" lvl="1" marL="745740" marR="0" rtl="0" algn="l">
              <a:lnSpc>
                <a:spcPct val="100000"/>
              </a:lnSpc>
              <a:spcBef>
                <a:spcPts val="0"/>
              </a:spcBef>
              <a:spcAft>
                <a:spcPts val="0"/>
              </a:spcAft>
              <a:buClr>
                <a:srgbClr val="3891A7"/>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Existing System</a:t>
            </a:r>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0" strike="noStrike">
              <a:solidFill>
                <a:srgbClr val="000000"/>
              </a:solidFill>
              <a:latin typeface="Gill Sans"/>
              <a:ea typeface="Gill Sans"/>
              <a:cs typeface="Gill Sans"/>
              <a:sym typeface="Gill Sans"/>
            </a:endParaRPr>
          </a:p>
          <a:p>
            <a:pPr indent="0" lvl="0" marL="402479" marR="0" rtl="0" algn="l">
              <a:lnSpc>
                <a:spcPct val="100000"/>
              </a:lnSpc>
              <a:spcBef>
                <a:spcPts val="550"/>
              </a:spcBef>
              <a:spcAft>
                <a:spcPts val="0"/>
              </a:spcAft>
              <a:buNone/>
            </a:pPr>
            <a:r>
              <a:t/>
            </a:r>
            <a:endParaRPr b="0" strike="noStrike">
              <a:solidFill>
                <a:srgbClr val="000000"/>
              </a:solidFill>
              <a:latin typeface="Gill Sans"/>
              <a:ea typeface="Gill Sans"/>
              <a:cs typeface="Gill Sans"/>
              <a:sym typeface="Gill Sans"/>
            </a:endParaRPr>
          </a:p>
          <a:p>
            <a:pPr indent="0" lvl="0" marL="82439" marR="0" rtl="0" algn="l">
              <a:lnSpc>
                <a:spcPct val="100000"/>
              </a:lnSpc>
              <a:spcBef>
                <a:spcPts val="601"/>
              </a:spcBef>
              <a:spcAft>
                <a:spcPts val="0"/>
              </a:spcAft>
              <a:buNone/>
            </a:pPr>
            <a:r>
              <a:t/>
            </a:r>
            <a:endParaRPr b="0" sz="2400" strike="noStrike">
              <a:solidFill>
                <a:srgbClr val="000000"/>
              </a:solidFill>
              <a:latin typeface="Gill Sans"/>
              <a:ea typeface="Gill Sans"/>
              <a:cs typeface="Gill Sans"/>
              <a:sym typeface="Gill Sans"/>
            </a:endParaRPr>
          </a:p>
        </p:txBody>
      </p:sp>
      <p:sp>
        <p:nvSpPr>
          <p:cNvPr id="168" name="Google Shape;168;p22"/>
          <p:cNvSpPr txBox="1"/>
          <p:nvPr/>
        </p:nvSpPr>
        <p:spPr>
          <a:xfrm>
            <a:off x="8613720" y="4729050"/>
            <a:ext cx="456900" cy="3570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fld id="{00000000-1234-1234-1234-123412341234}" type="slidenum">
              <a:rPr b="0" lang="en-US" sz="1200" strike="noStrike">
                <a:solidFill>
                  <a:srgbClr val="B5A989"/>
                </a:solidFill>
                <a:latin typeface="Gill Sans"/>
                <a:ea typeface="Gill Sans"/>
                <a:cs typeface="Gill Sans"/>
                <a:sym typeface="Gill Sans"/>
              </a:rPr>
              <a:t>‹#›</a:t>
            </a:fld>
            <a:endParaRPr b="0" sz="1200" strike="noStrike">
              <a:solidFill>
                <a:schemeClr val="dk1"/>
              </a:solidFill>
              <a:latin typeface="Times New Roman"/>
              <a:ea typeface="Times New Roman"/>
              <a:cs typeface="Times New Roman"/>
              <a:sym typeface="Times New Roman"/>
            </a:endParaRPr>
          </a:p>
        </p:txBody>
      </p:sp>
      <p:graphicFrame>
        <p:nvGraphicFramePr>
          <p:cNvPr id="169" name="Google Shape;169;p22"/>
          <p:cNvGraphicFramePr/>
          <p:nvPr/>
        </p:nvGraphicFramePr>
        <p:xfrm>
          <a:off x="972375" y="1240975"/>
          <a:ext cx="3000000" cy="3000000"/>
        </p:xfrm>
        <a:graphic>
          <a:graphicData uri="http://schemas.openxmlformats.org/drawingml/2006/table">
            <a:tbl>
              <a:tblPr>
                <a:noFill/>
                <a:tableStyleId>{548B3217-F085-4595-8661-21078FE0F485}</a:tableStyleId>
              </a:tblPr>
              <a:tblGrid>
                <a:gridCol w="706350"/>
                <a:gridCol w="2236575"/>
                <a:gridCol w="1545525"/>
                <a:gridCol w="1496150"/>
                <a:gridCol w="1496150"/>
              </a:tblGrid>
              <a:tr h="3239025">
                <a:tc>
                  <a:txBody>
                    <a:bodyPr/>
                    <a:lstStyle/>
                    <a:p>
                      <a:pPr indent="0" lvl="0" marL="0" rtl="0" algn="l">
                        <a:spcBef>
                          <a:spcPts val="0"/>
                        </a:spcBef>
                        <a:spcAft>
                          <a:spcPts val="0"/>
                        </a:spcAft>
                        <a:buNone/>
                      </a:pPr>
                      <a:r>
                        <a:rPr b="1" lang="en-US"/>
                        <a:t>Sr. No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5.</a:t>
                      </a:r>
                      <a:endParaRPr/>
                    </a:p>
                  </a:txBody>
                  <a:tcPr marT="91425" marB="91425" marR="91425" marL="91425"/>
                </a:tc>
                <a:tc>
                  <a:txBody>
                    <a:bodyPr/>
                    <a:lstStyle/>
                    <a:p>
                      <a:pPr indent="0" lvl="0" marL="0" rtl="0" algn="l">
                        <a:spcBef>
                          <a:spcPts val="0"/>
                        </a:spcBef>
                        <a:spcAft>
                          <a:spcPts val="0"/>
                        </a:spcAft>
                        <a:buNone/>
                      </a:pPr>
                      <a:r>
                        <a:rPr b="1" lang="en-US"/>
                        <a:t>Paper Title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None/>
                      </a:pPr>
                      <a:r>
                        <a:rPr lang="en-US" sz="1200"/>
                        <a:t>Effective Heart Disease Prediction Using Machine</a:t>
                      </a:r>
                      <a:endParaRPr sz="1200"/>
                    </a:p>
                    <a:p>
                      <a:pPr indent="0" lvl="0" marL="0" rtl="0" algn="l">
                        <a:spcBef>
                          <a:spcPts val="0"/>
                        </a:spcBef>
                        <a:spcAft>
                          <a:spcPts val="0"/>
                        </a:spcAft>
                        <a:buNone/>
                      </a:pPr>
                      <a:r>
                        <a:rPr lang="en-US" sz="1200"/>
                        <a:t>Learning Techniques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txBody>
                  <a:tcPr marT="91425" marB="91425" marR="91425" marL="91425"/>
                </a:tc>
                <a:tc>
                  <a:txBody>
                    <a:bodyPr/>
                    <a:lstStyle/>
                    <a:p>
                      <a:pPr indent="0" lvl="0" marL="0" rtl="0" algn="l">
                        <a:spcBef>
                          <a:spcPts val="0"/>
                        </a:spcBef>
                        <a:spcAft>
                          <a:spcPts val="0"/>
                        </a:spcAft>
                        <a:buNone/>
                      </a:pPr>
                      <a:r>
                        <a:rPr b="1" lang="en-US"/>
                        <a:t>Authors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Chintan M. Bhatt, Parth Patel, Tarang Ghetia and Pier Luigi Mazzeo</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Research Findings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sz="1200"/>
                    </a:p>
                    <a:p>
                      <a:pPr indent="0" lvl="0" marL="0" rtl="0" algn="l">
                        <a:spcBef>
                          <a:spcPts val="0"/>
                        </a:spcBef>
                        <a:spcAft>
                          <a:spcPts val="0"/>
                        </a:spcAft>
                        <a:buNone/>
                      </a:pPr>
                      <a:r>
                        <a:rPr lang="en-US" sz="1200"/>
                        <a:t>The study demonstrates the potential to improve the performance of predictive models for cardiovascular disease using machine learning algorithms.</a:t>
                      </a:r>
                      <a:endParaRPr sz="1200"/>
                    </a:p>
                  </a:txBody>
                  <a:tcPr marT="91425" marB="91425" marR="91425" marL="91425"/>
                </a:tc>
                <a:tc>
                  <a:txBody>
                    <a:bodyPr/>
                    <a:lstStyle/>
                    <a:p>
                      <a:pPr indent="0" lvl="0" marL="0" rtl="0" algn="l">
                        <a:spcBef>
                          <a:spcPts val="0"/>
                        </a:spcBef>
                        <a:spcAft>
                          <a:spcPts val="0"/>
                        </a:spcAft>
                        <a:buNone/>
                      </a:pPr>
                      <a:r>
                        <a:rPr b="1" lang="en-US"/>
                        <a:t>Problems in Algorithm</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sz="1200"/>
                        <a:t>Some common problems in algorithms include overfitting, underfitting, data leakage, and bias in the training data.</a:t>
                      </a:r>
                      <a:endParaRPr sz="1200"/>
                    </a:p>
                  </a:txBody>
                  <a:tcPr marT="91425" marB="91425" marR="91425" marL="91425"/>
                </a:tc>
              </a:tr>
            </a:tbl>
          </a:graphicData>
        </a:graphic>
      </p:graphicFrame>
      <p:cxnSp>
        <p:nvCxnSpPr>
          <p:cNvPr id="170" name="Google Shape;170;p22"/>
          <p:cNvCxnSpPr/>
          <p:nvPr/>
        </p:nvCxnSpPr>
        <p:spPr>
          <a:xfrm>
            <a:off x="976100" y="1806650"/>
            <a:ext cx="7473300" cy="1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